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media/audio2" ContentType="audio/x-wav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69.xml" ContentType="application/vnd.openxmlformats-officedocument.presentationml.slide+xml"/>
  <Override PartName="/ppt/tableStyles.xml" ContentType="application/vnd.openxmlformats-officedocument.presentationml.tableStyles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165.xml" ContentType="application/vnd.openxmlformats-officedocument.presentationml.slide+xml"/>
  <Override PartName="/ppt/slides/slide183.xml" ContentType="application/vnd.openxmlformats-officedocument.presentationml.slide+xml"/>
  <Default Extension="doc" ContentType="application/msword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72.xml" ContentType="application/vnd.openxmlformats-officedocument.presentationml.slide+xml"/>
  <Override PartName="/ppt/slides/slide190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188.xml" ContentType="application/vnd.openxmlformats-officedocument.presentationml.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slides/slide173.xml" ContentType="application/vnd.openxmlformats-officedocument.presentationml.slide+xml"/>
  <Override PartName="/ppt/slides/slide184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slides/slide162.xml" ContentType="application/vnd.openxmlformats-officedocument.presentationml.slide+xml"/>
  <Override PartName="/ppt/slides/slide191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s/slide180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89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78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167.xml" ContentType="application/vnd.openxmlformats-officedocument.presentationml.slide+xml"/>
  <Override PartName="/ppt/slides/slide185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74.xml" ContentType="application/vnd.openxmlformats-officedocument.presentationml.slide+xml"/>
  <Override PartName="/ppt/slides/slide192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s/slide181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170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media/audio1" ContentType="audio/x-wav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186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193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87.xml" ContentType="application/vnd.openxmlformats-officedocument.presentationml.slide+xml"/>
  <Override PartName="/ppt/slides/slide129.xml" ContentType="application/vnd.openxmlformats-officedocument.presentationml.slide+xml"/>
  <Override PartName="/ppt/slides/slide17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5"/>
  </p:notesMasterIdLst>
  <p:sldIdLst>
    <p:sldId id="256" r:id="rId2"/>
    <p:sldId id="266" r:id="rId3"/>
    <p:sldId id="257" r:id="rId4"/>
    <p:sldId id="627" r:id="rId5"/>
    <p:sldId id="628" r:id="rId6"/>
    <p:sldId id="629" r:id="rId7"/>
    <p:sldId id="630" r:id="rId8"/>
    <p:sldId id="631" r:id="rId9"/>
    <p:sldId id="632" r:id="rId10"/>
    <p:sldId id="633" r:id="rId11"/>
    <p:sldId id="634" r:id="rId12"/>
    <p:sldId id="635" r:id="rId13"/>
    <p:sldId id="636" r:id="rId14"/>
    <p:sldId id="637" r:id="rId15"/>
    <p:sldId id="638" r:id="rId16"/>
    <p:sldId id="639" r:id="rId17"/>
    <p:sldId id="347" r:id="rId18"/>
    <p:sldId id="474" r:id="rId19"/>
    <p:sldId id="348" r:id="rId20"/>
    <p:sldId id="459" r:id="rId21"/>
    <p:sldId id="460" r:id="rId22"/>
    <p:sldId id="461" r:id="rId23"/>
    <p:sldId id="475" r:id="rId24"/>
    <p:sldId id="462" r:id="rId25"/>
    <p:sldId id="476" r:id="rId26"/>
    <p:sldId id="477" r:id="rId27"/>
    <p:sldId id="478" r:id="rId28"/>
    <p:sldId id="463" r:id="rId29"/>
    <p:sldId id="464" r:id="rId30"/>
    <p:sldId id="465" r:id="rId31"/>
    <p:sldId id="437" r:id="rId32"/>
    <p:sldId id="466" r:id="rId33"/>
    <p:sldId id="467" r:id="rId34"/>
    <p:sldId id="468" r:id="rId35"/>
    <p:sldId id="469" r:id="rId36"/>
    <p:sldId id="470" r:id="rId37"/>
    <p:sldId id="471" r:id="rId38"/>
    <p:sldId id="472" r:id="rId39"/>
    <p:sldId id="473" r:id="rId40"/>
    <p:sldId id="640" r:id="rId41"/>
    <p:sldId id="349" r:id="rId42"/>
    <p:sldId id="350" r:id="rId43"/>
    <p:sldId id="641" r:id="rId44"/>
    <p:sldId id="351" r:id="rId45"/>
    <p:sldId id="352" r:id="rId46"/>
    <p:sldId id="353" r:id="rId47"/>
    <p:sldId id="354" r:id="rId48"/>
    <p:sldId id="355" r:id="rId49"/>
    <p:sldId id="356" r:id="rId50"/>
    <p:sldId id="357" r:id="rId51"/>
    <p:sldId id="358" r:id="rId52"/>
    <p:sldId id="359" r:id="rId53"/>
    <p:sldId id="360" r:id="rId54"/>
    <p:sldId id="361" r:id="rId55"/>
    <p:sldId id="362" r:id="rId56"/>
    <p:sldId id="363" r:id="rId57"/>
    <p:sldId id="364" r:id="rId58"/>
    <p:sldId id="365" r:id="rId59"/>
    <p:sldId id="366" r:id="rId60"/>
    <p:sldId id="367" r:id="rId61"/>
    <p:sldId id="368" r:id="rId62"/>
    <p:sldId id="369" r:id="rId63"/>
    <p:sldId id="370" r:id="rId64"/>
    <p:sldId id="371" r:id="rId65"/>
    <p:sldId id="372" r:id="rId66"/>
    <p:sldId id="373" r:id="rId67"/>
    <p:sldId id="374" r:id="rId68"/>
    <p:sldId id="375" r:id="rId69"/>
    <p:sldId id="376" r:id="rId70"/>
    <p:sldId id="377" r:id="rId71"/>
    <p:sldId id="378" r:id="rId72"/>
    <p:sldId id="379" r:id="rId73"/>
    <p:sldId id="380" r:id="rId74"/>
    <p:sldId id="381" r:id="rId75"/>
    <p:sldId id="382" r:id="rId76"/>
    <p:sldId id="383" r:id="rId77"/>
    <p:sldId id="384" r:id="rId78"/>
    <p:sldId id="385" r:id="rId79"/>
    <p:sldId id="386" r:id="rId80"/>
    <p:sldId id="387" r:id="rId81"/>
    <p:sldId id="388" r:id="rId82"/>
    <p:sldId id="389" r:id="rId83"/>
    <p:sldId id="390" r:id="rId84"/>
    <p:sldId id="391" r:id="rId85"/>
    <p:sldId id="392" r:id="rId86"/>
    <p:sldId id="393" r:id="rId87"/>
    <p:sldId id="394" r:id="rId88"/>
    <p:sldId id="395" r:id="rId89"/>
    <p:sldId id="396" r:id="rId90"/>
    <p:sldId id="397" r:id="rId91"/>
    <p:sldId id="398" r:id="rId92"/>
    <p:sldId id="399" r:id="rId93"/>
    <p:sldId id="400" r:id="rId94"/>
    <p:sldId id="401" r:id="rId95"/>
    <p:sldId id="402" r:id="rId96"/>
    <p:sldId id="403" r:id="rId97"/>
    <p:sldId id="404" r:id="rId98"/>
    <p:sldId id="406" r:id="rId99"/>
    <p:sldId id="407" r:id="rId100"/>
    <p:sldId id="408" r:id="rId101"/>
    <p:sldId id="409" r:id="rId102"/>
    <p:sldId id="410" r:id="rId103"/>
    <p:sldId id="411" r:id="rId104"/>
    <p:sldId id="412" r:id="rId105"/>
    <p:sldId id="413" r:id="rId106"/>
    <p:sldId id="414" r:id="rId107"/>
    <p:sldId id="415" r:id="rId108"/>
    <p:sldId id="416" r:id="rId109"/>
    <p:sldId id="417" r:id="rId110"/>
    <p:sldId id="418" r:id="rId111"/>
    <p:sldId id="421" r:id="rId112"/>
    <p:sldId id="422" r:id="rId113"/>
    <p:sldId id="419" r:id="rId114"/>
    <p:sldId id="420" r:id="rId115"/>
    <p:sldId id="479" r:id="rId116"/>
    <p:sldId id="258" r:id="rId117"/>
    <p:sldId id="547" r:id="rId118"/>
    <p:sldId id="563" r:id="rId119"/>
    <p:sldId id="564" r:id="rId120"/>
    <p:sldId id="568" r:id="rId121"/>
    <p:sldId id="549" r:id="rId122"/>
    <p:sldId id="550" r:id="rId123"/>
    <p:sldId id="560" r:id="rId124"/>
    <p:sldId id="561" r:id="rId125"/>
    <p:sldId id="562" r:id="rId126"/>
    <p:sldId id="548" r:id="rId127"/>
    <p:sldId id="551" r:id="rId128"/>
    <p:sldId id="552" r:id="rId129"/>
    <p:sldId id="586" r:id="rId130"/>
    <p:sldId id="565" r:id="rId131"/>
    <p:sldId id="566" r:id="rId132"/>
    <p:sldId id="553" r:id="rId133"/>
    <p:sldId id="554" r:id="rId134"/>
    <p:sldId id="555" r:id="rId135"/>
    <p:sldId id="556" r:id="rId136"/>
    <p:sldId id="567" r:id="rId137"/>
    <p:sldId id="569" r:id="rId138"/>
    <p:sldId id="570" r:id="rId139"/>
    <p:sldId id="571" r:id="rId140"/>
    <p:sldId id="572" r:id="rId141"/>
    <p:sldId id="577" r:id="rId142"/>
    <p:sldId id="578" r:id="rId143"/>
    <p:sldId id="579" r:id="rId144"/>
    <p:sldId id="580" r:id="rId145"/>
    <p:sldId id="581" r:id="rId146"/>
    <p:sldId id="582" r:id="rId147"/>
    <p:sldId id="583" r:id="rId148"/>
    <p:sldId id="557" r:id="rId149"/>
    <p:sldId id="558" r:id="rId150"/>
    <p:sldId id="584" r:id="rId151"/>
    <p:sldId id="559" r:id="rId152"/>
    <p:sldId id="585" r:id="rId153"/>
    <p:sldId id="587" r:id="rId154"/>
    <p:sldId id="588" r:id="rId155"/>
    <p:sldId id="259" r:id="rId156"/>
    <p:sldId id="592" r:id="rId157"/>
    <p:sldId id="593" r:id="rId158"/>
    <p:sldId id="596" r:id="rId159"/>
    <p:sldId id="594" r:id="rId160"/>
    <p:sldId id="597" r:id="rId161"/>
    <p:sldId id="598" r:id="rId162"/>
    <p:sldId id="599" r:id="rId163"/>
    <p:sldId id="600" r:id="rId164"/>
    <p:sldId id="601" r:id="rId165"/>
    <p:sldId id="602" r:id="rId166"/>
    <p:sldId id="603" r:id="rId167"/>
    <p:sldId id="595" r:id="rId168"/>
    <p:sldId id="608" r:id="rId169"/>
    <p:sldId id="591" r:id="rId170"/>
    <p:sldId id="604" r:id="rId171"/>
    <p:sldId id="605" r:id="rId172"/>
    <p:sldId id="606" r:id="rId173"/>
    <p:sldId id="607" r:id="rId174"/>
    <p:sldId id="590" r:id="rId175"/>
    <p:sldId id="609" r:id="rId176"/>
    <p:sldId id="612" r:id="rId177"/>
    <p:sldId id="610" r:id="rId178"/>
    <p:sldId id="611" r:id="rId179"/>
    <p:sldId id="613" r:id="rId180"/>
    <p:sldId id="614" r:id="rId181"/>
    <p:sldId id="615" r:id="rId182"/>
    <p:sldId id="260" r:id="rId183"/>
    <p:sldId id="616" r:id="rId184"/>
    <p:sldId id="617" r:id="rId185"/>
    <p:sldId id="618" r:id="rId186"/>
    <p:sldId id="619" r:id="rId187"/>
    <p:sldId id="620" r:id="rId188"/>
    <p:sldId id="621" r:id="rId189"/>
    <p:sldId id="622" r:id="rId190"/>
    <p:sldId id="623" r:id="rId191"/>
    <p:sldId id="624" r:id="rId192"/>
    <p:sldId id="625" r:id="rId193"/>
    <p:sldId id="626" r:id="rId19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>
    <p:restoredLeft sz="34615" autoAdjust="0"/>
    <p:restoredTop sz="86341" autoAdjust="0"/>
  </p:normalViewPr>
  <p:slideViewPr>
    <p:cSldViewPr>
      <p:cViewPr varScale="1">
        <p:scale>
          <a:sx n="67" d="100"/>
          <a:sy n="67" d="100"/>
        </p:scale>
        <p:origin x="-5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516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96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theme" Target="theme/theme1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notesMaster" Target="notesMasters/notesMaster1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16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5" Type="http://schemas.openxmlformats.org/officeDocument/2006/relationships/slide" Target="slides/slide155.xml"/><Relationship Id="rId4" Type="http://schemas.openxmlformats.org/officeDocument/2006/relationships/slide" Target="slides/slide11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3D827-8919-4063-B34A-D944720F1852}" type="datetimeFigureOut">
              <a:rPr lang="ko-KR" altLang="en-US" smtClean="0"/>
              <a:pPr/>
              <a:t>2008-03-24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A82FA-C2F5-479B-A15B-1F453001B6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EBBB-57E6-4F7E-B8D7-C6533765DF94}" type="datetimeFigureOut">
              <a:rPr lang="ko-KR" altLang="en-US" smtClean="0"/>
              <a:pPr/>
              <a:t>2008-03-24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1060-9314-4E1F-8568-756164DF88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EBBB-57E6-4F7E-B8D7-C6533765DF94}" type="datetimeFigureOut">
              <a:rPr lang="ko-KR" altLang="en-US" smtClean="0"/>
              <a:pPr/>
              <a:t>2008-03-24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1060-9314-4E1F-8568-756164DF88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EBBB-57E6-4F7E-B8D7-C6533765DF94}" type="datetimeFigureOut">
              <a:rPr lang="ko-KR" altLang="en-US" smtClean="0"/>
              <a:pPr/>
              <a:t>2008-03-24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1060-9314-4E1F-8568-756164DF88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EBBB-57E6-4F7E-B8D7-C6533765DF94}" type="datetimeFigureOut">
              <a:rPr lang="ko-KR" altLang="en-US" smtClean="0"/>
              <a:pPr/>
              <a:t>2008-03-24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1060-9314-4E1F-8568-756164DF88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EBBB-57E6-4F7E-B8D7-C6533765DF94}" type="datetimeFigureOut">
              <a:rPr lang="ko-KR" altLang="en-US" smtClean="0"/>
              <a:pPr/>
              <a:t>2008-03-24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1060-9314-4E1F-8568-756164DF88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EBBB-57E6-4F7E-B8D7-C6533765DF94}" type="datetimeFigureOut">
              <a:rPr lang="ko-KR" altLang="en-US" smtClean="0"/>
              <a:pPr/>
              <a:t>2008-03-24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1060-9314-4E1F-8568-756164DF88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EBBB-57E6-4F7E-B8D7-C6533765DF94}" type="datetimeFigureOut">
              <a:rPr lang="ko-KR" altLang="en-US" smtClean="0"/>
              <a:pPr/>
              <a:t>2008-03-24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1060-9314-4E1F-8568-756164DF88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EBBB-57E6-4F7E-B8D7-C6533765DF94}" type="datetimeFigureOut">
              <a:rPr lang="ko-KR" altLang="en-US" smtClean="0"/>
              <a:pPr/>
              <a:t>2008-03-24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1060-9314-4E1F-8568-756164DF88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EBBB-57E6-4F7E-B8D7-C6533765DF94}" type="datetimeFigureOut">
              <a:rPr lang="ko-KR" altLang="en-US" smtClean="0"/>
              <a:pPr/>
              <a:t>2008-03-24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1060-9314-4E1F-8568-756164DF88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EBBB-57E6-4F7E-B8D7-C6533765DF94}" type="datetimeFigureOut">
              <a:rPr lang="ko-KR" altLang="en-US" smtClean="0"/>
              <a:pPr/>
              <a:t>2008-03-24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1060-9314-4E1F-8568-756164DF88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4EBBB-57E6-4F7E-B8D7-C6533765DF94}" type="datetimeFigureOut">
              <a:rPr lang="ko-KR" altLang="en-US" smtClean="0"/>
              <a:pPr/>
              <a:t>2008-03-24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1060-9314-4E1F-8568-756164DF88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4EBBB-57E6-4F7E-B8D7-C6533765DF94}" type="datetimeFigureOut">
              <a:rPr lang="ko-KR" altLang="en-US" smtClean="0"/>
              <a:pPr/>
              <a:t>2008-03-24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61060-9314-4E1F-8568-756164DF88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Word_97_-_2003___5.doc"/><Relationship Id="rId3" Type="http://schemas.openxmlformats.org/officeDocument/2006/relationships/audio" Target="../media/audio1"/><Relationship Id="rId7" Type="http://schemas.openxmlformats.org/officeDocument/2006/relationships/oleObject" Target="../embeddings/Microsoft_Office_Word_97_-_2003___4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Office_Word_97_-_2003___3.doc"/><Relationship Id="rId5" Type="http://schemas.openxmlformats.org/officeDocument/2006/relationships/oleObject" Target="../embeddings/Microsoft_Office_Word_97_-_2003___2.doc"/><Relationship Id="rId4" Type="http://schemas.openxmlformats.org/officeDocument/2006/relationships/oleObject" Target="../embeddings/Microsoft_Office_Word_97_-_2003___1.doc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"/><Relationship Id="rId2" Type="http://schemas.openxmlformats.org/officeDocument/2006/relationships/audio" Target="../media/audio1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"/><Relationship Id="rId7" Type="http://schemas.openxmlformats.org/officeDocument/2006/relationships/oleObject" Target="../embeddings/Microsoft_Office_Word_97_-_2003___8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Microsoft_Office_Word_97_-_2003___7.doc"/><Relationship Id="rId5" Type="http://schemas.openxmlformats.org/officeDocument/2006/relationships/oleObject" Target="../embeddings/Microsoft_Office_Word_97_-_2003___6.doc"/><Relationship Id="rId4" Type="http://schemas.openxmlformats.org/officeDocument/2006/relationships/audio" Target="../media/audio2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"/><Relationship Id="rId2" Type="http://schemas.openxmlformats.org/officeDocument/2006/relationships/audio" Target="../media/audio1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"/><Relationship Id="rId2" Type="http://schemas.openxmlformats.org/officeDocument/2006/relationships/audio" Target="../media/audio2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9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"/><Relationship Id="rId2" Type="http://schemas.openxmlformats.org/officeDocument/2006/relationships/audio" Target="../media/audio1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MFC</a:t>
            </a:r>
            <a:br>
              <a:rPr lang="en-US" altLang="ko-KR" dirty="0" smtClean="0"/>
            </a:br>
            <a:r>
              <a:rPr lang="en-US" altLang="ko-KR" dirty="0" smtClean="0"/>
              <a:t>(Microsoft Foundation Class)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개론 </a:t>
            </a:r>
            <a:r>
              <a:rPr lang="en-US" altLang="ko-KR" sz="3600" dirty="0" smtClean="0"/>
              <a:t>- MFC</a:t>
            </a:r>
            <a:r>
              <a:rPr lang="ko-KR" altLang="en-US" sz="3600" dirty="0" smtClean="0"/>
              <a:t>의 역사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0" y="92867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ko-KR" sz="2000" dirty="0" smtClean="0"/>
              <a:t>3</a:t>
            </a:r>
            <a:r>
              <a:rPr lang="en-US" altLang="ko-KR" sz="2000" dirty="0" smtClean="0"/>
              <a:t>) MFC 2.5 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1993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12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(VC++ 1.5)</a:t>
            </a:r>
          </a:p>
          <a:p>
            <a:pPr marL="457200" indent="-457200"/>
            <a:r>
              <a:rPr lang="en-US" altLang="ko-KR" sz="2000" dirty="0" smtClean="0"/>
              <a:t>     [</a:t>
            </a:r>
            <a:r>
              <a:rPr lang="ko-KR" altLang="en-US" sz="2000" dirty="0" smtClean="0"/>
              <a:t>데이터 베이스 클래스</a:t>
            </a:r>
            <a:r>
              <a:rPr lang="en-US" altLang="ko-KR" sz="2000" dirty="0" smtClean="0"/>
              <a:t>]</a:t>
            </a: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r>
              <a:rPr lang="en-US" altLang="ko-KR" sz="2000" dirty="0" smtClean="0"/>
              <a:t>      *) OLE </a:t>
            </a:r>
            <a:r>
              <a:rPr lang="ko-KR" altLang="en-US" sz="2000" dirty="0" smtClean="0"/>
              <a:t>클래스들 지원</a:t>
            </a:r>
            <a:endParaRPr lang="en-US" altLang="ko-KR" sz="20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0034" y="1714488"/>
          <a:ext cx="821537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0"/>
                <a:gridCol w="39290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Database Engine class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데이터베이스 엔진 클래스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Record Field Exchange(RFX)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레코드 필드 교환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Record View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레코드 </a:t>
                      </a:r>
                      <a:r>
                        <a:rPr lang="ko-KR" altLang="en-US" sz="1800" dirty="0" err="1" smtClean="0"/>
                        <a:t>뷰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10</a:t>
            </a:r>
            <a:r>
              <a:rPr lang="en-US" altLang="ko-KR" sz="3600" dirty="0" smtClean="0"/>
              <a:t>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가 생성한 코드</a:t>
            </a:r>
            <a:r>
              <a:rPr lang="en-US" altLang="ko-KR" sz="3600" dirty="0" smtClean="0"/>
              <a:t>(</a:t>
            </a:r>
            <a:r>
              <a:rPr lang="en-US" altLang="ko-KR" sz="3600" dirty="0" err="1" smtClean="0"/>
              <a:t>MainFrm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0" y="128586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DECLARE_DYNCREATE()</a:t>
            </a:r>
            <a:r>
              <a:rPr lang="ko-KR" altLang="en-US" sz="2000" dirty="0" smtClean="0"/>
              <a:t>매크로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2000" dirty="0" smtClean="0"/>
              <a:t>	</a:t>
            </a:r>
            <a:r>
              <a:rPr lang="en-US" altLang="ko-KR" sz="2000" dirty="0" smtClean="0"/>
              <a:t>protected: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000" dirty="0" smtClean="0"/>
              <a:t>		static </a:t>
            </a:r>
            <a:r>
              <a:rPr lang="en-US" altLang="ko-KR" sz="2000" dirty="0" err="1" smtClean="0"/>
              <a:t>CRuntimeClass</a:t>
            </a:r>
            <a:r>
              <a:rPr lang="en-US" altLang="ko-KR" sz="2000" dirty="0" smtClean="0"/>
              <a:t>* PASCAL _</a:t>
            </a:r>
            <a:r>
              <a:rPr lang="en-US" altLang="ko-KR" sz="2000" dirty="0" err="1" smtClean="0"/>
              <a:t>GetBaseClass</a:t>
            </a:r>
            <a:r>
              <a:rPr lang="en-US" altLang="ko-KR" sz="2000" dirty="0" smtClean="0"/>
              <a:t>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000" dirty="0" smtClean="0"/>
              <a:t>	public: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000" dirty="0" smtClean="0"/>
              <a:t>		static const AFX_DATA </a:t>
            </a:r>
            <a:r>
              <a:rPr lang="en-US" altLang="ko-KR" sz="2000" dirty="0" err="1" smtClean="0"/>
              <a:t>CRuntimeClass</a:t>
            </a:r>
            <a:r>
              <a:rPr lang="en-US" altLang="ko-KR" sz="2000" dirty="0" smtClean="0"/>
              <a:t> class##</a:t>
            </a:r>
            <a:r>
              <a:rPr lang="en-US" altLang="ko-KR" sz="2000" dirty="0" err="1" smtClean="0"/>
              <a:t>class_name</a:t>
            </a:r>
            <a:r>
              <a:rPr lang="en-US" altLang="ko-KR" sz="2000" dirty="0" smtClean="0"/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000" dirty="0" smtClean="0"/>
              <a:t>		virtual </a:t>
            </a:r>
            <a:r>
              <a:rPr lang="en-US" altLang="ko-KR" sz="2000" dirty="0" err="1" smtClean="0"/>
              <a:t>CRuntimeClass</a:t>
            </a:r>
            <a:r>
              <a:rPr lang="en-US" altLang="ko-KR" sz="2000" dirty="0" smtClean="0"/>
              <a:t>* </a:t>
            </a:r>
            <a:r>
              <a:rPr lang="en-US" altLang="ko-KR" sz="2000" dirty="0" err="1" smtClean="0"/>
              <a:t>GetRuntimeClass</a:t>
            </a:r>
            <a:r>
              <a:rPr lang="en-US" altLang="ko-KR" sz="2000" dirty="0" smtClean="0"/>
              <a:t>() const;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000" dirty="0" smtClean="0"/>
              <a:t>		static </a:t>
            </a:r>
            <a:r>
              <a:rPr lang="en-US" altLang="ko-KR" sz="2000" dirty="0" err="1" smtClean="0"/>
              <a:t>CObject</a:t>
            </a:r>
            <a:r>
              <a:rPr lang="en-US" altLang="ko-KR" sz="2000" dirty="0" smtClean="0"/>
              <a:t>* PASCAL </a:t>
            </a:r>
            <a:r>
              <a:rPr lang="en-US" altLang="ko-KR" sz="2000" dirty="0" err="1" smtClean="0"/>
              <a:t>CreateObject</a:t>
            </a:r>
            <a:r>
              <a:rPr lang="en-US" altLang="ko-KR" sz="2000" dirty="0" smtClean="0"/>
              <a:t>();</a:t>
            </a:r>
          </a:p>
          <a:p>
            <a:r>
              <a:rPr lang="en-US" altLang="ko-KR" sz="2000" dirty="0" smtClean="0"/>
              <a:t>IMPLEMENT_DYNCREATE()</a:t>
            </a:r>
            <a:r>
              <a:rPr lang="ko-KR" altLang="en-US" sz="2000" dirty="0" smtClean="0"/>
              <a:t>매크로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ko-KR" altLang="en-US" sz="2000" dirty="0" smtClean="0"/>
              <a:t>	</a:t>
            </a:r>
            <a:r>
              <a:rPr lang="en-US" altLang="ko-KR" sz="2000" dirty="0" err="1" smtClean="0"/>
              <a:t>CObject</a:t>
            </a:r>
            <a:r>
              <a:rPr lang="en-US" altLang="ko-KR" sz="2000" dirty="0" smtClean="0"/>
              <a:t>* PASCAL </a:t>
            </a:r>
            <a:r>
              <a:rPr lang="en-US" altLang="ko-KR" sz="2000" dirty="0" err="1" smtClean="0"/>
              <a:t>class_name</a:t>
            </a:r>
            <a:r>
              <a:rPr lang="en-US" altLang="ko-KR" sz="2000" dirty="0" smtClean="0"/>
              <a:t>::</a:t>
            </a:r>
            <a:r>
              <a:rPr lang="en-US" altLang="ko-KR" sz="2000" dirty="0" err="1" smtClean="0"/>
              <a:t>CreateObject</a:t>
            </a:r>
            <a:r>
              <a:rPr lang="en-US" altLang="ko-KR" sz="2000" dirty="0" smtClean="0"/>
              <a:t>()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000" dirty="0" smtClean="0"/>
              <a:t>		{ return new </a:t>
            </a:r>
            <a:r>
              <a:rPr lang="en-US" altLang="ko-KR" sz="2000" dirty="0" err="1" smtClean="0"/>
              <a:t>class_name</a:t>
            </a:r>
            <a:r>
              <a:rPr lang="en-US" altLang="ko-KR" sz="2000" dirty="0" smtClean="0"/>
              <a:t>;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000" dirty="0" smtClean="0"/>
              <a:t>	AFX_COMDAT const AFX_DATADEF </a:t>
            </a:r>
            <a:r>
              <a:rPr lang="en-US" altLang="ko-KR" sz="2000" dirty="0" err="1" smtClean="0"/>
              <a:t>CRuntimeClass</a:t>
            </a:r>
            <a:r>
              <a:rPr lang="en-US" altLang="ko-KR" sz="2000" dirty="0" smtClean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class_name</a:t>
            </a:r>
            <a:r>
              <a:rPr lang="en-US" altLang="ko-KR" sz="2000" dirty="0" smtClean="0"/>
              <a:t>::class##</a:t>
            </a:r>
            <a:r>
              <a:rPr lang="en-US" altLang="ko-KR" sz="2000" dirty="0" err="1" smtClean="0"/>
              <a:t>class_name</a:t>
            </a:r>
            <a:r>
              <a:rPr lang="en-US" altLang="ko-KR" sz="2000" dirty="0" smtClean="0"/>
              <a:t> = { #</a:t>
            </a:r>
            <a:r>
              <a:rPr lang="en-US" altLang="ko-KR" sz="2000" dirty="0" err="1" smtClean="0"/>
              <a:t>class_name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sizeof</a:t>
            </a:r>
            <a:r>
              <a:rPr lang="en-US" altLang="ko-KR" sz="2000" dirty="0" smtClean="0"/>
              <a:t>(class </a:t>
            </a:r>
            <a:r>
              <a:rPr lang="en-US" altLang="ko-KR" sz="2000" dirty="0" err="1" smtClean="0"/>
              <a:t>class_name</a:t>
            </a:r>
            <a:r>
              <a:rPr lang="en-US" altLang="ko-KR" sz="2000" dirty="0" smtClean="0"/>
              <a:t>), 	</a:t>
            </a:r>
            <a:r>
              <a:rPr lang="en-US" altLang="ko-KR" sz="2000" dirty="0" err="1" smtClean="0"/>
              <a:t>wSchema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pfnNew</a:t>
            </a:r>
            <a:r>
              <a:rPr lang="en-US" altLang="ko-KR" sz="2000" dirty="0" smtClean="0"/>
              <a:t>, RUNTIME_CLASS(</a:t>
            </a:r>
            <a:r>
              <a:rPr lang="en-US" altLang="ko-KR" sz="2000" dirty="0" err="1" smtClean="0"/>
              <a:t>base_class_name</a:t>
            </a:r>
            <a:r>
              <a:rPr lang="en-US" altLang="ko-KR" sz="2000" dirty="0" smtClean="0"/>
              <a:t>) , NULL 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CRuntimeClass</a:t>
            </a:r>
            <a:r>
              <a:rPr lang="en-US" altLang="ko-KR" sz="2000" dirty="0" smtClean="0"/>
              <a:t>* </a:t>
            </a:r>
            <a:r>
              <a:rPr lang="en-US" altLang="ko-KR" sz="2000" dirty="0" err="1" smtClean="0"/>
              <a:t>class_name</a:t>
            </a:r>
            <a:r>
              <a:rPr lang="en-US" altLang="ko-KR" sz="2000" dirty="0" smtClean="0"/>
              <a:t>::</a:t>
            </a:r>
            <a:r>
              <a:rPr lang="en-US" altLang="ko-KR" sz="2000" dirty="0" err="1" smtClean="0"/>
              <a:t>GetRuntimeClass</a:t>
            </a:r>
            <a:r>
              <a:rPr lang="en-US" altLang="ko-KR" sz="2000" dirty="0" smtClean="0"/>
              <a:t>() const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000" dirty="0" smtClean="0"/>
              <a:t>		{ return RUNTIME_CLASS(</a:t>
            </a:r>
            <a:r>
              <a:rPr lang="en-US" altLang="ko-KR" sz="2000" dirty="0" err="1" smtClean="0"/>
              <a:t>class_name</a:t>
            </a:r>
            <a:r>
              <a:rPr lang="en-US" altLang="ko-KR" sz="2000" dirty="0" smtClean="0"/>
              <a:t>); }</a:t>
            </a:r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10</a:t>
            </a:r>
            <a:r>
              <a:rPr lang="en-US" altLang="ko-KR" sz="3600" dirty="0" smtClean="0"/>
              <a:t>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가 생성한 코드</a:t>
            </a:r>
            <a:r>
              <a:rPr lang="en-US" altLang="ko-KR" sz="3600" dirty="0" smtClean="0"/>
              <a:t>(</a:t>
            </a:r>
            <a:r>
              <a:rPr lang="en-US" altLang="ko-KR" sz="3600" dirty="0" err="1" smtClean="0"/>
              <a:t>MainFrm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0" y="1142984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2000" dirty="0" err="1" smtClean="0"/>
              <a:t>툴바를</a:t>
            </a:r>
            <a:r>
              <a:rPr lang="ko-KR" altLang="en-US" sz="2000" dirty="0" smtClean="0"/>
              <a:t> 표현하고 관리하는 클래스</a:t>
            </a:r>
            <a:r>
              <a:rPr lang="en-US" altLang="ko-KR" sz="2000" dirty="0" err="1" smtClean="0"/>
              <a:t>CToolBar</a:t>
            </a:r>
            <a:r>
              <a:rPr lang="ko-KR" altLang="en-US" sz="2000" dirty="0" smtClean="0"/>
              <a:t>의 객체 </a:t>
            </a:r>
            <a:r>
              <a:rPr lang="en-US" altLang="ko-KR" sz="2000" dirty="0" err="1" smtClean="0"/>
              <a:t>m_wndToolBar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상태바를</a:t>
            </a:r>
            <a:r>
              <a:rPr lang="ko-KR" altLang="en-US" sz="2000" dirty="0" smtClean="0"/>
              <a:t> 표하고 관리하는 클래스  </a:t>
            </a:r>
            <a:r>
              <a:rPr lang="en-US" altLang="ko-KR" sz="2000" dirty="0" err="1" smtClean="0"/>
              <a:t>CStatusBar</a:t>
            </a:r>
            <a:r>
              <a:rPr lang="ko-KR" altLang="en-US" sz="2000" dirty="0" smtClean="0"/>
              <a:t>의 객체 </a:t>
            </a:r>
            <a:r>
              <a:rPr lang="en-US" altLang="ko-KR" sz="2000" dirty="0" err="1" smtClean="0"/>
              <a:t>m_wndStatusBar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포함</a:t>
            </a:r>
          </a:p>
          <a:p>
            <a:pPr lvl="1"/>
            <a:endParaRPr lang="ko-KR" altLang="en-US" sz="2000" dirty="0" smtClean="0"/>
          </a:p>
          <a:p>
            <a:r>
              <a:rPr lang="ko-KR" altLang="en-US" sz="2000" dirty="0" smtClean="0"/>
              <a:t>구현 파일 </a:t>
            </a:r>
            <a:r>
              <a:rPr lang="en-US" altLang="ko-KR" sz="2000" dirty="0" smtClean="0"/>
              <a:t>(MainFrm.cpp)</a:t>
            </a:r>
          </a:p>
          <a:p>
            <a:pPr lvl="1"/>
            <a:r>
              <a:rPr lang="ko-KR" altLang="en-US" sz="2000" dirty="0" smtClean="0"/>
              <a:t>상태 바의 각 패인</a:t>
            </a:r>
            <a:r>
              <a:rPr lang="en-US" altLang="ko-KR" sz="2000" dirty="0" smtClean="0"/>
              <a:t>(Pane)</a:t>
            </a:r>
            <a:r>
              <a:rPr lang="ko-KR" altLang="en-US" sz="2000" dirty="0" smtClean="0"/>
              <a:t>을 정의하기 위해 사용</a:t>
            </a:r>
            <a:endParaRPr lang="ko-KR" altLang="en-US" sz="20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28662" y="3214686"/>
            <a:ext cx="77724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en-US" altLang="ko-KR">
                <a:latin typeface="Times New Roman" charset="0"/>
              </a:rPr>
              <a:t>static UINT indicators[] =</a:t>
            </a:r>
          </a:p>
          <a:p>
            <a:pPr>
              <a:lnSpc>
                <a:spcPct val="90000"/>
              </a:lnSpc>
            </a:pPr>
            <a:r>
              <a:rPr lang="en-US" altLang="ko-KR">
                <a:latin typeface="Times New Roman" charset="0"/>
              </a:rPr>
              <a:t>{	</a:t>
            </a:r>
          </a:p>
          <a:p>
            <a:pPr>
              <a:lnSpc>
                <a:spcPct val="90000"/>
              </a:lnSpc>
            </a:pPr>
            <a:r>
              <a:rPr lang="en-US" altLang="ko-KR">
                <a:latin typeface="Times New Roman" charset="0"/>
              </a:rPr>
              <a:t>	ID_SEPARATOR, 	</a:t>
            </a:r>
          </a:p>
          <a:p>
            <a:pPr>
              <a:lnSpc>
                <a:spcPct val="90000"/>
              </a:lnSpc>
            </a:pPr>
            <a:r>
              <a:rPr lang="en-US" altLang="ko-KR">
                <a:latin typeface="Times New Roman" charset="0"/>
              </a:rPr>
              <a:t>	ID_INDICATOR_CAPS,</a:t>
            </a:r>
          </a:p>
          <a:p>
            <a:pPr>
              <a:lnSpc>
                <a:spcPct val="90000"/>
              </a:lnSpc>
            </a:pPr>
            <a:r>
              <a:rPr lang="en-US" altLang="ko-KR">
                <a:latin typeface="Times New Roman" charset="0"/>
              </a:rPr>
              <a:t>	ID_INDICATOR_NUM,</a:t>
            </a:r>
          </a:p>
          <a:p>
            <a:pPr>
              <a:lnSpc>
                <a:spcPct val="90000"/>
              </a:lnSpc>
            </a:pPr>
            <a:r>
              <a:rPr lang="en-US" altLang="ko-KR">
                <a:latin typeface="Times New Roman" charset="0"/>
              </a:rPr>
              <a:t>	ID_INDICATOR_SCRL,</a:t>
            </a:r>
          </a:p>
          <a:p>
            <a:pPr>
              <a:lnSpc>
                <a:spcPct val="90000"/>
              </a:lnSpc>
            </a:pPr>
            <a:r>
              <a:rPr lang="en-US" altLang="ko-KR">
                <a:latin typeface="Times New Roman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10</a:t>
            </a:r>
            <a:r>
              <a:rPr lang="en-US" altLang="ko-KR" sz="3600" dirty="0" smtClean="0"/>
              <a:t>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가 생성한 코드</a:t>
            </a:r>
            <a:r>
              <a:rPr lang="en-US" altLang="ko-KR" sz="3600" dirty="0" smtClean="0"/>
              <a:t>(</a:t>
            </a:r>
            <a:r>
              <a:rPr lang="en-US" altLang="ko-KR" sz="3600" dirty="0" err="1" smtClean="0"/>
              <a:t>MainFrm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0" y="714356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구현 파일 </a:t>
            </a:r>
            <a:r>
              <a:rPr lang="en-US" altLang="ko-KR" sz="2000" dirty="0" smtClean="0"/>
              <a:t>(MainFrm.cpp)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 smtClean="0">
                <a:latin typeface="Times New Roman" charset="0"/>
              </a:rPr>
              <a:t>메인 윈도우의 사용자 영역을 관리하는 </a:t>
            </a:r>
            <a:r>
              <a:rPr lang="ko-KR" altLang="en-US" sz="2000" dirty="0" err="1" smtClean="0">
                <a:latin typeface="Times New Roman" charset="0"/>
              </a:rPr>
              <a:t>뷰</a:t>
            </a:r>
            <a:r>
              <a:rPr lang="ko-KR" altLang="en-US" sz="2000" dirty="0" smtClean="0">
                <a:latin typeface="Times New Roman" charset="0"/>
              </a:rPr>
              <a:t> 객체를 생성</a:t>
            </a:r>
            <a:r>
              <a:rPr lang="en-US" altLang="ko-KR" sz="2000" dirty="0" smtClean="0">
                <a:latin typeface="Times New Roman" charset="0"/>
              </a:rPr>
              <a:t>.</a:t>
            </a:r>
            <a:endParaRPr lang="en-US" altLang="ko-KR" sz="2000" dirty="0">
              <a:latin typeface="Times New Roman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600" y="1447800"/>
            <a:ext cx="78486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Times New Roman" charset="0"/>
              </a:rPr>
              <a:t>if (CFrameWnd::OnCreate(lpCreateStruct) == -1)</a:t>
            </a:r>
          </a:p>
          <a:p>
            <a:r>
              <a:rPr lang="en-US" altLang="ko-KR" sz="1800">
                <a:latin typeface="Times New Roman" charset="0"/>
              </a:rPr>
              <a:t>		return -1;</a:t>
            </a:r>
          </a:p>
          <a:p>
            <a:r>
              <a:rPr lang="en-US" altLang="ko-KR" sz="1800">
                <a:latin typeface="Times New Roman" charset="0"/>
              </a:rPr>
              <a:t>int CFrameWnd::OnCreate(LPCREATESTRUCT lpcs)</a:t>
            </a:r>
          </a:p>
          <a:p>
            <a:r>
              <a:rPr lang="en-US" altLang="ko-KR" sz="1800">
                <a:latin typeface="Times New Roman" charset="0"/>
              </a:rPr>
              <a:t>{</a:t>
            </a:r>
          </a:p>
          <a:p>
            <a:r>
              <a:rPr lang="en-US" altLang="ko-KR" sz="1800">
                <a:latin typeface="Times New Roman" charset="0"/>
              </a:rPr>
              <a:t>	CCreateContext* pContext = (CCreateContext*)lpcs-&gt;lpCreateParams;</a:t>
            </a:r>
          </a:p>
          <a:p>
            <a:r>
              <a:rPr lang="en-US" altLang="ko-KR" sz="1800">
                <a:latin typeface="Times New Roman" charset="0"/>
              </a:rPr>
              <a:t>	return OnCreateHelper(lpcs, pContext);</a:t>
            </a:r>
          </a:p>
          <a:p>
            <a:r>
              <a:rPr lang="en-US" altLang="ko-KR" sz="1800">
                <a:latin typeface="Times New Roman" charset="0"/>
              </a:rPr>
              <a:t>}</a:t>
            </a:r>
          </a:p>
          <a:p>
            <a:r>
              <a:rPr lang="en-US" altLang="ko-KR" sz="1800">
                <a:latin typeface="Times New Roman" charset="0"/>
              </a:rPr>
              <a:t>int CFrameWnd::OnCreateHelper(LPCREATESTRUCT lpcs, CCreateContext* pContext)</a:t>
            </a:r>
          </a:p>
          <a:p>
            <a:r>
              <a:rPr lang="en-US" altLang="ko-KR" sz="1800">
                <a:latin typeface="Times New Roman" charset="0"/>
              </a:rPr>
              <a:t>{</a:t>
            </a:r>
          </a:p>
          <a:p>
            <a:r>
              <a:rPr lang="en-US" altLang="ko-KR" sz="1800">
                <a:latin typeface="Times New Roman" charset="0"/>
              </a:rPr>
              <a:t>	if (CWnd::OnCreate(lpcs) == -1)  // </a:t>
            </a:r>
          </a:p>
          <a:p>
            <a:r>
              <a:rPr lang="en-US" altLang="ko-KR" sz="1800">
                <a:latin typeface="Times New Roman" charset="0"/>
              </a:rPr>
              <a:t>		return -1;</a:t>
            </a:r>
          </a:p>
          <a:p>
            <a:r>
              <a:rPr lang="en-US" altLang="ko-KR" sz="1800">
                <a:latin typeface="Times New Roman" charset="0"/>
              </a:rPr>
              <a:t>	if (!OnCreateClient(lpcs, pContext))</a:t>
            </a:r>
          </a:p>
          <a:p>
            <a:r>
              <a:rPr lang="en-US" altLang="ko-KR" sz="1800">
                <a:latin typeface="Times New Roman" charset="0"/>
              </a:rPr>
              <a:t>	{</a:t>
            </a:r>
          </a:p>
          <a:p>
            <a:r>
              <a:rPr lang="en-US" altLang="ko-KR" sz="1800">
                <a:latin typeface="Times New Roman" charset="0"/>
              </a:rPr>
              <a:t>		TRACE0("Failed to create client pane/view for frame.\n");</a:t>
            </a:r>
          </a:p>
          <a:p>
            <a:r>
              <a:rPr lang="en-US" altLang="ko-KR" sz="1800">
                <a:latin typeface="Times New Roman" charset="0"/>
              </a:rPr>
              <a:t>		return -1;</a:t>
            </a:r>
          </a:p>
          <a:p>
            <a:r>
              <a:rPr lang="en-US" altLang="ko-KR" sz="1800">
                <a:latin typeface="Times New Roman" charset="0"/>
              </a:rPr>
              <a:t>	}</a:t>
            </a:r>
          </a:p>
          <a:p>
            <a:r>
              <a:rPr lang="en-US" altLang="ko-KR" sz="1800">
                <a:latin typeface="Times New Roman" charset="0"/>
              </a:rPr>
              <a:t>	RecalcLayout();</a:t>
            </a:r>
          </a:p>
          <a:p>
            <a:r>
              <a:rPr lang="en-US" altLang="ko-KR" sz="1800">
                <a:latin typeface="Times New Roman" charset="0"/>
              </a:rPr>
              <a:t>	return 0;   // create ok</a:t>
            </a:r>
          </a:p>
          <a:p>
            <a:r>
              <a:rPr lang="en-US" altLang="ko-KR" sz="1800">
                <a:latin typeface="Times New Roman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10</a:t>
            </a:r>
            <a:r>
              <a:rPr lang="en-US" altLang="ko-KR" sz="3600" dirty="0" smtClean="0"/>
              <a:t>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가 생성한 코드</a:t>
            </a:r>
            <a:r>
              <a:rPr lang="en-US" altLang="ko-KR" sz="3600" dirty="0" smtClean="0"/>
              <a:t>(</a:t>
            </a:r>
            <a:r>
              <a:rPr lang="en-US" altLang="ko-KR" sz="3600" dirty="0" err="1" smtClean="0"/>
              <a:t>MainFrm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785794"/>
            <a:ext cx="8001000" cy="59198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 dirty="0">
                <a:latin typeface="Times New Roman" charset="0"/>
              </a:rPr>
              <a:t>BOOL </a:t>
            </a:r>
            <a:r>
              <a:rPr lang="en-US" altLang="ko-KR" sz="1600" dirty="0" err="1">
                <a:latin typeface="Times New Roman" charset="0"/>
              </a:rPr>
              <a:t>CFrameWnd</a:t>
            </a:r>
            <a:r>
              <a:rPr lang="en-US" altLang="ko-KR" sz="1600" dirty="0">
                <a:latin typeface="Times New Roman" charset="0"/>
              </a:rPr>
              <a:t>::</a:t>
            </a:r>
            <a:r>
              <a:rPr lang="en-US" altLang="ko-KR" sz="1600" dirty="0" err="1">
                <a:latin typeface="Times New Roman" charset="0"/>
              </a:rPr>
              <a:t>OnCreateClient</a:t>
            </a:r>
            <a:r>
              <a:rPr lang="en-US" altLang="ko-KR" sz="1600" dirty="0">
                <a:latin typeface="Times New Roman" charset="0"/>
              </a:rPr>
              <a:t>(LPCREATESTRUCT, </a:t>
            </a:r>
            <a:r>
              <a:rPr lang="en-US" altLang="ko-KR" sz="1600" dirty="0" err="1">
                <a:latin typeface="Times New Roman" charset="0"/>
              </a:rPr>
              <a:t>CCreateContext</a:t>
            </a:r>
            <a:r>
              <a:rPr lang="en-US" altLang="ko-KR" sz="1600" dirty="0">
                <a:latin typeface="Times New Roman" charset="0"/>
              </a:rPr>
              <a:t>* </a:t>
            </a:r>
            <a:r>
              <a:rPr lang="en-US" altLang="ko-KR" sz="1600" dirty="0" err="1">
                <a:latin typeface="Times New Roman" charset="0"/>
              </a:rPr>
              <a:t>pContext</a:t>
            </a:r>
            <a:r>
              <a:rPr lang="en-US" altLang="ko-KR" sz="1600" dirty="0">
                <a:latin typeface="Times New Roman" charset="0"/>
              </a:rPr>
              <a:t>)</a:t>
            </a:r>
          </a:p>
          <a:p>
            <a:r>
              <a:rPr lang="en-US" altLang="ko-KR" sz="1600" dirty="0">
                <a:latin typeface="Times New Roman" charset="0"/>
              </a:rPr>
              <a:t>{</a:t>
            </a:r>
          </a:p>
          <a:p>
            <a:r>
              <a:rPr lang="en-US" altLang="ko-KR" sz="1600" dirty="0">
                <a:latin typeface="Times New Roman" charset="0"/>
              </a:rPr>
              <a:t>	// default create client will create a view if asked for it</a:t>
            </a:r>
          </a:p>
          <a:p>
            <a:r>
              <a:rPr lang="en-US" altLang="ko-KR" sz="1600" dirty="0">
                <a:latin typeface="Times New Roman" charset="0"/>
              </a:rPr>
              <a:t>	if (</a:t>
            </a:r>
            <a:r>
              <a:rPr lang="en-US" altLang="ko-KR" sz="1600" dirty="0" err="1">
                <a:latin typeface="Times New Roman" charset="0"/>
              </a:rPr>
              <a:t>pContext</a:t>
            </a:r>
            <a:r>
              <a:rPr lang="en-US" altLang="ko-KR" sz="1600" dirty="0">
                <a:latin typeface="Times New Roman" charset="0"/>
              </a:rPr>
              <a:t> != NULL &amp;&amp; </a:t>
            </a:r>
            <a:r>
              <a:rPr lang="en-US" altLang="ko-KR" sz="1600" dirty="0" err="1">
                <a:latin typeface="Times New Roman" charset="0"/>
              </a:rPr>
              <a:t>pContext</a:t>
            </a:r>
            <a:r>
              <a:rPr lang="en-US" altLang="ko-KR" sz="1600" dirty="0">
                <a:latin typeface="Times New Roman" charset="0"/>
              </a:rPr>
              <a:t>-&gt;</a:t>
            </a:r>
            <a:r>
              <a:rPr lang="en-US" altLang="ko-KR" sz="1600" dirty="0" err="1">
                <a:latin typeface="Times New Roman" charset="0"/>
              </a:rPr>
              <a:t>m_pNewViewClass</a:t>
            </a:r>
            <a:r>
              <a:rPr lang="en-US" altLang="ko-KR" sz="1600" dirty="0">
                <a:latin typeface="Times New Roman" charset="0"/>
              </a:rPr>
              <a:t> != NULL)</a:t>
            </a:r>
          </a:p>
          <a:p>
            <a:r>
              <a:rPr lang="en-US" altLang="ko-KR" sz="1600" dirty="0">
                <a:latin typeface="Times New Roman" charset="0"/>
              </a:rPr>
              <a:t>	{</a:t>
            </a:r>
          </a:p>
          <a:p>
            <a:r>
              <a:rPr lang="en-US" altLang="ko-KR" sz="1600" dirty="0">
                <a:latin typeface="Times New Roman" charset="0"/>
              </a:rPr>
              <a:t>		if (</a:t>
            </a:r>
            <a:r>
              <a:rPr lang="en-US" altLang="ko-KR" sz="1600" dirty="0" err="1">
                <a:latin typeface="Times New Roman" charset="0"/>
              </a:rPr>
              <a:t>CreateView</a:t>
            </a:r>
            <a:r>
              <a:rPr lang="en-US" altLang="ko-KR" sz="1600" dirty="0">
                <a:latin typeface="Times New Roman" charset="0"/>
              </a:rPr>
              <a:t>(</a:t>
            </a:r>
            <a:r>
              <a:rPr lang="en-US" altLang="ko-KR" sz="1600" dirty="0" err="1">
                <a:latin typeface="Times New Roman" charset="0"/>
              </a:rPr>
              <a:t>pContext</a:t>
            </a:r>
            <a:r>
              <a:rPr lang="en-US" altLang="ko-KR" sz="1600" dirty="0">
                <a:latin typeface="Times New Roman" charset="0"/>
              </a:rPr>
              <a:t>, AFX_IDW_PANE_FIRST) == NULL)</a:t>
            </a:r>
          </a:p>
          <a:p>
            <a:r>
              <a:rPr lang="en-US" altLang="ko-KR" sz="1600" dirty="0">
                <a:latin typeface="Times New Roman" charset="0"/>
              </a:rPr>
              <a:t>			return FALSE;</a:t>
            </a:r>
          </a:p>
          <a:p>
            <a:r>
              <a:rPr lang="en-US" altLang="ko-KR" sz="1600" dirty="0">
                <a:latin typeface="Times New Roman" charset="0"/>
              </a:rPr>
              <a:t>	}</a:t>
            </a:r>
          </a:p>
          <a:p>
            <a:r>
              <a:rPr lang="en-US" altLang="ko-KR" sz="1600" dirty="0">
                <a:latin typeface="Times New Roman" charset="0"/>
              </a:rPr>
              <a:t>	return TRUE;</a:t>
            </a:r>
          </a:p>
          <a:p>
            <a:r>
              <a:rPr lang="en-US" altLang="ko-KR" sz="1600" dirty="0">
                <a:latin typeface="Times New Roman" charset="0"/>
              </a:rPr>
              <a:t>}</a:t>
            </a:r>
          </a:p>
          <a:p>
            <a:r>
              <a:rPr lang="en-US" altLang="ko-KR" sz="1600" dirty="0" err="1">
                <a:latin typeface="Times New Roman" charset="0"/>
              </a:rPr>
              <a:t>CWnd</a:t>
            </a:r>
            <a:r>
              <a:rPr lang="en-US" altLang="ko-KR" sz="1600" dirty="0">
                <a:latin typeface="Times New Roman" charset="0"/>
              </a:rPr>
              <a:t>* </a:t>
            </a:r>
            <a:r>
              <a:rPr lang="en-US" altLang="ko-KR" sz="1600" dirty="0" err="1">
                <a:latin typeface="Times New Roman" charset="0"/>
              </a:rPr>
              <a:t>CFrameWnd</a:t>
            </a:r>
            <a:r>
              <a:rPr lang="en-US" altLang="ko-KR" sz="1600" dirty="0">
                <a:latin typeface="Times New Roman" charset="0"/>
              </a:rPr>
              <a:t>::</a:t>
            </a:r>
            <a:r>
              <a:rPr lang="en-US" altLang="ko-KR" sz="1600" dirty="0" err="1">
                <a:latin typeface="Times New Roman" charset="0"/>
              </a:rPr>
              <a:t>CreateView</a:t>
            </a:r>
            <a:r>
              <a:rPr lang="en-US" altLang="ko-KR" sz="1600" dirty="0">
                <a:latin typeface="Times New Roman" charset="0"/>
              </a:rPr>
              <a:t>(</a:t>
            </a:r>
            <a:r>
              <a:rPr lang="en-US" altLang="ko-KR" sz="1600" dirty="0" err="1">
                <a:latin typeface="Times New Roman" charset="0"/>
              </a:rPr>
              <a:t>CCreateContext</a:t>
            </a:r>
            <a:r>
              <a:rPr lang="en-US" altLang="ko-KR" sz="1600" dirty="0">
                <a:latin typeface="Times New Roman" charset="0"/>
              </a:rPr>
              <a:t>* </a:t>
            </a:r>
            <a:r>
              <a:rPr lang="en-US" altLang="ko-KR" sz="1600" dirty="0" err="1">
                <a:latin typeface="Times New Roman" charset="0"/>
              </a:rPr>
              <a:t>pContext</a:t>
            </a:r>
            <a:r>
              <a:rPr lang="en-US" altLang="ko-KR" sz="1600" dirty="0">
                <a:latin typeface="Times New Roman" charset="0"/>
              </a:rPr>
              <a:t>, UINT </a:t>
            </a:r>
            <a:r>
              <a:rPr lang="en-US" altLang="ko-KR" sz="1600" dirty="0" err="1">
                <a:latin typeface="Times New Roman" charset="0"/>
              </a:rPr>
              <a:t>nID</a:t>
            </a:r>
            <a:r>
              <a:rPr lang="en-US" altLang="ko-KR" sz="1600" dirty="0">
                <a:latin typeface="Times New Roman" charset="0"/>
              </a:rPr>
              <a:t>)</a:t>
            </a:r>
          </a:p>
          <a:p>
            <a:r>
              <a:rPr lang="en-US" altLang="ko-KR" sz="1600" dirty="0">
                <a:latin typeface="Times New Roman" charset="0"/>
              </a:rPr>
              <a:t>{</a:t>
            </a:r>
          </a:p>
          <a:p>
            <a:r>
              <a:rPr lang="en-US" altLang="ko-KR" sz="1600" dirty="0">
                <a:latin typeface="Times New Roman" charset="0"/>
              </a:rPr>
              <a:t>	// Note: can be a </a:t>
            </a:r>
            <a:r>
              <a:rPr lang="en-US" altLang="ko-KR" sz="1600" dirty="0" err="1">
                <a:latin typeface="Times New Roman" charset="0"/>
              </a:rPr>
              <a:t>CWnd</a:t>
            </a:r>
            <a:r>
              <a:rPr lang="en-US" altLang="ko-KR" sz="1600" dirty="0">
                <a:latin typeface="Times New Roman" charset="0"/>
              </a:rPr>
              <a:t> with </a:t>
            </a:r>
            <a:r>
              <a:rPr lang="en-US" altLang="ko-KR" sz="1600" dirty="0" err="1">
                <a:latin typeface="Times New Roman" charset="0"/>
              </a:rPr>
              <a:t>PostNcDestroy</a:t>
            </a:r>
            <a:r>
              <a:rPr lang="en-US" altLang="ko-KR" sz="1600" dirty="0">
                <a:latin typeface="Times New Roman" charset="0"/>
              </a:rPr>
              <a:t> self cleanup</a:t>
            </a:r>
          </a:p>
          <a:p>
            <a:r>
              <a:rPr lang="en-US" altLang="ko-KR" sz="1600" dirty="0">
                <a:latin typeface="Times New Roman" charset="0"/>
              </a:rPr>
              <a:t>	</a:t>
            </a:r>
            <a:r>
              <a:rPr lang="en-US" altLang="ko-KR" sz="1600" dirty="0" err="1">
                <a:latin typeface="Times New Roman" charset="0"/>
              </a:rPr>
              <a:t>CWnd</a:t>
            </a:r>
            <a:r>
              <a:rPr lang="en-US" altLang="ko-KR" sz="1600" dirty="0">
                <a:latin typeface="Times New Roman" charset="0"/>
              </a:rPr>
              <a:t>* </a:t>
            </a:r>
            <a:r>
              <a:rPr lang="en-US" altLang="ko-KR" sz="1600" dirty="0" err="1">
                <a:latin typeface="Times New Roman" charset="0"/>
              </a:rPr>
              <a:t>pView</a:t>
            </a:r>
            <a:r>
              <a:rPr lang="en-US" altLang="ko-KR" sz="1600" dirty="0">
                <a:latin typeface="Times New Roman" charset="0"/>
              </a:rPr>
              <a:t> = (</a:t>
            </a:r>
            <a:r>
              <a:rPr lang="en-US" altLang="ko-KR" sz="1600" dirty="0" err="1">
                <a:latin typeface="Times New Roman" charset="0"/>
              </a:rPr>
              <a:t>CWnd</a:t>
            </a:r>
            <a:r>
              <a:rPr lang="en-US" altLang="ko-KR" sz="1600" dirty="0">
                <a:latin typeface="Times New Roman" charset="0"/>
              </a:rPr>
              <a:t>*)</a:t>
            </a:r>
            <a:r>
              <a:rPr lang="en-US" altLang="ko-KR" sz="1600" dirty="0" err="1">
                <a:latin typeface="Times New Roman" charset="0"/>
              </a:rPr>
              <a:t>pContext</a:t>
            </a:r>
            <a:r>
              <a:rPr lang="en-US" altLang="ko-KR" sz="1600" dirty="0">
                <a:latin typeface="Times New Roman" charset="0"/>
              </a:rPr>
              <a:t>-&gt;</a:t>
            </a:r>
            <a:r>
              <a:rPr lang="en-US" altLang="ko-KR" sz="1600" dirty="0" err="1">
                <a:latin typeface="Times New Roman" charset="0"/>
              </a:rPr>
              <a:t>m_pNewViewClass</a:t>
            </a:r>
            <a:r>
              <a:rPr lang="en-US" altLang="ko-KR" sz="1600" dirty="0">
                <a:latin typeface="Times New Roman" charset="0"/>
              </a:rPr>
              <a:t>-&gt;</a:t>
            </a:r>
            <a:r>
              <a:rPr lang="en-US" altLang="ko-KR" sz="1600" dirty="0" err="1">
                <a:latin typeface="Times New Roman" charset="0"/>
              </a:rPr>
              <a:t>CreateObject</a:t>
            </a:r>
            <a:r>
              <a:rPr lang="en-US" altLang="ko-KR" sz="1600" dirty="0">
                <a:latin typeface="Times New Roman" charset="0"/>
              </a:rPr>
              <a:t>();</a:t>
            </a:r>
          </a:p>
          <a:p>
            <a:r>
              <a:rPr lang="en-US" altLang="ko-KR" sz="1600" dirty="0">
                <a:latin typeface="Times New Roman" charset="0"/>
              </a:rPr>
              <a:t>	ASSERT_KINDOF(</a:t>
            </a:r>
            <a:r>
              <a:rPr lang="en-US" altLang="ko-KR" sz="1600" dirty="0" err="1">
                <a:latin typeface="Times New Roman" charset="0"/>
              </a:rPr>
              <a:t>CWnd</a:t>
            </a:r>
            <a:r>
              <a:rPr lang="en-US" altLang="ko-KR" sz="1600" dirty="0">
                <a:latin typeface="Times New Roman" charset="0"/>
              </a:rPr>
              <a:t>, </a:t>
            </a:r>
            <a:r>
              <a:rPr lang="en-US" altLang="ko-KR" sz="1600" dirty="0" err="1">
                <a:latin typeface="Times New Roman" charset="0"/>
              </a:rPr>
              <a:t>pView</a:t>
            </a:r>
            <a:r>
              <a:rPr lang="en-US" altLang="ko-KR" sz="1600" dirty="0">
                <a:latin typeface="Times New Roman" charset="0"/>
              </a:rPr>
              <a:t>);</a:t>
            </a:r>
          </a:p>
          <a:p>
            <a:r>
              <a:rPr lang="en-US" altLang="ko-KR" sz="1600" dirty="0">
                <a:latin typeface="Times New Roman" charset="0"/>
              </a:rPr>
              <a:t>	// views are always created with a border!</a:t>
            </a:r>
          </a:p>
          <a:p>
            <a:r>
              <a:rPr lang="en-US" altLang="ko-KR" sz="1600" dirty="0">
                <a:latin typeface="Times New Roman" charset="0"/>
              </a:rPr>
              <a:t>	if (!</a:t>
            </a:r>
            <a:r>
              <a:rPr lang="en-US" altLang="ko-KR" sz="1600" dirty="0" err="1">
                <a:latin typeface="Times New Roman" charset="0"/>
              </a:rPr>
              <a:t>pView</a:t>
            </a:r>
            <a:r>
              <a:rPr lang="en-US" altLang="ko-KR" sz="1600" dirty="0">
                <a:latin typeface="Times New Roman" charset="0"/>
              </a:rPr>
              <a:t>-&gt;Create(NULL, NULL, AFX_WS_DEFAULT_VIEW,</a:t>
            </a:r>
          </a:p>
          <a:p>
            <a:r>
              <a:rPr lang="en-US" altLang="ko-KR" sz="1600" dirty="0">
                <a:latin typeface="Times New Roman" charset="0"/>
              </a:rPr>
              <a:t>		</a:t>
            </a:r>
            <a:r>
              <a:rPr lang="en-US" altLang="ko-KR" sz="1600" dirty="0" err="1">
                <a:latin typeface="Times New Roman" charset="0"/>
              </a:rPr>
              <a:t>CRect</a:t>
            </a:r>
            <a:r>
              <a:rPr lang="en-US" altLang="ko-KR" sz="1600" dirty="0">
                <a:latin typeface="Times New Roman" charset="0"/>
              </a:rPr>
              <a:t>(0,0,0,0), this, </a:t>
            </a:r>
            <a:r>
              <a:rPr lang="en-US" altLang="ko-KR" sz="1600" dirty="0" err="1">
                <a:latin typeface="Times New Roman" charset="0"/>
              </a:rPr>
              <a:t>nID</a:t>
            </a:r>
            <a:r>
              <a:rPr lang="en-US" altLang="ko-KR" sz="1600" dirty="0">
                <a:latin typeface="Times New Roman" charset="0"/>
              </a:rPr>
              <a:t>, </a:t>
            </a:r>
            <a:r>
              <a:rPr lang="en-US" altLang="ko-KR" sz="1600" dirty="0" err="1">
                <a:latin typeface="Times New Roman" charset="0"/>
              </a:rPr>
              <a:t>pContext</a:t>
            </a:r>
            <a:r>
              <a:rPr lang="en-US" altLang="ko-KR" sz="1600" dirty="0">
                <a:latin typeface="Times New Roman" charset="0"/>
              </a:rPr>
              <a:t>))</a:t>
            </a:r>
          </a:p>
          <a:p>
            <a:r>
              <a:rPr lang="en-US" altLang="ko-KR" sz="1600" dirty="0">
                <a:latin typeface="Times New Roman" charset="0"/>
              </a:rPr>
              <a:t>	{</a:t>
            </a:r>
          </a:p>
          <a:p>
            <a:r>
              <a:rPr lang="en-US" altLang="ko-KR" sz="1600" dirty="0">
                <a:latin typeface="Times New Roman" charset="0"/>
              </a:rPr>
              <a:t>		TRACE0("Warning: could not create view for frame.\n");</a:t>
            </a:r>
          </a:p>
          <a:p>
            <a:r>
              <a:rPr lang="en-US" altLang="ko-KR" sz="1600" dirty="0">
                <a:latin typeface="Times New Roman" charset="0"/>
              </a:rPr>
              <a:t>		return NULL;        // can't continue without a view</a:t>
            </a:r>
          </a:p>
          <a:p>
            <a:r>
              <a:rPr lang="en-US" altLang="ko-KR" sz="1600" dirty="0">
                <a:latin typeface="Times New Roman" charset="0"/>
              </a:rPr>
              <a:t>	}</a:t>
            </a:r>
          </a:p>
          <a:p>
            <a:r>
              <a:rPr lang="en-US" altLang="ko-KR" sz="1600" dirty="0">
                <a:latin typeface="Times New Roman" charset="0"/>
              </a:rPr>
              <a:t>	return </a:t>
            </a:r>
            <a:r>
              <a:rPr lang="en-US" altLang="ko-KR" sz="1600" dirty="0" err="1">
                <a:latin typeface="Times New Roman" charset="0"/>
              </a:rPr>
              <a:t>pView</a:t>
            </a:r>
            <a:r>
              <a:rPr lang="en-US" altLang="ko-KR" sz="1600" dirty="0">
                <a:latin typeface="Times New Roman" charset="0"/>
              </a:rPr>
              <a:t>;</a:t>
            </a:r>
          </a:p>
          <a:p>
            <a:r>
              <a:rPr lang="en-US" altLang="ko-KR" sz="1600" dirty="0">
                <a:latin typeface="Times New Roman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10</a:t>
            </a:r>
            <a:r>
              <a:rPr lang="en-US" altLang="ko-KR" sz="3600" dirty="0" smtClean="0"/>
              <a:t>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가 생성한 코드</a:t>
            </a:r>
            <a:r>
              <a:rPr lang="en-US" altLang="ko-KR" sz="3600" dirty="0" smtClean="0"/>
              <a:t>(</a:t>
            </a:r>
            <a:r>
              <a:rPr lang="en-US" altLang="ko-KR" sz="3600" dirty="0" err="1" smtClean="0"/>
              <a:t>MainFrm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0" y="1142984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구현 파일 </a:t>
            </a:r>
            <a:r>
              <a:rPr lang="en-US" altLang="ko-KR" sz="2000" dirty="0" smtClean="0"/>
              <a:t>(MainFrm.cpp)(</a:t>
            </a:r>
            <a:r>
              <a:rPr lang="ko-KR" altLang="en-US" sz="2000" dirty="0" smtClean="0"/>
              <a:t>계속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m_wndToolBar</a:t>
            </a:r>
            <a:r>
              <a:rPr lang="ko-KR" altLang="en-US" sz="2000" dirty="0" smtClean="0"/>
              <a:t>를 이용하여 </a:t>
            </a:r>
            <a:r>
              <a:rPr lang="ko-KR" altLang="en-US" sz="2000" dirty="0" err="1" smtClean="0"/>
              <a:t>툴바를</a:t>
            </a:r>
            <a:r>
              <a:rPr lang="ko-KR" altLang="en-US" sz="2000" dirty="0" smtClean="0"/>
              <a:t> 생성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ko-KR" altLang="en-US" sz="2000" dirty="0" smtClean="0"/>
          </a:p>
          <a:p>
            <a:pPr lvl="1"/>
            <a:endParaRPr lang="ko-KR" altLang="en-US" sz="2000" dirty="0" smtClean="0"/>
          </a:p>
          <a:p>
            <a:pPr lvl="1"/>
            <a:endParaRPr lang="ko-KR" altLang="en-US" sz="2000" dirty="0" smtClean="0"/>
          </a:p>
          <a:p>
            <a:pPr lvl="1"/>
            <a:endParaRPr lang="ko-KR" altLang="en-US" sz="2000" dirty="0" smtClean="0"/>
          </a:p>
          <a:p>
            <a:pPr lvl="1"/>
            <a:r>
              <a:rPr lang="en-US" altLang="ko-KR" sz="2000" dirty="0" smtClean="0"/>
              <a:t>TBSTYLE_FLAT</a:t>
            </a:r>
            <a:r>
              <a:rPr lang="ko-KR" altLang="en-US" sz="2000" dirty="0" smtClean="0"/>
              <a:t>는 평면 툴바 생성</a:t>
            </a:r>
          </a:p>
          <a:p>
            <a:pPr lvl="1"/>
            <a:r>
              <a:rPr lang="en-US" altLang="ko-KR" sz="2000" dirty="0" smtClean="0"/>
              <a:t>CBRS_GRIPPER : </a:t>
            </a:r>
            <a:r>
              <a:rPr lang="ko-KR" altLang="en-US" sz="2000" dirty="0" smtClean="0"/>
              <a:t>좌측에 </a:t>
            </a:r>
            <a:r>
              <a:rPr lang="en-US" altLang="ko-KR" sz="2000" dirty="0" smtClean="0"/>
              <a:t>|(Gripper)</a:t>
            </a:r>
            <a:r>
              <a:rPr lang="ko-KR" altLang="en-US" sz="2000" dirty="0" smtClean="0"/>
              <a:t>생성</a:t>
            </a:r>
          </a:p>
          <a:p>
            <a:pPr lvl="1"/>
            <a:r>
              <a:rPr lang="en-US" altLang="ko-KR" sz="2000" dirty="0" smtClean="0"/>
              <a:t>CBRS_TOOLTIPS : </a:t>
            </a:r>
            <a:r>
              <a:rPr lang="ko-KR" altLang="en-US" sz="2000" dirty="0" err="1" smtClean="0"/>
              <a:t>툴팁이</a:t>
            </a:r>
            <a:r>
              <a:rPr lang="ko-KR" altLang="en-US" sz="2000" dirty="0" smtClean="0"/>
              <a:t> 생성</a:t>
            </a:r>
          </a:p>
          <a:p>
            <a:pPr lvl="1"/>
            <a:r>
              <a:rPr lang="en-US" altLang="ko-KR" sz="2000" dirty="0" smtClean="0"/>
              <a:t>CBRS_FLYBY : </a:t>
            </a:r>
            <a:r>
              <a:rPr lang="ko-KR" altLang="en-US" sz="2000" dirty="0" smtClean="0"/>
              <a:t>툴 바에 커서를 위치하면 </a:t>
            </a:r>
            <a:r>
              <a:rPr lang="ko-KR" altLang="en-US" sz="2000" dirty="0" err="1" smtClean="0"/>
              <a:t>상태바에</a:t>
            </a:r>
            <a:r>
              <a:rPr lang="ko-KR" altLang="en-US" sz="2000" dirty="0" smtClean="0"/>
              <a:t> 해당 정보가 출력된다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err="1" smtClean="0"/>
              <a:t>LoadToolBar</a:t>
            </a:r>
            <a:r>
              <a:rPr lang="en-US" altLang="ko-KR" sz="2000" dirty="0" smtClean="0"/>
              <a:t>() : </a:t>
            </a:r>
            <a:r>
              <a:rPr lang="ko-KR" altLang="en-US" sz="2000" dirty="0" smtClean="0"/>
              <a:t>리소스의 </a:t>
            </a:r>
            <a:r>
              <a:rPr lang="ko-KR" altLang="en-US" sz="2000" dirty="0" err="1" smtClean="0"/>
              <a:t>툴바를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로드한다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90600" y="1981200"/>
            <a:ext cx="7924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Times New Roman" charset="0"/>
              </a:rPr>
              <a:t>m_wndToolBar.CreateEx(this, TBSTYLE_FLAT, WS_CHILD | WS_VISIBLE</a:t>
            </a:r>
          </a:p>
          <a:p>
            <a:r>
              <a:rPr lang="en-US" altLang="ko-KR" sz="1800">
                <a:latin typeface="Times New Roman" charset="0"/>
              </a:rPr>
              <a:t> | CBRS_TOP| CBRS_GRIPPER | CBRS_TOOLTIPS | CBRS_FLYBY</a:t>
            </a:r>
          </a:p>
          <a:p>
            <a:r>
              <a:rPr lang="en-US" altLang="ko-KR" sz="1800">
                <a:latin typeface="Times New Roman" charset="0"/>
              </a:rPr>
              <a:t> | CBRS_SIZE_DYNAMIC)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10</a:t>
            </a:r>
            <a:r>
              <a:rPr lang="en-US" altLang="ko-KR" sz="3600" dirty="0" smtClean="0"/>
              <a:t>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가 생성한 코드</a:t>
            </a:r>
            <a:r>
              <a:rPr lang="en-US" altLang="ko-KR" sz="3600" dirty="0" smtClean="0"/>
              <a:t>(</a:t>
            </a:r>
            <a:r>
              <a:rPr lang="en-US" altLang="ko-KR" sz="3600" dirty="0" err="1" smtClean="0"/>
              <a:t>MainFrm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0" y="1142984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dirty="0" smtClean="0"/>
              <a:t>구현 파일 </a:t>
            </a:r>
            <a:r>
              <a:rPr lang="en-US" altLang="ko-KR" sz="2000" dirty="0" smtClean="0"/>
              <a:t>(MainFrm.cpp)(</a:t>
            </a:r>
            <a:r>
              <a:rPr lang="ko-KR" altLang="en-US" sz="2000" dirty="0" smtClean="0"/>
              <a:t>계속</a:t>
            </a:r>
            <a:r>
              <a:rPr lang="en-US" altLang="ko-KR" sz="20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err="1" smtClean="0"/>
              <a:t>m_wndStatusBar</a:t>
            </a:r>
            <a:r>
              <a:rPr lang="ko-KR" altLang="en-US" sz="2000" dirty="0" smtClean="0"/>
              <a:t>를 이용하여 </a:t>
            </a:r>
            <a:r>
              <a:rPr lang="ko-KR" altLang="en-US" sz="2000" dirty="0" err="1" smtClean="0"/>
              <a:t>상태바를</a:t>
            </a:r>
            <a:r>
              <a:rPr lang="ko-KR" altLang="en-US" sz="2000" dirty="0" smtClean="0"/>
              <a:t> 생성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ko-KR" altLang="en-US" sz="2000" dirty="0" smtClean="0"/>
          </a:p>
          <a:p>
            <a:pPr lvl="1">
              <a:lnSpc>
                <a:spcPct val="90000"/>
              </a:lnSpc>
            </a:pPr>
            <a:endParaRPr lang="ko-KR" altLang="en-US" sz="2000" dirty="0" smtClean="0"/>
          </a:p>
          <a:p>
            <a:pPr lvl="1">
              <a:lnSpc>
                <a:spcPct val="90000"/>
              </a:lnSpc>
            </a:pPr>
            <a:endParaRPr lang="ko-KR" altLang="en-US" sz="2000" dirty="0" smtClean="0"/>
          </a:p>
          <a:p>
            <a:pPr lvl="1">
              <a:lnSpc>
                <a:spcPct val="90000"/>
              </a:lnSpc>
            </a:pPr>
            <a:endParaRPr lang="ko-KR" altLang="en-US" sz="2000" dirty="0" smtClean="0"/>
          </a:p>
          <a:p>
            <a:pPr lvl="1">
              <a:lnSpc>
                <a:spcPct val="90000"/>
              </a:lnSpc>
            </a:pPr>
            <a:endParaRPr lang="ko-KR" altLang="en-US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err="1" smtClean="0"/>
              <a:t>m_wndToolBar.EnableDocking</a:t>
            </a:r>
            <a:r>
              <a:rPr lang="en-US" altLang="ko-KR" sz="2000" dirty="0" smtClean="0"/>
              <a:t>() : </a:t>
            </a:r>
            <a:r>
              <a:rPr lang="ko-KR" altLang="en-US" sz="2000" dirty="0" err="1" smtClean="0"/>
              <a:t>툴바를</a:t>
            </a:r>
            <a:r>
              <a:rPr lang="ko-KR" altLang="en-US" sz="2000" dirty="0" smtClean="0"/>
              <a:t> 도킹 가능하도록 한다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err="1" smtClean="0"/>
              <a:t>EnableDocking</a:t>
            </a:r>
            <a:r>
              <a:rPr lang="en-US" altLang="ko-KR" sz="2000" dirty="0" smtClean="0"/>
              <a:t>(CBRS_ALIGN_ANY) : </a:t>
            </a:r>
            <a:r>
              <a:rPr lang="ko-KR" altLang="en-US" sz="2000" dirty="0" smtClean="0"/>
              <a:t>메인 프레임 윈도우를 도킹가능 하도록 한다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DockControlBar</a:t>
            </a:r>
            <a:r>
              <a:rPr lang="en-US" altLang="ko-KR" sz="2000" dirty="0" smtClean="0"/>
              <a:t>(&amp;</a:t>
            </a:r>
            <a:r>
              <a:rPr lang="en-US" altLang="ko-KR" sz="2000" dirty="0" err="1" smtClean="0"/>
              <a:t>m_wndToolBar</a:t>
            </a:r>
            <a:r>
              <a:rPr lang="en-US" altLang="ko-KR" sz="2000" dirty="0" smtClean="0"/>
              <a:t>) : </a:t>
            </a:r>
            <a:r>
              <a:rPr lang="en-US" altLang="ko-KR" sz="2000" dirty="0" err="1" smtClean="0"/>
              <a:t>FrameWindow</a:t>
            </a:r>
            <a:r>
              <a:rPr lang="ko-KR" altLang="en-US" sz="2000" dirty="0" smtClean="0"/>
              <a:t>에 툴바를 도킹시킨다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90600" y="1981200"/>
            <a:ext cx="7848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>
                <a:latin typeface="Times New Roman" charset="0"/>
              </a:rPr>
              <a:t>	m_wndToolBar.EnableDocking(CBRS_ALIGN_ANY);</a:t>
            </a:r>
          </a:p>
          <a:p>
            <a:r>
              <a:rPr lang="en-US" altLang="ko-KR">
                <a:latin typeface="Times New Roman" charset="0"/>
              </a:rPr>
              <a:t>	EnableDocking(CBRS_ALIGN_ANY);</a:t>
            </a:r>
          </a:p>
          <a:p>
            <a:r>
              <a:rPr lang="en-US" altLang="ko-KR">
                <a:latin typeface="Times New Roman" charset="0"/>
              </a:rPr>
              <a:t>	DockControlBar(&amp;m_wndToolBar);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11.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가 생성한 코드</a:t>
            </a:r>
            <a:r>
              <a:rPr lang="en-US" altLang="ko-KR" sz="3600" dirty="0" smtClean="0"/>
              <a:t>(View)</a:t>
            </a:r>
            <a:endParaRPr lang="ko-KR" altLang="en-US" sz="36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90600" y="914400"/>
            <a:ext cx="7924800" cy="586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Times New Roman" charset="0"/>
              </a:rPr>
              <a:t>class CTESTView : public CView</a:t>
            </a:r>
          </a:p>
          <a:p>
            <a:r>
              <a:rPr lang="en-US" altLang="ko-KR" sz="1800">
                <a:latin typeface="Times New Roman" charset="0"/>
              </a:rPr>
              <a:t>{</a:t>
            </a:r>
          </a:p>
          <a:p>
            <a:r>
              <a:rPr lang="en-US" altLang="ko-KR" sz="1800">
                <a:latin typeface="Times New Roman" charset="0"/>
              </a:rPr>
              <a:t>protected: // create from serialization only</a:t>
            </a:r>
          </a:p>
          <a:p>
            <a:r>
              <a:rPr lang="en-US" altLang="ko-KR" sz="1800">
                <a:latin typeface="Times New Roman" charset="0"/>
              </a:rPr>
              <a:t>	CTESTView();</a:t>
            </a:r>
          </a:p>
          <a:p>
            <a:r>
              <a:rPr lang="en-US" altLang="ko-KR" sz="1800">
                <a:latin typeface="Times New Roman" charset="0"/>
              </a:rPr>
              <a:t>	DECLARE_DYNCREATE(CTESTView)</a:t>
            </a:r>
          </a:p>
          <a:p>
            <a:r>
              <a:rPr lang="en-US" altLang="ko-KR" sz="1800">
                <a:latin typeface="Times New Roman" charset="0"/>
              </a:rPr>
              <a:t>// Attributes</a:t>
            </a:r>
          </a:p>
          <a:p>
            <a:r>
              <a:rPr lang="en-US" altLang="ko-KR" sz="1800">
                <a:latin typeface="Times New Roman" charset="0"/>
              </a:rPr>
              <a:t>public:</a:t>
            </a:r>
          </a:p>
          <a:p>
            <a:r>
              <a:rPr lang="en-US" altLang="ko-KR" sz="1800">
                <a:latin typeface="Times New Roman" charset="0"/>
              </a:rPr>
              <a:t>	CTESTDoc* GetDocument();</a:t>
            </a:r>
          </a:p>
          <a:p>
            <a:r>
              <a:rPr lang="en-US" altLang="ko-KR" sz="1800">
                <a:latin typeface="Times New Roman" charset="0"/>
              </a:rPr>
              <a:t>// Operations</a:t>
            </a:r>
          </a:p>
          <a:p>
            <a:r>
              <a:rPr lang="en-US" altLang="ko-KR" sz="1800">
                <a:latin typeface="Times New Roman" charset="0"/>
              </a:rPr>
              <a:t>public:</a:t>
            </a:r>
          </a:p>
          <a:p>
            <a:r>
              <a:rPr lang="en-US" altLang="ko-KR" sz="1800">
                <a:latin typeface="Times New Roman" charset="0"/>
              </a:rPr>
              <a:t>// Overrides</a:t>
            </a:r>
          </a:p>
          <a:p>
            <a:r>
              <a:rPr lang="en-US" altLang="ko-KR" sz="1800">
                <a:latin typeface="Times New Roman" charset="0"/>
              </a:rPr>
              <a:t>	// ClassWizard generated virtual function overrides</a:t>
            </a:r>
          </a:p>
          <a:p>
            <a:r>
              <a:rPr lang="en-US" altLang="ko-KR" sz="1800">
                <a:latin typeface="Times New Roman" charset="0"/>
              </a:rPr>
              <a:t>	//{{AFX_VIRTUAL(CTESTView)</a:t>
            </a:r>
          </a:p>
          <a:p>
            <a:r>
              <a:rPr lang="en-US" altLang="ko-KR" sz="1800">
                <a:latin typeface="Times New Roman" charset="0"/>
              </a:rPr>
              <a:t>	public:</a:t>
            </a:r>
          </a:p>
          <a:p>
            <a:r>
              <a:rPr lang="en-US" altLang="ko-KR" sz="1800">
                <a:latin typeface="Times New Roman" charset="0"/>
              </a:rPr>
              <a:t>	virtual void OnDraw(CDC* pDC);  // overridden to draw this view</a:t>
            </a:r>
          </a:p>
          <a:p>
            <a:r>
              <a:rPr lang="en-US" altLang="ko-KR" sz="1800">
                <a:latin typeface="Times New Roman" charset="0"/>
              </a:rPr>
              <a:t>	virtual BOOL PreCreateWindow(CREATESTRUCT&amp; cs);</a:t>
            </a:r>
          </a:p>
          <a:p>
            <a:r>
              <a:rPr lang="en-US" altLang="ko-KR" sz="1800">
                <a:latin typeface="Times New Roman" charset="0"/>
              </a:rPr>
              <a:t>	protected:</a:t>
            </a:r>
          </a:p>
          <a:p>
            <a:r>
              <a:rPr lang="en-US" altLang="ko-KR" sz="1800">
                <a:latin typeface="Times New Roman" charset="0"/>
              </a:rPr>
              <a:t>	virtual BOOL OnPreparePrinting(CPrintInfo* pInfo);</a:t>
            </a:r>
          </a:p>
          <a:p>
            <a:r>
              <a:rPr lang="en-US" altLang="ko-KR" sz="1800">
                <a:latin typeface="Times New Roman" charset="0"/>
              </a:rPr>
              <a:t>	virtual void OnBeginPrinting(CDC* pDC, CPrintInfo* pInfo);</a:t>
            </a:r>
          </a:p>
          <a:p>
            <a:r>
              <a:rPr lang="en-US" altLang="ko-KR" sz="1800">
                <a:latin typeface="Times New Roman" charset="0"/>
              </a:rPr>
              <a:t>	virtual void OnEndPrinting(CDC* pDC, CPrintInfo* pInfo);</a:t>
            </a:r>
          </a:p>
          <a:p>
            <a:r>
              <a:rPr lang="en-US" altLang="ko-KR" sz="1800">
                <a:latin typeface="Times New Roman" charset="0"/>
              </a:rPr>
              <a:t>	//}}AFX_VIRTUAL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 fontScale="90000"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11</a:t>
            </a:r>
            <a:r>
              <a:rPr lang="en-US" altLang="ko-KR" sz="3600" dirty="0" smtClean="0"/>
              <a:t>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가 생성한 코드</a:t>
            </a:r>
            <a:r>
              <a:rPr lang="en-US" altLang="ko-KR" sz="3600" dirty="0" smtClean="0"/>
              <a:t>(View)</a:t>
            </a:r>
            <a:endParaRPr lang="ko-KR" alt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1066800"/>
            <a:ext cx="8763000" cy="556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Times New Roman" charset="0"/>
              </a:rPr>
              <a:t>// Implementation</a:t>
            </a:r>
          </a:p>
          <a:p>
            <a:r>
              <a:rPr lang="en-US" altLang="ko-KR" sz="1800">
                <a:latin typeface="Times New Roman" charset="0"/>
              </a:rPr>
              <a:t>public:</a:t>
            </a:r>
          </a:p>
          <a:p>
            <a:r>
              <a:rPr lang="en-US" altLang="ko-KR" sz="1800">
                <a:latin typeface="Times New Roman" charset="0"/>
              </a:rPr>
              <a:t>	virtual ~CTESTView();</a:t>
            </a:r>
          </a:p>
          <a:p>
            <a:r>
              <a:rPr lang="en-US" altLang="ko-KR" sz="1800">
                <a:latin typeface="Times New Roman" charset="0"/>
              </a:rPr>
              <a:t>#ifdef _DEBUG</a:t>
            </a:r>
          </a:p>
          <a:p>
            <a:r>
              <a:rPr lang="en-US" altLang="ko-KR" sz="1800">
                <a:latin typeface="Times New Roman" charset="0"/>
              </a:rPr>
              <a:t>	virtual void AssertValid() const;</a:t>
            </a:r>
          </a:p>
          <a:p>
            <a:r>
              <a:rPr lang="en-US" altLang="ko-KR" sz="1800">
                <a:latin typeface="Times New Roman" charset="0"/>
              </a:rPr>
              <a:t>	virtual void Dump(CDumpContext&amp; dc) const;</a:t>
            </a:r>
          </a:p>
          <a:p>
            <a:r>
              <a:rPr lang="en-US" altLang="ko-KR" sz="1800">
                <a:latin typeface="Times New Roman" charset="0"/>
              </a:rPr>
              <a:t>#endif</a:t>
            </a:r>
          </a:p>
          <a:p>
            <a:r>
              <a:rPr lang="en-US" altLang="ko-KR" sz="1800">
                <a:latin typeface="Times New Roman" charset="0"/>
              </a:rPr>
              <a:t>protected:</a:t>
            </a:r>
          </a:p>
          <a:p>
            <a:r>
              <a:rPr lang="en-US" altLang="ko-KR" sz="1800">
                <a:latin typeface="Times New Roman" charset="0"/>
              </a:rPr>
              <a:t>// Generated message map functions</a:t>
            </a:r>
          </a:p>
          <a:p>
            <a:r>
              <a:rPr lang="en-US" altLang="ko-KR" sz="1800">
                <a:latin typeface="Times New Roman" charset="0"/>
              </a:rPr>
              <a:t>protected:</a:t>
            </a:r>
          </a:p>
          <a:p>
            <a:r>
              <a:rPr lang="en-US" altLang="ko-KR" sz="1800">
                <a:latin typeface="Times New Roman" charset="0"/>
              </a:rPr>
              <a:t>	//{{AFX_MSG(CTESTView)</a:t>
            </a:r>
          </a:p>
          <a:p>
            <a:r>
              <a:rPr lang="en-US" altLang="ko-KR" sz="1800">
                <a:latin typeface="Times New Roman" charset="0"/>
              </a:rPr>
              <a:t>		// NOTE - the ClassWizard will add and remove member functions here.</a:t>
            </a:r>
          </a:p>
          <a:p>
            <a:r>
              <a:rPr lang="en-US" altLang="ko-KR" sz="1800">
                <a:latin typeface="Times New Roman" charset="0"/>
              </a:rPr>
              <a:t>		//    DO NOT EDIT what you see in these blocks of generated code !</a:t>
            </a:r>
          </a:p>
          <a:p>
            <a:r>
              <a:rPr lang="en-US" altLang="ko-KR" sz="1800">
                <a:latin typeface="Times New Roman" charset="0"/>
              </a:rPr>
              <a:t>	//}}AFX_MSG</a:t>
            </a:r>
          </a:p>
          <a:p>
            <a:r>
              <a:rPr lang="en-US" altLang="ko-KR" sz="1800">
                <a:latin typeface="Times New Roman" charset="0"/>
              </a:rPr>
              <a:t>	DECLARE_MESSAGE_MAP()</a:t>
            </a:r>
          </a:p>
          <a:p>
            <a:r>
              <a:rPr lang="en-US" altLang="ko-KR" sz="1800">
                <a:latin typeface="Times New Roman" charset="0"/>
              </a:rPr>
              <a:t>};</a:t>
            </a:r>
          </a:p>
          <a:p>
            <a:r>
              <a:rPr lang="en-US" altLang="ko-KR" sz="1800">
                <a:latin typeface="Times New Roman" charset="0"/>
              </a:rPr>
              <a:t>#ifndef _DEBUG  // debug version in TESTView.cpp</a:t>
            </a:r>
          </a:p>
          <a:p>
            <a:r>
              <a:rPr lang="en-US" altLang="ko-KR" sz="1800">
                <a:latin typeface="Times New Roman" charset="0"/>
              </a:rPr>
              <a:t>inline CTESTDoc* CTESTView::GetDocument()</a:t>
            </a:r>
          </a:p>
          <a:p>
            <a:r>
              <a:rPr lang="en-US" altLang="ko-KR" sz="1800">
                <a:latin typeface="Times New Roman" charset="0"/>
              </a:rPr>
              <a:t>   { return (CTESTDoc*)m_pDocument; }</a:t>
            </a:r>
          </a:p>
          <a:p>
            <a:r>
              <a:rPr lang="en-US" altLang="ko-KR" sz="1800">
                <a:latin typeface="Times New Roman" charset="0"/>
              </a:rPr>
              <a:t>#endif</a:t>
            </a:r>
            <a:endParaRPr lang="en-US" altLang="ko-KR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 fontScale="90000"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11</a:t>
            </a:r>
            <a:r>
              <a:rPr lang="en-US" altLang="ko-KR" sz="3600" dirty="0" smtClean="0"/>
              <a:t>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가 생성한 코드</a:t>
            </a:r>
            <a:r>
              <a:rPr lang="en-US" altLang="ko-KR" sz="3600" dirty="0" smtClean="0"/>
              <a:t>(View)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0" y="1142984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ko-KR" sz="2000" dirty="0" err="1" smtClean="0"/>
              <a:t>CTESTDoc</a:t>
            </a:r>
            <a:r>
              <a:rPr lang="en-US" altLang="ko-KR" sz="2000" dirty="0" smtClean="0"/>
              <a:t>* </a:t>
            </a:r>
            <a:r>
              <a:rPr lang="en-US" altLang="ko-KR" sz="2000" dirty="0" err="1" smtClean="0"/>
              <a:t>GetDocument</a:t>
            </a:r>
            <a:r>
              <a:rPr lang="en-US" altLang="ko-KR" sz="2000" dirty="0" smtClean="0"/>
              <a:t>();</a:t>
            </a:r>
          </a:p>
          <a:p>
            <a:pPr lvl="2">
              <a:lnSpc>
                <a:spcPct val="90000"/>
              </a:lnSpc>
            </a:pPr>
            <a:r>
              <a:rPr lang="ko-KR" altLang="en-US" sz="2000" dirty="0" smtClean="0"/>
              <a:t>자신의 </a:t>
            </a:r>
            <a:r>
              <a:rPr lang="en-US" altLang="ko-KR" sz="2000" dirty="0" smtClean="0"/>
              <a:t>View</a:t>
            </a:r>
            <a:r>
              <a:rPr lang="ko-KR" altLang="en-US" sz="2000" dirty="0" smtClean="0"/>
              <a:t>와 연관된 </a:t>
            </a:r>
            <a:r>
              <a:rPr lang="en-US" altLang="ko-KR" sz="2000" dirty="0" smtClean="0"/>
              <a:t>Document</a:t>
            </a:r>
            <a:r>
              <a:rPr lang="ko-KR" altLang="en-US" sz="2000" dirty="0" smtClean="0"/>
              <a:t>객체를 </a:t>
            </a:r>
            <a:r>
              <a:rPr lang="ko-KR" altLang="en-US" sz="2000" dirty="0" err="1" smtClean="0"/>
              <a:t>리턴한다</a:t>
            </a:r>
            <a:r>
              <a:rPr lang="en-US" altLang="ko-KR" sz="2000" dirty="0" smtClean="0"/>
              <a:t>.</a:t>
            </a:r>
          </a:p>
          <a:p>
            <a:pPr lvl="2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virtual void </a:t>
            </a:r>
            <a:r>
              <a:rPr lang="en-US" altLang="ko-KR" sz="2000" dirty="0" err="1" smtClean="0"/>
              <a:t>OnDraw</a:t>
            </a:r>
            <a:r>
              <a:rPr lang="en-US" altLang="ko-KR" sz="2000" dirty="0" smtClean="0"/>
              <a:t>(CDC* </a:t>
            </a:r>
            <a:r>
              <a:rPr lang="en-US" altLang="ko-KR" sz="2000" dirty="0" err="1" smtClean="0"/>
              <a:t>pDC</a:t>
            </a:r>
            <a:r>
              <a:rPr lang="en-US" altLang="ko-KR" sz="2000" dirty="0" smtClean="0"/>
              <a:t>);</a:t>
            </a:r>
          </a:p>
          <a:p>
            <a:pPr lvl="2">
              <a:lnSpc>
                <a:spcPct val="90000"/>
              </a:lnSpc>
            </a:pPr>
            <a:r>
              <a:rPr lang="ko-KR" altLang="en-US" sz="2000" dirty="0" smtClean="0"/>
              <a:t>화면이나 프린터로 출력</a:t>
            </a:r>
            <a:endParaRPr lang="en-US" altLang="ko-KR" sz="2000" dirty="0" smtClean="0"/>
          </a:p>
          <a:p>
            <a:pPr lvl="2">
              <a:lnSpc>
                <a:spcPct val="90000"/>
              </a:lnSpc>
            </a:pPr>
            <a:endParaRPr lang="ko-KR" altLang="en-US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virtual BOOL </a:t>
            </a:r>
            <a:r>
              <a:rPr lang="en-US" altLang="ko-KR" sz="2000" dirty="0" err="1" smtClean="0"/>
              <a:t>PreCreateWindow</a:t>
            </a:r>
            <a:r>
              <a:rPr lang="en-US" altLang="ko-KR" sz="2000" dirty="0" smtClean="0"/>
              <a:t>(CREATESTRUCT&amp; </a:t>
            </a:r>
            <a:r>
              <a:rPr lang="en-US" altLang="ko-KR" sz="2000" dirty="0" err="1" smtClean="0"/>
              <a:t>cs</a:t>
            </a:r>
            <a:r>
              <a:rPr lang="en-US" altLang="ko-KR" sz="2000" dirty="0" smtClean="0"/>
              <a:t>);</a:t>
            </a:r>
          </a:p>
          <a:p>
            <a:pPr lvl="2">
              <a:lnSpc>
                <a:spcPct val="90000"/>
              </a:lnSpc>
            </a:pPr>
            <a:r>
              <a:rPr lang="ko-KR" altLang="en-US" sz="2000" dirty="0" err="1" smtClean="0"/>
              <a:t>뷰윈도우를</a:t>
            </a:r>
            <a:r>
              <a:rPr lang="ko-KR" altLang="en-US" sz="2000" dirty="0" smtClean="0"/>
              <a:t> 만들기 전에 호출</a:t>
            </a:r>
            <a:endParaRPr lang="en-US" altLang="ko-KR" sz="2000" dirty="0" smtClean="0"/>
          </a:p>
          <a:p>
            <a:pPr lvl="2">
              <a:lnSpc>
                <a:spcPct val="90000"/>
              </a:lnSpc>
            </a:pPr>
            <a:endParaRPr lang="ko-KR" altLang="en-US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#</a:t>
            </a:r>
            <a:r>
              <a:rPr lang="en-US" altLang="ko-KR" sz="2000" dirty="0" err="1" smtClean="0"/>
              <a:t>ifndef</a:t>
            </a:r>
            <a:r>
              <a:rPr lang="en-US" altLang="ko-KR" sz="2000" dirty="0" smtClean="0"/>
              <a:t> _DEBUG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 smtClean="0"/>
              <a:t>inline </a:t>
            </a:r>
            <a:r>
              <a:rPr lang="en-US" altLang="ko-KR" sz="2000" dirty="0" err="1" smtClean="0"/>
              <a:t>CTESTDoc</a:t>
            </a:r>
            <a:r>
              <a:rPr lang="en-US" altLang="ko-KR" sz="2000" dirty="0" smtClean="0"/>
              <a:t>* </a:t>
            </a:r>
            <a:r>
              <a:rPr lang="en-US" altLang="ko-KR" sz="2000" dirty="0" err="1" smtClean="0"/>
              <a:t>CTESTView</a:t>
            </a:r>
            <a:r>
              <a:rPr lang="en-US" altLang="ko-KR" sz="2000" dirty="0" smtClean="0"/>
              <a:t>::</a:t>
            </a:r>
            <a:r>
              <a:rPr lang="en-US" altLang="ko-KR" sz="2000" dirty="0" err="1" smtClean="0"/>
              <a:t>GetDocument</a:t>
            </a:r>
            <a:r>
              <a:rPr lang="en-US" altLang="ko-KR" sz="2000" dirty="0" smtClean="0"/>
              <a:t>()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 smtClean="0"/>
              <a:t>{ return (</a:t>
            </a:r>
            <a:r>
              <a:rPr lang="en-US" altLang="ko-KR" sz="2000" dirty="0" err="1" smtClean="0"/>
              <a:t>CTESTDoc</a:t>
            </a:r>
            <a:r>
              <a:rPr lang="en-US" altLang="ko-KR" sz="2000" dirty="0" smtClean="0"/>
              <a:t>*)</a:t>
            </a:r>
            <a:r>
              <a:rPr lang="en-US" altLang="ko-KR" sz="2000" dirty="0" err="1" smtClean="0"/>
              <a:t>m_pDocument</a:t>
            </a:r>
            <a:r>
              <a:rPr lang="en-US" altLang="ko-KR" sz="2000" dirty="0" smtClean="0"/>
              <a:t>; }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#</a:t>
            </a:r>
            <a:r>
              <a:rPr lang="en-US" altLang="ko-KR" sz="2000" dirty="0" err="1" smtClean="0"/>
              <a:t>endif</a:t>
            </a:r>
            <a:endParaRPr lang="en-US" altLang="ko-KR" sz="2000" dirty="0" smtClean="0"/>
          </a:p>
          <a:p>
            <a:pPr lvl="2">
              <a:lnSpc>
                <a:spcPct val="90000"/>
              </a:lnSpc>
            </a:pPr>
            <a:r>
              <a:rPr lang="ko-KR" altLang="en-US" sz="2000" dirty="0" err="1" smtClean="0"/>
              <a:t>릴리즈</a:t>
            </a:r>
            <a:r>
              <a:rPr lang="ko-KR" altLang="en-US" sz="2000" dirty="0" smtClean="0"/>
              <a:t> 모드에서 속도를 위하여 </a:t>
            </a:r>
            <a:r>
              <a:rPr lang="en-US" altLang="ko-KR" sz="2000" dirty="0" err="1" smtClean="0"/>
              <a:t>GetDocument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inline</a:t>
            </a:r>
            <a:r>
              <a:rPr lang="ko-KR" altLang="en-US" sz="2000" dirty="0" smtClean="0"/>
              <a:t>로 구현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 fontScale="90000"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11</a:t>
            </a:r>
            <a:r>
              <a:rPr lang="en-US" altLang="ko-KR" sz="3600" dirty="0" smtClean="0"/>
              <a:t>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가 생성한 코드</a:t>
            </a:r>
            <a:r>
              <a:rPr lang="en-US" altLang="ko-KR" sz="3600" dirty="0" smtClean="0"/>
              <a:t>(View)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0" y="114298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ko-KR" sz="2000" dirty="0" err="1" smtClean="0"/>
              <a:t>OnDraw</a:t>
            </a:r>
            <a:r>
              <a:rPr lang="en-US" altLang="ko-KR" sz="2000" dirty="0" smtClean="0"/>
              <a:t>() : WM_PAINT</a:t>
            </a:r>
            <a:r>
              <a:rPr lang="ko-KR" altLang="en-US" sz="2000" dirty="0" smtClean="0"/>
              <a:t>메시지가 발생하면 호출되는 함수</a:t>
            </a:r>
          </a:p>
          <a:p>
            <a:pPr lvl="1">
              <a:lnSpc>
                <a:spcPct val="90000"/>
              </a:lnSpc>
            </a:pPr>
            <a:endParaRPr lang="en-US" altLang="ko-KR" sz="2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1752600"/>
            <a:ext cx="2133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멤버함수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76600" y="1752600"/>
            <a:ext cx="5562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기  능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43000" y="2133600"/>
            <a:ext cx="2133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GetDocument()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276600" y="2133600"/>
            <a:ext cx="5562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뷰 객체와 연결된 도큐먼트 객체의 포인터를 </a:t>
            </a:r>
          </a:p>
          <a:p>
            <a:r>
              <a:rPr lang="ko-KR" altLang="en-US" sz="2000">
                <a:latin typeface="Times New Roman" charset="0"/>
              </a:rPr>
              <a:t>리턴한다</a:t>
            </a:r>
            <a:r>
              <a:rPr lang="en-US" altLang="ko-KR" sz="2000">
                <a:latin typeface="Times New Roman" charset="0"/>
              </a:rPr>
              <a:t>.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143000" y="2819400"/>
            <a:ext cx="21336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OnInitialUpdate()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276600" y="2819400"/>
            <a:ext cx="55626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뷰 윈도우가 화면에 보여지기 전에 프레임에 의해</a:t>
            </a:r>
          </a:p>
          <a:p>
            <a:r>
              <a:rPr lang="ko-KR" altLang="en-US" sz="2000">
                <a:latin typeface="Times New Roman" charset="0"/>
              </a:rPr>
              <a:t>호출된다</a:t>
            </a:r>
            <a:r>
              <a:rPr lang="en-US" altLang="ko-KR" sz="2000">
                <a:latin typeface="Times New Roman" charset="0"/>
              </a:rPr>
              <a:t>. </a:t>
            </a:r>
            <a:r>
              <a:rPr lang="ko-KR" altLang="en-US" sz="2000">
                <a:latin typeface="Times New Roman" charset="0"/>
              </a:rPr>
              <a:t>주로 뷰의 초기화 작업을 위해 </a:t>
            </a:r>
          </a:p>
          <a:p>
            <a:r>
              <a:rPr lang="ko-KR" altLang="en-US" sz="2000">
                <a:latin typeface="Times New Roman" charset="0"/>
              </a:rPr>
              <a:t>사용한다</a:t>
            </a:r>
            <a:r>
              <a:rPr lang="en-US" altLang="ko-KR" sz="2000">
                <a:latin typeface="Times New Roman" charset="0"/>
              </a:rPr>
              <a:t>.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143000" y="3886200"/>
            <a:ext cx="2133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OnDraw()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276600" y="3886200"/>
            <a:ext cx="5562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Times New Roman" charset="0"/>
              </a:rPr>
              <a:t>WM_PAINT</a:t>
            </a:r>
            <a:r>
              <a:rPr lang="ko-KR" altLang="en-US" sz="2000">
                <a:latin typeface="Times New Roman" charset="0"/>
              </a:rPr>
              <a:t>시에 </a:t>
            </a:r>
            <a:r>
              <a:rPr lang="en-US" altLang="ko-KR" sz="2000">
                <a:latin typeface="Times New Roman" charset="0"/>
              </a:rPr>
              <a:t>OnPaint()</a:t>
            </a:r>
            <a:r>
              <a:rPr lang="ko-KR" altLang="en-US" sz="2000">
                <a:latin typeface="Times New Roman" charset="0"/>
              </a:rPr>
              <a:t>에서 호출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1143000" y="4648200"/>
            <a:ext cx="2133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OnPrint()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276600" y="4648200"/>
            <a:ext cx="5562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프린터로 출력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143000" y="5410200"/>
            <a:ext cx="2133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OnPaint()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276600" y="5410200"/>
            <a:ext cx="5562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Times New Roman" charset="0"/>
              </a:rPr>
              <a:t>WM_PAINT</a:t>
            </a:r>
            <a:r>
              <a:rPr lang="ko-KR" altLang="en-US" sz="2000">
                <a:latin typeface="Times New Roman" charset="0"/>
              </a:rPr>
              <a:t>시에 호출되는 함수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개론 </a:t>
            </a:r>
            <a:r>
              <a:rPr lang="en-US" altLang="ko-KR" sz="3600" dirty="0" smtClean="0"/>
              <a:t>- MFC</a:t>
            </a:r>
            <a:r>
              <a:rPr lang="ko-KR" altLang="en-US" sz="3600" dirty="0" smtClean="0"/>
              <a:t>의 역사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0" y="92867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     [Win32  </a:t>
            </a:r>
            <a:r>
              <a:rPr lang="ko-KR" altLang="en-US" sz="2000" dirty="0" smtClean="0"/>
              <a:t>지원</a:t>
            </a:r>
            <a:r>
              <a:rPr lang="en-US" altLang="ko-KR" sz="2000" dirty="0" smtClean="0"/>
              <a:t>]</a:t>
            </a: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ko-KR" altLang="en-US" sz="2000" dirty="0">
              <a:latin typeface="+mj-ea"/>
              <a:ea typeface="+mj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0034" y="1714488"/>
          <a:ext cx="82153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090"/>
                <a:gridCol w="428628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New Win32 APIs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Win32 API</a:t>
                      </a:r>
                      <a:r>
                        <a:rPr lang="ko-KR" altLang="en-US" sz="1800" dirty="0" smtClean="0"/>
                        <a:t>함수 지원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Multithreading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멀티 </a:t>
                      </a:r>
                      <a:r>
                        <a:rPr lang="en-US" altLang="ko-KR" sz="1800" dirty="0" smtClean="0"/>
                        <a:t>Thread </a:t>
                      </a:r>
                      <a:r>
                        <a:rPr lang="ko-KR" altLang="en-US" sz="1800" dirty="0" smtClean="0"/>
                        <a:t>관련 클래스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Unicode support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유니코드 지원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Shared 32-bit DLLs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공유된 </a:t>
                      </a:r>
                      <a:r>
                        <a:rPr lang="en-US" altLang="ko-KR" sz="1800" dirty="0" smtClean="0"/>
                        <a:t>32bit DLL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594809" y="3244334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공유된 </a:t>
            </a:r>
            <a:r>
              <a:rPr lang="en-US" altLang="ko-KR" dirty="0" smtClean="0"/>
              <a:t>32bit DLL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 fontScale="90000"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11</a:t>
            </a:r>
            <a:r>
              <a:rPr lang="en-US" altLang="ko-KR" sz="3600" dirty="0" smtClean="0"/>
              <a:t>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가 생성한 코드</a:t>
            </a:r>
            <a:r>
              <a:rPr lang="en-US" altLang="ko-KR" sz="3600" dirty="0" smtClean="0"/>
              <a:t>(View)</a:t>
            </a:r>
            <a:endParaRPr lang="ko-KR" altLang="en-US" sz="3600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990600" y="990600"/>
            <a:ext cx="79248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Times New Roman" charset="0"/>
              </a:rPr>
              <a:t>void CView::OnPaint()</a:t>
            </a:r>
          </a:p>
          <a:p>
            <a:r>
              <a:rPr lang="en-US" altLang="ko-KR" sz="1800">
                <a:latin typeface="Times New Roman" charset="0"/>
              </a:rPr>
              <a:t>{</a:t>
            </a:r>
          </a:p>
          <a:p>
            <a:r>
              <a:rPr lang="en-US" altLang="ko-KR" sz="1800">
                <a:latin typeface="Times New Roman" charset="0"/>
              </a:rPr>
              <a:t>	CPaintDC dc(this);</a:t>
            </a:r>
          </a:p>
          <a:p>
            <a:r>
              <a:rPr lang="en-US" altLang="ko-KR" sz="1800">
                <a:latin typeface="Times New Roman" charset="0"/>
              </a:rPr>
              <a:t>	OnPrepareDC(&amp;dc);</a:t>
            </a:r>
          </a:p>
          <a:p>
            <a:r>
              <a:rPr lang="en-US" altLang="ko-KR" sz="1800">
                <a:latin typeface="Times New Roman" charset="0"/>
              </a:rPr>
              <a:t>	OnDraw(&amp;dc);</a:t>
            </a:r>
          </a:p>
          <a:p>
            <a:r>
              <a:rPr lang="en-US" altLang="ko-KR" sz="1800">
                <a:latin typeface="Times New Roman" charset="0"/>
              </a:rPr>
              <a:t>}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990600" y="2819400"/>
            <a:ext cx="7924800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Times New Roman" charset="0"/>
              </a:rPr>
              <a:t>CPaintDC::CPaintDC(CWnd* pWnd)</a:t>
            </a:r>
          </a:p>
          <a:p>
            <a:r>
              <a:rPr lang="en-US" altLang="ko-KR" sz="1800">
                <a:latin typeface="Times New Roman" charset="0"/>
              </a:rPr>
              <a:t>{	ASSERT_VALID(pWnd);</a:t>
            </a:r>
          </a:p>
          <a:p>
            <a:r>
              <a:rPr lang="en-US" altLang="ko-KR" sz="1800">
                <a:latin typeface="Times New Roman" charset="0"/>
              </a:rPr>
              <a:t>	ASSERT(::IsWindow(pWnd-&gt;m_hWnd));</a:t>
            </a:r>
          </a:p>
          <a:p>
            <a:endParaRPr lang="en-US" altLang="ko-KR" sz="1800">
              <a:latin typeface="Times New Roman" charset="0"/>
            </a:endParaRPr>
          </a:p>
          <a:p>
            <a:r>
              <a:rPr lang="en-US" altLang="ko-KR" sz="1800">
                <a:latin typeface="Times New Roman" charset="0"/>
              </a:rPr>
              <a:t>	if (!Attach(::BeginPaint(m_hWnd = pWnd-&gt;m_hWnd, &amp;m_ps)))</a:t>
            </a:r>
          </a:p>
          <a:p>
            <a:r>
              <a:rPr lang="en-US" altLang="ko-KR" sz="1800">
                <a:latin typeface="Times New Roman" charset="0"/>
              </a:rPr>
              <a:t>		AfxThrowResourceException();</a:t>
            </a:r>
          </a:p>
          <a:p>
            <a:r>
              <a:rPr lang="en-US" altLang="ko-KR" sz="1800">
                <a:latin typeface="Times New Roman" charset="0"/>
              </a:rPr>
              <a:t>}</a:t>
            </a:r>
          </a:p>
          <a:p>
            <a:r>
              <a:rPr lang="en-US" altLang="ko-KR" sz="1800">
                <a:latin typeface="Times New Roman" charset="0"/>
              </a:rPr>
              <a:t>CPaintDC::~CPaintDC()</a:t>
            </a:r>
          </a:p>
          <a:p>
            <a:r>
              <a:rPr lang="en-US" altLang="ko-KR" sz="1800">
                <a:latin typeface="Times New Roman" charset="0"/>
              </a:rPr>
              <a:t>{	ASSERT(m_hDC != NULL);</a:t>
            </a:r>
          </a:p>
          <a:p>
            <a:r>
              <a:rPr lang="en-US" altLang="ko-KR" sz="1800">
                <a:latin typeface="Times New Roman" charset="0"/>
              </a:rPr>
              <a:t>	ASSERT(::IsWindow(m_hWnd));</a:t>
            </a:r>
          </a:p>
          <a:p>
            <a:r>
              <a:rPr lang="en-US" altLang="ko-KR" sz="1800">
                <a:latin typeface="Times New Roman" charset="0"/>
              </a:rPr>
              <a:t>	::EndPaint(m_hWnd, &amp;m_ps);</a:t>
            </a:r>
          </a:p>
          <a:p>
            <a:r>
              <a:rPr lang="en-US" altLang="ko-KR" sz="1800">
                <a:latin typeface="Times New Roman" charset="0"/>
              </a:rPr>
              <a:t>	Detach();</a:t>
            </a:r>
          </a:p>
          <a:p>
            <a:r>
              <a:rPr lang="en-US" altLang="ko-KR" sz="1800">
                <a:latin typeface="Times New Roman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12.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가 생성한 코드</a:t>
            </a:r>
            <a:r>
              <a:rPr lang="en-US" altLang="ko-KR" sz="3600" dirty="0" smtClean="0"/>
              <a:t>(Doc)</a:t>
            </a:r>
            <a:endParaRPr lang="ko-KR" altLang="en-US" sz="3600" dirty="0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81000" y="914400"/>
            <a:ext cx="8534400" cy="579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Times New Roman" charset="0"/>
              </a:rPr>
              <a:t>class CTESTDoc : public CDocument</a:t>
            </a:r>
          </a:p>
          <a:p>
            <a:r>
              <a:rPr lang="en-US" altLang="ko-KR" sz="1800">
                <a:latin typeface="Times New Roman" charset="0"/>
              </a:rPr>
              <a:t>{</a:t>
            </a:r>
          </a:p>
          <a:p>
            <a:r>
              <a:rPr lang="en-US" altLang="ko-KR" sz="1800">
                <a:latin typeface="Times New Roman" charset="0"/>
              </a:rPr>
              <a:t>protected: // create from serialization only</a:t>
            </a:r>
          </a:p>
          <a:p>
            <a:r>
              <a:rPr lang="en-US" altLang="ko-KR" sz="1800">
                <a:latin typeface="Times New Roman" charset="0"/>
              </a:rPr>
              <a:t>	CTESTDoc();</a:t>
            </a:r>
          </a:p>
          <a:p>
            <a:r>
              <a:rPr lang="en-US" altLang="ko-KR" sz="1800">
                <a:latin typeface="Times New Roman" charset="0"/>
              </a:rPr>
              <a:t>	DECLARE_DYNCREATE(CTESTDoc)</a:t>
            </a:r>
          </a:p>
          <a:p>
            <a:r>
              <a:rPr lang="en-US" altLang="ko-KR" sz="1800">
                <a:latin typeface="Times New Roman" charset="0"/>
              </a:rPr>
              <a:t>public:</a:t>
            </a:r>
          </a:p>
          <a:p>
            <a:r>
              <a:rPr lang="en-US" altLang="ko-KR" sz="1800">
                <a:latin typeface="Times New Roman" charset="0"/>
              </a:rPr>
              <a:t>	// ClassWizard generated virtual function overrides</a:t>
            </a:r>
          </a:p>
          <a:p>
            <a:r>
              <a:rPr lang="en-US" altLang="ko-KR" sz="1800">
                <a:latin typeface="Times New Roman" charset="0"/>
              </a:rPr>
              <a:t>	//{{AFX_VIRTUAL(CTESTDoc)</a:t>
            </a:r>
          </a:p>
          <a:p>
            <a:r>
              <a:rPr lang="en-US" altLang="ko-KR" sz="1800">
                <a:latin typeface="Times New Roman" charset="0"/>
              </a:rPr>
              <a:t>	public:</a:t>
            </a:r>
          </a:p>
          <a:p>
            <a:r>
              <a:rPr lang="en-US" altLang="ko-KR" sz="1800">
                <a:latin typeface="Times New Roman" charset="0"/>
              </a:rPr>
              <a:t>	virtual BOOL OnNewDocument();</a:t>
            </a:r>
          </a:p>
          <a:p>
            <a:r>
              <a:rPr lang="en-US" altLang="ko-KR" sz="1800">
                <a:latin typeface="Times New Roman" charset="0"/>
              </a:rPr>
              <a:t>	virtual void Serialize(CArchive&amp; ar);</a:t>
            </a:r>
          </a:p>
          <a:p>
            <a:r>
              <a:rPr lang="en-US" altLang="ko-KR" sz="1800">
                <a:latin typeface="Times New Roman" charset="0"/>
              </a:rPr>
              <a:t>	//}}AFX_VIRTUAL</a:t>
            </a:r>
          </a:p>
          <a:p>
            <a:r>
              <a:rPr lang="en-US" altLang="ko-KR" sz="1800">
                <a:latin typeface="Times New Roman" charset="0"/>
              </a:rPr>
              <a:t>public:</a:t>
            </a:r>
          </a:p>
          <a:p>
            <a:r>
              <a:rPr lang="en-US" altLang="ko-KR" sz="1800">
                <a:latin typeface="Times New Roman" charset="0"/>
              </a:rPr>
              <a:t>	virtual ~CTESTDoc();</a:t>
            </a:r>
          </a:p>
          <a:p>
            <a:r>
              <a:rPr lang="en-US" altLang="ko-KR" sz="1800">
                <a:latin typeface="Times New Roman" charset="0"/>
              </a:rPr>
              <a:t>protected:</a:t>
            </a:r>
          </a:p>
          <a:p>
            <a:r>
              <a:rPr lang="en-US" altLang="ko-KR" sz="1800">
                <a:latin typeface="Times New Roman" charset="0"/>
              </a:rPr>
              <a:t>	//{{AFX_MSG(CTESTDoc)</a:t>
            </a:r>
          </a:p>
          <a:p>
            <a:r>
              <a:rPr lang="en-US" altLang="ko-KR" sz="1800">
                <a:latin typeface="Times New Roman" charset="0"/>
              </a:rPr>
              <a:t>		// NOTE - the ClassWizard will add and remove member functions here.</a:t>
            </a:r>
          </a:p>
          <a:p>
            <a:r>
              <a:rPr lang="en-US" altLang="ko-KR" sz="1800">
                <a:latin typeface="Times New Roman" charset="0"/>
              </a:rPr>
              <a:t>		//    DO NOT EDIT what you see in these blocks of generated code !</a:t>
            </a:r>
          </a:p>
          <a:p>
            <a:r>
              <a:rPr lang="en-US" altLang="ko-KR" sz="1800">
                <a:latin typeface="Times New Roman" charset="0"/>
              </a:rPr>
              <a:t>	//}}AFX_MSG</a:t>
            </a:r>
          </a:p>
          <a:p>
            <a:r>
              <a:rPr lang="en-US" altLang="ko-KR" sz="1800">
                <a:latin typeface="Times New Roman" charset="0"/>
              </a:rPr>
              <a:t>	DECLARE_MESSAGE_MAP()</a:t>
            </a:r>
          </a:p>
          <a:p>
            <a:r>
              <a:rPr lang="en-US" altLang="ko-KR" sz="1800">
                <a:latin typeface="Times New Roman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12.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가 생성한 코드</a:t>
            </a:r>
            <a:r>
              <a:rPr lang="en-US" altLang="ko-KR" sz="3600" dirty="0" smtClean="0"/>
              <a:t>(Doc)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0" y="1142984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ko-KR" sz="2000" dirty="0" smtClean="0"/>
              <a:t>BOOL </a:t>
            </a:r>
            <a:r>
              <a:rPr lang="en-US" altLang="ko-KR" sz="2000" dirty="0" err="1" smtClean="0"/>
              <a:t>OnNewDocument</a:t>
            </a:r>
            <a:r>
              <a:rPr lang="en-US" altLang="ko-KR" sz="2000" dirty="0" smtClean="0"/>
              <a:t>();</a:t>
            </a:r>
          </a:p>
          <a:p>
            <a:pPr lvl="2">
              <a:lnSpc>
                <a:spcPct val="90000"/>
              </a:lnSpc>
            </a:pPr>
            <a:r>
              <a:rPr lang="ko-KR" altLang="en-US" sz="2000" dirty="0" smtClean="0"/>
              <a:t>도큐먼트 객체의 데이터를 초기화 위해 사용되는 가상함수</a:t>
            </a:r>
            <a:endParaRPr lang="en-US" altLang="ko-KR" sz="2000" dirty="0" smtClean="0"/>
          </a:p>
          <a:p>
            <a:pPr lvl="2">
              <a:lnSpc>
                <a:spcPct val="90000"/>
              </a:lnSpc>
            </a:pPr>
            <a:endParaRPr lang="ko-KR" altLang="en-US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void Serialize(</a:t>
            </a:r>
            <a:r>
              <a:rPr lang="en-US" altLang="ko-KR" sz="2000" dirty="0" err="1" smtClean="0"/>
              <a:t>CArchive</a:t>
            </a:r>
            <a:r>
              <a:rPr lang="en-US" altLang="ko-KR" sz="2000" dirty="0" smtClean="0"/>
              <a:t>&amp; </a:t>
            </a:r>
            <a:r>
              <a:rPr lang="en-US" altLang="ko-KR" sz="2000" dirty="0" err="1" smtClean="0"/>
              <a:t>ar</a:t>
            </a:r>
            <a:r>
              <a:rPr lang="en-US" altLang="ko-KR" sz="2000" dirty="0" smtClean="0"/>
              <a:t>);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 smtClean="0"/>
              <a:t>Serialize</a:t>
            </a:r>
            <a:r>
              <a:rPr lang="ko-KR" altLang="en-US" sz="2000" dirty="0" smtClean="0"/>
              <a:t>를 수행하는 부분으로 파일 입출력을 담당한다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우리의 필요에 맞게 </a:t>
            </a:r>
            <a:r>
              <a:rPr lang="ko-KR" altLang="en-US" sz="2000" dirty="0" err="1" smtClean="0"/>
              <a:t>오버라이드</a:t>
            </a:r>
            <a:r>
              <a:rPr lang="ko-KR" altLang="en-US" sz="2000" dirty="0" smtClean="0"/>
              <a:t> 한다</a:t>
            </a:r>
            <a:r>
              <a:rPr lang="en-US" altLang="ko-KR" sz="2000" dirty="0" smtClean="0"/>
              <a:t>.</a:t>
            </a:r>
          </a:p>
          <a:p>
            <a:pPr lvl="2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err="1" smtClean="0"/>
              <a:t>SetModifyFlag</a:t>
            </a:r>
            <a:r>
              <a:rPr lang="en-US" altLang="ko-KR" sz="2000" dirty="0" smtClean="0"/>
              <a:t>()</a:t>
            </a:r>
          </a:p>
          <a:p>
            <a:pPr lvl="2">
              <a:lnSpc>
                <a:spcPct val="90000"/>
              </a:lnSpc>
            </a:pPr>
            <a:r>
              <a:rPr lang="ko-KR" altLang="en-US" sz="2000" dirty="0" smtClean="0"/>
              <a:t>도큐먼트 객체가 관리하는 데이터가 변경되었음을 알려준다</a:t>
            </a:r>
            <a:r>
              <a:rPr lang="en-US" altLang="ko-KR" sz="2000" dirty="0" smtClean="0"/>
              <a:t>.</a:t>
            </a:r>
          </a:p>
          <a:p>
            <a:pPr lvl="2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err="1" smtClean="0"/>
              <a:t>DeleteContents</a:t>
            </a:r>
            <a:r>
              <a:rPr lang="en-US" altLang="ko-KR" sz="2000" dirty="0" smtClean="0"/>
              <a:t>()</a:t>
            </a:r>
          </a:p>
          <a:p>
            <a:pPr lvl="2">
              <a:lnSpc>
                <a:spcPct val="90000"/>
              </a:lnSpc>
            </a:pPr>
            <a:r>
              <a:rPr lang="ko-KR" altLang="en-US" sz="2000" dirty="0" smtClean="0"/>
              <a:t>도큐먼트 객체가 닫힐 때 할당된 메모리 해제와 같은 마무리 작업을 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13. </a:t>
            </a:r>
            <a:r>
              <a:rPr lang="ko-KR" altLang="en-US" sz="3600" dirty="0" smtClean="0"/>
              <a:t>객체간 통신</a:t>
            </a:r>
            <a:endParaRPr lang="ko-KR" altLang="en-US" sz="3600" dirty="0"/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714348" y="857232"/>
          <a:ext cx="7572428" cy="5611211"/>
        </p:xfrm>
        <a:graphic>
          <a:graphicData uri="http://schemas.openxmlformats.org/presentationml/2006/ole">
            <p:oleObj spid="_x0000_s66563" name="VISIO" r:id="rId3" imgW="4041720" imgH="29811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13. </a:t>
            </a:r>
            <a:r>
              <a:rPr lang="ko-KR" altLang="en-US" sz="3600" dirty="0" smtClean="0"/>
              <a:t>객체간 통신</a:t>
            </a:r>
            <a:endParaRPr lang="ko-KR" altLang="en-US" sz="3600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914400" y="1752600"/>
            <a:ext cx="2362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멤버함수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276600" y="1752600"/>
            <a:ext cx="5562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기  능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914400" y="2133600"/>
            <a:ext cx="2362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GetActiveDocument()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3276600" y="2133600"/>
            <a:ext cx="5562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현재 활성화된 도큐먼트 객체의 포인터를 리턴</a:t>
            </a: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914400" y="2819400"/>
            <a:ext cx="2362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GetActiveView()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3276600" y="2819400"/>
            <a:ext cx="5562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현재 활성화된 도큐먼트 객체의 포인터를 리턴</a:t>
            </a: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914400" y="3429000"/>
            <a:ext cx="2362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UpdateAllViews()</a:t>
            </a:r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3276600" y="3429000"/>
            <a:ext cx="5562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도큐먼트와 연결된 모든 뷰 윈도우를 다시 </a:t>
            </a:r>
          </a:p>
          <a:p>
            <a:r>
              <a:rPr lang="ko-KR" altLang="en-US" sz="2000">
                <a:latin typeface="Times New Roman" charset="0"/>
              </a:rPr>
              <a:t>그린다</a:t>
            </a:r>
            <a:r>
              <a:rPr lang="en-US" altLang="ko-KR" sz="2000">
                <a:latin typeface="Times New Roman" charset="0"/>
              </a:rPr>
              <a:t>.</a:t>
            </a: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914400" y="4191000"/>
            <a:ext cx="2362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GetNextView()</a:t>
            </a:r>
          </a:p>
        </p:txBody>
      </p:sp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3276600" y="4191000"/>
            <a:ext cx="5562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도큐먼트 객체가 관리하는 뷰 객체의 리스트를 </a:t>
            </a:r>
          </a:p>
          <a:p>
            <a:r>
              <a:rPr lang="ko-KR" altLang="en-US" sz="2000">
                <a:latin typeface="Times New Roman" charset="0"/>
              </a:rPr>
              <a:t>통해 뷰의 객체 포인터를 얻는다</a:t>
            </a:r>
            <a:r>
              <a:rPr lang="en-US" altLang="ko-KR" sz="2000">
                <a:latin typeface="Times New Roman" charset="0"/>
              </a:rPr>
              <a:t>.</a:t>
            </a: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914400" y="4953000"/>
            <a:ext cx="2362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GetDocument()</a:t>
            </a:r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3276600" y="4953000"/>
            <a:ext cx="5562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뷰와 관련된 도큐먼트 객체의 포인터를 리턴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13. </a:t>
            </a:r>
            <a:r>
              <a:rPr lang="ko-KR" altLang="en-US" sz="3600" dirty="0" smtClean="0"/>
              <a:t>객체간 통신</a:t>
            </a:r>
            <a:endParaRPr lang="ko-KR" altLang="en-US" sz="3600" dirty="0"/>
          </a:p>
        </p:txBody>
      </p:sp>
      <p:grpSp>
        <p:nvGrpSpPr>
          <p:cNvPr id="16" name="Group 2"/>
          <p:cNvGrpSpPr>
            <a:grpSpLocks/>
          </p:cNvGrpSpPr>
          <p:nvPr/>
        </p:nvGrpSpPr>
        <p:grpSpPr bwMode="auto">
          <a:xfrm>
            <a:off x="165100" y="914400"/>
            <a:ext cx="8978900" cy="5943600"/>
            <a:chOff x="96" y="576"/>
            <a:chExt cx="5568" cy="3229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4656" y="2962"/>
              <a:ext cx="1008" cy="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If SDI: </a:t>
              </a:r>
            </a:p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AFxGetMainWnd()</a:t>
              </a:r>
            </a:p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-&gt;GetActiveView()</a:t>
              </a:r>
            </a:p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If MDI: </a:t>
              </a:r>
            </a:p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AfxGetMainWnd()</a:t>
              </a:r>
            </a:p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-&gt;MDIGetActive()</a:t>
              </a:r>
            </a:p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-&gt;GetActiveView()</a:t>
              </a: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3072" y="2962"/>
              <a:ext cx="1584" cy="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If SDI: </a:t>
              </a:r>
            </a:p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AfxGetMainWnd()-&gt;GetActiveView()</a:t>
              </a:r>
            </a:p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-&gt;GetDocument()</a:t>
              </a:r>
            </a:p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Or if MDI: </a:t>
              </a:r>
            </a:p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AfxGetMainWnd()-&gt;MDIGetActive()</a:t>
              </a:r>
            </a:p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-&gt;GetActiveView()-&gt;GetDocument()</a:t>
              </a:r>
            </a:p>
          </p:txBody>
        </p:sp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2160" y="2962"/>
              <a:ext cx="912" cy="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AfxGetMainWnd()</a:t>
              </a:r>
            </a:p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-&gt;MDIGetActive()</a:t>
              </a:r>
            </a:p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Or </a:t>
              </a:r>
            </a:p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AfxGetMainWNd()</a:t>
              </a:r>
            </a:p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-&gt;GetActiveFrame()</a:t>
              </a:r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1392" y="2962"/>
              <a:ext cx="768" cy="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AfxGetMainWnd()</a:t>
              </a:r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768" y="2962"/>
              <a:ext cx="624" cy="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AfxGetApp()</a:t>
              </a:r>
            </a:p>
          </p:txBody>
        </p: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96" y="2962"/>
              <a:ext cx="672" cy="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solidFill>
                    <a:srgbClr val="993366"/>
                  </a:solidFill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Any other class</a:t>
              </a: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4656" y="2578"/>
              <a:ext cx="1008" cy="38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endParaRPr lang="ko-KR" altLang="ko-KR" sz="700">
                <a:latin typeface="HY울릉도M" pitchFamily="18" charset="-127"/>
                <a:ea typeface="HY울릉도M" pitchFamily="18" charset="-127"/>
                <a:sym typeface="Wingdings" pitchFamily="2" charset="2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3072" y="2578"/>
              <a:ext cx="1584" cy="38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GetDocument()</a:t>
              </a: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2160" y="2578"/>
              <a:ext cx="912" cy="38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GetParentFrame()</a:t>
              </a:r>
            </a:p>
          </p:txBody>
        </p:sp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>
              <a:off x="1392" y="2578"/>
              <a:ext cx="768" cy="38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AfxGetMainWnd()</a:t>
              </a:r>
            </a:p>
          </p:txBody>
        </p:sp>
        <p:sp>
          <p:nvSpPr>
            <p:cNvPr id="39" name="Rectangle 13"/>
            <p:cNvSpPr>
              <a:spLocks noChangeArrowheads="1"/>
            </p:cNvSpPr>
            <p:nvPr/>
          </p:nvSpPr>
          <p:spPr bwMode="auto">
            <a:xfrm>
              <a:off x="768" y="2578"/>
              <a:ext cx="624" cy="38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AfxGetApp()</a:t>
              </a:r>
            </a:p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Or</a:t>
              </a:r>
            </a:p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theApp</a:t>
              </a:r>
            </a:p>
          </p:txBody>
        </p:sp>
        <p:sp>
          <p:nvSpPr>
            <p:cNvPr id="40" name="Rectangle 14"/>
            <p:cNvSpPr>
              <a:spLocks noChangeArrowheads="1"/>
            </p:cNvSpPr>
            <p:nvPr/>
          </p:nvSpPr>
          <p:spPr bwMode="auto">
            <a:xfrm>
              <a:off x="96" y="2578"/>
              <a:ext cx="672" cy="384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CView</a:t>
              </a:r>
            </a:p>
          </p:txBody>
        </p:sp>
        <p:sp>
          <p:nvSpPr>
            <p:cNvPr id="41" name="Rectangle 15"/>
            <p:cNvSpPr>
              <a:spLocks noChangeArrowheads="1"/>
            </p:cNvSpPr>
            <p:nvPr/>
          </p:nvSpPr>
          <p:spPr bwMode="auto">
            <a:xfrm>
              <a:off x="4656" y="2195"/>
              <a:ext cx="1008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POSITION pos = GetFirstViewPosition(); </a:t>
              </a:r>
            </a:p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GetNextView(pos); </a:t>
              </a:r>
            </a:p>
          </p:txBody>
        </p:sp>
        <p:sp>
          <p:nvSpPr>
            <p:cNvPr id="42" name="Rectangle 16"/>
            <p:cNvSpPr>
              <a:spLocks noChangeArrowheads="1"/>
            </p:cNvSpPr>
            <p:nvPr/>
          </p:nvSpPr>
          <p:spPr bwMode="auto">
            <a:xfrm>
              <a:off x="3072" y="2195"/>
              <a:ext cx="1584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endParaRPr lang="ko-KR" altLang="ko-KR" sz="700">
                <a:latin typeface="HY울릉도M" pitchFamily="18" charset="-127"/>
                <a:ea typeface="HY울릉도M" pitchFamily="18" charset="-127"/>
                <a:sym typeface="Wingdings" pitchFamily="2" charset="2"/>
              </a:endParaRPr>
            </a:p>
          </p:txBody>
        </p:sp>
        <p:sp>
          <p:nvSpPr>
            <p:cNvPr id="43" name="Rectangle 17"/>
            <p:cNvSpPr>
              <a:spLocks noChangeArrowheads="1"/>
            </p:cNvSpPr>
            <p:nvPr/>
          </p:nvSpPr>
          <p:spPr bwMode="auto">
            <a:xfrm>
              <a:off x="2160" y="2195"/>
              <a:ext cx="91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GetAfxMainWnd()-&gt;MDIGetActive()</a:t>
              </a:r>
            </a:p>
          </p:txBody>
        </p:sp>
        <p:sp>
          <p:nvSpPr>
            <p:cNvPr id="44" name="Rectangle 18"/>
            <p:cNvSpPr>
              <a:spLocks noChangeArrowheads="1"/>
            </p:cNvSpPr>
            <p:nvPr/>
          </p:nvSpPr>
          <p:spPr bwMode="auto">
            <a:xfrm>
              <a:off x="1392" y="2195"/>
              <a:ext cx="768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AfxGetMainWnd()</a:t>
              </a:r>
            </a:p>
          </p:txBody>
        </p:sp>
        <p:sp>
          <p:nvSpPr>
            <p:cNvPr id="45" name="Rectangle 19"/>
            <p:cNvSpPr>
              <a:spLocks noChangeArrowheads="1"/>
            </p:cNvSpPr>
            <p:nvPr/>
          </p:nvSpPr>
          <p:spPr bwMode="auto">
            <a:xfrm>
              <a:off x="768" y="2195"/>
              <a:ext cx="624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AfxGetApp()</a:t>
              </a:r>
            </a:p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Or </a:t>
              </a:r>
            </a:p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theApp</a:t>
              </a:r>
            </a:p>
          </p:txBody>
        </p:sp>
        <p:sp>
          <p:nvSpPr>
            <p:cNvPr id="46" name="Rectangle 20"/>
            <p:cNvSpPr>
              <a:spLocks noChangeArrowheads="1"/>
            </p:cNvSpPr>
            <p:nvPr/>
          </p:nvSpPr>
          <p:spPr bwMode="auto">
            <a:xfrm>
              <a:off x="96" y="2195"/>
              <a:ext cx="67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CDocument</a:t>
              </a:r>
            </a:p>
          </p:txBody>
        </p:sp>
        <p:sp>
          <p:nvSpPr>
            <p:cNvPr id="47" name="Rectangle 21"/>
            <p:cNvSpPr>
              <a:spLocks noChangeArrowheads="1"/>
            </p:cNvSpPr>
            <p:nvPr/>
          </p:nvSpPr>
          <p:spPr bwMode="auto">
            <a:xfrm>
              <a:off x="4656" y="1812"/>
              <a:ext cx="1008" cy="38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GetActiveView()</a:t>
              </a:r>
            </a:p>
          </p:txBody>
        </p:sp>
        <p:sp>
          <p:nvSpPr>
            <p:cNvPr id="48" name="Rectangle 22"/>
            <p:cNvSpPr>
              <a:spLocks noChangeArrowheads="1"/>
            </p:cNvSpPr>
            <p:nvPr/>
          </p:nvSpPr>
          <p:spPr bwMode="auto">
            <a:xfrm>
              <a:off x="3072" y="1812"/>
              <a:ext cx="1584" cy="38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GetActiveView()-&gt;GetDocument()</a:t>
              </a:r>
            </a:p>
          </p:txBody>
        </p:sp>
        <p:sp>
          <p:nvSpPr>
            <p:cNvPr id="49" name="Rectangle 23"/>
            <p:cNvSpPr>
              <a:spLocks noChangeArrowheads="1"/>
            </p:cNvSpPr>
            <p:nvPr/>
          </p:nvSpPr>
          <p:spPr bwMode="auto">
            <a:xfrm>
              <a:off x="2160" y="1812"/>
              <a:ext cx="912" cy="38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endParaRPr lang="ko-KR" altLang="ko-KR" sz="700">
                <a:latin typeface="HY울릉도M" pitchFamily="18" charset="-127"/>
                <a:ea typeface="HY울릉도M" pitchFamily="18" charset="-127"/>
                <a:sym typeface="Wingdings" pitchFamily="2" charset="2"/>
              </a:endParaRPr>
            </a:p>
          </p:txBody>
        </p:sp>
        <p:sp>
          <p:nvSpPr>
            <p:cNvPr id="50" name="Rectangle 24"/>
            <p:cNvSpPr>
              <a:spLocks noChangeArrowheads="1"/>
            </p:cNvSpPr>
            <p:nvPr/>
          </p:nvSpPr>
          <p:spPr bwMode="auto">
            <a:xfrm>
              <a:off x="1392" y="1812"/>
              <a:ext cx="768" cy="38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GetParentFrame()</a:t>
              </a:r>
            </a:p>
          </p:txBody>
        </p:sp>
        <p:sp>
          <p:nvSpPr>
            <p:cNvPr id="51" name="Rectangle 25"/>
            <p:cNvSpPr>
              <a:spLocks noChangeArrowheads="1"/>
            </p:cNvSpPr>
            <p:nvPr/>
          </p:nvSpPr>
          <p:spPr bwMode="auto">
            <a:xfrm>
              <a:off x="768" y="1812"/>
              <a:ext cx="624" cy="38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AfxGetApp()</a:t>
              </a:r>
            </a:p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Or </a:t>
              </a:r>
            </a:p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theApp</a:t>
              </a:r>
            </a:p>
          </p:txBody>
        </p:sp>
        <p:sp>
          <p:nvSpPr>
            <p:cNvPr id="52" name="Rectangle 26"/>
            <p:cNvSpPr>
              <a:spLocks noChangeArrowheads="1"/>
            </p:cNvSpPr>
            <p:nvPr/>
          </p:nvSpPr>
          <p:spPr bwMode="auto">
            <a:xfrm>
              <a:off x="96" y="1812"/>
              <a:ext cx="672" cy="38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CChildFrame</a:t>
              </a:r>
            </a:p>
          </p:txBody>
        </p:sp>
        <p:sp>
          <p:nvSpPr>
            <p:cNvPr id="53" name="Rectangle 27"/>
            <p:cNvSpPr>
              <a:spLocks noChangeArrowheads="1"/>
            </p:cNvSpPr>
            <p:nvPr/>
          </p:nvSpPr>
          <p:spPr bwMode="auto">
            <a:xfrm>
              <a:off x="4656" y="1199"/>
              <a:ext cx="1008" cy="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If SDI: </a:t>
              </a:r>
            </a:p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GeActiveView()</a:t>
              </a:r>
            </a:p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if MDI: </a:t>
              </a:r>
            </a:p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MDIGetActive()</a:t>
              </a:r>
            </a:p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-&gt;GetActiveView()</a:t>
              </a:r>
            </a:p>
          </p:txBody>
        </p:sp>
        <p:sp>
          <p:nvSpPr>
            <p:cNvPr id="54" name="Rectangle 28"/>
            <p:cNvSpPr>
              <a:spLocks noChangeArrowheads="1"/>
            </p:cNvSpPr>
            <p:nvPr/>
          </p:nvSpPr>
          <p:spPr bwMode="auto">
            <a:xfrm>
              <a:off x="3072" y="1199"/>
              <a:ext cx="1584" cy="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If SDI: </a:t>
              </a:r>
            </a:p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GetActiveView()-&gt;GetDocument()</a:t>
              </a:r>
            </a:p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If MDI: </a:t>
              </a:r>
            </a:p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MDIGetActive()-&gt;GetActiveView()</a:t>
              </a:r>
            </a:p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-&gt;GetDocument()</a:t>
              </a:r>
            </a:p>
          </p:txBody>
        </p:sp>
        <p:sp>
          <p:nvSpPr>
            <p:cNvPr id="55" name="Rectangle 29"/>
            <p:cNvSpPr>
              <a:spLocks noChangeArrowheads="1"/>
            </p:cNvSpPr>
            <p:nvPr/>
          </p:nvSpPr>
          <p:spPr bwMode="auto">
            <a:xfrm>
              <a:off x="2160" y="1199"/>
              <a:ext cx="912" cy="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MDIGetActive()</a:t>
              </a:r>
            </a:p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Or</a:t>
              </a:r>
            </a:p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GetActiveFrame()</a:t>
              </a:r>
            </a:p>
          </p:txBody>
        </p:sp>
        <p:sp>
          <p:nvSpPr>
            <p:cNvPr id="56" name="Rectangle 30"/>
            <p:cNvSpPr>
              <a:spLocks noChangeArrowheads="1"/>
            </p:cNvSpPr>
            <p:nvPr/>
          </p:nvSpPr>
          <p:spPr bwMode="auto">
            <a:xfrm>
              <a:off x="1392" y="1199"/>
              <a:ext cx="768" cy="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endParaRPr lang="ko-KR" altLang="ko-KR" sz="700">
                <a:latin typeface="HY울릉도M" pitchFamily="18" charset="-127"/>
                <a:ea typeface="HY울릉도M" pitchFamily="18" charset="-127"/>
                <a:sym typeface="Wingdings" pitchFamily="2" charset="2"/>
              </a:endParaRPr>
            </a:p>
          </p:txBody>
        </p:sp>
        <p:sp>
          <p:nvSpPr>
            <p:cNvPr id="57" name="Rectangle 31"/>
            <p:cNvSpPr>
              <a:spLocks noChangeArrowheads="1"/>
            </p:cNvSpPr>
            <p:nvPr/>
          </p:nvSpPr>
          <p:spPr bwMode="auto">
            <a:xfrm>
              <a:off x="768" y="1199"/>
              <a:ext cx="624" cy="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AfxGetApp()</a:t>
              </a:r>
            </a:p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or</a:t>
              </a:r>
            </a:p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theApp</a:t>
              </a:r>
            </a:p>
          </p:txBody>
        </p:sp>
        <p:sp>
          <p:nvSpPr>
            <p:cNvPr id="58" name="Rectangle 32"/>
            <p:cNvSpPr>
              <a:spLocks noChangeArrowheads="1"/>
            </p:cNvSpPr>
            <p:nvPr/>
          </p:nvSpPr>
          <p:spPr bwMode="auto">
            <a:xfrm>
              <a:off x="96" y="1199"/>
              <a:ext cx="672" cy="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CMainFrame</a:t>
              </a:r>
            </a:p>
          </p:txBody>
        </p:sp>
        <p:sp>
          <p:nvSpPr>
            <p:cNvPr id="59" name="Rectangle 33"/>
            <p:cNvSpPr>
              <a:spLocks noChangeArrowheads="1"/>
            </p:cNvSpPr>
            <p:nvPr/>
          </p:nvSpPr>
          <p:spPr bwMode="auto">
            <a:xfrm>
              <a:off x="4656" y="816"/>
              <a:ext cx="1008" cy="38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GetAfxManinWnd()</a:t>
              </a:r>
            </a:p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-&gt;GetActiveView()</a:t>
              </a:r>
            </a:p>
          </p:txBody>
        </p:sp>
        <p:sp>
          <p:nvSpPr>
            <p:cNvPr id="60" name="Rectangle 34"/>
            <p:cNvSpPr>
              <a:spLocks noChangeArrowheads="1"/>
            </p:cNvSpPr>
            <p:nvPr/>
          </p:nvSpPr>
          <p:spPr bwMode="auto">
            <a:xfrm>
              <a:off x="3072" y="816"/>
              <a:ext cx="1584" cy="38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GetAfxMainWnd()-&gt;GetActiveView()</a:t>
              </a:r>
            </a:p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-&gt;GetDocument()</a:t>
              </a:r>
            </a:p>
          </p:txBody>
        </p:sp>
        <p:sp>
          <p:nvSpPr>
            <p:cNvPr id="61" name="Rectangle 35"/>
            <p:cNvSpPr>
              <a:spLocks noChangeArrowheads="1"/>
            </p:cNvSpPr>
            <p:nvPr/>
          </p:nvSpPr>
          <p:spPr bwMode="auto">
            <a:xfrm>
              <a:off x="2160" y="816"/>
              <a:ext cx="912" cy="38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GetAfxMainWnd()</a:t>
              </a:r>
            </a:p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-&gt;MDIGetActive()</a:t>
              </a:r>
            </a:p>
          </p:txBody>
        </p:sp>
        <p:sp>
          <p:nvSpPr>
            <p:cNvPr id="62" name="Rectangle 36"/>
            <p:cNvSpPr>
              <a:spLocks noChangeArrowheads="1"/>
            </p:cNvSpPr>
            <p:nvPr/>
          </p:nvSpPr>
          <p:spPr bwMode="auto">
            <a:xfrm>
              <a:off x="1392" y="816"/>
              <a:ext cx="768" cy="38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AfxGetMainWnd() </a:t>
              </a:r>
            </a:p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or</a:t>
              </a:r>
            </a:p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m_pMainWnd</a:t>
              </a:r>
            </a:p>
          </p:txBody>
        </p:sp>
        <p:sp>
          <p:nvSpPr>
            <p:cNvPr id="63" name="Rectangle 37"/>
            <p:cNvSpPr>
              <a:spLocks noChangeArrowheads="1"/>
            </p:cNvSpPr>
            <p:nvPr/>
          </p:nvSpPr>
          <p:spPr bwMode="auto">
            <a:xfrm>
              <a:off x="768" y="816"/>
              <a:ext cx="624" cy="38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endParaRPr lang="ko-KR" altLang="ko-KR" sz="700">
                <a:latin typeface="HY울릉도M" pitchFamily="18" charset="-127"/>
                <a:ea typeface="HY울릉도M" pitchFamily="18" charset="-127"/>
                <a:sym typeface="Wingdings" pitchFamily="2" charset="2"/>
              </a:endParaRPr>
            </a:p>
          </p:txBody>
        </p:sp>
        <p:sp>
          <p:nvSpPr>
            <p:cNvPr id="64" name="Rectangle 38"/>
            <p:cNvSpPr>
              <a:spLocks noChangeArrowheads="1"/>
            </p:cNvSpPr>
            <p:nvPr/>
          </p:nvSpPr>
          <p:spPr bwMode="auto">
            <a:xfrm>
              <a:off x="96" y="816"/>
              <a:ext cx="672" cy="383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CWinApp</a:t>
              </a:r>
            </a:p>
          </p:txBody>
        </p:sp>
        <p:sp>
          <p:nvSpPr>
            <p:cNvPr id="65" name="Rectangle 39"/>
            <p:cNvSpPr>
              <a:spLocks noChangeArrowheads="1"/>
            </p:cNvSpPr>
            <p:nvPr/>
          </p:nvSpPr>
          <p:spPr bwMode="auto">
            <a:xfrm>
              <a:off x="4656" y="576"/>
              <a:ext cx="1008" cy="24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solidFill>
                    <a:schemeClr val="bg1"/>
                  </a:solidFill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CView</a:t>
              </a:r>
            </a:p>
          </p:txBody>
        </p:sp>
        <p:sp>
          <p:nvSpPr>
            <p:cNvPr id="66" name="Rectangle 40"/>
            <p:cNvSpPr>
              <a:spLocks noChangeArrowheads="1"/>
            </p:cNvSpPr>
            <p:nvPr/>
          </p:nvSpPr>
          <p:spPr bwMode="auto">
            <a:xfrm>
              <a:off x="3072" y="576"/>
              <a:ext cx="1584" cy="24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solidFill>
                    <a:schemeClr val="bg1"/>
                  </a:solidFill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CDocument</a:t>
              </a:r>
            </a:p>
          </p:txBody>
        </p:sp>
        <p:sp>
          <p:nvSpPr>
            <p:cNvPr id="67" name="Rectangle 41"/>
            <p:cNvSpPr>
              <a:spLocks noChangeArrowheads="1"/>
            </p:cNvSpPr>
            <p:nvPr/>
          </p:nvSpPr>
          <p:spPr bwMode="auto">
            <a:xfrm>
              <a:off x="2160" y="576"/>
              <a:ext cx="912" cy="24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solidFill>
                    <a:schemeClr val="bg1"/>
                  </a:solidFill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CChildFrame</a:t>
              </a:r>
            </a:p>
          </p:txBody>
        </p:sp>
        <p:sp>
          <p:nvSpPr>
            <p:cNvPr id="68" name="Rectangle 42"/>
            <p:cNvSpPr>
              <a:spLocks noChangeArrowheads="1"/>
            </p:cNvSpPr>
            <p:nvPr/>
          </p:nvSpPr>
          <p:spPr bwMode="auto">
            <a:xfrm>
              <a:off x="1392" y="576"/>
              <a:ext cx="768" cy="24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solidFill>
                    <a:schemeClr val="bg1"/>
                  </a:solidFill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CMainFrame</a:t>
              </a:r>
            </a:p>
          </p:txBody>
        </p:sp>
        <p:sp>
          <p:nvSpPr>
            <p:cNvPr id="69" name="Rectangle 43"/>
            <p:cNvSpPr>
              <a:spLocks noChangeArrowheads="1"/>
            </p:cNvSpPr>
            <p:nvPr/>
          </p:nvSpPr>
          <p:spPr bwMode="auto">
            <a:xfrm>
              <a:off x="768" y="576"/>
              <a:ext cx="624" cy="24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700">
                  <a:solidFill>
                    <a:schemeClr val="bg1"/>
                  </a:solidFill>
                  <a:latin typeface="HY울릉도M" pitchFamily="18" charset="-127"/>
                  <a:ea typeface="HY울릉도M" pitchFamily="18" charset="-127"/>
                  <a:sym typeface="Wingdings" pitchFamily="2" charset="2"/>
                </a:rPr>
                <a:t>CWinApp</a:t>
              </a:r>
            </a:p>
          </p:txBody>
        </p:sp>
        <p:sp>
          <p:nvSpPr>
            <p:cNvPr id="70" name="Rectangle 44"/>
            <p:cNvSpPr>
              <a:spLocks noChangeArrowheads="1"/>
            </p:cNvSpPr>
            <p:nvPr/>
          </p:nvSpPr>
          <p:spPr bwMode="auto">
            <a:xfrm>
              <a:off x="96" y="576"/>
              <a:ext cx="67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latinLnBrk="1" hangingPunct="1">
                <a:spcBef>
                  <a:spcPct val="20000"/>
                </a:spcBef>
                <a:spcAft>
                  <a:spcPct val="0"/>
                </a:spcAft>
                <a:buFontTx/>
                <a:buNone/>
              </a:pPr>
              <a:endParaRPr lang="ko-KR" altLang="ko-KR" sz="700">
                <a:latin typeface="HY울릉도M" pitchFamily="18" charset="-127"/>
                <a:ea typeface="HY울릉도M" pitchFamily="18" charset="-127"/>
                <a:sym typeface="Wingdings" pitchFamily="2" charset="2"/>
              </a:endParaRPr>
            </a:p>
          </p:txBody>
        </p:sp>
        <p:sp>
          <p:nvSpPr>
            <p:cNvPr id="71" name="Line 45"/>
            <p:cNvSpPr>
              <a:spLocks noChangeShapeType="1"/>
            </p:cNvSpPr>
            <p:nvPr/>
          </p:nvSpPr>
          <p:spPr bwMode="auto">
            <a:xfrm>
              <a:off x="96" y="576"/>
              <a:ext cx="55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" name="Line 46"/>
            <p:cNvSpPr>
              <a:spLocks noChangeShapeType="1"/>
            </p:cNvSpPr>
            <p:nvPr/>
          </p:nvSpPr>
          <p:spPr bwMode="auto">
            <a:xfrm>
              <a:off x="96" y="816"/>
              <a:ext cx="5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Line 47"/>
            <p:cNvSpPr>
              <a:spLocks noChangeShapeType="1"/>
            </p:cNvSpPr>
            <p:nvPr/>
          </p:nvSpPr>
          <p:spPr bwMode="auto">
            <a:xfrm>
              <a:off x="96" y="1199"/>
              <a:ext cx="5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Line 48"/>
            <p:cNvSpPr>
              <a:spLocks noChangeShapeType="1"/>
            </p:cNvSpPr>
            <p:nvPr/>
          </p:nvSpPr>
          <p:spPr bwMode="auto">
            <a:xfrm>
              <a:off x="96" y="1812"/>
              <a:ext cx="5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5" name="Line 49"/>
            <p:cNvSpPr>
              <a:spLocks noChangeShapeType="1"/>
            </p:cNvSpPr>
            <p:nvPr/>
          </p:nvSpPr>
          <p:spPr bwMode="auto">
            <a:xfrm>
              <a:off x="96" y="2195"/>
              <a:ext cx="5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" name="Line 50"/>
            <p:cNvSpPr>
              <a:spLocks noChangeShapeType="1"/>
            </p:cNvSpPr>
            <p:nvPr/>
          </p:nvSpPr>
          <p:spPr bwMode="auto">
            <a:xfrm>
              <a:off x="96" y="2578"/>
              <a:ext cx="5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" name="Line 51"/>
            <p:cNvSpPr>
              <a:spLocks noChangeShapeType="1"/>
            </p:cNvSpPr>
            <p:nvPr/>
          </p:nvSpPr>
          <p:spPr bwMode="auto">
            <a:xfrm>
              <a:off x="96" y="2962"/>
              <a:ext cx="5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" name="Line 52"/>
            <p:cNvSpPr>
              <a:spLocks noChangeShapeType="1"/>
            </p:cNvSpPr>
            <p:nvPr/>
          </p:nvSpPr>
          <p:spPr bwMode="auto">
            <a:xfrm>
              <a:off x="96" y="3805"/>
              <a:ext cx="55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" name="Line 53"/>
            <p:cNvSpPr>
              <a:spLocks noChangeShapeType="1"/>
            </p:cNvSpPr>
            <p:nvPr/>
          </p:nvSpPr>
          <p:spPr bwMode="auto">
            <a:xfrm>
              <a:off x="96" y="576"/>
              <a:ext cx="0" cy="322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0" name="Line 54"/>
            <p:cNvSpPr>
              <a:spLocks noChangeShapeType="1"/>
            </p:cNvSpPr>
            <p:nvPr/>
          </p:nvSpPr>
          <p:spPr bwMode="auto">
            <a:xfrm>
              <a:off x="768" y="576"/>
              <a:ext cx="0" cy="32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1" name="Line 55"/>
            <p:cNvSpPr>
              <a:spLocks noChangeShapeType="1"/>
            </p:cNvSpPr>
            <p:nvPr/>
          </p:nvSpPr>
          <p:spPr bwMode="auto">
            <a:xfrm>
              <a:off x="1392" y="576"/>
              <a:ext cx="0" cy="32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" name="Line 56"/>
            <p:cNvSpPr>
              <a:spLocks noChangeShapeType="1"/>
            </p:cNvSpPr>
            <p:nvPr/>
          </p:nvSpPr>
          <p:spPr bwMode="auto">
            <a:xfrm>
              <a:off x="2160" y="576"/>
              <a:ext cx="0" cy="32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" name="Line 57"/>
            <p:cNvSpPr>
              <a:spLocks noChangeShapeType="1"/>
            </p:cNvSpPr>
            <p:nvPr/>
          </p:nvSpPr>
          <p:spPr bwMode="auto">
            <a:xfrm>
              <a:off x="3072" y="576"/>
              <a:ext cx="0" cy="32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" name="Line 58"/>
            <p:cNvSpPr>
              <a:spLocks noChangeShapeType="1"/>
            </p:cNvSpPr>
            <p:nvPr/>
          </p:nvSpPr>
          <p:spPr bwMode="auto">
            <a:xfrm>
              <a:off x="4656" y="576"/>
              <a:ext cx="0" cy="32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" name="Line 59"/>
            <p:cNvSpPr>
              <a:spLocks noChangeShapeType="1"/>
            </p:cNvSpPr>
            <p:nvPr/>
          </p:nvSpPr>
          <p:spPr bwMode="auto">
            <a:xfrm>
              <a:off x="5664" y="576"/>
              <a:ext cx="0" cy="322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" name="Line 60"/>
            <p:cNvSpPr>
              <a:spLocks noChangeShapeType="1"/>
            </p:cNvSpPr>
            <p:nvPr/>
          </p:nvSpPr>
          <p:spPr bwMode="auto">
            <a:xfrm>
              <a:off x="96" y="576"/>
              <a:ext cx="672" cy="24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Chapter2 </a:t>
            </a:r>
            <a:r>
              <a:rPr lang="ko-KR" altLang="en-US" sz="3600" dirty="0" smtClean="0"/>
              <a:t>창에 그리기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7290" y="1071546"/>
            <a:ext cx="6400800" cy="5214974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US" altLang="ko-KR" sz="2000" dirty="0" smtClean="0"/>
              <a:t>DC</a:t>
            </a:r>
          </a:p>
          <a:p>
            <a:pPr marL="514350" indent="-514350" algn="l">
              <a:buAutoNum type="arabicPeriod"/>
            </a:pPr>
            <a:endParaRPr lang="en-US" altLang="ko-KR" sz="2000" dirty="0" smtClean="0"/>
          </a:p>
          <a:p>
            <a:pPr marL="514350" indent="-514350" algn="l">
              <a:buAutoNum type="arabicPeriod"/>
            </a:pPr>
            <a:r>
              <a:rPr lang="en-US" altLang="ko-KR" sz="2000" dirty="0" smtClean="0"/>
              <a:t>GDI Object</a:t>
            </a:r>
          </a:p>
          <a:p>
            <a:pPr marL="514350" indent="-514350" algn="l">
              <a:buAutoNum type="arabicPeriod"/>
            </a:pPr>
            <a:endParaRPr lang="en-US" altLang="ko-KR" sz="2000" dirty="0" smtClean="0"/>
          </a:p>
          <a:p>
            <a:pPr marL="514350" indent="-514350" algn="l">
              <a:buAutoNum type="arabicPeriod"/>
            </a:pPr>
            <a:r>
              <a:rPr lang="ko-KR" altLang="en-US" sz="2000" dirty="0" smtClean="0"/>
              <a:t>무효화 사각형</a:t>
            </a:r>
            <a:endParaRPr lang="en-US" altLang="ko-KR" sz="2000" dirty="0" smtClean="0"/>
          </a:p>
          <a:p>
            <a:pPr marL="514350" indent="-514350" algn="l">
              <a:buAutoNum type="arabicPeriod"/>
            </a:pPr>
            <a:endParaRPr lang="en-US" altLang="ko-KR" sz="2000" dirty="0" smtClean="0"/>
          </a:p>
          <a:p>
            <a:pPr marL="514350" indent="-514350" algn="l">
              <a:buAutoNum type="arabicPeriod"/>
            </a:pPr>
            <a:r>
              <a:rPr lang="ko-KR" altLang="en-US" sz="2000" dirty="0" smtClean="0"/>
              <a:t>그리기 모드</a:t>
            </a:r>
            <a:endParaRPr lang="en-US" altLang="ko-KR" sz="2000" dirty="0" smtClean="0"/>
          </a:p>
          <a:p>
            <a:pPr marL="514350" indent="-514350" algn="l">
              <a:buAutoNum type="arabicPeriod"/>
            </a:pPr>
            <a:endParaRPr lang="en-US" altLang="ko-KR" sz="2000" dirty="0" smtClean="0"/>
          </a:p>
          <a:p>
            <a:pPr marL="514350" indent="-514350" algn="l">
              <a:buAutoNum type="arabicPeriod"/>
            </a:pPr>
            <a:r>
              <a:rPr lang="ko-KR" altLang="en-US" sz="2000" dirty="0" err="1" smtClean="0"/>
              <a:t>매핑모드</a:t>
            </a:r>
            <a:endParaRPr lang="en-US" altLang="ko-KR" sz="2000" dirty="0" smtClean="0"/>
          </a:p>
          <a:p>
            <a:pPr marL="514350" indent="-514350" algn="l">
              <a:buAutoNum type="arabicPeriod"/>
            </a:pPr>
            <a:endParaRPr lang="en-US" altLang="ko-KR" sz="2000" dirty="0" smtClean="0"/>
          </a:p>
          <a:p>
            <a:pPr marL="514350" indent="-514350" algn="l">
              <a:buAutoNum type="arabicPeriod"/>
            </a:pPr>
            <a:r>
              <a:rPr lang="ko-KR" altLang="en-US" sz="2000" dirty="0" smtClean="0"/>
              <a:t>좌표 변환</a:t>
            </a:r>
            <a:endParaRPr lang="en-US" altLang="ko-KR" sz="2000" dirty="0" smtClean="0"/>
          </a:p>
          <a:p>
            <a:pPr marL="514350" indent="-514350" algn="l">
              <a:buAutoNum type="arabicPeriod"/>
            </a:pPr>
            <a:endParaRPr lang="en-US" altLang="ko-KR" sz="2000" dirty="0" smtClean="0"/>
          </a:p>
          <a:p>
            <a:pPr marL="514350" indent="-514350" algn="l">
              <a:buAutoNum type="arabicPeriod"/>
            </a:pPr>
            <a:r>
              <a:rPr lang="ko-KR" altLang="en-US" sz="2000" dirty="0" smtClean="0"/>
              <a:t>실습</a:t>
            </a:r>
            <a:endParaRPr lang="en-US" altLang="ko-KR" sz="2000" dirty="0" smtClean="0"/>
          </a:p>
          <a:p>
            <a:pPr marL="514350" indent="-514350" algn="l">
              <a:buAutoNum type="arabicPeriod"/>
            </a:pP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 DC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0" y="1142984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ko-KR" altLang="en-US" sz="2000" dirty="0" smtClean="0"/>
              <a:t>디바이스 </a:t>
            </a:r>
            <a:r>
              <a:rPr lang="ko-KR" altLang="en-US" sz="2000" dirty="0" err="1" smtClean="0"/>
              <a:t>컨텍스트</a:t>
            </a:r>
            <a:r>
              <a:rPr lang="en-US" altLang="ko-KR" sz="2000" dirty="0" smtClean="0"/>
              <a:t>(Dev ice Context)</a:t>
            </a:r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화면에 무언가를 출력하기 위해서는 반드시 윈도우 </a:t>
            </a:r>
            <a:r>
              <a:rPr lang="en-US" altLang="ko-KR" sz="2000" dirty="0" smtClean="0"/>
              <a:t>OS</a:t>
            </a:r>
            <a:r>
              <a:rPr lang="ko-KR" altLang="en-US" sz="2000" dirty="0" smtClean="0"/>
              <a:t>로 </a:t>
            </a:r>
            <a:r>
              <a:rPr lang="ko-KR" altLang="en-US" sz="2000" dirty="0" err="1" smtClean="0"/>
              <a:t>부터</a:t>
            </a:r>
            <a:r>
              <a:rPr lang="ko-KR" altLang="en-US" sz="2000" dirty="0" smtClean="0"/>
              <a:t> 화면을 사용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할 수 있는 권한을 얻어야 한다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윈도우에서 프로그램의 모든 출력요구는 </a:t>
            </a:r>
            <a:r>
              <a:rPr lang="ko-KR" altLang="en-US" sz="2000" dirty="0" err="1" smtClean="0"/>
              <a:t>디바이스컨택스트</a:t>
            </a:r>
            <a:r>
              <a:rPr lang="en-US" altLang="ko-KR" sz="2000" dirty="0" smtClean="0"/>
              <a:t>(DC)</a:t>
            </a:r>
            <a:r>
              <a:rPr lang="ko-KR" altLang="en-US" sz="2000" dirty="0" smtClean="0"/>
              <a:t>를 통해 이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ko-KR" altLang="en-US" sz="2000" dirty="0" err="1" smtClean="0"/>
              <a:t>루어진다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90000"/>
              </a:lnSpc>
            </a:pPr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/>
              <a:t>1. </a:t>
            </a:r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DC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0" y="1142984"/>
            <a:ext cx="9144000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ko-KR" sz="2000" dirty="0" smtClean="0"/>
              <a:t>CDC </a:t>
            </a:r>
            <a:r>
              <a:rPr lang="ko-KR" altLang="en-US" sz="2000" dirty="0" smtClean="0"/>
              <a:t>클래스 </a:t>
            </a:r>
            <a:r>
              <a:rPr lang="en-US" altLang="ko-KR" sz="2000" dirty="0" smtClean="0"/>
              <a:t>: DC</a:t>
            </a:r>
            <a:r>
              <a:rPr lang="ko-KR" altLang="en-US" sz="2000" dirty="0" smtClean="0"/>
              <a:t> 객체의 최상위 클래스</a:t>
            </a:r>
            <a:endParaRPr lang="en-US" altLang="ko-KR" sz="2000" dirty="0" smtClean="0"/>
          </a:p>
          <a:p>
            <a:r>
              <a:rPr lang="en-US" altLang="ko-KR" sz="2000" dirty="0" smtClean="0">
                <a:latin typeface="Times New Roman" charset="0"/>
              </a:rPr>
              <a:t>	CDC *</a:t>
            </a:r>
            <a:r>
              <a:rPr lang="en-US" altLang="ko-KR" sz="2000" dirty="0" err="1" smtClean="0">
                <a:latin typeface="Times New Roman" charset="0"/>
              </a:rPr>
              <a:t>pDC</a:t>
            </a:r>
            <a:r>
              <a:rPr lang="en-US" altLang="ko-KR" sz="2000" dirty="0" smtClean="0">
                <a:latin typeface="Times New Roman" charset="0"/>
              </a:rPr>
              <a:t> = </a:t>
            </a:r>
            <a:r>
              <a:rPr lang="en-US" altLang="ko-KR" sz="2000" dirty="0" err="1" smtClean="0">
                <a:latin typeface="Times New Roman" charset="0"/>
              </a:rPr>
              <a:t>GetDC</a:t>
            </a:r>
            <a:r>
              <a:rPr lang="en-US" altLang="ko-KR" sz="2000" dirty="0" smtClean="0">
                <a:latin typeface="Times New Roman" charset="0"/>
              </a:rPr>
              <a:t>();</a:t>
            </a:r>
          </a:p>
          <a:p>
            <a:r>
              <a:rPr lang="en-US" altLang="ko-KR" sz="2000" dirty="0" smtClean="0">
                <a:latin typeface="Times New Roman" charset="0"/>
              </a:rPr>
              <a:t>	</a:t>
            </a:r>
            <a:r>
              <a:rPr lang="en-US" altLang="ko-KR" sz="2000" dirty="0" err="1" smtClean="0">
                <a:latin typeface="Times New Roman" charset="0"/>
              </a:rPr>
              <a:t>ReleaseDC</a:t>
            </a:r>
            <a:r>
              <a:rPr lang="en-US" altLang="ko-KR" sz="2000" dirty="0" smtClean="0">
                <a:latin typeface="Times New Roman" charset="0"/>
              </a:rPr>
              <a:t>(</a:t>
            </a:r>
            <a:r>
              <a:rPr lang="en-US" altLang="ko-KR" sz="2000" dirty="0" err="1" smtClean="0">
                <a:latin typeface="Times New Roman" charset="0"/>
              </a:rPr>
              <a:t>pDC</a:t>
            </a:r>
            <a:r>
              <a:rPr lang="en-US" altLang="ko-KR" sz="2000" dirty="0" smtClean="0">
                <a:latin typeface="Times New Roman" charset="0"/>
              </a:rPr>
              <a:t>);</a:t>
            </a:r>
          </a:p>
          <a:p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smtClean="0">
                <a:latin typeface="Times New Roman" charset="0"/>
              </a:rPr>
              <a:t>        CDC</a:t>
            </a:r>
            <a:r>
              <a:rPr lang="ko-KR" altLang="en-US" sz="2000" dirty="0" smtClean="0">
                <a:latin typeface="Times New Roman" charset="0"/>
              </a:rPr>
              <a:t>클래스의 주요 속성</a:t>
            </a:r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smtClean="0">
                <a:latin typeface="Times New Roman" charset="0"/>
              </a:rPr>
              <a:t> 	</a:t>
            </a:r>
            <a:r>
              <a:rPr lang="en-US" altLang="ko-KR" sz="2000" dirty="0" err="1" smtClean="0">
                <a:latin typeface="Times New Roman" charset="0"/>
              </a:rPr>
              <a:t>GetSafeHdc</a:t>
            </a:r>
            <a:r>
              <a:rPr lang="en-US" altLang="ko-KR" sz="2000" dirty="0" smtClean="0">
                <a:latin typeface="Times New Roman" charset="0"/>
              </a:rPr>
              <a:t>	         	 </a:t>
            </a:r>
            <a:r>
              <a:rPr lang="ko-KR" altLang="en-US" sz="2000" dirty="0" smtClean="0">
                <a:latin typeface="Times New Roman" charset="0"/>
              </a:rPr>
              <a:t>현재 오브젝트가 둘러싸고 있는 </a:t>
            </a:r>
            <a:r>
              <a:rPr lang="en-US" altLang="ko-KR" sz="2000" dirty="0" smtClean="0">
                <a:latin typeface="Times New Roman" charset="0"/>
              </a:rPr>
              <a:t>DC </a:t>
            </a:r>
            <a:r>
              <a:rPr lang="ko-KR" altLang="en-US" sz="2000" dirty="0" smtClean="0">
                <a:latin typeface="Times New Roman" charset="0"/>
              </a:rPr>
              <a:t>핸들 리턴</a:t>
            </a:r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smtClean="0">
                <a:latin typeface="Times New Roman" charset="0"/>
              </a:rPr>
              <a:t>	Set/Get ROP2	          	</a:t>
            </a:r>
            <a:r>
              <a:rPr lang="ko-KR" altLang="en-US" sz="2000" dirty="0" err="1" smtClean="0">
                <a:latin typeface="Times New Roman" charset="0"/>
              </a:rPr>
              <a:t>그리기모드</a:t>
            </a:r>
            <a:r>
              <a:rPr lang="en-US" altLang="ko-KR" sz="2000" dirty="0" smtClean="0">
                <a:latin typeface="Times New Roman" charset="0"/>
              </a:rPr>
              <a:t> </a:t>
            </a:r>
            <a:r>
              <a:rPr lang="ko-KR" altLang="en-US" sz="2000" dirty="0" smtClean="0">
                <a:latin typeface="Times New Roman" charset="0"/>
              </a:rPr>
              <a:t>변경</a:t>
            </a:r>
            <a:r>
              <a:rPr lang="en-US" altLang="ko-KR" sz="2000" dirty="0" smtClean="0">
                <a:latin typeface="Times New Roman" charset="0"/>
              </a:rPr>
              <a:t>(R2_COPYPEN)</a:t>
            </a:r>
          </a:p>
          <a:p>
            <a:r>
              <a:rPr lang="en-US" altLang="ko-KR" sz="2000" dirty="0" smtClean="0">
                <a:latin typeface="Times New Roman" charset="0"/>
              </a:rPr>
              <a:t>	Set/Get </a:t>
            </a:r>
            <a:r>
              <a:rPr lang="en-US" altLang="ko-KR" sz="2000" dirty="0" err="1" smtClean="0">
                <a:latin typeface="Times New Roman" charset="0"/>
              </a:rPr>
              <a:t>BkColor</a:t>
            </a:r>
            <a:r>
              <a:rPr lang="en-US" altLang="ko-KR" sz="2000" dirty="0" smtClean="0">
                <a:latin typeface="Times New Roman" charset="0"/>
              </a:rPr>
              <a:t>	          	</a:t>
            </a:r>
            <a:r>
              <a:rPr lang="ko-KR" altLang="en-US" sz="2000" dirty="0" err="1" smtClean="0">
                <a:latin typeface="Times New Roman" charset="0"/>
              </a:rPr>
              <a:t>글자출력시</a:t>
            </a:r>
            <a:r>
              <a:rPr lang="ko-KR" altLang="en-US" sz="2000" dirty="0" smtClean="0">
                <a:latin typeface="Times New Roman" charset="0"/>
              </a:rPr>
              <a:t> 배경의  색상 지정</a:t>
            </a:r>
            <a:r>
              <a:rPr lang="en-US" altLang="ko-KR" sz="2000" dirty="0" smtClean="0">
                <a:latin typeface="Times New Roman" charset="0"/>
              </a:rPr>
              <a:t>(WHITE)</a:t>
            </a:r>
          </a:p>
          <a:p>
            <a:r>
              <a:rPr lang="en-US" altLang="ko-KR" sz="2000" dirty="0" smtClean="0">
                <a:latin typeface="Times New Roman" charset="0"/>
              </a:rPr>
              <a:t>	Set/Get </a:t>
            </a:r>
            <a:r>
              <a:rPr lang="en-US" altLang="ko-KR" sz="2000" dirty="0" err="1" smtClean="0">
                <a:latin typeface="Times New Roman" charset="0"/>
              </a:rPr>
              <a:t>TextColor</a:t>
            </a:r>
            <a:r>
              <a:rPr lang="en-US" altLang="ko-KR" sz="2000" dirty="0" smtClean="0">
                <a:latin typeface="Times New Roman" charset="0"/>
              </a:rPr>
              <a:t>	</a:t>
            </a:r>
            <a:r>
              <a:rPr lang="ko-KR" altLang="en-US" sz="2000" dirty="0" smtClean="0">
                <a:latin typeface="Times New Roman" charset="0"/>
              </a:rPr>
              <a:t>글자출력 시의 </a:t>
            </a:r>
            <a:r>
              <a:rPr lang="ko-KR" altLang="en-US" sz="2000" dirty="0" err="1" smtClean="0">
                <a:latin typeface="Times New Roman" charset="0"/>
              </a:rPr>
              <a:t>글자색을</a:t>
            </a:r>
            <a:r>
              <a:rPr lang="ko-KR" altLang="en-US" sz="2000" dirty="0" smtClean="0">
                <a:latin typeface="Times New Roman" charset="0"/>
              </a:rPr>
              <a:t> 지정</a:t>
            </a:r>
            <a:r>
              <a:rPr lang="en-US" altLang="ko-KR" sz="2000" dirty="0" smtClean="0">
                <a:latin typeface="Times New Roman" charset="0"/>
              </a:rPr>
              <a:t>(BLACK)</a:t>
            </a:r>
          </a:p>
          <a:p>
            <a:r>
              <a:rPr lang="en-US" altLang="ko-KR" sz="2000" dirty="0" smtClean="0">
                <a:latin typeface="Times New Roman" charset="0"/>
              </a:rPr>
              <a:t>	Set/Get </a:t>
            </a:r>
            <a:r>
              <a:rPr lang="en-US" altLang="ko-KR" sz="2000" dirty="0" err="1" smtClean="0">
                <a:latin typeface="Times New Roman" charset="0"/>
              </a:rPr>
              <a:t>BkMode</a:t>
            </a:r>
            <a:r>
              <a:rPr lang="en-US" altLang="ko-KR" sz="2000" dirty="0" smtClean="0">
                <a:latin typeface="Times New Roman" charset="0"/>
              </a:rPr>
              <a:t>	          	 </a:t>
            </a:r>
            <a:r>
              <a:rPr lang="ko-KR" altLang="en-US" sz="2000" dirty="0" smtClean="0">
                <a:latin typeface="Times New Roman" charset="0"/>
              </a:rPr>
              <a:t>배경 모드</a:t>
            </a:r>
            <a:r>
              <a:rPr lang="en-US" altLang="ko-KR" sz="2000" dirty="0" smtClean="0">
                <a:latin typeface="Times New Roman" charset="0"/>
              </a:rPr>
              <a:t>(OPAQUE)</a:t>
            </a:r>
          </a:p>
          <a:p>
            <a:r>
              <a:rPr lang="en-US" altLang="ko-KR" sz="2000" dirty="0" smtClean="0">
                <a:latin typeface="Times New Roman" charset="0"/>
              </a:rPr>
              <a:t>	Set/Get </a:t>
            </a:r>
            <a:r>
              <a:rPr lang="en-US" altLang="ko-KR" sz="2000" dirty="0" err="1" smtClean="0">
                <a:latin typeface="Times New Roman" charset="0"/>
              </a:rPr>
              <a:t>MapMode</a:t>
            </a:r>
            <a:r>
              <a:rPr lang="en-US" altLang="ko-KR" sz="2000" dirty="0" smtClean="0">
                <a:latin typeface="Times New Roman" charset="0"/>
              </a:rPr>
              <a:t>	</a:t>
            </a:r>
            <a:r>
              <a:rPr lang="ko-KR" altLang="en-US" sz="2000" dirty="0" err="1" smtClean="0">
                <a:latin typeface="Times New Roman" charset="0"/>
              </a:rPr>
              <a:t>매핑모드</a:t>
            </a:r>
            <a:r>
              <a:rPr lang="en-US" altLang="ko-KR" sz="2000" dirty="0" smtClean="0">
                <a:latin typeface="Times New Roman" charset="0"/>
              </a:rPr>
              <a:t>(MM_TEXT)</a:t>
            </a:r>
          </a:p>
          <a:p>
            <a:r>
              <a:rPr lang="en-US" altLang="ko-KR" sz="2000" dirty="0" smtClean="0">
                <a:latin typeface="Times New Roman" charset="0"/>
              </a:rPr>
              <a:t>	</a:t>
            </a:r>
            <a:r>
              <a:rPr lang="en-US" altLang="ko-KR" sz="2000" dirty="0" err="1" smtClean="0">
                <a:latin typeface="Times New Roman" charset="0"/>
              </a:rPr>
              <a:t>MoveTo</a:t>
            </a:r>
            <a:r>
              <a:rPr lang="en-US" altLang="ko-KR" sz="2000" dirty="0" smtClean="0">
                <a:latin typeface="Times New Roman" charset="0"/>
              </a:rPr>
              <a:t>		          	 </a:t>
            </a:r>
            <a:r>
              <a:rPr lang="ko-KR" altLang="en-US" sz="2000" dirty="0" smtClean="0">
                <a:latin typeface="Times New Roman" charset="0"/>
              </a:rPr>
              <a:t>위치 이동</a:t>
            </a:r>
            <a:r>
              <a:rPr lang="en-US" altLang="ko-KR" sz="2000" dirty="0" smtClean="0">
                <a:latin typeface="Times New Roman" charset="0"/>
              </a:rPr>
              <a:t>(0,0)</a:t>
            </a:r>
          </a:p>
          <a:p>
            <a:r>
              <a:rPr lang="en-US" altLang="ko-KR" sz="2000" dirty="0" smtClean="0">
                <a:latin typeface="Times New Roman" charset="0"/>
              </a:rPr>
              <a:t>	     </a:t>
            </a:r>
            <a:r>
              <a:rPr lang="en-US" altLang="ko-KR" sz="2000" dirty="0" err="1" smtClean="0">
                <a:latin typeface="Times New Roman" charset="0"/>
              </a:rPr>
              <a:t>GetCurrentPosition</a:t>
            </a:r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smtClean="0">
                <a:latin typeface="Times New Roman" charset="0"/>
              </a:rPr>
              <a:t>	</a:t>
            </a:r>
            <a:r>
              <a:rPr lang="en-US" altLang="ko-KR" sz="2000" dirty="0" err="1" smtClean="0">
                <a:latin typeface="Times New Roman" charset="0"/>
              </a:rPr>
              <a:t>SelectObject</a:t>
            </a:r>
            <a:r>
              <a:rPr lang="en-US" altLang="ko-KR" sz="2000" dirty="0" smtClean="0">
                <a:latin typeface="Times New Roman" charset="0"/>
              </a:rPr>
              <a:t>	          	 </a:t>
            </a:r>
            <a:r>
              <a:rPr lang="ko-KR" altLang="en-US" sz="2000" dirty="0" smtClean="0">
                <a:latin typeface="Times New Roman" charset="0"/>
              </a:rPr>
              <a:t>펜의 객체 선택</a:t>
            </a:r>
            <a:r>
              <a:rPr lang="en-US" altLang="ko-KR" sz="2000" dirty="0" smtClean="0">
                <a:latin typeface="Times New Roman" charset="0"/>
              </a:rPr>
              <a:t>(BLACK_PEN)</a:t>
            </a:r>
          </a:p>
          <a:p>
            <a:r>
              <a:rPr lang="en-US" altLang="ko-KR" sz="2000" dirty="0" smtClean="0">
                <a:latin typeface="Times New Roman" charset="0"/>
              </a:rPr>
              <a:t>	 </a:t>
            </a:r>
            <a:r>
              <a:rPr lang="en-US" altLang="ko-KR" sz="2000" dirty="0" err="1" smtClean="0">
                <a:latin typeface="Times New Roman" charset="0"/>
              </a:rPr>
              <a:t>SelectObject</a:t>
            </a:r>
            <a:r>
              <a:rPr lang="en-US" altLang="ko-KR" sz="2000" dirty="0" smtClean="0">
                <a:latin typeface="Times New Roman" charset="0"/>
              </a:rPr>
              <a:t>	          	 </a:t>
            </a:r>
            <a:r>
              <a:rPr lang="ko-KR" altLang="en-US" sz="2000" dirty="0" err="1" smtClean="0">
                <a:latin typeface="Times New Roman" charset="0"/>
              </a:rPr>
              <a:t>브러쉬의</a:t>
            </a:r>
            <a:r>
              <a:rPr lang="ko-KR" altLang="en-US" sz="2000" dirty="0" smtClean="0">
                <a:latin typeface="Times New Roman" charset="0"/>
              </a:rPr>
              <a:t> 객체 선택</a:t>
            </a:r>
            <a:r>
              <a:rPr lang="en-US" altLang="ko-KR" sz="2000" dirty="0" smtClean="0">
                <a:latin typeface="Times New Roman" charset="0"/>
              </a:rPr>
              <a:t>(WHITE_BRUSH) </a:t>
            </a:r>
          </a:p>
          <a:p>
            <a:r>
              <a:rPr lang="en-US" altLang="ko-KR" sz="2000" dirty="0" smtClean="0">
                <a:latin typeface="Times New Roman" charset="0"/>
              </a:rPr>
              <a:t>	</a:t>
            </a:r>
            <a:r>
              <a:rPr lang="en-US" altLang="ko-KR" sz="2000" dirty="0" err="1" smtClean="0">
                <a:latin typeface="Times New Roman" charset="0"/>
              </a:rPr>
              <a:t>SelectObject</a:t>
            </a:r>
            <a:r>
              <a:rPr lang="en-US" altLang="ko-KR" sz="2000" dirty="0" smtClean="0">
                <a:latin typeface="Times New Roman" charset="0"/>
              </a:rPr>
              <a:t>	           	</a:t>
            </a:r>
            <a:r>
              <a:rPr lang="ko-KR" altLang="en-US" sz="2000" dirty="0" smtClean="0">
                <a:latin typeface="Times New Roman" charset="0"/>
              </a:rPr>
              <a:t>글꼴의 객체 선택</a:t>
            </a:r>
            <a:r>
              <a:rPr lang="en-US" altLang="ko-KR" sz="2000" dirty="0" smtClean="0">
                <a:latin typeface="Times New Roman" charset="0"/>
              </a:rPr>
              <a:t>(SYSTEM_FONT) </a:t>
            </a:r>
            <a:br>
              <a:rPr lang="en-US" altLang="ko-KR" sz="2000" dirty="0" smtClean="0">
                <a:latin typeface="Times New Roman" charset="0"/>
              </a:rPr>
            </a:br>
            <a:r>
              <a:rPr lang="en-US" altLang="ko-KR" sz="2000" dirty="0" smtClean="0">
                <a:latin typeface="Times New Roman" charset="0"/>
              </a:rPr>
              <a:t>	</a:t>
            </a:r>
          </a:p>
          <a:p>
            <a:r>
              <a:rPr lang="en-US" altLang="ko-KR" sz="2000" dirty="0" smtClean="0">
                <a:latin typeface="Times New Roman" charset="0"/>
              </a:rPr>
              <a:t>	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/>
              <a:t>1. </a:t>
            </a:r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DC</a:t>
            </a:r>
            <a:endParaRPr lang="ko-KR" altLang="en-US" sz="3600" b="1" dirty="0"/>
          </a:p>
        </p:txBody>
      </p:sp>
      <p:sp>
        <p:nvSpPr>
          <p:cNvPr id="5" name="직사각형 4"/>
          <p:cNvSpPr/>
          <p:nvPr/>
        </p:nvSpPr>
        <p:spPr>
          <a:xfrm>
            <a:off x="0" y="1142984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Times New Roman" charset="0"/>
              </a:rPr>
              <a:t>        CDC</a:t>
            </a:r>
            <a:r>
              <a:rPr lang="ko-KR" altLang="en-US" sz="2000" dirty="0" smtClean="0">
                <a:latin typeface="Times New Roman" charset="0"/>
              </a:rPr>
              <a:t>클래스의 주요 </a:t>
            </a:r>
            <a:r>
              <a:rPr lang="ko-KR" altLang="en-US" sz="2000" dirty="0" err="1" smtClean="0">
                <a:latin typeface="Times New Roman" charset="0"/>
              </a:rPr>
              <a:t>메서드</a:t>
            </a:r>
            <a:endParaRPr lang="en-US" altLang="ko-KR" sz="2000" dirty="0" smtClean="0">
              <a:latin typeface="Times New Roman" charset="0"/>
            </a:endParaRPr>
          </a:p>
          <a:p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smtClean="0">
                <a:latin typeface="Times New Roman" charset="0"/>
              </a:rPr>
              <a:t> 	</a:t>
            </a:r>
            <a:r>
              <a:rPr lang="en-US" altLang="ko-KR" sz="2000" dirty="0" err="1" smtClean="0">
                <a:latin typeface="Times New Roman" charset="0"/>
              </a:rPr>
              <a:t>PolyBezier</a:t>
            </a:r>
            <a:r>
              <a:rPr lang="en-US" altLang="ko-KR" sz="2000" dirty="0" smtClean="0">
                <a:latin typeface="Times New Roman" charset="0"/>
              </a:rPr>
              <a:t>	</a:t>
            </a:r>
            <a:r>
              <a:rPr lang="ko-KR" altLang="en-US" sz="2000" dirty="0" smtClean="0">
                <a:latin typeface="Times New Roman" charset="0"/>
              </a:rPr>
              <a:t>베이어 </a:t>
            </a:r>
            <a:r>
              <a:rPr lang="ko-KR" altLang="en-US" sz="2000" dirty="0" err="1" smtClean="0">
                <a:latin typeface="Times New Roman" charset="0"/>
              </a:rPr>
              <a:t>스프라인을</a:t>
            </a:r>
            <a:r>
              <a:rPr lang="ko-KR" altLang="en-US" sz="2000" dirty="0" smtClean="0">
                <a:latin typeface="Times New Roman" charset="0"/>
              </a:rPr>
              <a:t> 연속적으로 그림</a:t>
            </a:r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smtClean="0">
                <a:latin typeface="Times New Roman" charset="0"/>
              </a:rPr>
              <a:t>	</a:t>
            </a:r>
            <a:r>
              <a:rPr lang="en-US" altLang="ko-KR" sz="2000" dirty="0" err="1" smtClean="0">
                <a:latin typeface="Times New Roman" charset="0"/>
              </a:rPr>
              <a:t>InvertRect</a:t>
            </a:r>
            <a:r>
              <a:rPr lang="en-US" altLang="ko-KR" sz="2000" dirty="0" smtClean="0">
                <a:latin typeface="Times New Roman" charset="0"/>
              </a:rPr>
              <a:t>	</a:t>
            </a:r>
            <a:r>
              <a:rPr lang="ko-KR" altLang="en-US" sz="2000" dirty="0" smtClean="0">
                <a:latin typeface="Times New Roman" charset="0"/>
              </a:rPr>
              <a:t>주어진 영역을 반전</a:t>
            </a:r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smtClean="0">
                <a:latin typeface="Times New Roman" charset="0"/>
              </a:rPr>
              <a:t>	</a:t>
            </a:r>
            <a:r>
              <a:rPr lang="en-US" altLang="ko-KR" sz="2000" dirty="0" err="1" smtClean="0">
                <a:latin typeface="Times New Roman" charset="0"/>
              </a:rPr>
              <a:t>DrawIcon</a:t>
            </a:r>
            <a:r>
              <a:rPr lang="en-US" altLang="ko-KR" sz="2000" dirty="0" smtClean="0">
                <a:latin typeface="Times New Roman" charset="0"/>
              </a:rPr>
              <a:t>	</a:t>
            </a:r>
            <a:r>
              <a:rPr lang="ko-KR" altLang="en-US" sz="2000" dirty="0" smtClean="0">
                <a:latin typeface="Times New Roman" charset="0"/>
              </a:rPr>
              <a:t>주어진 위치에 아이콘 그림</a:t>
            </a:r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smtClean="0">
                <a:latin typeface="Times New Roman" charset="0"/>
              </a:rPr>
              <a:t>	Draw3Rect	</a:t>
            </a:r>
            <a:r>
              <a:rPr lang="ko-KR" altLang="en-US" sz="2000" dirty="0" smtClean="0">
                <a:latin typeface="Times New Roman" charset="0"/>
              </a:rPr>
              <a:t>입체적인 사각형 그림</a:t>
            </a:r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smtClean="0">
                <a:latin typeface="Times New Roman" charset="0"/>
              </a:rPr>
              <a:t>	Ellipse		</a:t>
            </a:r>
            <a:r>
              <a:rPr lang="ko-KR" altLang="en-US" sz="2000" dirty="0" smtClean="0">
                <a:latin typeface="Times New Roman" charset="0"/>
              </a:rPr>
              <a:t>타원</a:t>
            </a:r>
            <a:r>
              <a:rPr lang="en-US" altLang="ko-KR" sz="2000" dirty="0" smtClean="0">
                <a:latin typeface="Times New Roman" charset="0"/>
              </a:rPr>
              <a:t>(</a:t>
            </a:r>
            <a:r>
              <a:rPr lang="ko-KR" altLang="en-US" sz="2000" dirty="0" err="1" smtClean="0">
                <a:latin typeface="Times New Roman" charset="0"/>
              </a:rPr>
              <a:t>원포함</a:t>
            </a:r>
            <a:r>
              <a:rPr lang="en-US" altLang="ko-KR" sz="2000" dirty="0" smtClean="0">
                <a:latin typeface="Times New Roman" charset="0"/>
              </a:rPr>
              <a:t>)</a:t>
            </a:r>
            <a:r>
              <a:rPr lang="ko-KR" altLang="en-US" sz="2000" dirty="0" smtClean="0">
                <a:latin typeface="Times New Roman" charset="0"/>
              </a:rPr>
              <a:t>을 그림</a:t>
            </a:r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smtClean="0">
                <a:latin typeface="Times New Roman" charset="0"/>
              </a:rPr>
              <a:t>	Pie		</a:t>
            </a:r>
            <a:r>
              <a:rPr lang="ko-KR" altLang="en-US" sz="2000" dirty="0" smtClean="0">
                <a:latin typeface="Times New Roman" charset="0"/>
              </a:rPr>
              <a:t>부채꼴을 그림</a:t>
            </a:r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smtClean="0">
                <a:latin typeface="Times New Roman" charset="0"/>
              </a:rPr>
              <a:t>	Rectangle	</a:t>
            </a:r>
            <a:r>
              <a:rPr lang="ko-KR" altLang="en-US" sz="2000" dirty="0" smtClean="0">
                <a:latin typeface="Times New Roman" charset="0"/>
              </a:rPr>
              <a:t>사각형을 그림</a:t>
            </a:r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smtClean="0">
                <a:latin typeface="Times New Roman" charset="0"/>
              </a:rPr>
              <a:t>	</a:t>
            </a:r>
            <a:r>
              <a:rPr lang="en-US" altLang="ko-KR" sz="2000" dirty="0" err="1" smtClean="0">
                <a:latin typeface="Times New Roman" charset="0"/>
              </a:rPr>
              <a:t>RoundRect</a:t>
            </a:r>
            <a:r>
              <a:rPr lang="en-US" altLang="ko-KR" sz="2000" dirty="0" smtClean="0">
                <a:latin typeface="Times New Roman" charset="0"/>
              </a:rPr>
              <a:t>	</a:t>
            </a:r>
            <a:r>
              <a:rPr lang="ko-KR" altLang="en-US" sz="2000" dirty="0" smtClean="0">
                <a:latin typeface="Times New Roman" charset="0"/>
              </a:rPr>
              <a:t>모서리가 둥근 사각형을 그림</a:t>
            </a:r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smtClean="0">
                <a:latin typeface="Times New Roman" charset="0"/>
              </a:rPr>
              <a:t>	</a:t>
            </a:r>
            <a:r>
              <a:rPr lang="en-US" altLang="ko-KR" sz="2000" dirty="0" err="1" smtClean="0">
                <a:latin typeface="Times New Roman" charset="0"/>
              </a:rPr>
              <a:t>SetPixel</a:t>
            </a:r>
            <a:r>
              <a:rPr lang="en-US" altLang="ko-KR" sz="2000" dirty="0" smtClean="0">
                <a:latin typeface="Times New Roman" charset="0"/>
              </a:rPr>
              <a:t>		</a:t>
            </a:r>
            <a:r>
              <a:rPr lang="ko-KR" altLang="en-US" sz="2000" dirty="0" smtClean="0">
                <a:latin typeface="Times New Roman" charset="0"/>
              </a:rPr>
              <a:t>점을 찍는데 사용</a:t>
            </a:r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smtClean="0">
                <a:latin typeface="Times New Roman" charset="0"/>
              </a:rPr>
              <a:t>	</a:t>
            </a:r>
            <a:r>
              <a:rPr lang="en-US" altLang="ko-KR" sz="2000" dirty="0" err="1" smtClean="0">
                <a:latin typeface="Times New Roman" charset="0"/>
              </a:rPr>
              <a:t>BitBlt</a:t>
            </a:r>
            <a:r>
              <a:rPr lang="en-US" altLang="ko-KR" sz="2000" dirty="0" smtClean="0">
                <a:latin typeface="Times New Roman" charset="0"/>
              </a:rPr>
              <a:t>		DC</a:t>
            </a:r>
            <a:r>
              <a:rPr lang="ko-KR" altLang="en-US" sz="2000" dirty="0" smtClean="0">
                <a:latin typeface="Times New Roman" charset="0"/>
              </a:rPr>
              <a:t>의 내용을 다른 </a:t>
            </a:r>
            <a:r>
              <a:rPr lang="en-US" altLang="ko-KR" sz="2000" dirty="0" smtClean="0">
                <a:latin typeface="Times New Roman" charset="0"/>
              </a:rPr>
              <a:t>DC</a:t>
            </a:r>
            <a:r>
              <a:rPr lang="ko-KR" altLang="en-US" sz="2000" dirty="0" smtClean="0">
                <a:latin typeface="Times New Roman" charset="0"/>
              </a:rPr>
              <a:t>에 복사</a:t>
            </a:r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smtClean="0">
                <a:latin typeface="Times New Roman" charset="0"/>
              </a:rPr>
              <a:t>	</a:t>
            </a:r>
            <a:r>
              <a:rPr lang="en-US" altLang="ko-KR" sz="2000" dirty="0" err="1" smtClean="0">
                <a:latin typeface="Times New Roman" charset="0"/>
              </a:rPr>
              <a:t>TextOut</a:t>
            </a:r>
            <a:r>
              <a:rPr lang="en-US" altLang="ko-KR" sz="2000" dirty="0" smtClean="0">
                <a:latin typeface="Times New Roman" charset="0"/>
              </a:rPr>
              <a:t>		</a:t>
            </a:r>
            <a:r>
              <a:rPr lang="ko-KR" altLang="en-US" sz="2000" dirty="0" smtClean="0">
                <a:latin typeface="Times New Roman" charset="0"/>
              </a:rPr>
              <a:t>주어진 위치에 텍스트 출력</a:t>
            </a:r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smtClean="0">
                <a:latin typeface="Times New Roman" charset="0"/>
              </a:rPr>
              <a:t>	</a:t>
            </a:r>
            <a:r>
              <a:rPr lang="en-US" altLang="ko-KR" sz="2000" dirty="0" err="1" smtClean="0">
                <a:latin typeface="Times New Roman" charset="0"/>
              </a:rPr>
              <a:t>DrawText</a:t>
            </a:r>
            <a:r>
              <a:rPr lang="en-US" altLang="ko-KR" sz="2000" dirty="0" smtClean="0">
                <a:latin typeface="Times New Roman" charset="0"/>
              </a:rPr>
              <a:t>	</a:t>
            </a:r>
            <a:r>
              <a:rPr lang="ko-KR" altLang="en-US" sz="2000" dirty="0" smtClean="0">
                <a:latin typeface="Times New Roman" charset="0"/>
              </a:rPr>
              <a:t>주어진 사각형 영역에 텍스트 출력</a:t>
            </a:r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smtClean="0">
                <a:latin typeface="Times New Roman" charset="0"/>
              </a:rPr>
              <a:t>	</a:t>
            </a:r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개론 </a:t>
            </a:r>
            <a:r>
              <a:rPr lang="en-US" altLang="ko-KR" sz="3600" dirty="0" smtClean="0"/>
              <a:t>- MFC</a:t>
            </a:r>
            <a:r>
              <a:rPr lang="ko-KR" altLang="en-US" sz="3600" dirty="0" smtClean="0"/>
              <a:t>의 역사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0" y="92867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ko-KR" sz="2000" dirty="0" smtClean="0"/>
              <a:t>4) MFC 3.0 - 1994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( VC ++ 2.0)</a:t>
            </a:r>
          </a:p>
          <a:p>
            <a:pPr marL="457200" indent="-457200"/>
            <a:r>
              <a:rPr lang="en-US" altLang="ko-KR" sz="2000" dirty="0" smtClean="0"/>
              <a:t>     [User Interface </a:t>
            </a:r>
            <a:r>
              <a:rPr lang="ko-KR" altLang="en-US" sz="2000" dirty="0" smtClean="0"/>
              <a:t>클래스</a:t>
            </a:r>
            <a:r>
              <a:rPr lang="en-US" altLang="ko-KR" sz="2000" dirty="0" smtClean="0"/>
              <a:t>]</a:t>
            </a: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ko-KR" altLang="en-US" sz="2000" dirty="0">
              <a:latin typeface="+mj-ea"/>
              <a:ea typeface="+mj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0034" y="1714488"/>
          <a:ext cx="82153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090"/>
                <a:gridCol w="428628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Enhanced toolbars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기능이 추가된 </a:t>
                      </a:r>
                      <a:r>
                        <a:rPr lang="ko-KR" altLang="en-US" sz="1800" dirty="0" err="1" smtClean="0"/>
                        <a:t>툴바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Miniframe</a:t>
                      </a:r>
                      <a:r>
                        <a:rPr lang="en-US" altLang="ko-KR" sz="1800" dirty="0" smtClean="0"/>
                        <a:t> windows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미니프레임 윈도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Tabbed dialogs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탭 다이얼로그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탭에 의해 포커스 이동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/>
              <a:t>1. </a:t>
            </a:r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DC</a:t>
            </a:r>
            <a:endParaRPr lang="ko-KR" altLang="en-US" sz="3600" b="1" dirty="0"/>
          </a:p>
        </p:txBody>
      </p:sp>
      <p:sp>
        <p:nvSpPr>
          <p:cNvPr id="5" name="직사각형 4"/>
          <p:cNvSpPr/>
          <p:nvPr/>
        </p:nvSpPr>
        <p:spPr>
          <a:xfrm>
            <a:off x="0" y="1142984"/>
            <a:ext cx="91440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Times New Roman" charset="0"/>
              </a:rPr>
              <a:t>        CDC</a:t>
            </a:r>
            <a:r>
              <a:rPr lang="ko-KR" altLang="en-US" sz="2000" dirty="0" smtClean="0">
                <a:latin typeface="Times New Roman" charset="0"/>
              </a:rPr>
              <a:t>클래스의 주요 </a:t>
            </a:r>
            <a:r>
              <a:rPr lang="ko-KR" altLang="en-US" sz="2000" dirty="0" err="1" smtClean="0">
                <a:latin typeface="Times New Roman" charset="0"/>
              </a:rPr>
              <a:t>메서드</a:t>
            </a:r>
            <a:endParaRPr lang="en-US" altLang="ko-KR" sz="2000" dirty="0" smtClean="0">
              <a:latin typeface="Times New Roman" charset="0"/>
            </a:endParaRPr>
          </a:p>
          <a:p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smtClean="0">
                <a:latin typeface="Times New Roman" charset="0"/>
              </a:rPr>
              <a:t> 	</a:t>
            </a:r>
            <a:r>
              <a:rPr lang="en-US" altLang="ko-KR" sz="2000" dirty="0" err="1" smtClean="0">
                <a:latin typeface="Times New Roman" charset="0"/>
              </a:rPr>
              <a:t>CreateCompatibleDC</a:t>
            </a:r>
            <a:r>
              <a:rPr lang="en-US" altLang="ko-KR" sz="2000" dirty="0" smtClean="0">
                <a:latin typeface="Times New Roman" charset="0"/>
              </a:rPr>
              <a:t>   </a:t>
            </a:r>
            <a:r>
              <a:rPr lang="ko-KR" altLang="en-US" sz="2000" dirty="0" smtClean="0">
                <a:latin typeface="Times New Roman" charset="0"/>
              </a:rPr>
              <a:t>인자로 주어진 </a:t>
            </a:r>
            <a:r>
              <a:rPr lang="en-US" altLang="ko-KR" sz="2000" dirty="0" smtClean="0">
                <a:latin typeface="Times New Roman" charset="0"/>
              </a:rPr>
              <a:t>DC</a:t>
            </a:r>
            <a:r>
              <a:rPr lang="ko-KR" altLang="en-US" sz="2000" dirty="0" smtClean="0">
                <a:latin typeface="Times New Roman" charset="0"/>
              </a:rPr>
              <a:t>와 같은 속성을 같는 </a:t>
            </a:r>
            <a:r>
              <a:rPr lang="en-US" altLang="ko-KR" sz="2000" dirty="0" smtClean="0">
                <a:latin typeface="Times New Roman" charset="0"/>
              </a:rPr>
              <a:t>DC</a:t>
            </a:r>
            <a:r>
              <a:rPr lang="ko-KR" altLang="en-US" sz="2000" dirty="0" smtClean="0">
                <a:latin typeface="Times New Roman" charset="0"/>
              </a:rPr>
              <a:t>를 생성</a:t>
            </a:r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smtClean="0">
                <a:latin typeface="Times New Roman" charset="0"/>
              </a:rPr>
              <a:t>	</a:t>
            </a:r>
            <a:r>
              <a:rPr lang="en-US" altLang="ko-KR" sz="2000" dirty="0" err="1" smtClean="0">
                <a:latin typeface="Times New Roman" charset="0"/>
              </a:rPr>
              <a:t>IsPrinting</a:t>
            </a:r>
            <a:r>
              <a:rPr lang="en-US" altLang="ko-KR" sz="2000" dirty="0" smtClean="0">
                <a:latin typeface="Times New Roman" charset="0"/>
              </a:rPr>
              <a:t>	          </a:t>
            </a:r>
            <a:r>
              <a:rPr lang="ko-KR" altLang="en-US" sz="2000" dirty="0" smtClean="0">
                <a:latin typeface="Times New Roman" charset="0"/>
              </a:rPr>
              <a:t>프린트 </a:t>
            </a:r>
            <a:r>
              <a:rPr lang="en-US" altLang="ko-KR" sz="2000" dirty="0" smtClean="0">
                <a:latin typeface="Times New Roman" charset="0"/>
              </a:rPr>
              <a:t>DC</a:t>
            </a:r>
            <a:r>
              <a:rPr lang="ko-KR" altLang="en-US" sz="2000" dirty="0" smtClean="0">
                <a:latin typeface="Times New Roman" charset="0"/>
              </a:rPr>
              <a:t>인지 아닌지의 여부를 리턴</a:t>
            </a:r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smtClean="0">
                <a:latin typeface="Times New Roman" charset="0"/>
              </a:rPr>
              <a:t>	</a:t>
            </a:r>
            <a:r>
              <a:rPr lang="en-US" altLang="ko-KR" sz="2000" dirty="0" err="1" smtClean="0">
                <a:latin typeface="Times New Roman" charset="0"/>
              </a:rPr>
              <a:t>MoveTo</a:t>
            </a:r>
            <a:r>
              <a:rPr lang="en-US" altLang="ko-KR" sz="2000" dirty="0" smtClean="0">
                <a:latin typeface="Times New Roman" charset="0"/>
              </a:rPr>
              <a:t>, </a:t>
            </a:r>
            <a:r>
              <a:rPr lang="en-US" altLang="ko-KR" sz="2000" dirty="0" err="1" smtClean="0">
                <a:latin typeface="Times New Roman" charset="0"/>
              </a:rPr>
              <a:t>LineTo</a:t>
            </a:r>
            <a:r>
              <a:rPr lang="en-US" altLang="ko-KR" sz="2000" dirty="0" smtClean="0">
                <a:latin typeface="Times New Roman" charset="0"/>
              </a:rPr>
              <a:t>	           </a:t>
            </a:r>
            <a:r>
              <a:rPr lang="ko-KR" altLang="en-US" sz="2000" dirty="0" smtClean="0">
                <a:latin typeface="Times New Roman" charset="0"/>
              </a:rPr>
              <a:t>직선</a:t>
            </a:r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smtClean="0">
                <a:latin typeface="Times New Roman" charset="0"/>
              </a:rPr>
              <a:t>	Arc,  </a:t>
            </a:r>
            <a:r>
              <a:rPr lang="en-US" altLang="ko-KR" sz="2000" dirty="0" err="1" smtClean="0">
                <a:latin typeface="Times New Roman" charset="0"/>
              </a:rPr>
              <a:t>ArcTo</a:t>
            </a:r>
            <a:r>
              <a:rPr lang="en-US" altLang="ko-KR" sz="2000" dirty="0" smtClean="0">
                <a:latin typeface="Times New Roman" charset="0"/>
              </a:rPr>
              <a:t>	           </a:t>
            </a:r>
            <a:r>
              <a:rPr lang="ko-KR" altLang="en-US" sz="2000" dirty="0" smtClean="0">
                <a:latin typeface="Times New Roman" charset="0"/>
              </a:rPr>
              <a:t>원호</a:t>
            </a:r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smtClean="0">
                <a:latin typeface="Times New Roman" charset="0"/>
              </a:rPr>
              <a:t>	</a:t>
            </a:r>
            <a:r>
              <a:rPr lang="en-US" altLang="ko-KR" sz="2000" dirty="0" err="1" smtClean="0">
                <a:latin typeface="Times New Roman" charset="0"/>
              </a:rPr>
              <a:t>PolyDraw</a:t>
            </a:r>
            <a:r>
              <a:rPr lang="en-US" altLang="ko-KR" sz="2000" dirty="0" smtClean="0">
                <a:latin typeface="Times New Roman" charset="0"/>
              </a:rPr>
              <a:t>	           </a:t>
            </a:r>
            <a:r>
              <a:rPr lang="ko-KR" altLang="en-US" sz="2000" dirty="0" smtClean="0">
                <a:latin typeface="Times New Roman" charset="0"/>
              </a:rPr>
              <a:t>직선과 베지어 </a:t>
            </a:r>
            <a:r>
              <a:rPr lang="ko-KR" altLang="en-US" sz="2000" dirty="0" err="1" smtClean="0">
                <a:latin typeface="Times New Roman" charset="0"/>
              </a:rPr>
              <a:t>스프라인을</a:t>
            </a:r>
            <a:r>
              <a:rPr lang="ko-KR" altLang="en-US" sz="2000" dirty="0" smtClean="0">
                <a:latin typeface="Times New Roman" charset="0"/>
              </a:rPr>
              <a:t> 연속으로 그림</a:t>
            </a:r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smtClean="0">
                <a:latin typeface="Times New Roman" charset="0"/>
              </a:rPr>
              <a:t>	</a:t>
            </a:r>
            <a:r>
              <a:rPr lang="en-US" altLang="ko-KR" sz="2000" dirty="0" err="1" smtClean="0">
                <a:latin typeface="Times New Roman" charset="0"/>
              </a:rPr>
              <a:t>PolyLine</a:t>
            </a:r>
            <a:r>
              <a:rPr lang="en-US" altLang="ko-KR" sz="2000" dirty="0" smtClean="0">
                <a:latin typeface="Times New Roman" charset="0"/>
              </a:rPr>
              <a:t>	           </a:t>
            </a:r>
            <a:r>
              <a:rPr lang="ko-KR" altLang="en-US" sz="2000" dirty="0" smtClean="0">
                <a:latin typeface="Times New Roman" charset="0"/>
              </a:rPr>
              <a:t>직선을 연속으로 그림</a:t>
            </a:r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smtClean="0">
                <a:latin typeface="Times New Roman" charset="0"/>
              </a:rPr>
              <a:t>	Polygon		            </a:t>
            </a:r>
            <a:r>
              <a:rPr lang="ko-KR" altLang="en-US" sz="2000" dirty="0" err="1" smtClean="0">
                <a:latin typeface="Times New Roman" charset="0"/>
              </a:rPr>
              <a:t>직선을연속적으로</a:t>
            </a:r>
            <a:r>
              <a:rPr lang="ko-KR" altLang="en-US" sz="2000" dirty="0" smtClean="0">
                <a:latin typeface="Times New Roman" charset="0"/>
              </a:rPr>
              <a:t> 그리는데 처음 점과 마지막 점</a:t>
            </a:r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smtClean="0">
                <a:latin typeface="Times New Roman" charset="0"/>
              </a:rPr>
              <a:t>			            </a:t>
            </a:r>
            <a:r>
              <a:rPr lang="ko-KR" altLang="en-US" sz="2000" dirty="0" smtClean="0">
                <a:latin typeface="Times New Roman" charset="0"/>
              </a:rPr>
              <a:t>을 연결</a:t>
            </a:r>
            <a:endParaRPr lang="en-US" altLang="ko-KR" sz="2000" dirty="0" smtClean="0">
              <a:latin typeface="Times New Roman" charset="0"/>
            </a:endParaRPr>
          </a:p>
          <a:p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/>
              <a:t>1. </a:t>
            </a:r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DC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0" y="1142984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/>
              <a:t>MFC</a:t>
            </a:r>
            <a:r>
              <a:rPr lang="ko-KR" altLang="en-US" sz="2000" dirty="0" smtClean="0"/>
              <a:t>의 디바이스 컨텍스트 관련 클래스</a:t>
            </a:r>
            <a:endParaRPr lang="en-US" altLang="ko-KR" sz="2000" dirty="0" smtClean="0"/>
          </a:p>
          <a:p>
            <a:pPr>
              <a:lnSpc>
                <a:spcPct val="90000"/>
              </a:lnSpc>
            </a:pPr>
            <a:endParaRPr lang="en-US" altLang="ko-KR" sz="2000" dirty="0" smtClean="0"/>
          </a:p>
          <a:p>
            <a:pPr>
              <a:lnSpc>
                <a:spcPct val="90000"/>
              </a:lnSpc>
            </a:pPr>
            <a:r>
              <a:rPr lang="en-US" altLang="ko-KR" sz="2000" dirty="0" smtClean="0"/>
              <a:t>     </a:t>
            </a:r>
            <a:r>
              <a:rPr lang="en-US" altLang="ko-KR" sz="2000" dirty="0" err="1" smtClean="0"/>
              <a:t>GetDC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hWnd</a:t>
            </a:r>
            <a:r>
              <a:rPr lang="en-US" altLang="ko-KR" sz="2000" dirty="0" smtClean="0"/>
              <a:t>)/</a:t>
            </a:r>
            <a:r>
              <a:rPr lang="en-US" altLang="ko-KR" sz="2000" dirty="0" err="1" smtClean="0"/>
              <a:t>ReleaseDC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hWnd,hDC</a:t>
            </a:r>
            <a:r>
              <a:rPr lang="en-US" altLang="ko-KR" sz="2000" dirty="0" smtClean="0"/>
              <a:t>);</a:t>
            </a:r>
          </a:p>
          <a:p>
            <a:pPr>
              <a:lnSpc>
                <a:spcPct val="90000"/>
              </a:lnSpc>
            </a:pPr>
            <a:r>
              <a:rPr lang="en-US" altLang="ko-KR" sz="2000" dirty="0" smtClean="0"/>
              <a:t>     </a:t>
            </a:r>
            <a:r>
              <a:rPr lang="en-US" altLang="ko-KR" sz="2000" dirty="0" err="1" smtClean="0"/>
              <a:t>BeginPaint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hWnd,&amp;ps</a:t>
            </a:r>
            <a:r>
              <a:rPr lang="en-US" altLang="ko-KR" sz="2000" dirty="0" smtClean="0"/>
              <a:t>)/</a:t>
            </a:r>
            <a:r>
              <a:rPr lang="en-US" altLang="ko-KR" sz="2000" dirty="0" err="1" smtClean="0"/>
              <a:t>EndPaint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hWnd,&amp;ps</a:t>
            </a:r>
            <a:r>
              <a:rPr lang="en-US" altLang="ko-KR" sz="2000" dirty="0" smtClean="0"/>
              <a:t>);</a:t>
            </a:r>
          </a:p>
          <a:p>
            <a:pPr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     DC</a:t>
            </a:r>
            <a:r>
              <a:rPr lang="ko-KR" altLang="en-US" sz="2000" dirty="0" smtClean="0"/>
              <a:t>를 얻으면 꼭 돌려 주어야 한다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     CDC</a:t>
            </a:r>
            <a:r>
              <a:rPr lang="ko-KR" altLang="en-US" sz="2000" dirty="0" smtClean="0"/>
              <a:t>의 생성자와 </a:t>
            </a:r>
            <a:r>
              <a:rPr lang="ko-KR" altLang="en-US" sz="2000" dirty="0" err="1" smtClean="0"/>
              <a:t>소멸자를</a:t>
            </a:r>
            <a:r>
              <a:rPr lang="ko-KR" altLang="en-US" sz="2000" dirty="0" smtClean="0"/>
              <a:t> 이용하여 해결</a:t>
            </a:r>
          </a:p>
          <a:p>
            <a:pPr lvl="1">
              <a:lnSpc>
                <a:spcPct val="90000"/>
              </a:lnSpc>
            </a:pPr>
            <a:endParaRPr lang="en-US" altLang="ko-KR" sz="20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2910" y="3286124"/>
            <a:ext cx="7848600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 dirty="0" err="1">
                <a:latin typeface="Times New Roman" charset="0"/>
              </a:rPr>
              <a:t>CClientDC</a:t>
            </a:r>
            <a:r>
              <a:rPr lang="en-US" altLang="ko-KR" sz="2000" dirty="0">
                <a:latin typeface="Times New Roman" charset="0"/>
              </a:rPr>
              <a:t>::</a:t>
            </a:r>
            <a:r>
              <a:rPr lang="en-US" altLang="ko-KR" sz="2000" dirty="0" err="1">
                <a:latin typeface="Times New Roman" charset="0"/>
              </a:rPr>
              <a:t>CClientDC</a:t>
            </a:r>
            <a:r>
              <a:rPr lang="en-US" altLang="ko-KR" sz="2000" dirty="0">
                <a:latin typeface="Times New Roman" charset="0"/>
              </a:rPr>
              <a:t>(</a:t>
            </a:r>
            <a:r>
              <a:rPr lang="en-US" altLang="ko-KR" sz="2000" dirty="0" err="1">
                <a:latin typeface="Times New Roman" charset="0"/>
              </a:rPr>
              <a:t>CWnd</a:t>
            </a:r>
            <a:r>
              <a:rPr lang="en-US" altLang="ko-KR" sz="2000" dirty="0">
                <a:latin typeface="Times New Roman" charset="0"/>
              </a:rPr>
              <a:t>* </a:t>
            </a:r>
            <a:r>
              <a:rPr lang="en-US" altLang="ko-KR" sz="2000" dirty="0" err="1">
                <a:latin typeface="Times New Roman" charset="0"/>
              </a:rPr>
              <a:t>pWnd</a:t>
            </a:r>
            <a:r>
              <a:rPr lang="en-US" altLang="ko-KR" sz="2000" dirty="0">
                <a:latin typeface="Times New Roman" charset="0"/>
              </a:rPr>
              <a:t>)</a:t>
            </a:r>
          </a:p>
          <a:p>
            <a:r>
              <a:rPr lang="en-US" altLang="ko-KR" sz="2000" dirty="0">
                <a:latin typeface="Times New Roman" charset="0"/>
              </a:rPr>
              <a:t>{</a:t>
            </a:r>
          </a:p>
          <a:p>
            <a:r>
              <a:rPr lang="en-US" altLang="ko-KR" sz="2000" dirty="0">
                <a:latin typeface="Times New Roman" charset="0"/>
              </a:rPr>
              <a:t>	ASSERT(</a:t>
            </a:r>
            <a:r>
              <a:rPr lang="en-US" altLang="ko-KR" sz="2000" dirty="0" err="1">
                <a:latin typeface="Times New Roman" charset="0"/>
              </a:rPr>
              <a:t>pWnd</a:t>
            </a:r>
            <a:r>
              <a:rPr lang="en-US" altLang="ko-KR" sz="2000" dirty="0">
                <a:latin typeface="Times New Roman" charset="0"/>
              </a:rPr>
              <a:t> == NULL || ::</a:t>
            </a:r>
            <a:r>
              <a:rPr lang="en-US" altLang="ko-KR" sz="2000" dirty="0" err="1">
                <a:latin typeface="Times New Roman" charset="0"/>
              </a:rPr>
              <a:t>IsWindow</a:t>
            </a:r>
            <a:r>
              <a:rPr lang="en-US" altLang="ko-KR" sz="2000" dirty="0">
                <a:latin typeface="Times New Roman" charset="0"/>
              </a:rPr>
              <a:t>(</a:t>
            </a:r>
            <a:r>
              <a:rPr lang="en-US" altLang="ko-KR" sz="2000" dirty="0" err="1">
                <a:latin typeface="Times New Roman" charset="0"/>
              </a:rPr>
              <a:t>pWnd</a:t>
            </a:r>
            <a:r>
              <a:rPr lang="en-US" altLang="ko-KR" sz="2000" dirty="0">
                <a:latin typeface="Times New Roman" charset="0"/>
              </a:rPr>
              <a:t>-&gt;</a:t>
            </a:r>
            <a:r>
              <a:rPr lang="en-US" altLang="ko-KR" sz="2000" dirty="0" err="1">
                <a:latin typeface="Times New Roman" charset="0"/>
              </a:rPr>
              <a:t>m_hWnd</a:t>
            </a:r>
            <a:r>
              <a:rPr lang="en-US" altLang="ko-KR" sz="2000" dirty="0">
                <a:latin typeface="Times New Roman" charset="0"/>
              </a:rPr>
              <a:t>));</a:t>
            </a:r>
          </a:p>
          <a:p>
            <a:r>
              <a:rPr lang="en-US" altLang="ko-KR" sz="2000" dirty="0">
                <a:latin typeface="Times New Roman" charset="0"/>
              </a:rPr>
              <a:t>	if (!Attach(::</a:t>
            </a:r>
            <a:r>
              <a:rPr lang="en-US" altLang="ko-KR" sz="2000" dirty="0" err="1">
                <a:latin typeface="Times New Roman" charset="0"/>
              </a:rPr>
              <a:t>GetDC</a:t>
            </a:r>
            <a:r>
              <a:rPr lang="en-US" altLang="ko-KR" sz="2000" dirty="0">
                <a:latin typeface="Times New Roman" charset="0"/>
              </a:rPr>
              <a:t>(</a:t>
            </a:r>
            <a:r>
              <a:rPr lang="en-US" altLang="ko-KR" sz="2000" dirty="0" err="1">
                <a:latin typeface="Times New Roman" charset="0"/>
              </a:rPr>
              <a:t>m_hWnd</a:t>
            </a:r>
            <a:r>
              <a:rPr lang="en-US" altLang="ko-KR" sz="2000" dirty="0">
                <a:latin typeface="Times New Roman" charset="0"/>
              </a:rPr>
              <a:t> = </a:t>
            </a:r>
            <a:r>
              <a:rPr lang="en-US" altLang="ko-KR" sz="2000" dirty="0" err="1">
                <a:latin typeface="Times New Roman" charset="0"/>
              </a:rPr>
              <a:t>pWnd</a:t>
            </a:r>
            <a:r>
              <a:rPr lang="en-US" altLang="ko-KR" sz="2000" dirty="0">
                <a:latin typeface="Times New Roman" charset="0"/>
              </a:rPr>
              <a:t>-&gt;</a:t>
            </a:r>
            <a:r>
              <a:rPr lang="en-US" altLang="ko-KR" sz="2000" dirty="0" err="1">
                <a:latin typeface="Times New Roman" charset="0"/>
              </a:rPr>
              <a:t>GetSafeHwnd</a:t>
            </a:r>
            <a:r>
              <a:rPr lang="en-US" altLang="ko-KR" sz="2000" dirty="0">
                <a:latin typeface="Times New Roman" charset="0"/>
              </a:rPr>
              <a:t>())))</a:t>
            </a:r>
          </a:p>
          <a:p>
            <a:r>
              <a:rPr lang="en-US" altLang="ko-KR" sz="2000" dirty="0">
                <a:latin typeface="Times New Roman" charset="0"/>
              </a:rPr>
              <a:t>		</a:t>
            </a:r>
            <a:r>
              <a:rPr lang="en-US" altLang="ko-KR" sz="2000" dirty="0" err="1">
                <a:latin typeface="Times New Roman" charset="0"/>
              </a:rPr>
              <a:t>AfxThrowResourceException</a:t>
            </a:r>
            <a:r>
              <a:rPr lang="en-US" altLang="ko-KR" sz="2000" dirty="0">
                <a:latin typeface="Times New Roman" charset="0"/>
              </a:rPr>
              <a:t>();</a:t>
            </a:r>
          </a:p>
          <a:p>
            <a:r>
              <a:rPr lang="en-US" altLang="ko-KR" sz="2000" dirty="0">
                <a:latin typeface="Times New Roman" charset="0"/>
              </a:rPr>
              <a:t>}</a:t>
            </a:r>
          </a:p>
          <a:p>
            <a:r>
              <a:rPr lang="en-US" altLang="ko-KR" sz="2000" dirty="0" err="1">
                <a:latin typeface="Times New Roman" charset="0"/>
              </a:rPr>
              <a:t>CClientDC</a:t>
            </a:r>
            <a:r>
              <a:rPr lang="en-US" altLang="ko-KR" sz="2000" dirty="0">
                <a:latin typeface="Times New Roman" charset="0"/>
              </a:rPr>
              <a:t>::~</a:t>
            </a:r>
            <a:r>
              <a:rPr lang="en-US" altLang="ko-KR" sz="2000" dirty="0" err="1">
                <a:latin typeface="Times New Roman" charset="0"/>
              </a:rPr>
              <a:t>CClientDC</a:t>
            </a:r>
            <a:r>
              <a:rPr lang="en-US" altLang="ko-KR" sz="2000" dirty="0">
                <a:latin typeface="Times New Roman" charset="0"/>
              </a:rPr>
              <a:t>()</a:t>
            </a:r>
          </a:p>
          <a:p>
            <a:r>
              <a:rPr lang="en-US" altLang="ko-KR" sz="2000" dirty="0">
                <a:latin typeface="Times New Roman" charset="0"/>
              </a:rPr>
              <a:t>{</a:t>
            </a:r>
          </a:p>
          <a:p>
            <a:r>
              <a:rPr lang="en-US" altLang="ko-KR" sz="2000" dirty="0">
                <a:latin typeface="Times New Roman" charset="0"/>
              </a:rPr>
              <a:t>	ASSERT(</a:t>
            </a:r>
            <a:r>
              <a:rPr lang="en-US" altLang="ko-KR" sz="2000" dirty="0" err="1">
                <a:latin typeface="Times New Roman" charset="0"/>
              </a:rPr>
              <a:t>m_hDC</a:t>
            </a:r>
            <a:r>
              <a:rPr lang="en-US" altLang="ko-KR" sz="2000" dirty="0">
                <a:latin typeface="Times New Roman" charset="0"/>
              </a:rPr>
              <a:t> != NULL);</a:t>
            </a:r>
          </a:p>
          <a:p>
            <a:r>
              <a:rPr lang="en-US" altLang="ko-KR" sz="2000" dirty="0">
                <a:latin typeface="Times New Roman" charset="0"/>
              </a:rPr>
              <a:t>	::</a:t>
            </a:r>
            <a:r>
              <a:rPr lang="en-US" altLang="ko-KR" sz="2000" dirty="0" err="1">
                <a:latin typeface="Times New Roman" charset="0"/>
              </a:rPr>
              <a:t>ReleaseDC</a:t>
            </a:r>
            <a:r>
              <a:rPr lang="en-US" altLang="ko-KR" sz="2000" dirty="0">
                <a:latin typeface="Times New Roman" charset="0"/>
              </a:rPr>
              <a:t>(</a:t>
            </a:r>
            <a:r>
              <a:rPr lang="en-US" altLang="ko-KR" sz="2000" dirty="0" err="1">
                <a:latin typeface="Times New Roman" charset="0"/>
              </a:rPr>
              <a:t>m_hWnd</a:t>
            </a:r>
            <a:r>
              <a:rPr lang="en-US" altLang="ko-KR" sz="2000" dirty="0">
                <a:latin typeface="Times New Roman" charset="0"/>
              </a:rPr>
              <a:t>, Detach());</a:t>
            </a:r>
          </a:p>
          <a:p>
            <a:r>
              <a:rPr lang="en-US" altLang="ko-KR" sz="2000" dirty="0">
                <a:latin typeface="Times New Roman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/>
              <a:t>1. </a:t>
            </a:r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DC</a:t>
            </a:r>
            <a:endParaRPr lang="ko-KR" altLang="en-US" sz="36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90600" y="1066800"/>
            <a:ext cx="79248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Times New Roman" charset="0"/>
              </a:rPr>
              <a:t>CPaintDC::CPaintDC(CWnd* pWnd)</a:t>
            </a:r>
          </a:p>
          <a:p>
            <a:r>
              <a:rPr lang="en-US" altLang="ko-KR" sz="2000">
                <a:latin typeface="Times New Roman" charset="0"/>
              </a:rPr>
              <a:t>{</a:t>
            </a:r>
          </a:p>
          <a:p>
            <a:r>
              <a:rPr lang="en-US" altLang="ko-KR" sz="2000">
                <a:latin typeface="Times New Roman" charset="0"/>
              </a:rPr>
              <a:t>	ASSERT_VALID(pWnd);</a:t>
            </a:r>
          </a:p>
          <a:p>
            <a:r>
              <a:rPr lang="en-US" altLang="ko-KR" sz="2000">
                <a:latin typeface="Times New Roman" charset="0"/>
              </a:rPr>
              <a:t>	ASSERT(::IsWindow(pWnd-&gt;m_hWnd));</a:t>
            </a:r>
          </a:p>
          <a:p>
            <a:r>
              <a:rPr lang="en-US" altLang="ko-KR" sz="2000">
                <a:latin typeface="Times New Roman" charset="0"/>
              </a:rPr>
              <a:t>	if (!Attach(::BeginPaint(m_hWnd = pWnd-&gt;m_hWnd, &amp;m_ps)))</a:t>
            </a:r>
          </a:p>
          <a:p>
            <a:r>
              <a:rPr lang="en-US" altLang="ko-KR" sz="2000">
                <a:latin typeface="Times New Roman" charset="0"/>
              </a:rPr>
              <a:t>		AfxThrowResourceException();</a:t>
            </a:r>
          </a:p>
          <a:p>
            <a:r>
              <a:rPr lang="en-US" altLang="ko-KR" sz="2000">
                <a:latin typeface="Times New Roman" charset="0"/>
              </a:rPr>
              <a:t>}</a:t>
            </a:r>
          </a:p>
          <a:p>
            <a:r>
              <a:rPr lang="en-US" altLang="ko-KR" sz="2000">
                <a:latin typeface="Times New Roman" charset="0"/>
              </a:rPr>
              <a:t>CPaintDC::~CPaintDC()</a:t>
            </a:r>
          </a:p>
          <a:p>
            <a:r>
              <a:rPr lang="en-US" altLang="ko-KR" sz="2000">
                <a:latin typeface="Times New Roman" charset="0"/>
              </a:rPr>
              <a:t>{</a:t>
            </a:r>
          </a:p>
          <a:p>
            <a:r>
              <a:rPr lang="en-US" altLang="ko-KR" sz="2000">
                <a:latin typeface="Times New Roman" charset="0"/>
              </a:rPr>
              <a:t>	ASSERT(m_hDC != NULL);</a:t>
            </a:r>
          </a:p>
          <a:p>
            <a:r>
              <a:rPr lang="en-US" altLang="ko-KR" sz="2000">
                <a:latin typeface="Times New Roman" charset="0"/>
              </a:rPr>
              <a:t>	ASSERT(::IsWindow(m_hWnd));</a:t>
            </a:r>
          </a:p>
          <a:p>
            <a:r>
              <a:rPr lang="en-US" altLang="ko-KR" sz="2000">
                <a:latin typeface="Times New Roman" charset="0"/>
              </a:rPr>
              <a:t>	::EndPaint(m_hWnd, &amp;m_ps);</a:t>
            </a:r>
          </a:p>
          <a:p>
            <a:r>
              <a:rPr lang="en-US" altLang="ko-KR" sz="2000">
                <a:latin typeface="Times New Roman" charset="0"/>
              </a:rPr>
              <a:t>	Detach();</a:t>
            </a:r>
          </a:p>
          <a:p>
            <a:r>
              <a:rPr lang="en-US" altLang="ko-KR" sz="2000">
                <a:latin typeface="Times New Roman" charset="0"/>
              </a:rPr>
              <a:t>} 				  &lt;WINGDI.CPP&gt;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/>
              <a:t>1. </a:t>
            </a:r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DC</a:t>
            </a:r>
            <a:endParaRPr lang="ko-KR" altLang="en-US" sz="36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85786" y="1785926"/>
            <a:ext cx="7924800" cy="1714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 dirty="0" smtClean="0">
                <a:latin typeface="Times New Roman" charset="0"/>
              </a:rPr>
              <a:t>CDC *</a:t>
            </a:r>
            <a:r>
              <a:rPr lang="en-US" altLang="ko-KR" sz="2000" dirty="0" err="1" smtClean="0">
                <a:latin typeface="Times New Roman" charset="0"/>
              </a:rPr>
              <a:t>pDC</a:t>
            </a:r>
            <a:r>
              <a:rPr lang="en-US" altLang="ko-KR" sz="2000" dirty="0" smtClean="0">
                <a:latin typeface="Times New Roman" charset="0"/>
              </a:rPr>
              <a:t> = </a:t>
            </a:r>
            <a:r>
              <a:rPr lang="en-US" altLang="ko-KR" sz="2000" dirty="0" err="1" smtClean="0">
                <a:latin typeface="Times New Roman" charset="0"/>
              </a:rPr>
              <a:t>GetDC</a:t>
            </a:r>
            <a:r>
              <a:rPr lang="en-US" altLang="ko-KR" sz="2000" dirty="0" smtClean="0">
                <a:latin typeface="Times New Roman" charset="0"/>
              </a:rPr>
              <a:t>();</a:t>
            </a:r>
          </a:p>
          <a:p>
            <a:r>
              <a:rPr lang="en-US" altLang="ko-KR" sz="2000" dirty="0" smtClean="0">
                <a:latin typeface="Times New Roman" charset="0"/>
              </a:rPr>
              <a:t>// </a:t>
            </a:r>
            <a:r>
              <a:rPr lang="ko-KR" altLang="en-US" sz="2000" dirty="0" smtClean="0">
                <a:latin typeface="Times New Roman" charset="0"/>
              </a:rPr>
              <a:t>그리기 작업 수행</a:t>
            </a:r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err="1" smtClean="0">
                <a:latin typeface="Times New Roman" charset="0"/>
              </a:rPr>
              <a:t>ReleaseDC</a:t>
            </a:r>
            <a:r>
              <a:rPr lang="en-US" altLang="ko-KR" sz="2000" dirty="0" smtClean="0">
                <a:latin typeface="Times New Roman" charset="0"/>
              </a:rPr>
              <a:t>(</a:t>
            </a:r>
            <a:r>
              <a:rPr lang="en-US" altLang="ko-KR" sz="2000" dirty="0" err="1" smtClean="0">
                <a:latin typeface="Times New Roman" charset="0"/>
              </a:rPr>
              <a:t>pDC</a:t>
            </a:r>
            <a:r>
              <a:rPr lang="en-US" altLang="ko-KR" sz="2000" dirty="0" smtClean="0">
                <a:latin typeface="Times New Roman" charset="0"/>
              </a:rPr>
              <a:t>);</a:t>
            </a:r>
            <a:endParaRPr lang="en-US" altLang="ko-KR" sz="2000" dirty="0">
              <a:latin typeface="Times New Roman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92867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ko-KR" sz="2000" dirty="0" smtClean="0"/>
              <a:t>CDC </a:t>
            </a:r>
            <a:r>
              <a:rPr lang="ko-KR" altLang="en-US" sz="2000" dirty="0" smtClean="0"/>
              <a:t>객체 생성과 소멸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   - </a:t>
            </a:r>
            <a:r>
              <a:rPr lang="ko-KR" altLang="en-US" sz="2000" dirty="0" smtClean="0"/>
              <a:t>반드시 소멸작업을 수행해야 할 경우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힙에</a:t>
            </a:r>
            <a:r>
              <a:rPr lang="ko-KR" altLang="en-US" sz="2000" dirty="0" smtClean="0"/>
              <a:t> 생성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</a:t>
            </a:r>
            <a:endParaRPr lang="en-US" altLang="ko-KR" sz="2000" dirty="0"/>
          </a:p>
        </p:txBody>
      </p:sp>
      <p:sp>
        <p:nvSpPr>
          <p:cNvPr id="6" name="직사각형 5"/>
          <p:cNvSpPr/>
          <p:nvPr/>
        </p:nvSpPr>
        <p:spPr>
          <a:xfrm>
            <a:off x="0" y="385762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소멸자에서</a:t>
            </a:r>
            <a:r>
              <a:rPr lang="ko-KR" altLang="en-US" sz="2000" dirty="0" smtClean="0"/>
              <a:t> 처리되는 경우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스택에</a:t>
            </a:r>
            <a:r>
              <a:rPr lang="ko-KR" altLang="en-US" sz="2000" dirty="0" smtClean="0"/>
              <a:t> 생성</a:t>
            </a:r>
            <a:r>
              <a:rPr lang="en-US" altLang="ko-KR" sz="2000" dirty="0" smtClean="0"/>
              <a:t>)</a:t>
            </a:r>
            <a:endParaRPr lang="en-US" altLang="ko-KR" sz="2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85786" y="4429132"/>
            <a:ext cx="7924800" cy="1714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 dirty="0" err="1" smtClean="0">
                <a:latin typeface="Times New Roman" charset="0"/>
              </a:rPr>
              <a:t>CClientDC</a:t>
            </a:r>
            <a:r>
              <a:rPr lang="en-US" altLang="ko-KR" sz="2000" dirty="0" smtClean="0">
                <a:latin typeface="Times New Roman" charset="0"/>
              </a:rPr>
              <a:t> dc(this);</a:t>
            </a:r>
          </a:p>
          <a:p>
            <a:r>
              <a:rPr lang="en-US" altLang="ko-KR" sz="2000" dirty="0" smtClean="0">
                <a:latin typeface="Times New Roman" charset="0"/>
              </a:rPr>
              <a:t>// </a:t>
            </a:r>
            <a:r>
              <a:rPr lang="ko-KR" altLang="en-US" sz="2000" dirty="0" smtClean="0">
                <a:latin typeface="Times New Roman" charset="0"/>
              </a:rPr>
              <a:t>그리기 작업 수행</a:t>
            </a:r>
            <a:endParaRPr lang="en-US" altLang="ko-KR" sz="2000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/>
              <a:t>1. </a:t>
            </a:r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DC</a:t>
            </a:r>
            <a:endParaRPr lang="ko-KR" altLang="en-US" sz="36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85786" y="1785926"/>
            <a:ext cx="7924800" cy="30718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 dirty="0" err="1" smtClean="0">
                <a:latin typeface="Times New Roman" charset="0"/>
              </a:rPr>
              <a:t>CPaintDC</a:t>
            </a:r>
            <a:r>
              <a:rPr lang="en-US" altLang="ko-KR" sz="2000" dirty="0" smtClean="0">
                <a:latin typeface="Times New Roman" charset="0"/>
              </a:rPr>
              <a:t>	: </a:t>
            </a:r>
            <a:r>
              <a:rPr lang="ko-KR" altLang="en-US" sz="2000" dirty="0" smtClean="0">
                <a:latin typeface="Times New Roman" charset="0"/>
              </a:rPr>
              <a:t>창의 클라이언트 영역에 그림</a:t>
            </a:r>
            <a:r>
              <a:rPr lang="en-US" altLang="ko-KR" sz="2000" dirty="0" smtClean="0">
                <a:latin typeface="Times New Roman" charset="0"/>
              </a:rPr>
              <a:t>(</a:t>
            </a:r>
            <a:r>
              <a:rPr lang="en-US" altLang="ko-KR" sz="2000" dirty="0" err="1" smtClean="0">
                <a:latin typeface="Times New Roman" charset="0"/>
              </a:rPr>
              <a:t>OnPaint</a:t>
            </a:r>
            <a:r>
              <a:rPr lang="ko-KR" altLang="en-US" sz="2000" dirty="0" smtClean="0">
                <a:latin typeface="Times New Roman" charset="0"/>
              </a:rPr>
              <a:t>전용</a:t>
            </a:r>
            <a:r>
              <a:rPr lang="en-US" altLang="ko-KR" sz="2000" dirty="0" smtClean="0">
                <a:latin typeface="Times New Roman" charset="0"/>
              </a:rPr>
              <a:t>)</a:t>
            </a:r>
          </a:p>
          <a:p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err="1" smtClean="0">
                <a:latin typeface="Times New Roman" charset="0"/>
              </a:rPr>
              <a:t>CClientDC</a:t>
            </a:r>
            <a:r>
              <a:rPr lang="en-US" altLang="ko-KR" sz="2000" dirty="0" smtClean="0">
                <a:latin typeface="Times New Roman" charset="0"/>
              </a:rPr>
              <a:t>	: </a:t>
            </a:r>
            <a:r>
              <a:rPr lang="ko-KR" altLang="en-US" sz="2000" dirty="0" smtClean="0">
                <a:latin typeface="Times New Roman" charset="0"/>
              </a:rPr>
              <a:t>창의 클라이언트 영역에 그림</a:t>
            </a:r>
            <a:r>
              <a:rPr lang="en-US" altLang="ko-KR" sz="2000" dirty="0" smtClean="0">
                <a:latin typeface="Times New Roman" charset="0"/>
              </a:rPr>
              <a:t>(</a:t>
            </a:r>
            <a:r>
              <a:rPr lang="en-US" altLang="ko-KR" sz="2000" dirty="0" err="1" smtClean="0">
                <a:latin typeface="Times New Roman" charset="0"/>
              </a:rPr>
              <a:t>OnPaint</a:t>
            </a:r>
            <a:r>
              <a:rPr lang="en-US" altLang="ko-KR" sz="2000" dirty="0" smtClean="0">
                <a:latin typeface="Times New Roman" charset="0"/>
              </a:rPr>
              <a:t> </a:t>
            </a:r>
            <a:r>
              <a:rPr lang="ko-KR" altLang="en-US" sz="2000" dirty="0" smtClean="0">
                <a:latin typeface="Times New Roman" charset="0"/>
              </a:rPr>
              <a:t>제외한 곳</a:t>
            </a:r>
            <a:r>
              <a:rPr lang="en-US" altLang="ko-KR" sz="2000" dirty="0" smtClean="0">
                <a:latin typeface="Times New Roman" charset="0"/>
              </a:rPr>
              <a:t>)</a:t>
            </a:r>
          </a:p>
          <a:p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err="1" smtClean="0">
                <a:latin typeface="Times New Roman" charset="0"/>
              </a:rPr>
              <a:t>CWindowDC</a:t>
            </a:r>
            <a:r>
              <a:rPr lang="en-US" altLang="ko-KR" sz="2000" dirty="0" smtClean="0">
                <a:latin typeface="Times New Roman" charset="0"/>
              </a:rPr>
              <a:t>	: </a:t>
            </a:r>
            <a:r>
              <a:rPr lang="ko-KR" altLang="en-US" sz="2000" dirty="0" smtClean="0">
                <a:latin typeface="Times New Roman" charset="0"/>
              </a:rPr>
              <a:t>창의 </a:t>
            </a:r>
            <a:r>
              <a:rPr lang="ko-KR" altLang="en-US" sz="2000" dirty="0" err="1" smtClean="0">
                <a:latin typeface="Times New Roman" charset="0"/>
              </a:rPr>
              <a:t>비클라이언트</a:t>
            </a:r>
            <a:r>
              <a:rPr lang="ko-KR" altLang="en-US" sz="2000" dirty="0" smtClean="0">
                <a:latin typeface="Times New Roman" charset="0"/>
              </a:rPr>
              <a:t> 영역을 비롯하여 어느 곳에나</a:t>
            </a:r>
            <a:endParaRPr lang="en-US" altLang="ko-KR" sz="2000" dirty="0" smtClean="0">
              <a:latin typeface="Times New Roman" charset="0"/>
            </a:endParaRPr>
          </a:p>
          <a:p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err="1" smtClean="0">
                <a:latin typeface="Times New Roman" charset="0"/>
              </a:rPr>
              <a:t>CMetaFileDC</a:t>
            </a:r>
            <a:r>
              <a:rPr lang="en-US" altLang="ko-KR" sz="2000" dirty="0" smtClean="0">
                <a:latin typeface="Times New Roman" charset="0"/>
              </a:rPr>
              <a:t>	: GDI </a:t>
            </a:r>
            <a:r>
              <a:rPr lang="ko-KR" altLang="en-US" sz="2000" dirty="0" smtClean="0">
                <a:latin typeface="Times New Roman" charset="0"/>
              </a:rPr>
              <a:t>메타 파일에 그림</a:t>
            </a:r>
            <a:endParaRPr lang="en-US" altLang="ko-KR" sz="2000" dirty="0">
              <a:latin typeface="Times New Roman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92867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ko-KR" sz="2000" dirty="0" smtClean="0"/>
              <a:t>CDC </a:t>
            </a:r>
            <a:r>
              <a:rPr lang="ko-KR" altLang="en-US" sz="2000" dirty="0" smtClean="0"/>
              <a:t>객체 생성과 소멸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   - </a:t>
            </a:r>
            <a:r>
              <a:rPr lang="ko-KR" altLang="en-US" sz="2000" dirty="0" smtClean="0"/>
              <a:t>특수 목적의 장치 </a:t>
            </a:r>
            <a:r>
              <a:rPr lang="ko-KR" altLang="en-US" sz="2000" dirty="0" err="1" smtClean="0"/>
              <a:t>컨텍스트</a:t>
            </a:r>
            <a:r>
              <a:rPr lang="ko-KR" altLang="en-US" sz="2000" dirty="0" smtClean="0"/>
              <a:t> 클래스</a:t>
            </a:r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/>
              <a:t>1. </a:t>
            </a:r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DC</a:t>
            </a:r>
            <a:endParaRPr lang="ko-KR" altLang="en-US" sz="36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85786" y="1785926"/>
            <a:ext cx="7924800" cy="3857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 dirty="0" smtClean="0">
                <a:latin typeface="Times New Roman" charset="0"/>
              </a:rPr>
              <a:t>Void </a:t>
            </a:r>
            <a:r>
              <a:rPr lang="en-US" altLang="ko-KR" sz="2000" dirty="0" err="1" smtClean="0">
                <a:latin typeface="Times New Roman" charset="0"/>
              </a:rPr>
              <a:t>Ctest</a:t>
            </a:r>
            <a:r>
              <a:rPr lang="en-US" altLang="ko-KR" sz="2000" dirty="0" smtClean="0">
                <a:latin typeface="Times New Roman" charset="0"/>
              </a:rPr>
              <a:t>::</a:t>
            </a:r>
            <a:r>
              <a:rPr lang="en-US" altLang="ko-KR" sz="2000" dirty="0" err="1" smtClean="0">
                <a:latin typeface="Times New Roman" charset="0"/>
              </a:rPr>
              <a:t>CLButtonDown</a:t>
            </a:r>
            <a:r>
              <a:rPr lang="en-US" altLang="ko-KR" sz="2000" dirty="0" smtClean="0">
                <a:latin typeface="Times New Roman" charset="0"/>
              </a:rPr>
              <a:t>( UINT </a:t>
            </a:r>
            <a:r>
              <a:rPr lang="en-US" altLang="ko-KR" sz="2000" dirty="0" err="1" smtClean="0">
                <a:latin typeface="Times New Roman" charset="0"/>
              </a:rPr>
              <a:t>nFlags</a:t>
            </a:r>
            <a:r>
              <a:rPr lang="en-US" altLang="ko-KR" sz="2000" dirty="0" smtClean="0">
                <a:latin typeface="Times New Roman" charset="0"/>
              </a:rPr>
              <a:t>, </a:t>
            </a:r>
            <a:r>
              <a:rPr lang="en-US" altLang="ko-KR" sz="2000" dirty="0" err="1" smtClean="0">
                <a:latin typeface="Times New Roman" charset="0"/>
              </a:rPr>
              <a:t>Cpoint</a:t>
            </a:r>
            <a:r>
              <a:rPr lang="en-US" altLang="ko-KR" sz="2000" dirty="0" smtClean="0">
                <a:latin typeface="Times New Roman" charset="0"/>
              </a:rPr>
              <a:t> point)</a:t>
            </a:r>
          </a:p>
          <a:p>
            <a:r>
              <a:rPr lang="en-US" altLang="ko-KR" sz="2000" dirty="0" smtClean="0">
                <a:latin typeface="Times New Roman" charset="0"/>
              </a:rPr>
              <a:t>{</a:t>
            </a:r>
          </a:p>
          <a:p>
            <a:r>
              <a:rPr lang="en-US" altLang="ko-KR" sz="2000" dirty="0" smtClean="0">
                <a:latin typeface="Times New Roman" charset="0"/>
              </a:rPr>
              <a:t>	</a:t>
            </a:r>
            <a:r>
              <a:rPr lang="en-US" altLang="ko-KR" sz="2000" dirty="0" err="1" smtClean="0">
                <a:latin typeface="Times New Roman" charset="0"/>
              </a:rPr>
              <a:t>Crect</a:t>
            </a:r>
            <a:r>
              <a:rPr lang="en-US" altLang="ko-KR" sz="2000" dirty="0" smtClean="0">
                <a:latin typeface="Times New Roman" charset="0"/>
              </a:rPr>
              <a:t> </a:t>
            </a:r>
            <a:r>
              <a:rPr lang="en-US" altLang="ko-KR" sz="2000" dirty="0" err="1" smtClean="0">
                <a:latin typeface="Times New Roman" charset="0"/>
              </a:rPr>
              <a:t>rect</a:t>
            </a:r>
            <a:r>
              <a:rPr lang="en-US" altLang="ko-KR" sz="2000" dirty="0" smtClean="0">
                <a:latin typeface="Times New Roman" charset="0"/>
              </a:rPr>
              <a:t>;</a:t>
            </a:r>
          </a:p>
          <a:p>
            <a:r>
              <a:rPr lang="en-US" altLang="ko-KR" sz="2000" dirty="0" smtClean="0">
                <a:latin typeface="Times New Roman" charset="0"/>
              </a:rPr>
              <a:t>	</a:t>
            </a:r>
            <a:r>
              <a:rPr lang="en-US" altLang="ko-KR" sz="2000" dirty="0" err="1" smtClean="0">
                <a:latin typeface="Times New Roman" charset="0"/>
              </a:rPr>
              <a:t>GetClientRect</a:t>
            </a:r>
            <a:r>
              <a:rPr lang="en-US" altLang="ko-KR" sz="2000" dirty="0" smtClean="0">
                <a:latin typeface="Times New Roman" charset="0"/>
              </a:rPr>
              <a:t>(&amp;</a:t>
            </a:r>
            <a:r>
              <a:rPr lang="en-US" altLang="ko-KR" sz="2000" dirty="0" err="1" smtClean="0">
                <a:latin typeface="Times New Roman" charset="0"/>
              </a:rPr>
              <a:t>rect</a:t>
            </a:r>
            <a:r>
              <a:rPr lang="en-US" altLang="ko-KR" sz="2000" dirty="0" smtClean="0">
                <a:latin typeface="Times New Roman" charset="0"/>
              </a:rPr>
              <a:t>);</a:t>
            </a:r>
          </a:p>
          <a:p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smtClean="0">
                <a:latin typeface="Times New Roman" charset="0"/>
              </a:rPr>
              <a:t>	</a:t>
            </a:r>
            <a:r>
              <a:rPr lang="en-US" altLang="ko-KR" sz="2000" dirty="0" err="1" smtClean="0">
                <a:latin typeface="Times New Roman" charset="0"/>
              </a:rPr>
              <a:t>CClientDC</a:t>
            </a:r>
            <a:r>
              <a:rPr lang="en-US" altLang="ko-KR" sz="2000" dirty="0" smtClean="0">
                <a:latin typeface="Times New Roman" charset="0"/>
              </a:rPr>
              <a:t> 	dc(this);</a:t>
            </a:r>
          </a:p>
          <a:p>
            <a:r>
              <a:rPr lang="en-US" altLang="ko-KR" sz="2000" dirty="0" smtClean="0">
                <a:latin typeface="Times New Roman" charset="0"/>
              </a:rPr>
              <a:t>	</a:t>
            </a:r>
            <a:r>
              <a:rPr lang="en-US" altLang="ko-KR" sz="2000" dirty="0" err="1" smtClean="0">
                <a:latin typeface="Times New Roman" charset="0"/>
              </a:rPr>
              <a:t>dc.MovoTo</a:t>
            </a:r>
            <a:r>
              <a:rPr lang="en-US" altLang="ko-KR" sz="2000" dirty="0" smtClean="0">
                <a:latin typeface="Times New Roman" charset="0"/>
              </a:rPr>
              <a:t>(</a:t>
            </a:r>
            <a:r>
              <a:rPr lang="en-US" altLang="ko-KR" sz="2000" dirty="0" err="1" smtClean="0">
                <a:latin typeface="Times New Roman" charset="0"/>
              </a:rPr>
              <a:t>rect.left</a:t>
            </a:r>
            <a:r>
              <a:rPr lang="en-US" altLang="ko-KR" sz="2000" dirty="0" smtClean="0">
                <a:latin typeface="Times New Roman" charset="0"/>
              </a:rPr>
              <a:t>, 	</a:t>
            </a:r>
            <a:r>
              <a:rPr lang="en-US" altLang="ko-KR" sz="2000" dirty="0" err="1" smtClean="0">
                <a:latin typeface="Times New Roman" charset="0"/>
              </a:rPr>
              <a:t>rect.top</a:t>
            </a:r>
            <a:r>
              <a:rPr lang="en-US" altLang="ko-KR" sz="2000" dirty="0" smtClean="0">
                <a:latin typeface="Times New Roman" charset="0"/>
              </a:rPr>
              <a:t>);</a:t>
            </a:r>
          </a:p>
          <a:p>
            <a:r>
              <a:rPr lang="en-US" altLang="ko-KR" sz="2000" dirty="0" smtClean="0">
                <a:latin typeface="Times New Roman" charset="0"/>
              </a:rPr>
              <a:t>	</a:t>
            </a:r>
            <a:r>
              <a:rPr lang="en-US" altLang="ko-KR" sz="2000" dirty="0" err="1" smtClean="0">
                <a:latin typeface="Times New Roman" charset="0"/>
              </a:rPr>
              <a:t>dc.LineTo</a:t>
            </a:r>
            <a:r>
              <a:rPr lang="en-US" altLang="ko-KR" sz="2000" dirty="0" smtClean="0">
                <a:latin typeface="Times New Roman" charset="0"/>
              </a:rPr>
              <a:t>(</a:t>
            </a:r>
            <a:r>
              <a:rPr lang="en-US" altLang="ko-KR" sz="2000" dirty="0" err="1" smtClean="0">
                <a:latin typeface="Times New Roman" charset="0"/>
              </a:rPr>
              <a:t>rect.right</a:t>
            </a:r>
            <a:r>
              <a:rPr lang="en-US" altLang="ko-KR" sz="2000" dirty="0" smtClean="0">
                <a:latin typeface="Times New Roman" charset="0"/>
              </a:rPr>
              <a:t>, 	</a:t>
            </a:r>
            <a:r>
              <a:rPr lang="en-US" altLang="ko-KR" sz="2000" dirty="0" err="1" smtClean="0">
                <a:latin typeface="Times New Roman" charset="0"/>
              </a:rPr>
              <a:t>rect.bottom</a:t>
            </a:r>
            <a:r>
              <a:rPr lang="en-US" altLang="ko-KR" sz="2000" dirty="0" smtClean="0">
                <a:latin typeface="Times New Roman" charset="0"/>
              </a:rPr>
              <a:t>);</a:t>
            </a:r>
          </a:p>
          <a:p>
            <a:r>
              <a:rPr lang="en-US" altLang="ko-KR" sz="2000" dirty="0" smtClean="0">
                <a:latin typeface="Times New Roman" charset="0"/>
              </a:rPr>
              <a:t>	</a:t>
            </a:r>
            <a:r>
              <a:rPr lang="en-US" altLang="ko-KR" sz="2000" dirty="0" err="1" smtClean="0">
                <a:latin typeface="Times New Roman" charset="0"/>
              </a:rPr>
              <a:t>dc.MoveTo</a:t>
            </a:r>
            <a:r>
              <a:rPr lang="en-US" altLang="ko-KR" sz="2000" dirty="0" smtClean="0">
                <a:latin typeface="Times New Roman" charset="0"/>
              </a:rPr>
              <a:t>(</a:t>
            </a:r>
            <a:r>
              <a:rPr lang="en-US" altLang="ko-KR" sz="2000" dirty="0" err="1" smtClean="0">
                <a:latin typeface="Times New Roman" charset="0"/>
              </a:rPr>
              <a:t>rect.right</a:t>
            </a:r>
            <a:r>
              <a:rPr lang="en-US" altLang="ko-KR" sz="2000" dirty="0" smtClean="0">
                <a:latin typeface="Times New Roman" charset="0"/>
              </a:rPr>
              <a:t>, 	</a:t>
            </a:r>
            <a:r>
              <a:rPr lang="en-US" altLang="ko-KR" sz="2000" dirty="0" err="1" smtClean="0">
                <a:latin typeface="Times New Roman" charset="0"/>
              </a:rPr>
              <a:t>rect.top</a:t>
            </a:r>
            <a:r>
              <a:rPr lang="en-US" altLang="ko-KR" sz="2000" dirty="0" smtClean="0">
                <a:latin typeface="Times New Roman" charset="0"/>
              </a:rPr>
              <a:t>);</a:t>
            </a:r>
          </a:p>
          <a:p>
            <a:r>
              <a:rPr lang="en-US" altLang="ko-KR" sz="2000" dirty="0" smtClean="0">
                <a:latin typeface="Times New Roman" charset="0"/>
              </a:rPr>
              <a:t>	</a:t>
            </a:r>
            <a:r>
              <a:rPr lang="en-US" altLang="ko-KR" sz="2000" dirty="0" err="1" smtClean="0">
                <a:latin typeface="Times New Roman" charset="0"/>
              </a:rPr>
              <a:t>dc.LineTo</a:t>
            </a:r>
            <a:r>
              <a:rPr lang="en-US" altLang="ko-KR" sz="2000" dirty="0" smtClean="0">
                <a:latin typeface="Times New Roman" charset="0"/>
              </a:rPr>
              <a:t>(</a:t>
            </a:r>
            <a:r>
              <a:rPr lang="en-US" altLang="ko-KR" sz="2000" dirty="0" err="1" smtClean="0">
                <a:latin typeface="Times New Roman" charset="0"/>
              </a:rPr>
              <a:t>rect.left</a:t>
            </a:r>
            <a:r>
              <a:rPr lang="en-US" altLang="ko-KR" sz="2000" dirty="0" smtClean="0">
                <a:latin typeface="Times New Roman" charset="0"/>
              </a:rPr>
              <a:t>,	</a:t>
            </a:r>
            <a:r>
              <a:rPr lang="en-US" altLang="ko-KR" sz="2000" dirty="0" err="1" smtClean="0">
                <a:latin typeface="Times New Roman" charset="0"/>
              </a:rPr>
              <a:t>rect.bottom</a:t>
            </a:r>
            <a:r>
              <a:rPr lang="en-US" altLang="ko-KR" sz="2000" dirty="0" smtClean="0">
                <a:latin typeface="Times New Roman" charset="0"/>
              </a:rPr>
              <a:t>);</a:t>
            </a:r>
          </a:p>
          <a:p>
            <a:r>
              <a:rPr lang="en-US" altLang="ko-KR" sz="2000" dirty="0" smtClean="0">
                <a:latin typeface="Times New Roman" charset="0"/>
              </a:rPr>
              <a:t>}</a:t>
            </a:r>
            <a:endParaRPr lang="en-US" altLang="ko-KR" sz="2000" dirty="0">
              <a:latin typeface="Times New Roman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92867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ko-KR" altLang="en-US" sz="2000" dirty="0" smtClean="0"/>
              <a:t>사용 예</a:t>
            </a:r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/>
              <a:t>2. </a:t>
            </a:r>
            <a:r>
              <a:rPr lang="en-US" altLang="ko-KR" dirty="0" smtClean="0"/>
              <a:t>GDI Object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0" y="1142984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ko-KR" sz="2000" dirty="0" smtClean="0"/>
              <a:t>GDI(Graphic Device Interface)</a:t>
            </a:r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윈도우가 제공하는 </a:t>
            </a:r>
            <a:r>
              <a:rPr lang="en-US" altLang="ko-KR" sz="2000" dirty="0" smtClean="0"/>
              <a:t>GDI</a:t>
            </a:r>
            <a:r>
              <a:rPr lang="ko-KR" altLang="en-US" sz="2000" dirty="0" smtClean="0"/>
              <a:t>는 서로 다른 구조를 지닌 출력장치에 대한 정보를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 스스로 판단하고 분석하여 실제로 사용해야 할 드라이버를 로드한다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출력장치마다 서로 다른 방식으로 제어해야 하는 번거로운 작업을 대신해 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준다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GDI32.DLL</a:t>
            </a:r>
            <a:r>
              <a:rPr lang="ko-KR" altLang="en-US" sz="2000" dirty="0" smtClean="0"/>
              <a:t>는 출력장치를 만든 제조회사에서 제공하는 드라이버를 호출함으로써 실제 출력 작업을 수행한다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GDI</a:t>
            </a:r>
            <a:r>
              <a:rPr lang="ko-KR" altLang="en-US" sz="2000" dirty="0" smtClean="0"/>
              <a:t>오브젝트나 함수를 사용하려면 우선 </a:t>
            </a:r>
            <a:r>
              <a:rPr lang="en-US" altLang="ko-KR" sz="2000" dirty="0" smtClean="0"/>
              <a:t>DC</a:t>
            </a:r>
            <a:r>
              <a:rPr lang="ko-KR" altLang="en-US" sz="2000" dirty="0" smtClean="0"/>
              <a:t>를 얻어야 한다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90000"/>
              </a:lnSpc>
            </a:pPr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 GDI Object</a:t>
            </a:r>
            <a:endParaRPr lang="ko-KR" altLang="en-US" sz="36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09602" y="2143116"/>
            <a:ext cx="2362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>
                <a:latin typeface="Times New Roman" charset="0"/>
              </a:rPr>
              <a:t>GDI </a:t>
            </a:r>
            <a:r>
              <a:rPr lang="ko-KR" altLang="en-US" dirty="0">
                <a:latin typeface="Times New Roman" charset="0"/>
              </a:rPr>
              <a:t>오브젝트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19602" y="2143116"/>
            <a:ext cx="411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기 능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09602" y="2524116"/>
            <a:ext cx="2362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>
                <a:latin typeface="Times New Roman" charset="0"/>
              </a:rPr>
              <a:t>펜 오브젝트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519602" y="2524116"/>
            <a:ext cx="411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선을 그릴 때 사용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709602" y="2905116"/>
            <a:ext cx="2362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>
                <a:latin typeface="Times New Roman" charset="0"/>
              </a:rPr>
              <a:t>브러쉬 오브젝트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4519602" y="2905116"/>
            <a:ext cx="4114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영역의 내부를 색칠할 때 사용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709602" y="3362316"/>
            <a:ext cx="2362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>
                <a:latin typeface="Times New Roman" charset="0"/>
              </a:rPr>
              <a:t>폰트 오브젝트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519602" y="3362316"/>
            <a:ext cx="4114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글꼴을 지정해주는 오브젝트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3071802" y="2143116"/>
            <a:ext cx="1447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클래스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3071802" y="2524116"/>
            <a:ext cx="1447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CPen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3071802" y="2905116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CBrush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3071802" y="3362316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CFont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709602" y="3819516"/>
            <a:ext cx="2362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>
                <a:latin typeface="Times New Roman" charset="0"/>
              </a:rPr>
              <a:t>비트맵 오브젝트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519602" y="3819516"/>
            <a:ext cx="411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비트맵 이미지를 출력할 때 사용</a:t>
            </a: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709602" y="4200516"/>
            <a:ext cx="2362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>
                <a:latin typeface="Times New Roman" charset="0"/>
              </a:rPr>
              <a:t>팔레트 오브젝트</a:t>
            </a: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4519602" y="4200516"/>
            <a:ext cx="4114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기존 팔레트를 조정하거나 새롭게 </a:t>
            </a:r>
          </a:p>
          <a:p>
            <a:r>
              <a:rPr lang="ko-KR" altLang="en-US" sz="2000">
                <a:latin typeface="Times New Roman" charset="0"/>
              </a:rPr>
              <a:t>생성할 때 사용</a:t>
            </a: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3071802" y="3819516"/>
            <a:ext cx="1447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CBitmap</a:t>
            </a: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071802" y="4200516"/>
            <a:ext cx="1447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CPalette</a:t>
            </a: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709602" y="5038716"/>
            <a:ext cx="2362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>
                <a:latin typeface="Times New Roman" charset="0"/>
              </a:rPr>
              <a:t>영역 오브젝트</a:t>
            </a: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4519602" y="5038716"/>
            <a:ext cx="411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다각형이나 원형이 가지는 범위를</a:t>
            </a:r>
          </a:p>
          <a:p>
            <a:r>
              <a:rPr lang="ko-KR" altLang="en-US" sz="2000">
                <a:latin typeface="Times New Roman" charset="0"/>
              </a:rPr>
              <a:t>설정하는 오브젝트</a:t>
            </a: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3071802" y="5038716"/>
            <a:ext cx="1447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CRgn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0" y="114298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ko-KR" altLang="en-US" sz="2000" dirty="0" smtClean="0"/>
              <a:t>기초 클래스 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CGdiObject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       </a:t>
            </a:r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 GDI Object</a:t>
            </a:r>
            <a:endParaRPr lang="ko-KR" altLang="en-US" sz="3600" dirty="0"/>
          </a:p>
        </p:txBody>
      </p:sp>
      <p:sp>
        <p:nvSpPr>
          <p:cNvPr id="30" name="직사각형 29"/>
          <p:cNvSpPr/>
          <p:nvPr/>
        </p:nvSpPr>
        <p:spPr>
          <a:xfrm>
            <a:off x="0" y="857232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ko-KR" sz="2000" dirty="0" smtClean="0"/>
              <a:t>GDI Object </a:t>
            </a:r>
            <a:r>
              <a:rPr lang="ko-KR" altLang="en-US" sz="2000" dirty="0" smtClean="0"/>
              <a:t>생성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CGDIObject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클래스는 </a:t>
            </a:r>
            <a:r>
              <a:rPr lang="en-US" altLang="ko-KR" sz="2000" dirty="0" smtClean="0"/>
              <a:t>GDI </a:t>
            </a:r>
            <a:r>
              <a:rPr lang="ko-KR" altLang="en-US" sz="2000" dirty="0" smtClean="0"/>
              <a:t>객체 생성 불가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Cpen</a:t>
            </a:r>
            <a:r>
              <a:rPr lang="en-US" altLang="ko-KR" sz="2000" dirty="0" smtClean="0"/>
              <a:t> &amp; </a:t>
            </a:r>
            <a:r>
              <a:rPr lang="en-US" altLang="ko-KR" sz="2000" dirty="0" err="1" smtClean="0"/>
              <a:t>Cbrush</a:t>
            </a:r>
            <a:r>
              <a:rPr lang="en-US" altLang="ko-KR" sz="2000" dirty="0" smtClean="0"/>
              <a:t> : </a:t>
            </a:r>
            <a:r>
              <a:rPr lang="ko-KR" altLang="en-US" sz="2000" dirty="0" err="1" smtClean="0"/>
              <a:t>생성자로만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GDI</a:t>
            </a:r>
            <a:r>
              <a:rPr lang="ko-KR" altLang="en-US" sz="2000" dirty="0" smtClean="0"/>
              <a:t>생성 가능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Cfont</a:t>
            </a:r>
            <a:r>
              <a:rPr lang="en-US" altLang="ko-KR" sz="2000" dirty="0" smtClean="0"/>
              <a:t> &amp; </a:t>
            </a:r>
            <a:r>
              <a:rPr lang="en-US" altLang="ko-KR" sz="2000" dirty="0" err="1" smtClean="0"/>
              <a:t>CRgn</a:t>
            </a:r>
            <a:r>
              <a:rPr lang="en-US" altLang="ko-KR" sz="2000" dirty="0" smtClean="0"/>
              <a:t>   : </a:t>
            </a:r>
            <a:r>
              <a:rPr lang="ko-KR" altLang="en-US" sz="2000" dirty="0" smtClean="0"/>
              <a:t>디폴트 </a:t>
            </a:r>
            <a:r>
              <a:rPr lang="ko-KR" altLang="en-US" sz="2000" dirty="0" err="1" smtClean="0"/>
              <a:t>생성자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사용후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CreateFont</a:t>
            </a:r>
            <a:r>
              <a:rPr lang="en-US" altLang="ko-KR" sz="2000" dirty="0" smtClean="0"/>
              <a:t> or 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                           </a:t>
            </a:r>
            <a:r>
              <a:rPr lang="en-US" altLang="ko-KR" sz="2000" dirty="0" err="1" smtClean="0"/>
              <a:t>CreatePolygonRgn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과 간ㅌ은 생성 함수 호출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GDI Object </a:t>
            </a:r>
            <a:r>
              <a:rPr lang="ko-KR" altLang="en-US" sz="2000" dirty="0" smtClean="0"/>
              <a:t>소멸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	</a:t>
            </a:r>
            <a:r>
              <a:rPr lang="ko-KR" altLang="en-US" sz="2000" dirty="0" err="1" smtClean="0"/>
              <a:t>소멸자는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C++ </a:t>
            </a:r>
            <a:r>
              <a:rPr lang="ko-KR" altLang="en-US" sz="2000" dirty="0" smtClean="0"/>
              <a:t>객체에 </a:t>
            </a:r>
            <a:r>
              <a:rPr lang="en-US" altLang="ko-KR" sz="2000" dirty="0" smtClean="0"/>
              <a:t>attach</a:t>
            </a:r>
            <a:r>
              <a:rPr lang="ko-KR" altLang="en-US" sz="2000" dirty="0" smtClean="0"/>
              <a:t>된 윈도우 </a:t>
            </a:r>
            <a:r>
              <a:rPr lang="en-US" altLang="ko-KR" sz="2000" dirty="0" smtClean="0"/>
              <a:t>GDI</a:t>
            </a:r>
            <a:r>
              <a:rPr lang="ko-KR" altLang="en-US" sz="2000" dirty="0" smtClean="0"/>
              <a:t>객체를 삭제함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GDIObject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클래스에서 파생된 클래스의 객체를 생성한 경우 프로그램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이 종료되기 전에 반드시 </a:t>
            </a:r>
            <a:r>
              <a:rPr lang="en-US" altLang="ko-KR" sz="2000" dirty="0" smtClean="0"/>
              <a:t>GDI</a:t>
            </a:r>
            <a:r>
              <a:rPr lang="ko-KR" altLang="en-US" sz="2000" dirty="0" smtClean="0"/>
              <a:t>객체를 삭제해야 함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	GDI</a:t>
            </a:r>
            <a:r>
              <a:rPr lang="ko-KR" altLang="en-US" sz="2000" dirty="0" smtClean="0"/>
              <a:t>객체를 삭제하려면 해당 객체를 </a:t>
            </a:r>
            <a:r>
              <a:rPr lang="en-US" altLang="ko-KR" sz="2000" dirty="0" smtClean="0"/>
              <a:t>DC</a:t>
            </a:r>
            <a:r>
              <a:rPr lang="ko-KR" altLang="en-US" sz="2000" dirty="0" smtClean="0"/>
              <a:t>에서 분리시켜야 함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 GDI Object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0" y="857232"/>
            <a:ext cx="9144000" cy="4829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dirty="0" smtClean="0"/>
              <a:t>void CTEST1View::</a:t>
            </a:r>
            <a:r>
              <a:rPr lang="en-US" altLang="ko-KR" dirty="0" err="1" smtClean="0"/>
              <a:t>OnLButtonDown</a:t>
            </a:r>
            <a:r>
              <a:rPr lang="en-US" altLang="ko-KR" dirty="0" smtClean="0"/>
              <a:t>(UINT </a:t>
            </a:r>
            <a:r>
              <a:rPr lang="en-US" altLang="ko-KR" dirty="0" err="1" smtClean="0"/>
              <a:t>nFlags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CPoint</a:t>
            </a:r>
            <a:r>
              <a:rPr lang="en-US" altLang="ko-KR" dirty="0" smtClean="0"/>
              <a:t> point) 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{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CClientDC</a:t>
            </a:r>
            <a:r>
              <a:rPr lang="en-US" altLang="ko-KR" dirty="0" smtClean="0"/>
              <a:t>	dc(this);</a:t>
            </a:r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CBrush</a:t>
            </a:r>
            <a:r>
              <a:rPr lang="en-US" altLang="ko-KR" dirty="0" smtClean="0"/>
              <a:t>	brush(RGB(255, 0, 0));</a:t>
            </a:r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dc.SelectObject</a:t>
            </a:r>
            <a:r>
              <a:rPr lang="en-US" altLang="ko-KR" dirty="0" smtClean="0"/>
              <a:t>(&amp;brush);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dc.Ellipse</a:t>
            </a:r>
            <a:r>
              <a:rPr lang="en-US" altLang="ko-KR" dirty="0" smtClean="0"/>
              <a:t>(0, 0, 200, 100);</a:t>
            </a:r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CView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OnLButtonDown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nFlags</a:t>
            </a:r>
            <a:r>
              <a:rPr lang="en-US" altLang="ko-KR" dirty="0" smtClean="0"/>
              <a:t>, point);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}</a:t>
            </a:r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r>
              <a:rPr lang="en-US" altLang="ko-KR" dirty="0" err="1" smtClean="0"/>
              <a:t>CClientDC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Cbrush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스택에 생성됨</a:t>
            </a:r>
            <a:endParaRPr lang="en-US" altLang="ko-KR" dirty="0" smtClean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누가 먼저 소멸</a:t>
            </a:r>
            <a:r>
              <a:rPr lang="en-US" altLang="ko-KR" dirty="0" smtClean="0"/>
              <a:t>??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	- dc</a:t>
            </a:r>
            <a:r>
              <a:rPr lang="ko-KR" altLang="en-US" dirty="0" smtClean="0"/>
              <a:t>가 범위를 벗어나기 전에 관련된 </a:t>
            </a:r>
            <a:r>
              <a:rPr lang="en-US" altLang="ko-KR" dirty="0" smtClean="0"/>
              <a:t>GDI </a:t>
            </a:r>
            <a:r>
              <a:rPr lang="ko-KR" altLang="en-US" dirty="0" err="1" smtClean="0"/>
              <a:t>브러쉬가</a:t>
            </a:r>
            <a:r>
              <a:rPr lang="ko-KR" altLang="en-US" dirty="0" smtClean="0"/>
              <a:t> 삭제됨</a:t>
            </a:r>
            <a:endParaRPr lang="en-US" altLang="ko-KR" dirty="0" smtClean="0"/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r>
              <a:rPr lang="en-US" altLang="ko-KR" dirty="0" err="1" smtClean="0"/>
              <a:t>CclientDC</a:t>
            </a:r>
            <a:r>
              <a:rPr lang="ko-KR" altLang="en-US" dirty="0" smtClean="0"/>
              <a:t>가 소멸되기 전에 원상태로 복구해야 함</a:t>
            </a:r>
            <a:endParaRPr lang="en-US" altLang="ko-KR" dirty="0" smtClean="0"/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따라서 원상태로 복원시켜 주어야 함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개론 </a:t>
            </a:r>
            <a:r>
              <a:rPr lang="en-US" altLang="ko-KR" sz="3600" dirty="0" smtClean="0"/>
              <a:t>- MFC</a:t>
            </a:r>
            <a:r>
              <a:rPr lang="ko-KR" altLang="en-US" sz="3600" dirty="0" smtClean="0"/>
              <a:t>의 역사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0" y="92867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ko-KR" sz="2000" dirty="0" smtClean="0"/>
              <a:t>5) </a:t>
            </a:r>
            <a:r>
              <a:rPr lang="en-US" altLang="ko-KR" sz="2000" dirty="0" smtClean="0"/>
              <a:t>MFC </a:t>
            </a:r>
            <a:r>
              <a:rPr lang="en-US" altLang="ko-KR" sz="2000" dirty="0" smtClean="0"/>
              <a:t>3.1 &amp; 3.2)</a:t>
            </a:r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     [User Interface </a:t>
            </a:r>
            <a:r>
              <a:rPr lang="ko-KR" altLang="en-US" sz="2000" dirty="0" smtClean="0"/>
              <a:t>클래스</a:t>
            </a:r>
            <a:r>
              <a:rPr lang="en-US" altLang="ko-KR" sz="2000" dirty="0" smtClean="0"/>
              <a:t>]</a:t>
            </a: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ko-KR" altLang="en-US" sz="2000" dirty="0">
              <a:latin typeface="+mj-ea"/>
              <a:ea typeface="+mj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0034" y="1714488"/>
          <a:ext cx="82153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090"/>
                <a:gridCol w="428628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windows95 Common Controls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Win95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컨트롤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Simple MAPI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단순한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MAPI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Windows Sockets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윈도우 소켓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 GDI Object</a:t>
            </a:r>
            <a:endParaRPr lang="ko-KR" altLang="en-US" sz="3600" dirty="0"/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714348" y="3571876"/>
            <a:ext cx="7772400" cy="30718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ko-KR" dirty="0" smtClean="0">
              <a:latin typeface="Times New Roman" charset="0"/>
            </a:endParaRPr>
          </a:p>
          <a:p>
            <a:r>
              <a:rPr lang="en-US" altLang="ko-KR" dirty="0" smtClean="0">
                <a:latin typeface="Times New Roman" charset="0"/>
              </a:rPr>
              <a:t>View::</a:t>
            </a:r>
            <a:r>
              <a:rPr lang="en-US" altLang="ko-KR" dirty="0" err="1" smtClean="0">
                <a:latin typeface="Times New Roman" charset="0"/>
              </a:rPr>
              <a:t>OnView</a:t>
            </a:r>
            <a:r>
              <a:rPr lang="en-US" altLang="ko-KR" dirty="0" smtClean="0">
                <a:latin typeface="Times New Roman" charset="0"/>
              </a:rPr>
              <a:t>( )</a:t>
            </a:r>
          </a:p>
          <a:p>
            <a:r>
              <a:rPr lang="en-US" altLang="ko-KR" dirty="0" smtClean="0">
                <a:latin typeface="Times New Roman" charset="0"/>
              </a:rPr>
              <a:t>{</a:t>
            </a:r>
          </a:p>
          <a:p>
            <a:r>
              <a:rPr lang="en-US" altLang="ko-KR" dirty="0" smtClean="0">
                <a:latin typeface="Times New Roman" charset="0"/>
              </a:rPr>
              <a:t>   </a:t>
            </a:r>
            <a:r>
              <a:rPr lang="en-US" altLang="ko-KR" dirty="0" err="1" smtClean="0">
                <a:latin typeface="Times New Roman" charset="0"/>
              </a:rPr>
              <a:t>CClientDC</a:t>
            </a:r>
            <a:r>
              <a:rPr lang="en-US" altLang="ko-KR" dirty="0" smtClean="0">
                <a:latin typeface="Times New Roman" charset="0"/>
              </a:rPr>
              <a:t>   dc(this);</a:t>
            </a:r>
          </a:p>
          <a:p>
            <a:endParaRPr lang="en-US" altLang="ko-KR" dirty="0" smtClean="0">
              <a:latin typeface="Times New Roman" charset="0"/>
            </a:endParaRPr>
          </a:p>
          <a:p>
            <a:r>
              <a:rPr lang="en-US" altLang="ko-KR" dirty="0" smtClean="0">
                <a:latin typeface="Times New Roman" charset="0"/>
              </a:rPr>
              <a:t>   </a:t>
            </a:r>
            <a:r>
              <a:rPr lang="en-US" altLang="ko-KR" dirty="0" err="1" smtClean="0">
                <a:latin typeface="Times New Roman" charset="0"/>
              </a:rPr>
              <a:t>CPen</a:t>
            </a:r>
            <a:r>
              <a:rPr lang="en-US" altLang="ko-KR" dirty="0" smtClean="0">
                <a:latin typeface="Times New Roman" charset="0"/>
              </a:rPr>
              <a:t> </a:t>
            </a:r>
            <a:r>
              <a:rPr lang="en-US" altLang="ko-KR" dirty="0" err="1">
                <a:latin typeface="Times New Roman" charset="0"/>
              </a:rPr>
              <a:t>myPen</a:t>
            </a:r>
            <a:r>
              <a:rPr lang="en-US" altLang="ko-KR" dirty="0" smtClean="0">
                <a:latin typeface="Times New Roman" charset="0"/>
              </a:rPr>
              <a:t>,   *</a:t>
            </a:r>
            <a:r>
              <a:rPr lang="en-US" altLang="ko-KR" dirty="0" err="1" smtClean="0">
                <a:latin typeface="Times New Roman" charset="0"/>
              </a:rPr>
              <a:t>pOldPen</a:t>
            </a:r>
            <a:r>
              <a:rPr lang="en-US" altLang="ko-KR" dirty="0" smtClean="0">
                <a:latin typeface="Times New Roman" charset="0"/>
              </a:rPr>
              <a:t>;</a:t>
            </a:r>
          </a:p>
          <a:p>
            <a:r>
              <a:rPr lang="en-US" altLang="ko-KR" dirty="0" smtClean="0">
                <a:latin typeface="Times New Roman" charset="0"/>
              </a:rPr>
              <a:t>   </a:t>
            </a:r>
            <a:r>
              <a:rPr lang="en-US" altLang="ko-KR" dirty="0" err="1" smtClean="0">
                <a:latin typeface="Times New Roman" charset="0"/>
              </a:rPr>
              <a:t>myPen.CreatPen</a:t>
            </a:r>
            <a:r>
              <a:rPr lang="en-US" altLang="ko-KR" dirty="0" smtClean="0">
                <a:latin typeface="Times New Roman" charset="0"/>
              </a:rPr>
              <a:t>(PS_DOT,1,RGB(0,0,255</a:t>
            </a:r>
            <a:r>
              <a:rPr lang="en-US" altLang="ko-KR" dirty="0">
                <a:latin typeface="Times New Roman" charset="0"/>
              </a:rPr>
              <a:t>);</a:t>
            </a:r>
          </a:p>
          <a:p>
            <a:r>
              <a:rPr lang="en-US" altLang="ko-KR" dirty="0" smtClean="0">
                <a:latin typeface="Times New Roman" charset="0"/>
              </a:rPr>
              <a:t>   </a:t>
            </a:r>
            <a:r>
              <a:rPr lang="en-US" altLang="ko-KR" dirty="0" err="1" smtClean="0">
                <a:latin typeface="Times New Roman" charset="0"/>
              </a:rPr>
              <a:t>pOldPen</a:t>
            </a:r>
            <a:r>
              <a:rPr lang="en-US" altLang="ko-KR" dirty="0" smtClean="0">
                <a:latin typeface="Times New Roman" charset="0"/>
              </a:rPr>
              <a:t>  </a:t>
            </a:r>
            <a:r>
              <a:rPr lang="en-US" altLang="ko-KR" dirty="0">
                <a:latin typeface="Times New Roman" charset="0"/>
              </a:rPr>
              <a:t>= </a:t>
            </a:r>
            <a:r>
              <a:rPr lang="en-US" altLang="ko-KR" dirty="0" err="1" smtClean="0">
                <a:latin typeface="Times New Roman" charset="0"/>
              </a:rPr>
              <a:t>dc.SelectObject</a:t>
            </a:r>
            <a:r>
              <a:rPr lang="en-US" altLang="ko-KR" dirty="0">
                <a:latin typeface="Times New Roman" charset="0"/>
              </a:rPr>
              <a:t>(&amp;</a:t>
            </a:r>
            <a:r>
              <a:rPr lang="en-US" altLang="ko-KR" dirty="0" err="1">
                <a:latin typeface="Times New Roman" charset="0"/>
              </a:rPr>
              <a:t>myPen</a:t>
            </a:r>
            <a:r>
              <a:rPr lang="en-US" altLang="ko-KR" dirty="0">
                <a:latin typeface="Times New Roman" charset="0"/>
              </a:rPr>
              <a:t>);</a:t>
            </a:r>
          </a:p>
          <a:p>
            <a:r>
              <a:rPr lang="en-US" altLang="ko-KR" dirty="0">
                <a:latin typeface="Times New Roman" charset="0"/>
              </a:rPr>
              <a:t> </a:t>
            </a:r>
            <a:r>
              <a:rPr lang="en-US" altLang="ko-KR" dirty="0" smtClean="0">
                <a:latin typeface="Times New Roman" charset="0"/>
              </a:rPr>
              <a:t> //dc </a:t>
            </a:r>
            <a:r>
              <a:rPr lang="ko-KR" altLang="en-US" dirty="0">
                <a:latin typeface="Times New Roman" charset="0"/>
              </a:rPr>
              <a:t>함수 사용</a:t>
            </a:r>
            <a:r>
              <a:rPr lang="en-US" altLang="ko-KR" dirty="0">
                <a:latin typeface="Times New Roman" charset="0"/>
              </a:rPr>
              <a:t>.</a:t>
            </a:r>
          </a:p>
          <a:p>
            <a:r>
              <a:rPr lang="en-US" altLang="ko-KR" dirty="0">
                <a:latin typeface="Times New Roman" charset="0"/>
              </a:rPr>
              <a:t> </a:t>
            </a:r>
            <a:r>
              <a:rPr lang="en-US" altLang="ko-KR" dirty="0" smtClean="0">
                <a:latin typeface="Times New Roman" charset="0"/>
              </a:rPr>
              <a:t> </a:t>
            </a:r>
            <a:r>
              <a:rPr lang="en-US" altLang="ko-KR" dirty="0" err="1" smtClean="0">
                <a:latin typeface="Times New Roman" charset="0"/>
              </a:rPr>
              <a:t>dc.SelectObject</a:t>
            </a:r>
            <a:r>
              <a:rPr lang="en-US" altLang="ko-KR" dirty="0" smtClean="0">
                <a:latin typeface="Times New Roman" charset="0"/>
              </a:rPr>
              <a:t>(</a:t>
            </a:r>
            <a:r>
              <a:rPr lang="en-US" altLang="ko-KR" dirty="0" err="1" smtClean="0">
                <a:latin typeface="Times New Roman" charset="0"/>
              </a:rPr>
              <a:t>pOldPen</a:t>
            </a:r>
            <a:r>
              <a:rPr lang="en-US" altLang="ko-KR" dirty="0" smtClean="0">
                <a:latin typeface="Times New Roman" charset="0"/>
              </a:rPr>
              <a:t>);</a:t>
            </a:r>
          </a:p>
          <a:p>
            <a:r>
              <a:rPr lang="en-US" altLang="ko-KR" dirty="0" smtClean="0">
                <a:latin typeface="Times New Roman" charset="0"/>
              </a:rPr>
              <a:t>}</a:t>
            </a:r>
            <a:endParaRPr lang="en-US" altLang="ko-KR" dirty="0">
              <a:latin typeface="Times New Roman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2910" y="785794"/>
            <a:ext cx="7772400" cy="26432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dirty="0" smtClean="0">
                <a:latin typeface="Times New Roman" charset="0"/>
              </a:rPr>
              <a:t>View::</a:t>
            </a:r>
            <a:r>
              <a:rPr lang="en-US" altLang="ko-KR" dirty="0" err="1" smtClean="0">
                <a:latin typeface="Times New Roman" charset="0"/>
              </a:rPr>
              <a:t>OnDraw</a:t>
            </a:r>
            <a:r>
              <a:rPr lang="en-US" altLang="ko-KR" dirty="0" smtClean="0">
                <a:latin typeface="Times New Roman" charset="0"/>
              </a:rPr>
              <a:t>( CDC *</a:t>
            </a:r>
            <a:r>
              <a:rPr lang="en-US" altLang="ko-KR" dirty="0" err="1" smtClean="0">
                <a:latin typeface="Times New Roman" charset="0"/>
              </a:rPr>
              <a:t>pDC</a:t>
            </a:r>
            <a:r>
              <a:rPr lang="en-US" altLang="ko-KR" dirty="0" smtClean="0">
                <a:latin typeface="Times New Roman" charset="0"/>
              </a:rPr>
              <a:t>)</a:t>
            </a:r>
          </a:p>
          <a:p>
            <a:r>
              <a:rPr lang="en-US" altLang="ko-KR" dirty="0" smtClean="0">
                <a:latin typeface="Times New Roman" charset="0"/>
              </a:rPr>
              <a:t>{</a:t>
            </a:r>
          </a:p>
          <a:p>
            <a:r>
              <a:rPr lang="en-US" altLang="ko-KR" dirty="0" smtClean="0">
                <a:latin typeface="Times New Roman" charset="0"/>
              </a:rPr>
              <a:t>     </a:t>
            </a:r>
            <a:r>
              <a:rPr lang="en-US" altLang="ko-KR" dirty="0" err="1" smtClean="0">
                <a:latin typeface="Times New Roman" charset="0"/>
              </a:rPr>
              <a:t>CPen</a:t>
            </a:r>
            <a:r>
              <a:rPr lang="en-US" altLang="ko-KR" dirty="0" smtClean="0">
                <a:latin typeface="Times New Roman" charset="0"/>
              </a:rPr>
              <a:t>  </a:t>
            </a:r>
            <a:r>
              <a:rPr lang="en-US" altLang="ko-KR" dirty="0" err="1" smtClean="0">
                <a:latin typeface="Times New Roman" charset="0"/>
              </a:rPr>
              <a:t>newPen</a:t>
            </a:r>
            <a:r>
              <a:rPr lang="en-US" altLang="ko-KR" dirty="0" smtClean="0">
                <a:latin typeface="Times New Roman" charset="0"/>
              </a:rPr>
              <a:t>(PS_DASHDOTDOT,  2,  (COLORREF)0);</a:t>
            </a:r>
          </a:p>
          <a:p>
            <a:r>
              <a:rPr lang="en-US" altLang="ko-KR" dirty="0" smtClean="0">
                <a:latin typeface="Times New Roman" charset="0"/>
              </a:rPr>
              <a:t>     </a:t>
            </a:r>
            <a:r>
              <a:rPr lang="en-US" altLang="ko-KR" dirty="0" err="1" smtClean="0">
                <a:latin typeface="Times New Roman" charset="0"/>
              </a:rPr>
              <a:t>CPen</a:t>
            </a:r>
            <a:r>
              <a:rPr lang="en-US" altLang="ko-KR" dirty="0" smtClean="0">
                <a:latin typeface="Times New Roman" charset="0"/>
              </a:rPr>
              <a:t>  *</a:t>
            </a:r>
            <a:r>
              <a:rPr lang="en-US" altLang="ko-KR" dirty="0" err="1" smtClean="0">
                <a:latin typeface="Times New Roman" charset="0"/>
              </a:rPr>
              <a:t>pOldPen</a:t>
            </a:r>
            <a:r>
              <a:rPr lang="en-US" altLang="ko-KR" dirty="0" smtClean="0">
                <a:latin typeface="Times New Roman" charset="0"/>
              </a:rPr>
              <a:t> = </a:t>
            </a:r>
            <a:r>
              <a:rPr lang="en-US" altLang="ko-KR" dirty="0" err="1" smtClean="0">
                <a:latin typeface="Times New Roman" charset="0"/>
              </a:rPr>
              <a:t>pDC</a:t>
            </a:r>
            <a:r>
              <a:rPr lang="en-US" altLang="ko-KR" dirty="0" smtClean="0">
                <a:latin typeface="Times New Roman" charset="0"/>
              </a:rPr>
              <a:t>-&gt;</a:t>
            </a:r>
            <a:r>
              <a:rPr lang="en-US" altLang="ko-KR" dirty="0" err="1" smtClean="0">
                <a:latin typeface="Times New Roman" charset="0"/>
              </a:rPr>
              <a:t>SelectObject</a:t>
            </a:r>
            <a:r>
              <a:rPr lang="en-US" altLang="ko-KR" dirty="0" smtClean="0">
                <a:latin typeface="Times New Roman" charset="0"/>
              </a:rPr>
              <a:t>(&amp;</a:t>
            </a:r>
            <a:r>
              <a:rPr lang="en-US" altLang="ko-KR" dirty="0" err="1" smtClean="0">
                <a:latin typeface="Times New Roman" charset="0"/>
              </a:rPr>
              <a:t>newPen</a:t>
            </a:r>
            <a:r>
              <a:rPr lang="en-US" altLang="ko-KR" dirty="0" smtClean="0">
                <a:latin typeface="Times New Roman" charset="0"/>
              </a:rPr>
              <a:t>);</a:t>
            </a:r>
          </a:p>
          <a:p>
            <a:r>
              <a:rPr lang="en-US" altLang="ko-KR" dirty="0" smtClean="0">
                <a:latin typeface="Times New Roman" charset="0"/>
              </a:rPr>
              <a:t>     </a:t>
            </a:r>
            <a:r>
              <a:rPr lang="en-US" altLang="ko-KR" dirty="0" err="1" smtClean="0">
                <a:latin typeface="Times New Roman" charset="0"/>
              </a:rPr>
              <a:t>pDC</a:t>
            </a:r>
            <a:r>
              <a:rPr lang="en-US" altLang="ko-KR" dirty="0" smtClean="0">
                <a:latin typeface="Times New Roman" charset="0"/>
              </a:rPr>
              <a:t>-&gt;</a:t>
            </a:r>
            <a:r>
              <a:rPr lang="en-US" altLang="ko-KR" dirty="0" err="1" smtClean="0">
                <a:latin typeface="Times New Roman" charset="0"/>
              </a:rPr>
              <a:t>MoveTo</a:t>
            </a:r>
            <a:r>
              <a:rPr lang="en-US" altLang="ko-KR" dirty="0" smtClean="0">
                <a:latin typeface="Times New Roman" charset="0"/>
              </a:rPr>
              <a:t>( 10, 10);</a:t>
            </a:r>
          </a:p>
          <a:p>
            <a:r>
              <a:rPr lang="en-US" altLang="ko-KR" dirty="0" smtClean="0">
                <a:latin typeface="Times New Roman" charset="0"/>
              </a:rPr>
              <a:t>     </a:t>
            </a:r>
            <a:r>
              <a:rPr lang="en-US" altLang="ko-KR" dirty="0" err="1" smtClean="0">
                <a:latin typeface="Times New Roman" charset="0"/>
              </a:rPr>
              <a:t>pDC</a:t>
            </a:r>
            <a:r>
              <a:rPr lang="en-US" altLang="ko-KR" dirty="0" smtClean="0">
                <a:latin typeface="Times New Roman" charset="0"/>
              </a:rPr>
              <a:t>-&gt;</a:t>
            </a:r>
            <a:r>
              <a:rPr lang="en-US" altLang="ko-KR" dirty="0" err="1" smtClean="0">
                <a:latin typeface="Times New Roman" charset="0"/>
              </a:rPr>
              <a:t>LineTo</a:t>
            </a:r>
            <a:r>
              <a:rPr lang="en-US" altLang="ko-KR" dirty="0" smtClean="0">
                <a:latin typeface="Times New Roman" charset="0"/>
              </a:rPr>
              <a:t>(110, 110);</a:t>
            </a:r>
          </a:p>
          <a:p>
            <a:r>
              <a:rPr lang="en-US" altLang="ko-KR" dirty="0" smtClean="0">
                <a:latin typeface="Times New Roman" charset="0"/>
              </a:rPr>
              <a:t>     </a:t>
            </a:r>
            <a:r>
              <a:rPr lang="en-US" altLang="ko-KR" dirty="0" err="1" smtClean="0">
                <a:latin typeface="Times New Roman" charset="0"/>
              </a:rPr>
              <a:t>pDC</a:t>
            </a:r>
            <a:r>
              <a:rPr lang="en-US" altLang="ko-KR" dirty="0" smtClean="0">
                <a:latin typeface="Times New Roman" charset="0"/>
              </a:rPr>
              <a:t>-&gt;</a:t>
            </a:r>
            <a:r>
              <a:rPr lang="en-US" altLang="ko-KR" dirty="0" err="1" smtClean="0">
                <a:latin typeface="Times New Roman" charset="0"/>
              </a:rPr>
              <a:t>SelectObject</a:t>
            </a:r>
            <a:r>
              <a:rPr lang="en-US" altLang="ko-KR" dirty="0" smtClean="0">
                <a:latin typeface="Times New Roman" charset="0"/>
              </a:rPr>
              <a:t>(</a:t>
            </a:r>
            <a:r>
              <a:rPr lang="en-US" altLang="ko-KR" dirty="0" err="1" smtClean="0">
                <a:latin typeface="Times New Roman" charset="0"/>
              </a:rPr>
              <a:t>pOldPen</a:t>
            </a:r>
            <a:r>
              <a:rPr lang="en-US" altLang="ko-KR" dirty="0" smtClean="0">
                <a:latin typeface="Times New Roman" charset="0"/>
              </a:rPr>
              <a:t>);	// </a:t>
            </a:r>
            <a:r>
              <a:rPr lang="en-US" altLang="ko-KR" dirty="0" err="1" smtClean="0">
                <a:latin typeface="Times New Roman" charset="0"/>
              </a:rPr>
              <a:t>newPen</a:t>
            </a:r>
            <a:r>
              <a:rPr lang="ko-KR" altLang="en-US" dirty="0" smtClean="0">
                <a:latin typeface="Times New Roman" charset="0"/>
              </a:rPr>
              <a:t>이 선택 해제 됨</a:t>
            </a:r>
            <a:endParaRPr lang="en-US" altLang="ko-KR" dirty="0" smtClean="0">
              <a:latin typeface="Times New Roman" charset="0"/>
            </a:endParaRPr>
          </a:p>
          <a:p>
            <a:r>
              <a:rPr lang="en-US" altLang="ko-KR" dirty="0" smtClean="0">
                <a:latin typeface="Times New Roman" charset="0"/>
              </a:rPr>
              <a:t>}	// </a:t>
            </a:r>
            <a:r>
              <a:rPr lang="en-US" altLang="ko-KR" dirty="0" err="1" smtClean="0">
                <a:latin typeface="Times New Roman" charset="0"/>
              </a:rPr>
              <a:t>newPen</a:t>
            </a:r>
            <a:r>
              <a:rPr lang="ko-KR" altLang="en-US" dirty="0" smtClean="0">
                <a:latin typeface="Times New Roman" charset="0"/>
              </a:rPr>
              <a:t>이 자동 소멸됨</a:t>
            </a:r>
            <a:endParaRPr lang="en-US" altLang="ko-KR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 GDI Object</a:t>
            </a:r>
            <a:endParaRPr lang="ko-KR" altLang="en-US" sz="36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4348" y="2357430"/>
            <a:ext cx="7772400" cy="40005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dirty="0" smtClean="0">
                <a:latin typeface="Times New Roman" charset="0"/>
              </a:rPr>
              <a:t>View::</a:t>
            </a:r>
            <a:r>
              <a:rPr lang="en-US" altLang="ko-KR" dirty="0" err="1" smtClean="0">
                <a:latin typeface="Times New Roman" charset="0"/>
              </a:rPr>
              <a:t>OnDraw</a:t>
            </a:r>
            <a:r>
              <a:rPr lang="en-US" altLang="ko-KR" dirty="0" smtClean="0">
                <a:latin typeface="Times New Roman" charset="0"/>
              </a:rPr>
              <a:t>( CDC *</a:t>
            </a:r>
            <a:r>
              <a:rPr lang="en-US" altLang="ko-KR" dirty="0" err="1" smtClean="0">
                <a:latin typeface="Times New Roman" charset="0"/>
              </a:rPr>
              <a:t>pDC</a:t>
            </a:r>
            <a:r>
              <a:rPr lang="en-US" altLang="ko-KR" dirty="0" smtClean="0">
                <a:latin typeface="Times New Roman" charset="0"/>
              </a:rPr>
              <a:t>)</a:t>
            </a:r>
          </a:p>
          <a:p>
            <a:r>
              <a:rPr lang="en-US" altLang="ko-KR" dirty="0" smtClean="0">
                <a:latin typeface="Times New Roman" charset="0"/>
              </a:rPr>
              <a:t>{</a:t>
            </a:r>
          </a:p>
          <a:p>
            <a:r>
              <a:rPr lang="en-US" altLang="ko-KR" dirty="0" smtClean="0">
                <a:latin typeface="Times New Roman" charset="0"/>
              </a:rPr>
              <a:t>     </a:t>
            </a:r>
            <a:r>
              <a:rPr lang="en-US" altLang="ko-KR" dirty="0" err="1" smtClean="0">
                <a:latin typeface="Times New Roman" charset="0"/>
              </a:rPr>
              <a:t>CPen</a:t>
            </a:r>
            <a:r>
              <a:rPr lang="en-US" altLang="ko-KR" dirty="0" smtClean="0">
                <a:latin typeface="Times New Roman" charset="0"/>
              </a:rPr>
              <a:t>  </a:t>
            </a:r>
            <a:r>
              <a:rPr lang="en-US" altLang="ko-KR" dirty="0" err="1" smtClean="0">
                <a:latin typeface="Times New Roman" charset="0"/>
              </a:rPr>
              <a:t>newPen</a:t>
            </a:r>
            <a:r>
              <a:rPr lang="en-US" altLang="ko-KR" dirty="0" smtClean="0">
                <a:latin typeface="Times New Roman" charset="0"/>
              </a:rPr>
              <a:t>(PS_DASHDOTDOT,  2,  (COLORREF)0);</a:t>
            </a:r>
          </a:p>
          <a:p>
            <a:r>
              <a:rPr lang="en-US" altLang="ko-KR" dirty="0" smtClean="0">
                <a:latin typeface="Times New Roman" charset="0"/>
              </a:rPr>
              <a:t>     </a:t>
            </a:r>
            <a:r>
              <a:rPr lang="en-US" altLang="ko-KR" dirty="0" err="1" smtClean="0">
                <a:latin typeface="Times New Roman" charset="0"/>
              </a:rPr>
              <a:t>CPen</a:t>
            </a:r>
            <a:r>
              <a:rPr lang="en-US" altLang="ko-KR" dirty="0" smtClean="0">
                <a:latin typeface="Times New Roman" charset="0"/>
              </a:rPr>
              <a:t>  *</a:t>
            </a:r>
            <a:r>
              <a:rPr lang="en-US" altLang="ko-KR" dirty="0" err="1" smtClean="0">
                <a:latin typeface="Times New Roman" charset="0"/>
              </a:rPr>
              <a:t>pOldPen</a:t>
            </a:r>
            <a:r>
              <a:rPr lang="en-US" altLang="ko-KR" dirty="0" smtClean="0">
                <a:latin typeface="Times New Roman" charset="0"/>
              </a:rPr>
              <a:t> = </a:t>
            </a:r>
            <a:r>
              <a:rPr lang="en-US" altLang="ko-KR" dirty="0" err="1" smtClean="0">
                <a:latin typeface="Times New Roman" charset="0"/>
              </a:rPr>
              <a:t>pDC</a:t>
            </a:r>
            <a:r>
              <a:rPr lang="en-US" altLang="ko-KR" dirty="0" smtClean="0">
                <a:latin typeface="Times New Roman" charset="0"/>
              </a:rPr>
              <a:t>-&gt;</a:t>
            </a:r>
            <a:r>
              <a:rPr lang="en-US" altLang="ko-KR" dirty="0" err="1" smtClean="0">
                <a:latin typeface="Times New Roman" charset="0"/>
              </a:rPr>
              <a:t>SelectObject</a:t>
            </a:r>
            <a:r>
              <a:rPr lang="en-US" altLang="ko-KR" dirty="0" smtClean="0">
                <a:latin typeface="Times New Roman" charset="0"/>
              </a:rPr>
              <a:t>(&amp;</a:t>
            </a:r>
            <a:r>
              <a:rPr lang="en-US" altLang="ko-KR" dirty="0" err="1" smtClean="0">
                <a:latin typeface="Times New Roman" charset="0"/>
              </a:rPr>
              <a:t>newPen</a:t>
            </a:r>
            <a:r>
              <a:rPr lang="en-US" altLang="ko-KR" dirty="0" smtClean="0">
                <a:latin typeface="Times New Roman" charset="0"/>
              </a:rPr>
              <a:t>);</a:t>
            </a:r>
          </a:p>
          <a:p>
            <a:r>
              <a:rPr lang="en-US" altLang="ko-KR" dirty="0" smtClean="0">
                <a:latin typeface="Times New Roman" charset="0"/>
              </a:rPr>
              <a:t>     </a:t>
            </a:r>
            <a:r>
              <a:rPr lang="en-US" altLang="ko-KR" dirty="0" err="1" smtClean="0">
                <a:latin typeface="Times New Roman" charset="0"/>
              </a:rPr>
              <a:t>pDC</a:t>
            </a:r>
            <a:r>
              <a:rPr lang="en-US" altLang="ko-KR" dirty="0" smtClean="0">
                <a:latin typeface="Times New Roman" charset="0"/>
              </a:rPr>
              <a:t>-&gt;</a:t>
            </a:r>
            <a:r>
              <a:rPr lang="en-US" altLang="ko-KR" dirty="0" err="1" smtClean="0">
                <a:latin typeface="Times New Roman" charset="0"/>
              </a:rPr>
              <a:t>MoveTo</a:t>
            </a:r>
            <a:r>
              <a:rPr lang="en-US" altLang="ko-KR" dirty="0" smtClean="0">
                <a:latin typeface="Times New Roman" charset="0"/>
              </a:rPr>
              <a:t>( 10, 10);</a:t>
            </a:r>
          </a:p>
          <a:p>
            <a:r>
              <a:rPr lang="en-US" altLang="ko-KR" dirty="0" smtClean="0">
                <a:latin typeface="Times New Roman" charset="0"/>
              </a:rPr>
              <a:t>     </a:t>
            </a:r>
            <a:r>
              <a:rPr lang="en-US" altLang="ko-KR" dirty="0" err="1" smtClean="0">
                <a:latin typeface="Times New Roman" charset="0"/>
              </a:rPr>
              <a:t>pDC</a:t>
            </a:r>
            <a:r>
              <a:rPr lang="en-US" altLang="ko-KR" dirty="0" smtClean="0">
                <a:latin typeface="Times New Roman" charset="0"/>
              </a:rPr>
              <a:t>-&gt;</a:t>
            </a:r>
            <a:r>
              <a:rPr lang="en-US" altLang="ko-KR" dirty="0" err="1" smtClean="0">
                <a:latin typeface="Times New Roman" charset="0"/>
              </a:rPr>
              <a:t>LineTo</a:t>
            </a:r>
            <a:r>
              <a:rPr lang="en-US" altLang="ko-KR" dirty="0" smtClean="0">
                <a:latin typeface="Times New Roman" charset="0"/>
              </a:rPr>
              <a:t>(110, 110);</a:t>
            </a:r>
          </a:p>
          <a:p>
            <a:r>
              <a:rPr lang="en-US" altLang="ko-KR" dirty="0" smtClean="0">
                <a:latin typeface="Times New Roman" charset="0"/>
              </a:rPr>
              <a:t>     </a:t>
            </a:r>
            <a:r>
              <a:rPr lang="en-US" altLang="ko-KR" dirty="0" err="1" smtClean="0">
                <a:latin typeface="Times New Roman" charset="0"/>
              </a:rPr>
              <a:t>pDC</a:t>
            </a:r>
            <a:r>
              <a:rPr lang="en-US" altLang="ko-KR" dirty="0" smtClean="0">
                <a:latin typeface="Times New Roman" charset="0"/>
              </a:rPr>
              <a:t>-&gt;</a:t>
            </a:r>
            <a:r>
              <a:rPr lang="en-US" altLang="ko-KR" dirty="0" err="1" smtClean="0">
                <a:latin typeface="Times New Roman" charset="0"/>
              </a:rPr>
              <a:t>SelectObject</a:t>
            </a:r>
            <a:r>
              <a:rPr lang="en-US" altLang="ko-KR" dirty="0" smtClean="0">
                <a:latin typeface="Times New Roman" charset="0"/>
              </a:rPr>
              <a:t>(BLACK_PEN);	// </a:t>
            </a:r>
            <a:r>
              <a:rPr lang="en-US" altLang="ko-KR" dirty="0" err="1" smtClean="0">
                <a:latin typeface="Times New Roman" charset="0"/>
              </a:rPr>
              <a:t>newPen</a:t>
            </a:r>
            <a:r>
              <a:rPr lang="ko-KR" altLang="en-US" dirty="0" smtClean="0">
                <a:latin typeface="Times New Roman" charset="0"/>
              </a:rPr>
              <a:t>이 선택 해제 됨</a:t>
            </a:r>
            <a:endParaRPr lang="en-US" altLang="ko-KR" dirty="0" smtClean="0">
              <a:latin typeface="Times New Roman" charset="0"/>
            </a:endParaRPr>
          </a:p>
          <a:p>
            <a:r>
              <a:rPr lang="en-US" altLang="ko-KR" dirty="0" smtClean="0">
                <a:latin typeface="Times New Roman" charset="0"/>
              </a:rPr>
              <a:t>}	// </a:t>
            </a:r>
            <a:r>
              <a:rPr lang="en-US" altLang="ko-KR" dirty="0" err="1" smtClean="0">
                <a:latin typeface="Times New Roman" charset="0"/>
              </a:rPr>
              <a:t>newPen</a:t>
            </a:r>
            <a:r>
              <a:rPr lang="ko-KR" altLang="en-US" dirty="0" smtClean="0">
                <a:latin typeface="Times New Roman" charset="0"/>
              </a:rPr>
              <a:t>이 자동 소멸됨</a:t>
            </a:r>
            <a:endParaRPr lang="en-US" altLang="ko-KR" dirty="0">
              <a:latin typeface="Times New Roman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857232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ko-KR" sz="2000" dirty="0" smtClean="0"/>
              <a:t>Stock GDI </a:t>
            </a:r>
            <a:r>
              <a:rPr lang="ko-KR" altLang="en-US" sz="2000" dirty="0" smtClean="0"/>
              <a:t>객체는 윈도우에 종속적이므로 객체에 대한 해제는 </a:t>
            </a:r>
            <a:r>
              <a:rPr lang="ko-KR" altLang="en-US" sz="2000" dirty="0" err="1" smtClean="0"/>
              <a:t>신경쓸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필요가 없다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     virtual </a:t>
            </a:r>
            <a:r>
              <a:rPr lang="en-US" altLang="ko-KR" sz="2000" dirty="0" err="1" smtClean="0"/>
              <a:t>CGDIObject</a:t>
            </a:r>
            <a:r>
              <a:rPr lang="en-US" altLang="ko-KR" sz="2000" dirty="0" smtClean="0"/>
              <a:t> *</a:t>
            </a:r>
            <a:r>
              <a:rPr lang="en-US" altLang="ko-KR" sz="2000" dirty="0" err="1" smtClean="0"/>
              <a:t>SelectObject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nIndex</a:t>
            </a:r>
            <a:r>
              <a:rPr lang="en-US" altLang="ko-KR" sz="2000" dirty="0" smtClean="0"/>
              <a:t>);</a:t>
            </a:r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 GDI Object</a:t>
            </a:r>
            <a:endParaRPr lang="ko-KR" altLang="en-US" sz="3600" dirty="0"/>
          </a:p>
        </p:txBody>
      </p:sp>
      <p:sp>
        <p:nvSpPr>
          <p:cNvPr id="30" name="직사각형 29"/>
          <p:cNvSpPr/>
          <p:nvPr/>
        </p:nvSpPr>
        <p:spPr>
          <a:xfrm>
            <a:off x="0" y="521495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ko-KR" altLang="en-US" sz="2000" dirty="0" smtClean="0"/>
              <a:t>내장 </a:t>
            </a:r>
            <a:r>
              <a:rPr lang="en-US" altLang="ko-KR" sz="2000" dirty="0" smtClean="0"/>
              <a:t>GDI </a:t>
            </a:r>
            <a:r>
              <a:rPr lang="ko-KR" altLang="en-US" sz="2000" dirty="0" smtClean="0"/>
              <a:t>오브젝트를 사용할 때는 </a:t>
            </a:r>
            <a:r>
              <a:rPr lang="en-US" altLang="ko-KR" sz="2000" dirty="0" smtClean="0"/>
              <a:t>DCD::</a:t>
            </a:r>
            <a:r>
              <a:rPr lang="en-US" altLang="ko-KR" sz="2000" dirty="0" err="1" smtClean="0"/>
              <a:t>SelectStockObject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를 호출한다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err="1" smtClean="0"/>
              <a:t>CGdiObject</a:t>
            </a:r>
            <a:r>
              <a:rPr lang="en-US" altLang="ko-KR" sz="2000" dirty="0" smtClean="0"/>
              <a:t> *</a:t>
            </a:r>
            <a:r>
              <a:rPr lang="ko-KR" altLang="en-US" sz="2000" dirty="0" smtClean="0"/>
              <a:t>를 </a:t>
            </a:r>
            <a:r>
              <a:rPr lang="ko-KR" altLang="en-US" sz="2000" dirty="0" err="1" smtClean="0"/>
              <a:t>리턴하므로</a:t>
            </a:r>
            <a:r>
              <a:rPr lang="ko-KR" altLang="en-US" sz="2000" dirty="0" smtClean="0"/>
              <a:t> 자신이 사용하는 오브젝트에 맞게 </a:t>
            </a:r>
            <a:r>
              <a:rPr lang="ko-KR" altLang="en-US" sz="2000" dirty="0" err="1" smtClean="0"/>
              <a:t>형변환하여</a:t>
            </a:r>
            <a:r>
              <a:rPr lang="ko-KR" altLang="en-US" sz="2000" dirty="0" smtClean="0"/>
              <a:t> 사용한다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6" name="직사각형 5"/>
          <p:cNvSpPr/>
          <p:nvPr/>
        </p:nvSpPr>
        <p:spPr>
          <a:xfrm>
            <a:off x="0" y="71435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ko-KR" altLang="en-US" sz="2000" dirty="0" smtClean="0"/>
              <a:t>시스템 내장</a:t>
            </a:r>
            <a:r>
              <a:rPr lang="en-US" altLang="ko-KR" sz="2000" dirty="0" smtClean="0"/>
              <a:t>(Stock) GDI Object</a:t>
            </a:r>
            <a:endParaRPr lang="en-US" altLang="ko-KR" sz="200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5786" y="1366846"/>
            <a:ext cx="1828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팬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281586" y="1366846"/>
            <a:ext cx="3276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폰 트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85786" y="1747846"/>
            <a:ext cx="1828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BLACK_PEN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281586" y="1747846"/>
            <a:ext cx="32766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Times New Roman" charset="0"/>
              </a:rPr>
              <a:t>ANSI_FIXED_FONT</a:t>
            </a:r>
          </a:p>
          <a:p>
            <a:r>
              <a:rPr lang="en-US" altLang="ko-KR" sz="2000">
                <a:latin typeface="Times New Roman" charset="0"/>
              </a:rPr>
              <a:t>(ANSI</a:t>
            </a:r>
            <a:r>
              <a:rPr lang="ko-KR" altLang="en-US" sz="2000">
                <a:latin typeface="Times New Roman" charset="0"/>
              </a:rPr>
              <a:t>고정 폰트</a:t>
            </a:r>
            <a:r>
              <a:rPr lang="en-US" altLang="ko-KR" sz="2000">
                <a:latin typeface="Times New Roman" charset="0"/>
              </a:rPr>
              <a:t>)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85786" y="2738446"/>
            <a:ext cx="1828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WHITE_PEN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281586" y="2738446"/>
            <a:ext cx="32766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Times New Roman" charset="0"/>
              </a:rPr>
              <a:t>ANSI_VAR_FONT</a:t>
            </a:r>
          </a:p>
          <a:p>
            <a:r>
              <a:rPr lang="en-US" altLang="ko-KR" sz="2000">
                <a:latin typeface="Times New Roman" charset="0"/>
              </a:rPr>
              <a:t>(ANSI </a:t>
            </a:r>
            <a:r>
              <a:rPr lang="ko-KR" altLang="en-US" sz="2000">
                <a:latin typeface="Times New Roman" charset="0"/>
              </a:rPr>
              <a:t>가변 폰트</a:t>
            </a:r>
            <a:r>
              <a:rPr lang="en-US" altLang="ko-KR" sz="2000">
                <a:latin typeface="Times New Roman" charset="0"/>
              </a:rPr>
              <a:t>)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785786" y="3729046"/>
            <a:ext cx="18288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NULL_PEN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281586" y="3729046"/>
            <a:ext cx="3276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Times New Roman" charset="0"/>
              </a:rPr>
              <a:t>SYSTEM_FONT</a:t>
            </a:r>
          </a:p>
          <a:p>
            <a:r>
              <a:rPr lang="en-US" altLang="ko-KR" sz="2000">
                <a:latin typeface="Times New Roman" charset="0"/>
              </a:rPr>
              <a:t>(</a:t>
            </a:r>
            <a:r>
              <a:rPr lang="ko-KR" altLang="en-US" sz="2000">
                <a:latin typeface="Times New Roman" charset="0"/>
              </a:rPr>
              <a:t>시스템 폰트</a:t>
            </a:r>
            <a:r>
              <a:rPr lang="en-US" altLang="ko-KR" sz="2000">
                <a:latin typeface="Times New Roman" charset="0"/>
              </a:rPr>
              <a:t>)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614586" y="1366846"/>
            <a:ext cx="2667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브러시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614586" y="1747846"/>
            <a:ext cx="2667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BLACK_BRUSH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2614586" y="2738446"/>
            <a:ext cx="2667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WHITE_BRUSH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2614586" y="3729046"/>
            <a:ext cx="2667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GRAY_BRUSH</a:t>
            </a:r>
          </a:p>
          <a:p>
            <a:pPr algn="ctr"/>
            <a:r>
              <a:rPr lang="en-US" altLang="ko-KR" sz="2000">
                <a:latin typeface="Times New Roman" charset="0"/>
              </a:rPr>
              <a:t>HOLLOW_BRUSH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 GDI Object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0" y="71435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ko-KR" altLang="en-US" sz="2000" dirty="0" err="1" smtClean="0"/>
              <a:t>사용예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도형그리기</a:t>
            </a:r>
            <a:endParaRPr lang="en-US" altLang="ko-KR" sz="2000" dirty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1000100" y="1142984"/>
            <a:ext cx="7696200" cy="487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>
                <a:latin typeface="Times New Roman" charset="0"/>
              </a:rPr>
              <a:t>	CClientDC  dc(this);</a:t>
            </a:r>
          </a:p>
          <a:p>
            <a:r>
              <a:rPr lang="en-US" altLang="ko-KR">
                <a:latin typeface="Times New Roman" charset="0"/>
              </a:rPr>
              <a:t>	CPoint    point1;</a:t>
            </a:r>
          </a:p>
          <a:p>
            <a:r>
              <a:rPr lang="en-US" altLang="ko-KR">
                <a:latin typeface="Times New Roman" charset="0"/>
              </a:rPr>
              <a:t>	point1.x = point.x + 100;</a:t>
            </a:r>
          </a:p>
          <a:p>
            <a:r>
              <a:rPr lang="en-US" altLang="ko-KR">
                <a:latin typeface="Times New Roman" charset="0"/>
              </a:rPr>
              <a:t>	point1.y = point.y + 100;</a:t>
            </a:r>
          </a:p>
          <a:p>
            <a:r>
              <a:rPr lang="en-US" altLang="ko-KR">
                <a:latin typeface="Times New Roman" charset="0"/>
              </a:rPr>
              <a:t>	CRect      rect(point,point1);</a:t>
            </a:r>
          </a:p>
          <a:p>
            <a:endParaRPr lang="en-US" altLang="ko-KR">
              <a:latin typeface="Times New Roman" charset="0"/>
            </a:endParaRPr>
          </a:p>
          <a:p>
            <a:r>
              <a:rPr lang="en-US" altLang="ko-KR">
                <a:latin typeface="Times New Roman" charset="0"/>
              </a:rPr>
              <a:t>	CBrush     MyBrush,* pOldBrush;</a:t>
            </a:r>
          </a:p>
          <a:p>
            <a:r>
              <a:rPr lang="en-US" altLang="ko-KR">
                <a:latin typeface="Times New Roman" charset="0"/>
              </a:rPr>
              <a:t>	MyBrush.CreateSolidBrush(RGB(255,0,0));</a:t>
            </a:r>
          </a:p>
          <a:p>
            <a:r>
              <a:rPr lang="en-US" altLang="ko-KR">
                <a:latin typeface="Times New Roman" charset="0"/>
              </a:rPr>
              <a:t>	pOldBrush = dc.SelectObject(&amp;MyBrush);</a:t>
            </a:r>
          </a:p>
          <a:p>
            <a:r>
              <a:rPr lang="en-US" altLang="ko-KR">
                <a:latin typeface="Times New Roman" charset="0"/>
              </a:rPr>
              <a:t>	dc.Ellipse(point.x,point.y,point1.x,point1.y);</a:t>
            </a:r>
          </a:p>
          <a:p>
            <a:r>
              <a:rPr lang="en-US" altLang="ko-KR">
                <a:latin typeface="Times New Roman" charset="0"/>
              </a:rPr>
              <a:t>	</a:t>
            </a:r>
          </a:p>
          <a:p>
            <a:r>
              <a:rPr lang="en-US" altLang="ko-KR">
                <a:latin typeface="Times New Roman" charset="0"/>
              </a:rPr>
              <a:t>	dc.SelectObject(pOldBrush);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3. </a:t>
            </a:r>
            <a:r>
              <a:rPr lang="ko-KR" altLang="en-US" sz="3600" dirty="0" smtClean="0"/>
              <a:t>무효화 사각형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0" y="857232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2000" dirty="0" smtClean="0"/>
              <a:t>무효화 사각형</a:t>
            </a:r>
            <a:r>
              <a:rPr lang="en-US" altLang="ko-KR" sz="2000" dirty="0" smtClean="0"/>
              <a:t>(Invalid Rectangle)</a:t>
            </a:r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윈도우에 무효화 사각형이 있으면 윈도우 </a:t>
            </a:r>
            <a:r>
              <a:rPr lang="en-US" altLang="ko-KR" sz="2000" dirty="0" smtClean="0"/>
              <a:t>OS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WM_PAINT</a:t>
            </a:r>
            <a:r>
              <a:rPr lang="ko-KR" altLang="en-US" sz="2000" dirty="0" smtClean="0"/>
              <a:t>를 해당 윈도우에게 보낸다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 smtClean="0"/>
              <a:t>WM_PAINT</a:t>
            </a:r>
            <a:r>
              <a:rPr lang="ko-KR" altLang="en-US" sz="2000" dirty="0" smtClean="0"/>
              <a:t>를 받은 윈도우는 무효화 사각형영역만 다시 그려 준다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무효화 사각형의 정보는 </a:t>
            </a:r>
            <a:r>
              <a:rPr lang="en-US" altLang="ko-KR" sz="2000" dirty="0" smtClean="0"/>
              <a:t>PAINTSTRUCT</a:t>
            </a:r>
            <a:r>
              <a:rPr lang="ko-KR" altLang="en-US" sz="2000" dirty="0" smtClean="0"/>
              <a:t>구조체의 </a:t>
            </a:r>
            <a:r>
              <a:rPr lang="en-US" altLang="ko-KR" sz="2000" dirty="0" err="1" smtClean="0"/>
              <a:t>rcPaint</a:t>
            </a:r>
            <a:r>
              <a:rPr lang="ko-KR" altLang="en-US" sz="2000" dirty="0" smtClean="0"/>
              <a:t>에 저장되어 있다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 smtClean="0"/>
              <a:t>WM_PAINT</a:t>
            </a:r>
            <a:r>
              <a:rPr lang="ko-KR" altLang="en-US" sz="2000" dirty="0" smtClean="0"/>
              <a:t>가 발생하는 경우</a:t>
            </a:r>
          </a:p>
          <a:p>
            <a:pPr lvl="2"/>
            <a:r>
              <a:rPr lang="ko-KR" altLang="en-US" sz="2000" dirty="0" smtClean="0"/>
              <a:t>윈도우가 처음 만들어져 사용자 눈에 보일 때</a:t>
            </a:r>
          </a:p>
          <a:p>
            <a:pPr lvl="2"/>
            <a:r>
              <a:rPr lang="ko-KR" altLang="en-US" sz="2000" dirty="0" smtClean="0"/>
              <a:t>윈도우가 다른 </a:t>
            </a:r>
            <a:r>
              <a:rPr lang="ko-KR" altLang="en-US" sz="2000" dirty="0" err="1" smtClean="0"/>
              <a:t>위도우에</a:t>
            </a:r>
            <a:r>
              <a:rPr lang="ko-KR" altLang="en-US" sz="2000" dirty="0" smtClean="0"/>
              <a:t> 가려졌다가 환원될 때</a:t>
            </a:r>
          </a:p>
          <a:p>
            <a:pPr lvl="2"/>
            <a:r>
              <a:rPr lang="ko-KR" altLang="en-US" sz="2000" dirty="0" smtClean="0"/>
              <a:t>윈도우의 크기를 조절할 때</a:t>
            </a:r>
          </a:p>
          <a:p>
            <a:pPr lvl="2"/>
            <a:r>
              <a:rPr lang="en-US" altLang="ko-KR" sz="2000" dirty="0" smtClean="0"/>
              <a:t>Invalidate()</a:t>
            </a:r>
            <a:r>
              <a:rPr lang="ko-KR" altLang="en-US" sz="2000" dirty="0" smtClean="0"/>
              <a:t>나 </a:t>
            </a:r>
            <a:r>
              <a:rPr lang="en-US" altLang="ko-KR" sz="2000" dirty="0" err="1" smtClean="0"/>
              <a:t>UpdateAllViews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함수가 호출될 때</a:t>
            </a:r>
            <a:endParaRPr lang="en-US" altLang="ko-KR" sz="2000" dirty="0" smtClean="0"/>
          </a:p>
          <a:p>
            <a:pPr lvl="2"/>
            <a:endParaRPr lang="ko-KR" altLang="en-US" sz="2000" dirty="0" smtClean="0"/>
          </a:p>
          <a:p>
            <a:pPr lvl="1"/>
            <a:r>
              <a:rPr lang="en-US" altLang="ko-KR" sz="2000" dirty="0" smtClean="0"/>
              <a:t>WM_PAINT</a:t>
            </a:r>
            <a:r>
              <a:rPr lang="ko-KR" altLang="en-US" sz="2000" dirty="0" smtClean="0"/>
              <a:t>가 호출 되면 </a:t>
            </a:r>
            <a:r>
              <a:rPr lang="en-US" altLang="ko-KR" sz="2000" dirty="0" err="1" smtClean="0"/>
              <a:t>OnPaint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가 호출 되고 </a:t>
            </a:r>
            <a:r>
              <a:rPr lang="en-US" altLang="ko-KR" sz="2000" dirty="0" err="1" smtClean="0"/>
              <a:t>OnPaint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내부에서 </a:t>
            </a:r>
            <a:r>
              <a:rPr lang="en-US" altLang="ko-KR" sz="2000" dirty="0" err="1" smtClean="0"/>
              <a:t>OnDraw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를 호출한다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3. </a:t>
            </a:r>
            <a:r>
              <a:rPr lang="ko-KR" altLang="en-US" sz="3600" dirty="0" smtClean="0"/>
              <a:t>무효화 사각형</a:t>
            </a:r>
            <a:endParaRPr lang="ko-KR" alt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4348" y="1071546"/>
            <a:ext cx="76200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>
                <a:latin typeface="Times New Roman" charset="0"/>
              </a:rPr>
              <a:t>void CView::OnPaint()</a:t>
            </a:r>
          </a:p>
          <a:p>
            <a:r>
              <a:rPr lang="en-US" altLang="ko-KR">
                <a:latin typeface="Times New Roman" charset="0"/>
              </a:rPr>
              <a:t>{</a:t>
            </a:r>
          </a:p>
          <a:p>
            <a:r>
              <a:rPr lang="en-US" altLang="ko-KR">
                <a:latin typeface="Times New Roman" charset="0"/>
              </a:rPr>
              <a:t>	// standard paint routine</a:t>
            </a:r>
          </a:p>
          <a:p>
            <a:r>
              <a:rPr lang="en-US" altLang="ko-KR">
                <a:latin typeface="Times New Roman" charset="0"/>
              </a:rPr>
              <a:t>	CPaintDC dc(this);</a:t>
            </a:r>
          </a:p>
          <a:p>
            <a:r>
              <a:rPr lang="en-US" altLang="ko-KR">
                <a:latin typeface="Times New Roman" charset="0"/>
              </a:rPr>
              <a:t>	OnPrepareDC(&amp;dc);</a:t>
            </a:r>
          </a:p>
          <a:p>
            <a:r>
              <a:rPr lang="en-US" altLang="ko-KR">
                <a:latin typeface="Times New Roman" charset="0"/>
              </a:rPr>
              <a:t>	OnDraw(&amp;dc);</a:t>
            </a:r>
          </a:p>
          <a:p>
            <a:r>
              <a:rPr lang="en-US" altLang="ko-KR">
                <a:latin typeface="Times New Roman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4. </a:t>
            </a:r>
            <a:r>
              <a:rPr lang="ko-KR" altLang="en-US" sz="3600" dirty="0" smtClean="0"/>
              <a:t>그리기 모드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0" y="1142984"/>
            <a:ext cx="9144000" cy="874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Times New Roman" charset="0"/>
              </a:rPr>
              <a:t>     </a:t>
            </a:r>
            <a:r>
              <a:rPr lang="ko-KR" altLang="en-US" sz="2000" dirty="0" smtClean="0">
                <a:latin typeface="Times New Roman" charset="0"/>
              </a:rPr>
              <a:t>논리 연산자의 조합을 사용하여 대상의 픽셀 색과 결합된 색을 출력함</a:t>
            </a:r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smtClean="0">
                <a:latin typeface="Times New Roman" charset="0"/>
              </a:rPr>
              <a:t>           Set/Get ROP2	          	</a:t>
            </a:r>
            <a:r>
              <a:rPr lang="ko-KR" altLang="en-US" sz="2000" dirty="0" err="1" smtClean="0">
                <a:latin typeface="Times New Roman" charset="0"/>
              </a:rPr>
              <a:t>그리기모드</a:t>
            </a:r>
            <a:r>
              <a:rPr lang="en-US" altLang="ko-KR" sz="2000" dirty="0" smtClean="0">
                <a:latin typeface="Times New Roman" charset="0"/>
              </a:rPr>
              <a:t> </a:t>
            </a:r>
            <a:r>
              <a:rPr lang="ko-KR" altLang="en-US" sz="2000" dirty="0" smtClean="0">
                <a:latin typeface="Times New Roman" charset="0"/>
              </a:rPr>
              <a:t>변경</a:t>
            </a:r>
            <a:r>
              <a:rPr lang="en-US" altLang="ko-KR" sz="2000" dirty="0" smtClean="0">
                <a:latin typeface="Times New Roman" charset="0"/>
              </a:rPr>
              <a:t>(R2_COPYPEN)</a:t>
            </a:r>
          </a:p>
          <a:p>
            <a:r>
              <a:rPr lang="en-US" altLang="ko-KR" sz="2000" dirty="0" smtClean="0">
                <a:latin typeface="Times New Roman" charset="0"/>
              </a:rPr>
              <a:t>              - </a:t>
            </a:r>
            <a:r>
              <a:rPr lang="ko-KR" altLang="en-US" sz="2000" dirty="0" err="1" smtClean="0">
                <a:latin typeface="Times New Roman" charset="0"/>
              </a:rPr>
              <a:t>디스플레이면에</a:t>
            </a:r>
            <a:r>
              <a:rPr lang="ko-KR" altLang="en-US" sz="2000" dirty="0" smtClean="0">
                <a:latin typeface="Times New Roman" charset="0"/>
              </a:rPr>
              <a:t> 픽셀을 복사함</a:t>
            </a:r>
            <a:endParaRPr lang="en-US" altLang="ko-KR" sz="2000" dirty="0" smtClean="0">
              <a:latin typeface="Times New Roman" charset="0"/>
            </a:endParaRPr>
          </a:p>
          <a:p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smtClean="0">
                <a:latin typeface="Times New Roman" charset="0"/>
              </a:rPr>
              <a:t>	</a:t>
            </a:r>
            <a:r>
              <a:rPr lang="en-US" altLang="ko-KR" dirty="0" smtClean="0">
                <a:latin typeface="Times New Roman" charset="0"/>
              </a:rPr>
              <a:t>R2_NOP		 	</a:t>
            </a:r>
            <a:r>
              <a:rPr lang="ko-KR" altLang="en-US" dirty="0" smtClean="0">
                <a:latin typeface="Times New Roman" charset="0"/>
              </a:rPr>
              <a:t>대상 </a:t>
            </a:r>
            <a:r>
              <a:rPr lang="en-US" altLang="ko-KR" dirty="0" smtClean="0">
                <a:latin typeface="Times New Roman" charset="0"/>
              </a:rPr>
              <a:t>= </a:t>
            </a:r>
            <a:r>
              <a:rPr lang="ko-KR" altLang="en-US" dirty="0" smtClean="0">
                <a:latin typeface="Times New Roman" charset="0"/>
              </a:rPr>
              <a:t>대상</a:t>
            </a:r>
            <a:endParaRPr lang="en-US" altLang="ko-KR" dirty="0" smtClean="0">
              <a:latin typeface="Times New Roman" charset="0"/>
            </a:endParaRPr>
          </a:p>
          <a:p>
            <a:r>
              <a:rPr lang="en-US" altLang="ko-KR" dirty="0" smtClean="0">
                <a:latin typeface="Times New Roman" charset="0"/>
              </a:rPr>
              <a:t>	R2_NOT		 	</a:t>
            </a:r>
            <a:r>
              <a:rPr lang="ko-KR" altLang="en-US" dirty="0" smtClean="0">
                <a:latin typeface="Times New Roman" charset="0"/>
              </a:rPr>
              <a:t>대상 </a:t>
            </a:r>
            <a:r>
              <a:rPr lang="en-US" altLang="ko-KR" dirty="0" smtClean="0">
                <a:latin typeface="Times New Roman" charset="0"/>
              </a:rPr>
              <a:t>= NOT </a:t>
            </a:r>
            <a:r>
              <a:rPr lang="ko-KR" altLang="en-US" dirty="0" smtClean="0">
                <a:latin typeface="Times New Roman" charset="0"/>
              </a:rPr>
              <a:t>대상</a:t>
            </a:r>
            <a:endParaRPr lang="en-US" altLang="ko-KR" dirty="0" smtClean="0">
              <a:latin typeface="Times New Roman" charset="0"/>
            </a:endParaRPr>
          </a:p>
          <a:p>
            <a:r>
              <a:rPr lang="en-US" altLang="ko-KR" dirty="0" smtClean="0">
                <a:latin typeface="Times New Roman" charset="0"/>
              </a:rPr>
              <a:t>	R2_BLACK		 </a:t>
            </a:r>
            <a:r>
              <a:rPr lang="ko-KR" altLang="en-US" dirty="0" smtClean="0">
                <a:latin typeface="Times New Roman" charset="0"/>
              </a:rPr>
              <a:t>대상 </a:t>
            </a:r>
            <a:r>
              <a:rPr lang="en-US" altLang="ko-KR" dirty="0" smtClean="0">
                <a:latin typeface="Times New Roman" charset="0"/>
              </a:rPr>
              <a:t>= BLACK</a:t>
            </a:r>
          </a:p>
          <a:p>
            <a:r>
              <a:rPr lang="en-US" altLang="ko-KR" dirty="0" smtClean="0">
                <a:latin typeface="Times New Roman" charset="0"/>
              </a:rPr>
              <a:t>	R2_WHITE		 </a:t>
            </a:r>
            <a:r>
              <a:rPr lang="ko-KR" altLang="en-US" dirty="0" smtClean="0">
                <a:latin typeface="Times New Roman" charset="0"/>
              </a:rPr>
              <a:t>대상</a:t>
            </a:r>
            <a:r>
              <a:rPr lang="en-US" altLang="ko-KR" dirty="0" smtClean="0">
                <a:latin typeface="Times New Roman" charset="0"/>
              </a:rPr>
              <a:t> = WHITE</a:t>
            </a:r>
          </a:p>
          <a:p>
            <a:r>
              <a:rPr lang="en-US" altLang="ko-KR" dirty="0" smtClean="0">
                <a:latin typeface="Times New Roman" charset="0"/>
              </a:rPr>
              <a:t>	R2_COPYPEN		 </a:t>
            </a:r>
            <a:r>
              <a:rPr lang="ko-KR" altLang="en-US" dirty="0" smtClean="0">
                <a:latin typeface="Times New Roman" charset="0"/>
              </a:rPr>
              <a:t>대상 </a:t>
            </a:r>
            <a:r>
              <a:rPr lang="en-US" altLang="ko-KR" dirty="0" smtClean="0">
                <a:latin typeface="Times New Roman" charset="0"/>
              </a:rPr>
              <a:t>= </a:t>
            </a:r>
            <a:r>
              <a:rPr lang="ko-KR" altLang="en-US" dirty="0" smtClean="0">
                <a:latin typeface="Times New Roman" charset="0"/>
              </a:rPr>
              <a:t>원본</a:t>
            </a:r>
            <a:endParaRPr lang="en-US" altLang="ko-KR" dirty="0" smtClean="0">
              <a:latin typeface="Times New Roman" charset="0"/>
            </a:endParaRPr>
          </a:p>
          <a:p>
            <a:r>
              <a:rPr lang="en-US" altLang="ko-KR" dirty="0" smtClean="0">
                <a:latin typeface="Times New Roman" charset="0"/>
              </a:rPr>
              <a:t>	R2_NOTCOPYPEN	 </a:t>
            </a:r>
            <a:r>
              <a:rPr lang="ko-KR" altLang="en-US" dirty="0" smtClean="0">
                <a:latin typeface="Times New Roman" charset="0"/>
              </a:rPr>
              <a:t>대상 </a:t>
            </a:r>
            <a:r>
              <a:rPr lang="en-US" altLang="ko-KR" dirty="0" smtClean="0">
                <a:latin typeface="Times New Roman" charset="0"/>
              </a:rPr>
              <a:t>= NOT </a:t>
            </a:r>
            <a:r>
              <a:rPr lang="ko-KR" altLang="en-US" dirty="0" smtClean="0">
                <a:latin typeface="Times New Roman" charset="0"/>
              </a:rPr>
              <a:t>원본</a:t>
            </a:r>
            <a:endParaRPr lang="en-US" altLang="ko-KR" dirty="0" smtClean="0">
              <a:latin typeface="Times New Roman" charset="0"/>
            </a:endParaRPr>
          </a:p>
          <a:p>
            <a:r>
              <a:rPr lang="en-US" altLang="ko-KR" dirty="0" smtClean="0">
                <a:latin typeface="Times New Roman" charset="0"/>
              </a:rPr>
              <a:t>	R2_MERGEPENNOT	 </a:t>
            </a:r>
            <a:r>
              <a:rPr lang="ko-KR" altLang="en-US" dirty="0" smtClean="0">
                <a:latin typeface="Times New Roman" charset="0"/>
              </a:rPr>
              <a:t>대상 </a:t>
            </a:r>
            <a:r>
              <a:rPr lang="en-US" altLang="ko-KR" dirty="0" smtClean="0">
                <a:latin typeface="Times New Roman" charset="0"/>
              </a:rPr>
              <a:t>= (NOT </a:t>
            </a:r>
            <a:r>
              <a:rPr lang="ko-KR" altLang="en-US" dirty="0" smtClean="0">
                <a:latin typeface="Times New Roman" charset="0"/>
              </a:rPr>
              <a:t>대상</a:t>
            </a:r>
            <a:r>
              <a:rPr lang="en-US" altLang="ko-KR" dirty="0" smtClean="0">
                <a:latin typeface="Times New Roman" charset="0"/>
              </a:rPr>
              <a:t>) OR    </a:t>
            </a:r>
            <a:r>
              <a:rPr lang="ko-KR" altLang="en-US" dirty="0" smtClean="0">
                <a:latin typeface="Times New Roman" charset="0"/>
              </a:rPr>
              <a:t>원본</a:t>
            </a:r>
            <a:endParaRPr lang="en-US" altLang="ko-KR" dirty="0" smtClean="0">
              <a:latin typeface="Times New Roman" charset="0"/>
            </a:endParaRPr>
          </a:p>
          <a:p>
            <a:r>
              <a:rPr lang="en-US" altLang="ko-KR" dirty="0" smtClean="0">
                <a:latin typeface="Times New Roman" charset="0"/>
              </a:rPr>
              <a:t>	R2_MASKPENNOT	 </a:t>
            </a:r>
            <a:r>
              <a:rPr lang="ko-KR" altLang="en-US" dirty="0" smtClean="0">
                <a:latin typeface="Times New Roman" charset="0"/>
              </a:rPr>
              <a:t>대상 </a:t>
            </a:r>
            <a:r>
              <a:rPr lang="en-US" altLang="ko-KR" dirty="0" smtClean="0">
                <a:latin typeface="Times New Roman" charset="0"/>
              </a:rPr>
              <a:t>= (NOT </a:t>
            </a:r>
            <a:r>
              <a:rPr lang="ko-KR" altLang="en-US" dirty="0" smtClean="0">
                <a:latin typeface="Times New Roman" charset="0"/>
              </a:rPr>
              <a:t>대상</a:t>
            </a:r>
            <a:r>
              <a:rPr lang="en-US" altLang="ko-KR" dirty="0" smtClean="0">
                <a:latin typeface="Times New Roman" charset="0"/>
              </a:rPr>
              <a:t>) AND </a:t>
            </a:r>
            <a:r>
              <a:rPr lang="ko-KR" altLang="en-US" dirty="0" smtClean="0">
                <a:latin typeface="Times New Roman" charset="0"/>
              </a:rPr>
              <a:t>원본</a:t>
            </a:r>
            <a:endParaRPr lang="en-US" altLang="ko-KR" dirty="0" smtClean="0">
              <a:latin typeface="Times New Roman" charset="0"/>
            </a:endParaRPr>
          </a:p>
          <a:p>
            <a:r>
              <a:rPr lang="en-US" altLang="ko-KR" dirty="0" smtClean="0">
                <a:latin typeface="Times New Roman" charset="0"/>
              </a:rPr>
              <a:t>	R2_MERGENOTPEN 	 </a:t>
            </a:r>
            <a:r>
              <a:rPr lang="ko-KR" altLang="en-US" dirty="0" smtClean="0">
                <a:latin typeface="Times New Roman" charset="0"/>
              </a:rPr>
              <a:t>대상</a:t>
            </a:r>
            <a:r>
              <a:rPr lang="en-US" altLang="ko-KR" dirty="0" smtClean="0">
                <a:latin typeface="Times New Roman" charset="0"/>
              </a:rPr>
              <a:t> = (NOT </a:t>
            </a:r>
            <a:r>
              <a:rPr lang="ko-KR" altLang="en-US" dirty="0" smtClean="0">
                <a:latin typeface="Times New Roman" charset="0"/>
              </a:rPr>
              <a:t>원본</a:t>
            </a:r>
            <a:r>
              <a:rPr lang="en-US" altLang="ko-KR" dirty="0" smtClean="0">
                <a:latin typeface="Times New Roman" charset="0"/>
              </a:rPr>
              <a:t>) OR    </a:t>
            </a:r>
            <a:r>
              <a:rPr lang="ko-KR" altLang="en-US" dirty="0" smtClean="0">
                <a:latin typeface="Times New Roman" charset="0"/>
              </a:rPr>
              <a:t>대상</a:t>
            </a:r>
            <a:endParaRPr lang="en-US" altLang="ko-KR" dirty="0" smtClean="0">
              <a:latin typeface="Times New Roman" charset="0"/>
            </a:endParaRPr>
          </a:p>
          <a:p>
            <a:r>
              <a:rPr lang="en-US" altLang="ko-KR" dirty="0" smtClean="0">
                <a:latin typeface="Times New Roman" charset="0"/>
              </a:rPr>
              <a:t>	R2_MASKNOTPEN 	</a:t>
            </a:r>
            <a:r>
              <a:rPr lang="ko-KR" altLang="en-US" dirty="0" smtClean="0">
                <a:latin typeface="Times New Roman" charset="0"/>
              </a:rPr>
              <a:t> 대상</a:t>
            </a:r>
            <a:r>
              <a:rPr lang="en-US" altLang="ko-KR" dirty="0" smtClean="0">
                <a:latin typeface="Times New Roman" charset="0"/>
              </a:rPr>
              <a:t> = (NOT </a:t>
            </a:r>
            <a:r>
              <a:rPr lang="ko-KR" altLang="en-US" dirty="0" smtClean="0">
                <a:latin typeface="Times New Roman" charset="0"/>
              </a:rPr>
              <a:t>원본</a:t>
            </a:r>
            <a:r>
              <a:rPr lang="en-US" altLang="ko-KR" dirty="0" smtClean="0">
                <a:latin typeface="Times New Roman" charset="0"/>
              </a:rPr>
              <a:t>) AND  </a:t>
            </a:r>
            <a:r>
              <a:rPr lang="ko-KR" altLang="en-US" dirty="0" smtClean="0">
                <a:latin typeface="Times New Roman" charset="0"/>
              </a:rPr>
              <a:t>대상</a:t>
            </a:r>
            <a:endParaRPr lang="en-US" altLang="ko-KR" dirty="0" smtClean="0">
              <a:latin typeface="Times New Roman" charset="0"/>
            </a:endParaRPr>
          </a:p>
          <a:p>
            <a:r>
              <a:rPr lang="en-US" altLang="ko-KR" dirty="0" smtClean="0">
                <a:latin typeface="Times New Roman" charset="0"/>
              </a:rPr>
              <a:t>	R2_MERGEPEN		 </a:t>
            </a:r>
            <a:r>
              <a:rPr lang="ko-KR" altLang="en-US" dirty="0" smtClean="0">
                <a:latin typeface="Times New Roman" charset="0"/>
              </a:rPr>
              <a:t>대상 </a:t>
            </a:r>
            <a:r>
              <a:rPr lang="en-US" altLang="ko-KR" dirty="0" smtClean="0">
                <a:latin typeface="Times New Roman" charset="0"/>
              </a:rPr>
              <a:t>= </a:t>
            </a:r>
            <a:r>
              <a:rPr lang="ko-KR" altLang="en-US" dirty="0" smtClean="0">
                <a:latin typeface="Times New Roman" charset="0"/>
              </a:rPr>
              <a:t>대상 </a:t>
            </a:r>
            <a:r>
              <a:rPr lang="en-US" altLang="ko-KR" dirty="0" smtClean="0">
                <a:latin typeface="Times New Roman" charset="0"/>
              </a:rPr>
              <a:t>OR </a:t>
            </a:r>
            <a:r>
              <a:rPr lang="ko-KR" altLang="en-US" dirty="0" smtClean="0">
                <a:latin typeface="Times New Roman" charset="0"/>
              </a:rPr>
              <a:t>원본</a:t>
            </a:r>
            <a:endParaRPr lang="en-US" altLang="ko-KR" dirty="0" smtClean="0">
              <a:latin typeface="Times New Roman" charset="0"/>
            </a:endParaRPr>
          </a:p>
          <a:p>
            <a:r>
              <a:rPr lang="en-US" altLang="ko-KR" dirty="0" smtClean="0">
                <a:latin typeface="Times New Roman" charset="0"/>
              </a:rPr>
              <a:t>	R2_NOTMERGEPEN	 </a:t>
            </a:r>
            <a:r>
              <a:rPr lang="ko-KR" altLang="en-US" dirty="0" smtClean="0">
                <a:latin typeface="Times New Roman" charset="0"/>
              </a:rPr>
              <a:t>대상 </a:t>
            </a:r>
            <a:r>
              <a:rPr lang="en-US" altLang="ko-KR" dirty="0" smtClean="0">
                <a:latin typeface="Times New Roman" charset="0"/>
              </a:rPr>
              <a:t>= NOT (</a:t>
            </a:r>
            <a:r>
              <a:rPr lang="ko-KR" altLang="en-US" dirty="0" smtClean="0">
                <a:latin typeface="Times New Roman" charset="0"/>
              </a:rPr>
              <a:t>대상 </a:t>
            </a:r>
            <a:r>
              <a:rPr lang="en-US" altLang="ko-KR" dirty="0" smtClean="0">
                <a:latin typeface="Times New Roman" charset="0"/>
              </a:rPr>
              <a:t>OR </a:t>
            </a:r>
            <a:r>
              <a:rPr lang="ko-KR" altLang="en-US" dirty="0" smtClean="0">
                <a:latin typeface="Times New Roman" charset="0"/>
              </a:rPr>
              <a:t>원본</a:t>
            </a:r>
            <a:r>
              <a:rPr lang="en-US" altLang="ko-KR" dirty="0" smtClean="0">
                <a:latin typeface="Times New Roman" charset="0"/>
              </a:rPr>
              <a:t>)</a:t>
            </a:r>
          </a:p>
          <a:p>
            <a:r>
              <a:rPr lang="en-US" altLang="ko-KR" dirty="0" smtClean="0">
                <a:latin typeface="Times New Roman" charset="0"/>
              </a:rPr>
              <a:t>	R2_MASKPEN		 </a:t>
            </a:r>
            <a:r>
              <a:rPr lang="ko-KR" altLang="en-US" dirty="0" smtClean="0">
                <a:latin typeface="Times New Roman" charset="0"/>
              </a:rPr>
              <a:t>대상 </a:t>
            </a:r>
            <a:r>
              <a:rPr lang="en-US" altLang="ko-KR" dirty="0" smtClean="0">
                <a:latin typeface="Times New Roman" charset="0"/>
              </a:rPr>
              <a:t>= </a:t>
            </a:r>
            <a:r>
              <a:rPr lang="ko-KR" altLang="en-US" dirty="0" smtClean="0">
                <a:latin typeface="Times New Roman" charset="0"/>
              </a:rPr>
              <a:t>대상 </a:t>
            </a:r>
            <a:r>
              <a:rPr lang="en-US" altLang="ko-KR" dirty="0" smtClean="0">
                <a:latin typeface="Times New Roman" charset="0"/>
              </a:rPr>
              <a:t>AND </a:t>
            </a:r>
            <a:r>
              <a:rPr lang="ko-KR" altLang="en-US" dirty="0" smtClean="0">
                <a:latin typeface="Times New Roman" charset="0"/>
              </a:rPr>
              <a:t>원본</a:t>
            </a:r>
            <a:endParaRPr lang="en-US" altLang="ko-KR" dirty="0" smtClean="0">
              <a:latin typeface="Times New Roman" charset="0"/>
            </a:endParaRPr>
          </a:p>
          <a:p>
            <a:r>
              <a:rPr lang="en-US" altLang="ko-KR" dirty="0" smtClean="0">
                <a:latin typeface="Times New Roman" charset="0"/>
              </a:rPr>
              <a:t>	R2_NOTMASKPEN	 </a:t>
            </a:r>
            <a:r>
              <a:rPr lang="ko-KR" altLang="en-US" dirty="0" smtClean="0">
                <a:latin typeface="Times New Roman" charset="0"/>
              </a:rPr>
              <a:t>대상 </a:t>
            </a:r>
            <a:r>
              <a:rPr lang="en-US" altLang="ko-KR" dirty="0" smtClean="0">
                <a:latin typeface="Times New Roman" charset="0"/>
              </a:rPr>
              <a:t>= NOT ( </a:t>
            </a:r>
            <a:r>
              <a:rPr lang="ko-KR" altLang="en-US" dirty="0" smtClean="0">
                <a:latin typeface="Times New Roman" charset="0"/>
              </a:rPr>
              <a:t>대상 </a:t>
            </a:r>
            <a:r>
              <a:rPr lang="en-US" altLang="ko-KR" dirty="0" smtClean="0">
                <a:latin typeface="Times New Roman" charset="0"/>
              </a:rPr>
              <a:t>AND </a:t>
            </a:r>
            <a:r>
              <a:rPr lang="ko-KR" altLang="en-US" dirty="0" smtClean="0">
                <a:latin typeface="Times New Roman" charset="0"/>
              </a:rPr>
              <a:t>원본 </a:t>
            </a:r>
            <a:r>
              <a:rPr lang="en-US" altLang="ko-KR" dirty="0" smtClean="0">
                <a:latin typeface="Times New Roman" charset="0"/>
              </a:rPr>
              <a:t>)</a:t>
            </a:r>
          </a:p>
          <a:p>
            <a:r>
              <a:rPr lang="en-US" altLang="ko-KR" dirty="0" smtClean="0">
                <a:latin typeface="Times New Roman" charset="0"/>
              </a:rPr>
              <a:t>	R2_XORPEN	 	 </a:t>
            </a:r>
            <a:r>
              <a:rPr lang="ko-KR" altLang="en-US" dirty="0" smtClean="0">
                <a:latin typeface="Times New Roman" charset="0"/>
              </a:rPr>
              <a:t>대상 </a:t>
            </a:r>
            <a:r>
              <a:rPr lang="en-US" altLang="ko-KR" dirty="0" smtClean="0">
                <a:latin typeface="Times New Roman" charset="0"/>
              </a:rPr>
              <a:t>= </a:t>
            </a:r>
            <a:r>
              <a:rPr lang="ko-KR" altLang="en-US" dirty="0" smtClean="0">
                <a:latin typeface="Times New Roman" charset="0"/>
              </a:rPr>
              <a:t>원본 </a:t>
            </a:r>
            <a:r>
              <a:rPr lang="en-US" altLang="ko-KR" dirty="0" smtClean="0">
                <a:latin typeface="Times New Roman" charset="0"/>
              </a:rPr>
              <a:t>XOR </a:t>
            </a:r>
            <a:r>
              <a:rPr lang="ko-KR" altLang="en-US" dirty="0" smtClean="0">
                <a:latin typeface="Times New Roman" charset="0"/>
              </a:rPr>
              <a:t>대상</a:t>
            </a:r>
            <a:endParaRPr lang="en-US" altLang="ko-KR" dirty="0" smtClean="0">
              <a:latin typeface="Times New Roman" charset="0"/>
            </a:endParaRPr>
          </a:p>
          <a:p>
            <a:r>
              <a:rPr lang="en-US" altLang="ko-KR" dirty="0" smtClean="0">
                <a:latin typeface="Times New Roman" charset="0"/>
              </a:rPr>
              <a:t>	R2_NOTXORPEN		 </a:t>
            </a:r>
            <a:r>
              <a:rPr lang="ko-KR" altLang="en-US" dirty="0" smtClean="0">
                <a:latin typeface="Times New Roman" charset="0"/>
              </a:rPr>
              <a:t>대상 </a:t>
            </a:r>
            <a:r>
              <a:rPr lang="en-US" altLang="ko-KR" dirty="0" smtClean="0">
                <a:latin typeface="Times New Roman" charset="0"/>
              </a:rPr>
              <a:t>= NOT (</a:t>
            </a:r>
            <a:r>
              <a:rPr lang="ko-KR" altLang="en-US" dirty="0" smtClean="0">
                <a:latin typeface="Times New Roman" charset="0"/>
              </a:rPr>
              <a:t>원본 </a:t>
            </a:r>
            <a:r>
              <a:rPr lang="en-US" altLang="ko-KR" dirty="0" smtClean="0">
                <a:latin typeface="Times New Roman" charset="0"/>
              </a:rPr>
              <a:t>XOR </a:t>
            </a:r>
            <a:r>
              <a:rPr lang="ko-KR" altLang="en-US" dirty="0" smtClean="0">
                <a:latin typeface="Times New Roman" charset="0"/>
              </a:rPr>
              <a:t>대상</a:t>
            </a:r>
            <a:r>
              <a:rPr lang="en-US" altLang="ko-KR" dirty="0" smtClean="0">
                <a:latin typeface="Times New Roman" charset="0"/>
              </a:rPr>
              <a:t>)</a:t>
            </a:r>
          </a:p>
          <a:p>
            <a:r>
              <a:rPr lang="en-US" altLang="ko-KR" dirty="0" smtClean="0">
                <a:latin typeface="Times New Roman" charset="0"/>
              </a:rPr>
              <a:t>	</a:t>
            </a:r>
          </a:p>
          <a:p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smtClean="0">
                <a:latin typeface="Times New Roman" charset="0"/>
              </a:rPr>
              <a:t>	</a:t>
            </a:r>
          </a:p>
          <a:p>
            <a:r>
              <a:rPr lang="en-US" altLang="ko-KR" sz="2000" dirty="0" smtClean="0">
                <a:latin typeface="Times New Roman" charset="0"/>
              </a:rPr>
              <a:t>	</a:t>
            </a:r>
          </a:p>
          <a:p>
            <a:endParaRPr lang="en-US" altLang="ko-KR" sz="2000" dirty="0" smtClean="0">
              <a:latin typeface="Times New Roman" charset="0"/>
            </a:endParaRPr>
          </a:p>
          <a:p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smtClean="0">
                <a:latin typeface="Times New Roman" charset="0"/>
              </a:rPr>
              <a:t>	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5. </a:t>
            </a:r>
            <a:r>
              <a:rPr lang="ko-KR" altLang="en-US" sz="3600" dirty="0" err="1" smtClean="0"/>
              <a:t>매핑모드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0" y="1142984"/>
            <a:ext cx="9144000" cy="800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Times New Roman" charset="0"/>
              </a:rPr>
              <a:t>     </a:t>
            </a:r>
            <a:r>
              <a:rPr lang="ko-KR" altLang="en-US" sz="2000" dirty="0" smtClean="0">
                <a:latin typeface="Times New Roman" charset="0"/>
              </a:rPr>
              <a:t>논리적 좌표가 장치의 좌표로 변환되는 방법을 제어하는 </a:t>
            </a:r>
            <a:r>
              <a:rPr lang="en-US" altLang="ko-KR" sz="2000" dirty="0" smtClean="0">
                <a:latin typeface="Times New Roman" charset="0"/>
              </a:rPr>
              <a:t>DC</a:t>
            </a:r>
            <a:r>
              <a:rPr lang="ko-KR" altLang="en-US" sz="2000" dirty="0" smtClean="0">
                <a:latin typeface="Times New Roman" charset="0"/>
              </a:rPr>
              <a:t>의 속성</a:t>
            </a:r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smtClean="0">
                <a:latin typeface="Times New Roman" charset="0"/>
              </a:rPr>
              <a:t> 	Set/Get </a:t>
            </a:r>
            <a:r>
              <a:rPr lang="en-US" altLang="ko-KR" sz="2000" dirty="0" err="1" smtClean="0">
                <a:latin typeface="Times New Roman" charset="0"/>
              </a:rPr>
              <a:t>MapMode</a:t>
            </a:r>
            <a:r>
              <a:rPr lang="en-US" altLang="ko-KR" sz="2000" dirty="0" smtClean="0">
                <a:latin typeface="Times New Roman" charset="0"/>
              </a:rPr>
              <a:t>	</a:t>
            </a:r>
            <a:r>
              <a:rPr lang="ko-KR" altLang="en-US" sz="2000" dirty="0" err="1" smtClean="0">
                <a:latin typeface="Times New Roman" charset="0"/>
              </a:rPr>
              <a:t>매핑모드</a:t>
            </a:r>
            <a:r>
              <a:rPr lang="en-US" altLang="ko-KR" sz="2000" dirty="0" smtClean="0">
                <a:latin typeface="Times New Roman" charset="0"/>
              </a:rPr>
              <a:t>(MM_TEXT)</a:t>
            </a:r>
          </a:p>
          <a:p>
            <a:r>
              <a:rPr lang="en-US" altLang="ko-KR" sz="2000" dirty="0" smtClean="0">
                <a:latin typeface="Times New Roman" charset="0"/>
              </a:rPr>
              <a:t>              </a:t>
            </a:r>
          </a:p>
          <a:p>
            <a:r>
              <a:rPr lang="en-US" altLang="ko-KR" sz="2000" dirty="0" smtClean="0">
                <a:latin typeface="Times New Roman" charset="0"/>
              </a:rPr>
              <a:t>     MM_TEXT		1</a:t>
            </a:r>
            <a:r>
              <a:rPr lang="ko-KR" altLang="en-US" sz="2000" dirty="0" smtClean="0">
                <a:latin typeface="Times New Roman" charset="0"/>
              </a:rPr>
              <a:t>픽셀</a:t>
            </a:r>
            <a:r>
              <a:rPr lang="en-US" altLang="ko-KR" sz="2000" dirty="0" smtClean="0">
                <a:latin typeface="Times New Roman" charset="0"/>
              </a:rPr>
              <a:t>		</a:t>
            </a:r>
            <a:r>
              <a:rPr lang="ko-KR" altLang="en-US" sz="2000" dirty="0" smtClean="0">
                <a:latin typeface="Times New Roman" charset="0"/>
              </a:rPr>
              <a:t>우측</a:t>
            </a:r>
            <a:r>
              <a:rPr lang="en-US" altLang="ko-KR" sz="2000" dirty="0" smtClean="0">
                <a:latin typeface="Times New Roman" charset="0"/>
              </a:rPr>
              <a:t>,  </a:t>
            </a:r>
            <a:r>
              <a:rPr lang="ko-KR" altLang="en-US" sz="2000" dirty="0" smtClean="0">
                <a:latin typeface="Times New Roman" charset="0"/>
              </a:rPr>
              <a:t>하단 증가</a:t>
            </a:r>
            <a:endParaRPr lang="en-US" altLang="ko-KR" sz="2000" dirty="0" smtClean="0">
              <a:latin typeface="Times New Roman" charset="0"/>
            </a:endParaRPr>
          </a:p>
          <a:p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smtClean="0">
                <a:latin typeface="Times New Roman" charset="0"/>
              </a:rPr>
              <a:t>     MM_LOMETRIC	0.1mm		</a:t>
            </a:r>
            <a:r>
              <a:rPr lang="ko-KR" altLang="en-US" sz="2000" dirty="0" smtClean="0">
                <a:latin typeface="Times New Roman" charset="0"/>
              </a:rPr>
              <a:t>우측</a:t>
            </a:r>
            <a:r>
              <a:rPr lang="en-US" altLang="ko-KR" sz="2000" dirty="0" smtClean="0">
                <a:latin typeface="Times New Roman" charset="0"/>
              </a:rPr>
              <a:t>,  </a:t>
            </a:r>
            <a:r>
              <a:rPr lang="ko-KR" altLang="en-US" sz="2000" dirty="0" smtClean="0">
                <a:latin typeface="Times New Roman" charset="0"/>
              </a:rPr>
              <a:t>상단 증가</a:t>
            </a:r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smtClean="0">
                <a:latin typeface="Times New Roman" charset="0"/>
              </a:rPr>
              <a:t>     MM_HIMETRIC	0.01mm		</a:t>
            </a:r>
            <a:r>
              <a:rPr lang="ko-KR" altLang="en-US" sz="2000" dirty="0" smtClean="0">
                <a:latin typeface="Times New Roman" charset="0"/>
              </a:rPr>
              <a:t>우측</a:t>
            </a:r>
            <a:r>
              <a:rPr lang="en-US" altLang="ko-KR" sz="2000" dirty="0" smtClean="0">
                <a:latin typeface="Times New Roman" charset="0"/>
              </a:rPr>
              <a:t>,  </a:t>
            </a:r>
            <a:r>
              <a:rPr lang="ko-KR" altLang="en-US" sz="2000" dirty="0" smtClean="0">
                <a:latin typeface="Times New Roman" charset="0"/>
              </a:rPr>
              <a:t>상단 증가</a:t>
            </a:r>
            <a:endParaRPr lang="en-US" altLang="ko-KR" sz="2000" dirty="0" smtClean="0">
              <a:latin typeface="Times New Roman" charset="0"/>
            </a:endParaRPr>
          </a:p>
          <a:p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smtClean="0">
                <a:latin typeface="Times New Roman" charset="0"/>
              </a:rPr>
              <a:t>     MM_LOENGLISH	0.01in		</a:t>
            </a:r>
            <a:r>
              <a:rPr lang="ko-KR" altLang="en-US" sz="2000" dirty="0" smtClean="0">
                <a:latin typeface="Times New Roman" charset="0"/>
              </a:rPr>
              <a:t>우측</a:t>
            </a:r>
            <a:r>
              <a:rPr lang="en-US" altLang="ko-KR" sz="2000" dirty="0" smtClean="0">
                <a:latin typeface="Times New Roman" charset="0"/>
              </a:rPr>
              <a:t>,  </a:t>
            </a:r>
            <a:r>
              <a:rPr lang="ko-KR" altLang="en-US" sz="2000" dirty="0" smtClean="0">
                <a:latin typeface="Times New Roman" charset="0"/>
              </a:rPr>
              <a:t>상단 증가</a:t>
            </a:r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smtClean="0">
                <a:latin typeface="Times New Roman" charset="0"/>
              </a:rPr>
              <a:t>     MM_HIENGLISH	0.001 in		 </a:t>
            </a:r>
            <a:r>
              <a:rPr lang="ko-KR" altLang="en-US" sz="2000" dirty="0" smtClean="0">
                <a:latin typeface="Times New Roman" charset="0"/>
              </a:rPr>
              <a:t>우측</a:t>
            </a:r>
            <a:r>
              <a:rPr lang="en-US" altLang="ko-KR" sz="2000" dirty="0" smtClean="0">
                <a:latin typeface="Times New Roman" charset="0"/>
              </a:rPr>
              <a:t>,  </a:t>
            </a:r>
            <a:r>
              <a:rPr lang="ko-KR" altLang="en-US" sz="2000" dirty="0" smtClean="0">
                <a:latin typeface="Times New Roman" charset="0"/>
              </a:rPr>
              <a:t>상단 증가</a:t>
            </a:r>
            <a:endParaRPr lang="en-US" altLang="ko-KR" sz="2000" dirty="0" smtClean="0">
              <a:latin typeface="Times New Roman" charset="0"/>
            </a:endParaRPr>
          </a:p>
          <a:p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smtClean="0">
                <a:latin typeface="Times New Roman" charset="0"/>
              </a:rPr>
              <a:t>     MM_TWIPS		1/1440in(0.0007in) 	</a:t>
            </a:r>
            <a:r>
              <a:rPr lang="ko-KR" altLang="en-US" sz="2000" dirty="0" smtClean="0">
                <a:latin typeface="Times New Roman" charset="0"/>
              </a:rPr>
              <a:t>우측</a:t>
            </a:r>
            <a:r>
              <a:rPr lang="en-US" altLang="ko-KR" sz="2000" dirty="0" smtClean="0">
                <a:latin typeface="Times New Roman" charset="0"/>
              </a:rPr>
              <a:t>,  </a:t>
            </a:r>
            <a:r>
              <a:rPr lang="ko-KR" altLang="en-US" sz="2000" dirty="0" smtClean="0">
                <a:latin typeface="Times New Roman" charset="0"/>
              </a:rPr>
              <a:t>상단 증가</a:t>
            </a:r>
            <a:endParaRPr lang="en-US" altLang="ko-KR" sz="2000" dirty="0" smtClean="0">
              <a:latin typeface="Times New Roman" charset="0"/>
            </a:endParaRPr>
          </a:p>
          <a:p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smtClean="0">
                <a:latin typeface="Times New Roman" charset="0"/>
              </a:rPr>
              <a:t>     MM_ISOTROPIC	</a:t>
            </a:r>
            <a:r>
              <a:rPr lang="ko-KR" altLang="en-US" sz="2000" dirty="0" smtClean="0">
                <a:latin typeface="Times New Roman" charset="0"/>
              </a:rPr>
              <a:t>사용자 정의</a:t>
            </a:r>
            <a:r>
              <a:rPr lang="en-US" altLang="ko-KR" sz="2000" dirty="0" smtClean="0">
                <a:latin typeface="Times New Roman" charset="0"/>
              </a:rPr>
              <a:t>(x</a:t>
            </a:r>
            <a:r>
              <a:rPr lang="ko-KR" altLang="en-US" sz="2000" dirty="0" smtClean="0">
                <a:latin typeface="Times New Roman" charset="0"/>
              </a:rPr>
              <a:t>와 </a:t>
            </a:r>
            <a:r>
              <a:rPr lang="en-US" altLang="ko-KR" sz="2000" dirty="0" smtClean="0">
                <a:latin typeface="Times New Roman" charset="0"/>
              </a:rPr>
              <a:t>y</a:t>
            </a:r>
            <a:r>
              <a:rPr lang="ko-KR" altLang="en-US" sz="2000" dirty="0" smtClean="0">
                <a:latin typeface="Times New Roman" charset="0"/>
              </a:rPr>
              <a:t>의</a:t>
            </a:r>
            <a:r>
              <a:rPr lang="en-US" altLang="ko-KR" sz="2000" dirty="0" smtClean="0">
                <a:latin typeface="Times New Roman" charset="0"/>
              </a:rPr>
              <a:t> </a:t>
            </a:r>
            <a:r>
              <a:rPr lang="ko-KR" altLang="en-US" sz="2000" dirty="0" smtClean="0">
                <a:latin typeface="Times New Roman" charset="0"/>
              </a:rPr>
              <a:t>배율을 같이</a:t>
            </a:r>
            <a:r>
              <a:rPr lang="en-US" altLang="ko-KR" sz="2000" dirty="0" smtClean="0">
                <a:latin typeface="Times New Roman" charset="0"/>
              </a:rPr>
              <a:t>)	</a:t>
            </a:r>
            <a:r>
              <a:rPr lang="ko-KR" altLang="en-US" sz="2000" dirty="0" smtClean="0">
                <a:latin typeface="Times New Roman" charset="0"/>
              </a:rPr>
              <a:t>사용자 정의</a:t>
            </a:r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smtClean="0">
                <a:latin typeface="Times New Roman" charset="0"/>
              </a:rPr>
              <a:t>     MM_ANISOTROPIC	</a:t>
            </a:r>
            <a:r>
              <a:rPr lang="ko-KR" altLang="en-US" sz="2000" dirty="0" smtClean="0">
                <a:latin typeface="Times New Roman" charset="0"/>
              </a:rPr>
              <a:t>사용자 정의</a:t>
            </a:r>
            <a:r>
              <a:rPr lang="en-US" altLang="ko-KR" sz="2000" dirty="0" smtClean="0">
                <a:latin typeface="Times New Roman" charset="0"/>
              </a:rPr>
              <a:t>(x</a:t>
            </a:r>
            <a:r>
              <a:rPr lang="ko-KR" altLang="en-US" sz="2000" dirty="0" smtClean="0">
                <a:latin typeface="Times New Roman" charset="0"/>
              </a:rPr>
              <a:t>와 </a:t>
            </a:r>
            <a:r>
              <a:rPr lang="en-US" altLang="ko-KR" sz="2000" dirty="0" smtClean="0">
                <a:latin typeface="Times New Roman" charset="0"/>
              </a:rPr>
              <a:t>y</a:t>
            </a:r>
            <a:r>
              <a:rPr lang="ko-KR" altLang="en-US" sz="2000" dirty="0" smtClean="0">
                <a:latin typeface="Times New Roman" charset="0"/>
              </a:rPr>
              <a:t>의 배율을 독립적</a:t>
            </a:r>
            <a:r>
              <a:rPr lang="en-US" altLang="ko-KR" sz="2000" dirty="0" smtClean="0">
                <a:latin typeface="Times New Roman" charset="0"/>
              </a:rPr>
              <a:t>)          </a:t>
            </a:r>
            <a:r>
              <a:rPr lang="ko-KR" altLang="en-US" sz="2000" dirty="0" smtClean="0">
                <a:latin typeface="Times New Roman" charset="0"/>
              </a:rPr>
              <a:t>사용자 정의</a:t>
            </a:r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smtClean="0">
                <a:latin typeface="Times New Roman" charset="0"/>
              </a:rPr>
              <a:t>	</a:t>
            </a:r>
          </a:p>
          <a:p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smtClean="0">
                <a:latin typeface="Times New Roman" charset="0"/>
              </a:rPr>
              <a:t>	</a:t>
            </a:r>
          </a:p>
          <a:p>
            <a:r>
              <a:rPr lang="en-US" altLang="ko-KR" sz="2000" dirty="0" smtClean="0">
                <a:latin typeface="Times New Roman" charset="0"/>
              </a:rPr>
              <a:t>	</a:t>
            </a:r>
          </a:p>
          <a:p>
            <a:r>
              <a:rPr lang="en-US" altLang="ko-KR" sz="2000" dirty="0" smtClean="0">
                <a:latin typeface="Times New Roman" charset="0"/>
              </a:rPr>
              <a:t>	</a:t>
            </a:r>
          </a:p>
          <a:p>
            <a:endParaRPr lang="en-US" altLang="ko-KR" sz="2000" dirty="0" smtClean="0">
              <a:latin typeface="Times New Roman" charset="0"/>
            </a:endParaRPr>
          </a:p>
          <a:p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smtClean="0">
                <a:latin typeface="Times New Roman" charset="0"/>
              </a:rPr>
              <a:t>	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5. </a:t>
            </a:r>
            <a:r>
              <a:rPr lang="ko-KR" altLang="en-US" sz="3600" dirty="0" err="1" smtClean="0"/>
              <a:t>매핑모드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0" y="1071546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 smtClean="0">
              <a:latin typeface="Times New Roman" charset="0"/>
            </a:endParaRPr>
          </a:p>
          <a:p>
            <a:r>
              <a:rPr lang="en-US" altLang="ko-KR" dirty="0" smtClean="0">
                <a:latin typeface="Times New Roman" charset="0"/>
              </a:rPr>
              <a:t>void CTEST1View::</a:t>
            </a:r>
            <a:r>
              <a:rPr lang="en-US" altLang="ko-KR" dirty="0" err="1" smtClean="0">
                <a:latin typeface="Times New Roman" charset="0"/>
              </a:rPr>
              <a:t>OnDraw</a:t>
            </a:r>
            <a:r>
              <a:rPr lang="en-US" altLang="ko-KR" dirty="0" smtClean="0">
                <a:latin typeface="Times New Roman" charset="0"/>
              </a:rPr>
              <a:t>(CDC* </a:t>
            </a:r>
            <a:r>
              <a:rPr lang="en-US" altLang="ko-KR" dirty="0" err="1" smtClean="0">
                <a:latin typeface="Times New Roman" charset="0"/>
              </a:rPr>
              <a:t>pDC</a:t>
            </a:r>
            <a:r>
              <a:rPr lang="en-US" altLang="ko-KR" dirty="0" smtClean="0">
                <a:latin typeface="Times New Roman" charset="0"/>
              </a:rPr>
              <a:t>)</a:t>
            </a:r>
          </a:p>
          <a:p>
            <a:r>
              <a:rPr lang="en-US" altLang="ko-KR" dirty="0" smtClean="0">
                <a:latin typeface="Times New Roman" charset="0"/>
              </a:rPr>
              <a:t>{</a:t>
            </a:r>
          </a:p>
          <a:p>
            <a:r>
              <a:rPr lang="en-US" altLang="ko-KR" dirty="0" smtClean="0">
                <a:latin typeface="Times New Roman" charset="0"/>
              </a:rPr>
              <a:t>	CTEST1Doc* </a:t>
            </a:r>
            <a:r>
              <a:rPr lang="en-US" altLang="ko-KR" dirty="0" err="1" smtClean="0">
                <a:latin typeface="Times New Roman" charset="0"/>
              </a:rPr>
              <a:t>pDoc</a:t>
            </a:r>
            <a:r>
              <a:rPr lang="en-US" altLang="ko-KR" dirty="0" smtClean="0">
                <a:latin typeface="Times New Roman" charset="0"/>
              </a:rPr>
              <a:t> = </a:t>
            </a:r>
            <a:r>
              <a:rPr lang="en-US" altLang="ko-KR" dirty="0" err="1" smtClean="0">
                <a:latin typeface="Times New Roman" charset="0"/>
              </a:rPr>
              <a:t>GetDocument</a:t>
            </a:r>
            <a:r>
              <a:rPr lang="en-US" altLang="ko-KR" dirty="0" smtClean="0">
                <a:latin typeface="Times New Roman" charset="0"/>
              </a:rPr>
              <a:t>();</a:t>
            </a:r>
          </a:p>
          <a:p>
            <a:r>
              <a:rPr lang="en-US" altLang="ko-KR" dirty="0" smtClean="0">
                <a:latin typeface="Times New Roman" charset="0"/>
              </a:rPr>
              <a:t>	ASSERT_VALID(</a:t>
            </a:r>
            <a:r>
              <a:rPr lang="en-US" altLang="ko-KR" dirty="0" err="1" smtClean="0">
                <a:latin typeface="Times New Roman" charset="0"/>
              </a:rPr>
              <a:t>pDoc</a:t>
            </a:r>
            <a:r>
              <a:rPr lang="en-US" altLang="ko-KR" dirty="0" smtClean="0">
                <a:latin typeface="Times New Roman" charset="0"/>
              </a:rPr>
              <a:t>);</a:t>
            </a:r>
          </a:p>
          <a:p>
            <a:r>
              <a:rPr lang="en-US" altLang="ko-KR" dirty="0" smtClean="0">
                <a:latin typeface="Times New Roman" charset="0"/>
              </a:rPr>
              <a:t>	// TODO: add draw code for native data here</a:t>
            </a:r>
          </a:p>
          <a:p>
            <a:endParaRPr lang="en-US" altLang="ko-KR" dirty="0" smtClean="0">
              <a:latin typeface="Times New Roman" charset="0"/>
            </a:endParaRPr>
          </a:p>
          <a:p>
            <a:r>
              <a:rPr lang="en-US" altLang="ko-KR" dirty="0" smtClean="0">
                <a:latin typeface="Times New Roman" charset="0"/>
              </a:rPr>
              <a:t>	</a:t>
            </a:r>
            <a:r>
              <a:rPr lang="en-US" altLang="ko-KR" dirty="0" err="1" smtClean="0">
                <a:latin typeface="Times New Roman" charset="0"/>
              </a:rPr>
              <a:t>CRect</a:t>
            </a:r>
            <a:r>
              <a:rPr lang="en-US" altLang="ko-KR" dirty="0" smtClean="0">
                <a:latin typeface="Times New Roman" charset="0"/>
              </a:rPr>
              <a:t>	</a:t>
            </a:r>
            <a:r>
              <a:rPr lang="en-US" altLang="ko-KR" dirty="0" err="1" smtClean="0">
                <a:latin typeface="Times New Roman" charset="0"/>
              </a:rPr>
              <a:t>rect</a:t>
            </a:r>
            <a:r>
              <a:rPr lang="en-US" altLang="ko-KR" dirty="0" smtClean="0">
                <a:latin typeface="Times New Roman" charset="0"/>
              </a:rPr>
              <a:t>;</a:t>
            </a:r>
          </a:p>
          <a:p>
            <a:r>
              <a:rPr lang="en-US" altLang="ko-KR" dirty="0" smtClean="0">
                <a:latin typeface="Times New Roman" charset="0"/>
              </a:rPr>
              <a:t>	</a:t>
            </a:r>
            <a:r>
              <a:rPr lang="en-US" altLang="ko-KR" dirty="0" err="1" smtClean="0">
                <a:latin typeface="Times New Roman" charset="0"/>
              </a:rPr>
              <a:t>GetClientRect</a:t>
            </a:r>
            <a:r>
              <a:rPr lang="en-US" altLang="ko-KR" dirty="0" smtClean="0">
                <a:latin typeface="Times New Roman" charset="0"/>
              </a:rPr>
              <a:t>(&amp;</a:t>
            </a:r>
            <a:r>
              <a:rPr lang="en-US" altLang="ko-KR" dirty="0" err="1" smtClean="0">
                <a:latin typeface="Times New Roman" charset="0"/>
              </a:rPr>
              <a:t>rect</a:t>
            </a:r>
            <a:r>
              <a:rPr lang="en-US" altLang="ko-KR" dirty="0" smtClean="0">
                <a:latin typeface="Times New Roman" charset="0"/>
              </a:rPr>
              <a:t>);</a:t>
            </a:r>
          </a:p>
          <a:p>
            <a:endParaRPr lang="en-US" altLang="ko-KR" dirty="0" smtClean="0">
              <a:latin typeface="Times New Roman" charset="0"/>
            </a:endParaRPr>
          </a:p>
          <a:p>
            <a:r>
              <a:rPr lang="en-US" altLang="ko-KR" dirty="0" smtClean="0">
                <a:latin typeface="Times New Roman" charset="0"/>
              </a:rPr>
              <a:t>	</a:t>
            </a:r>
            <a:r>
              <a:rPr lang="en-US" altLang="ko-KR" dirty="0" err="1" smtClean="0">
                <a:latin typeface="Times New Roman" charset="0"/>
              </a:rPr>
              <a:t>pDC</a:t>
            </a:r>
            <a:r>
              <a:rPr lang="en-US" altLang="ko-KR" dirty="0" smtClean="0">
                <a:latin typeface="Times New Roman" charset="0"/>
              </a:rPr>
              <a:t>-&gt;</a:t>
            </a:r>
            <a:r>
              <a:rPr lang="en-US" altLang="ko-KR" dirty="0" err="1" smtClean="0">
                <a:latin typeface="Times New Roman" charset="0"/>
              </a:rPr>
              <a:t>SetMapMode</a:t>
            </a:r>
            <a:r>
              <a:rPr lang="en-US" altLang="ko-KR" dirty="0" smtClean="0">
                <a:latin typeface="Times New Roman" charset="0"/>
              </a:rPr>
              <a:t>(MM_ANISOTROPIC);</a:t>
            </a:r>
          </a:p>
          <a:p>
            <a:r>
              <a:rPr lang="en-US" altLang="ko-KR" dirty="0" smtClean="0">
                <a:latin typeface="Times New Roman" charset="0"/>
              </a:rPr>
              <a:t>	// </a:t>
            </a:r>
            <a:r>
              <a:rPr lang="ko-KR" altLang="en-US" dirty="0" smtClean="0">
                <a:latin typeface="Times New Roman" charset="0"/>
              </a:rPr>
              <a:t>창의 논리적 크기를 </a:t>
            </a:r>
            <a:r>
              <a:rPr lang="en-US" altLang="ko-KR" dirty="0" smtClean="0">
                <a:latin typeface="Times New Roman" charset="0"/>
              </a:rPr>
              <a:t>500 * 500 </a:t>
            </a:r>
            <a:r>
              <a:rPr lang="ko-KR" altLang="en-US" dirty="0" smtClean="0">
                <a:latin typeface="Times New Roman" charset="0"/>
              </a:rPr>
              <a:t>으로 설정 </a:t>
            </a:r>
          </a:p>
          <a:p>
            <a:r>
              <a:rPr lang="ko-KR" altLang="en-US" dirty="0" smtClean="0">
                <a:latin typeface="Times New Roman" charset="0"/>
              </a:rPr>
              <a:t>	</a:t>
            </a:r>
            <a:r>
              <a:rPr lang="en-US" altLang="ko-KR" dirty="0" smtClean="0">
                <a:latin typeface="Times New Roman" charset="0"/>
              </a:rPr>
              <a:t>// </a:t>
            </a:r>
            <a:r>
              <a:rPr lang="ko-KR" altLang="en-US" dirty="0" smtClean="0">
                <a:latin typeface="Times New Roman" charset="0"/>
              </a:rPr>
              <a:t>자동으로 오른쪽</a:t>
            </a:r>
            <a:r>
              <a:rPr lang="en-US" altLang="ko-KR" dirty="0" smtClean="0">
                <a:latin typeface="Times New Roman" charset="0"/>
              </a:rPr>
              <a:t>, </a:t>
            </a:r>
            <a:r>
              <a:rPr lang="ko-KR" altLang="en-US" dirty="0" smtClean="0">
                <a:latin typeface="Times New Roman" charset="0"/>
              </a:rPr>
              <a:t>아래쪽으로 증가 방향이 됨 </a:t>
            </a:r>
          </a:p>
          <a:p>
            <a:r>
              <a:rPr lang="ko-KR" altLang="en-US" dirty="0" smtClean="0">
                <a:latin typeface="Times New Roman" charset="0"/>
              </a:rPr>
              <a:t>	</a:t>
            </a:r>
            <a:r>
              <a:rPr lang="en-US" altLang="ko-KR" dirty="0" err="1" smtClean="0">
                <a:latin typeface="Times New Roman" charset="0"/>
              </a:rPr>
              <a:t>pDC</a:t>
            </a:r>
            <a:r>
              <a:rPr lang="en-US" altLang="ko-KR" dirty="0" smtClean="0">
                <a:latin typeface="Times New Roman" charset="0"/>
              </a:rPr>
              <a:t>-&gt;</a:t>
            </a:r>
            <a:r>
              <a:rPr lang="en-US" altLang="ko-KR" dirty="0" err="1" smtClean="0">
                <a:latin typeface="Times New Roman" charset="0"/>
              </a:rPr>
              <a:t>SetWindowExt</a:t>
            </a:r>
            <a:r>
              <a:rPr lang="en-US" altLang="ko-KR" dirty="0" smtClean="0">
                <a:latin typeface="Times New Roman" charset="0"/>
              </a:rPr>
              <a:t>(500, 500);		// 500, -500</a:t>
            </a:r>
          </a:p>
          <a:p>
            <a:endParaRPr lang="en-US" altLang="ko-KR" dirty="0" smtClean="0">
              <a:latin typeface="Times New Roman" charset="0"/>
            </a:endParaRPr>
          </a:p>
          <a:p>
            <a:r>
              <a:rPr lang="en-US" altLang="ko-KR" dirty="0" smtClean="0">
                <a:latin typeface="Times New Roman" charset="0"/>
              </a:rPr>
              <a:t>	// </a:t>
            </a:r>
            <a:r>
              <a:rPr lang="ko-KR" altLang="en-US" dirty="0" smtClean="0">
                <a:latin typeface="Times New Roman" charset="0"/>
              </a:rPr>
              <a:t>논리적 크기와 매칭되는 물리적 크기 </a:t>
            </a:r>
          </a:p>
          <a:p>
            <a:r>
              <a:rPr lang="ko-KR" altLang="en-US" dirty="0" smtClean="0">
                <a:latin typeface="Times New Roman" charset="0"/>
              </a:rPr>
              <a:t>	</a:t>
            </a:r>
            <a:r>
              <a:rPr lang="en-US" altLang="ko-KR" dirty="0" err="1" smtClean="0">
                <a:latin typeface="Times New Roman" charset="0"/>
              </a:rPr>
              <a:t>pDC</a:t>
            </a:r>
            <a:r>
              <a:rPr lang="en-US" altLang="ko-KR" dirty="0" smtClean="0">
                <a:latin typeface="Times New Roman" charset="0"/>
              </a:rPr>
              <a:t>-&gt;</a:t>
            </a:r>
            <a:r>
              <a:rPr lang="en-US" altLang="ko-KR" dirty="0" err="1" smtClean="0">
                <a:latin typeface="Times New Roman" charset="0"/>
              </a:rPr>
              <a:t>SetViewportExt</a:t>
            </a:r>
            <a:r>
              <a:rPr lang="en-US" altLang="ko-KR" dirty="0" smtClean="0">
                <a:latin typeface="Times New Roman" charset="0"/>
              </a:rPr>
              <a:t>(</a:t>
            </a:r>
            <a:r>
              <a:rPr lang="en-US" altLang="ko-KR" dirty="0" err="1" smtClean="0">
                <a:latin typeface="Times New Roman" charset="0"/>
              </a:rPr>
              <a:t>rect.Width</a:t>
            </a:r>
            <a:r>
              <a:rPr lang="en-US" altLang="ko-KR" dirty="0" smtClean="0">
                <a:latin typeface="Times New Roman" charset="0"/>
              </a:rPr>
              <a:t>(), </a:t>
            </a:r>
            <a:r>
              <a:rPr lang="en-US" altLang="ko-KR" dirty="0" err="1" smtClean="0">
                <a:latin typeface="Times New Roman" charset="0"/>
              </a:rPr>
              <a:t>rect.Height</a:t>
            </a:r>
            <a:r>
              <a:rPr lang="en-US" altLang="ko-KR" dirty="0" smtClean="0">
                <a:latin typeface="Times New Roman" charset="0"/>
              </a:rPr>
              <a:t>());</a:t>
            </a:r>
          </a:p>
          <a:p>
            <a:r>
              <a:rPr lang="en-US" altLang="ko-KR" dirty="0" smtClean="0">
                <a:latin typeface="Times New Roman" charset="0"/>
              </a:rPr>
              <a:t>	</a:t>
            </a:r>
            <a:r>
              <a:rPr lang="en-US" altLang="ko-KR" dirty="0" err="1" smtClean="0">
                <a:latin typeface="Times New Roman" charset="0"/>
              </a:rPr>
              <a:t>pDC</a:t>
            </a:r>
            <a:r>
              <a:rPr lang="en-US" altLang="ko-KR" dirty="0" smtClean="0">
                <a:latin typeface="Times New Roman" charset="0"/>
              </a:rPr>
              <a:t>-&gt;Ellipse(0, 0, 500, 500);		// 500, -500</a:t>
            </a:r>
          </a:p>
          <a:p>
            <a:r>
              <a:rPr lang="en-US" altLang="ko-KR" dirty="0" smtClean="0">
                <a:latin typeface="Times New Roman" charset="0"/>
              </a:rPr>
              <a:t>	</a:t>
            </a:r>
          </a:p>
          <a:p>
            <a:r>
              <a:rPr lang="en-US" altLang="ko-KR" dirty="0" smtClean="0">
                <a:latin typeface="Times New Roman" charset="0"/>
              </a:rPr>
              <a:t>}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5. </a:t>
            </a:r>
            <a:r>
              <a:rPr lang="ko-KR" altLang="en-US" sz="3600" dirty="0" err="1" smtClean="0"/>
              <a:t>매핑모드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0" y="1071546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Times New Roman" charset="0"/>
              </a:rPr>
              <a:t>void CTEST1View::</a:t>
            </a:r>
            <a:r>
              <a:rPr lang="en-US" altLang="ko-KR" dirty="0" err="1" smtClean="0">
                <a:latin typeface="Times New Roman" charset="0"/>
              </a:rPr>
              <a:t>OnDraw</a:t>
            </a:r>
            <a:r>
              <a:rPr lang="en-US" altLang="ko-KR" dirty="0" smtClean="0">
                <a:latin typeface="Times New Roman" charset="0"/>
              </a:rPr>
              <a:t>(CDC* </a:t>
            </a:r>
            <a:r>
              <a:rPr lang="en-US" altLang="ko-KR" dirty="0" err="1" smtClean="0">
                <a:latin typeface="Times New Roman" charset="0"/>
              </a:rPr>
              <a:t>pDC</a:t>
            </a:r>
            <a:r>
              <a:rPr lang="en-US" altLang="ko-KR" dirty="0" smtClean="0">
                <a:latin typeface="Times New Roman" charset="0"/>
              </a:rPr>
              <a:t>)</a:t>
            </a:r>
          </a:p>
          <a:p>
            <a:r>
              <a:rPr lang="en-US" altLang="ko-KR" dirty="0" smtClean="0">
                <a:latin typeface="Times New Roman" charset="0"/>
              </a:rPr>
              <a:t>{</a:t>
            </a:r>
          </a:p>
          <a:p>
            <a:r>
              <a:rPr lang="en-US" altLang="ko-KR" dirty="0" smtClean="0">
                <a:latin typeface="Times New Roman" charset="0"/>
              </a:rPr>
              <a:t>	CTEST1Doc* </a:t>
            </a:r>
            <a:r>
              <a:rPr lang="en-US" altLang="ko-KR" dirty="0" err="1" smtClean="0">
                <a:latin typeface="Times New Roman" charset="0"/>
              </a:rPr>
              <a:t>pDoc</a:t>
            </a:r>
            <a:r>
              <a:rPr lang="en-US" altLang="ko-KR" dirty="0" smtClean="0">
                <a:latin typeface="Times New Roman" charset="0"/>
              </a:rPr>
              <a:t> = </a:t>
            </a:r>
            <a:r>
              <a:rPr lang="en-US" altLang="ko-KR" dirty="0" err="1" smtClean="0">
                <a:latin typeface="Times New Roman" charset="0"/>
              </a:rPr>
              <a:t>GetDocument</a:t>
            </a:r>
            <a:r>
              <a:rPr lang="en-US" altLang="ko-KR" dirty="0" smtClean="0">
                <a:latin typeface="Times New Roman" charset="0"/>
              </a:rPr>
              <a:t>();</a:t>
            </a:r>
          </a:p>
          <a:p>
            <a:r>
              <a:rPr lang="en-US" altLang="ko-KR" dirty="0" smtClean="0">
                <a:latin typeface="Times New Roman" charset="0"/>
              </a:rPr>
              <a:t>	ASSERT_VALID(</a:t>
            </a:r>
            <a:r>
              <a:rPr lang="en-US" altLang="ko-KR" dirty="0" err="1" smtClean="0">
                <a:latin typeface="Times New Roman" charset="0"/>
              </a:rPr>
              <a:t>pDoc</a:t>
            </a:r>
            <a:r>
              <a:rPr lang="en-US" altLang="ko-KR" dirty="0" smtClean="0">
                <a:latin typeface="Times New Roman" charset="0"/>
              </a:rPr>
              <a:t>);</a:t>
            </a:r>
          </a:p>
          <a:p>
            <a:r>
              <a:rPr lang="en-US" altLang="ko-KR" dirty="0" smtClean="0">
                <a:latin typeface="Times New Roman" charset="0"/>
              </a:rPr>
              <a:t>	// TODO: add draw code for native data here</a:t>
            </a:r>
          </a:p>
          <a:p>
            <a:endParaRPr lang="en-US" altLang="ko-KR" dirty="0" smtClean="0">
              <a:latin typeface="Times New Roman" charset="0"/>
            </a:endParaRPr>
          </a:p>
          <a:p>
            <a:r>
              <a:rPr lang="en-US" altLang="ko-KR" dirty="0" smtClean="0">
                <a:latin typeface="Times New Roman" charset="0"/>
              </a:rPr>
              <a:t>	</a:t>
            </a:r>
            <a:r>
              <a:rPr lang="en-US" altLang="ko-KR" dirty="0" err="1" smtClean="0">
                <a:latin typeface="Times New Roman" charset="0"/>
              </a:rPr>
              <a:t>CRect</a:t>
            </a:r>
            <a:r>
              <a:rPr lang="en-US" altLang="ko-KR" dirty="0" smtClean="0">
                <a:latin typeface="Times New Roman" charset="0"/>
              </a:rPr>
              <a:t>	</a:t>
            </a:r>
            <a:r>
              <a:rPr lang="en-US" altLang="ko-KR" dirty="0" err="1" smtClean="0">
                <a:latin typeface="Times New Roman" charset="0"/>
              </a:rPr>
              <a:t>rect</a:t>
            </a:r>
            <a:r>
              <a:rPr lang="en-US" altLang="ko-KR" dirty="0" smtClean="0">
                <a:latin typeface="Times New Roman" charset="0"/>
              </a:rPr>
              <a:t>;</a:t>
            </a:r>
          </a:p>
          <a:p>
            <a:r>
              <a:rPr lang="en-US" altLang="ko-KR" dirty="0" smtClean="0">
                <a:latin typeface="Times New Roman" charset="0"/>
              </a:rPr>
              <a:t>	</a:t>
            </a:r>
            <a:r>
              <a:rPr lang="en-US" altLang="ko-KR" dirty="0" err="1" smtClean="0">
                <a:latin typeface="Times New Roman" charset="0"/>
              </a:rPr>
              <a:t>GetClientRect</a:t>
            </a:r>
            <a:r>
              <a:rPr lang="en-US" altLang="ko-KR" dirty="0" smtClean="0">
                <a:latin typeface="Times New Roman" charset="0"/>
              </a:rPr>
              <a:t>(&amp;</a:t>
            </a:r>
            <a:r>
              <a:rPr lang="en-US" altLang="ko-KR" dirty="0" err="1" smtClean="0">
                <a:latin typeface="Times New Roman" charset="0"/>
              </a:rPr>
              <a:t>rect</a:t>
            </a:r>
            <a:r>
              <a:rPr lang="en-US" altLang="ko-KR" dirty="0" smtClean="0">
                <a:latin typeface="Times New Roman" charset="0"/>
              </a:rPr>
              <a:t>);</a:t>
            </a:r>
          </a:p>
          <a:p>
            <a:endParaRPr lang="en-US" altLang="ko-KR" dirty="0" smtClean="0">
              <a:latin typeface="Times New Roman" charset="0"/>
            </a:endParaRPr>
          </a:p>
          <a:p>
            <a:r>
              <a:rPr lang="en-US" altLang="ko-KR" dirty="0" smtClean="0">
                <a:latin typeface="Times New Roman" charset="0"/>
              </a:rPr>
              <a:t>	</a:t>
            </a:r>
            <a:r>
              <a:rPr lang="en-US" altLang="ko-KR" dirty="0" err="1" smtClean="0">
                <a:latin typeface="Times New Roman" charset="0"/>
              </a:rPr>
              <a:t>pDC</a:t>
            </a:r>
            <a:r>
              <a:rPr lang="en-US" altLang="ko-KR" dirty="0" smtClean="0">
                <a:latin typeface="Times New Roman" charset="0"/>
              </a:rPr>
              <a:t>-&gt;</a:t>
            </a:r>
            <a:r>
              <a:rPr lang="en-US" altLang="ko-KR" dirty="0" err="1" smtClean="0">
                <a:latin typeface="Times New Roman" charset="0"/>
              </a:rPr>
              <a:t>SetMapMode</a:t>
            </a:r>
            <a:r>
              <a:rPr lang="en-US" altLang="ko-KR" dirty="0" smtClean="0">
                <a:latin typeface="Times New Roman" charset="0"/>
              </a:rPr>
              <a:t>(MM_ISOTROPIC);</a:t>
            </a:r>
          </a:p>
          <a:p>
            <a:r>
              <a:rPr lang="en-US" altLang="ko-KR" dirty="0" smtClean="0">
                <a:latin typeface="Times New Roman" charset="0"/>
              </a:rPr>
              <a:t>	// </a:t>
            </a:r>
            <a:r>
              <a:rPr lang="ko-KR" altLang="en-US" dirty="0" smtClean="0">
                <a:latin typeface="Times New Roman" charset="0"/>
              </a:rPr>
              <a:t>창의 논리적 크기를 </a:t>
            </a:r>
            <a:r>
              <a:rPr lang="en-US" altLang="ko-KR" dirty="0" smtClean="0">
                <a:latin typeface="Times New Roman" charset="0"/>
              </a:rPr>
              <a:t>500 * 500 </a:t>
            </a:r>
            <a:r>
              <a:rPr lang="ko-KR" altLang="en-US" dirty="0" smtClean="0">
                <a:latin typeface="Times New Roman" charset="0"/>
              </a:rPr>
              <a:t>으로 설정 </a:t>
            </a:r>
          </a:p>
          <a:p>
            <a:r>
              <a:rPr lang="ko-KR" altLang="en-US" dirty="0" smtClean="0">
                <a:latin typeface="Times New Roman" charset="0"/>
              </a:rPr>
              <a:t>	</a:t>
            </a:r>
            <a:r>
              <a:rPr lang="en-US" altLang="ko-KR" dirty="0" smtClean="0">
                <a:latin typeface="Times New Roman" charset="0"/>
              </a:rPr>
              <a:t>// </a:t>
            </a:r>
            <a:r>
              <a:rPr lang="ko-KR" altLang="en-US" dirty="0" smtClean="0">
                <a:latin typeface="Times New Roman" charset="0"/>
              </a:rPr>
              <a:t>자동으로 오른쪽</a:t>
            </a:r>
            <a:r>
              <a:rPr lang="en-US" altLang="ko-KR" dirty="0" smtClean="0">
                <a:latin typeface="Times New Roman" charset="0"/>
              </a:rPr>
              <a:t>, </a:t>
            </a:r>
            <a:r>
              <a:rPr lang="ko-KR" altLang="en-US" dirty="0" smtClean="0">
                <a:latin typeface="Times New Roman" charset="0"/>
              </a:rPr>
              <a:t>아래쪽으로 증가 방향이 됨 </a:t>
            </a:r>
          </a:p>
          <a:p>
            <a:r>
              <a:rPr lang="ko-KR" altLang="en-US" dirty="0" smtClean="0">
                <a:latin typeface="Times New Roman" charset="0"/>
              </a:rPr>
              <a:t>	</a:t>
            </a:r>
            <a:r>
              <a:rPr lang="en-US" altLang="ko-KR" dirty="0" err="1" smtClean="0">
                <a:latin typeface="Times New Roman" charset="0"/>
              </a:rPr>
              <a:t>pDC</a:t>
            </a:r>
            <a:r>
              <a:rPr lang="en-US" altLang="ko-KR" dirty="0" smtClean="0">
                <a:latin typeface="Times New Roman" charset="0"/>
              </a:rPr>
              <a:t>-&gt;</a:t>
            </a:r>
            <a:r>
              <a:rPr lang="en-US" altLang="ko-KR" dirty="0" err="1" smtClean="0">
                <a:latin typeface="Times New Roman" charset="0"/>
              </a:rPr>
              <a:t>SetWindowExt</a:t>
            </a:r>
            <a:r>
              <a:rPr lang="en-US" altLang="ko-KR" dirty="0" smtClean="0">
                <a:latin typeface="Times New Roman" charset="0"/>
              </a:rPr>
              <a:t>(500, 500);		// 500, -500</a:t>
            </a:r>
          </a:p>
          <a:p>
            <a:endParaRPr lang="en-US" altLang="ko-KR" dirty="0" smtClean="0">
              <a:latin typeface="Times New Roman" charset="0"/>
            </a:endParaRPr>
          </a:p>
          <a:p>
            <a:r>
              <a:rPr lang="en-US" altLang="ko-KR" dirty="0" smtClean="0">
                <a:latin typeface="Times New Roman" charset="0"/>
              </a:rPr>
              <a:t>	// </a:t>
            </a:r>
            <a:r>
              <a:rPr lang="ko-KR" altLang="en-US" dirty="0" smtClean="0">
                <a:latin typeface="Times New Roman" charset="0"/>
              </a:rPr>
              <a:t>논리적 크기와 매칭되는 물리적 크기 </a:t>
            </a:r>
          </a:p>
          <a:p>
            <a:r>
              <a:rPr lang="ko-KR" altLang="en-US" dirty="0" smtClean="0">
                <a:latin typeface="Times New Roman" charset="0"/>
              </a:rPr>
              <a:t>	</a:t>
            </a:r>
            <a:r>
              <a:rPr lang="en-US" altLang="ko-KR" dirty="0" err="1" smtClean="0">
                <a:latin typeface="Times New Roman" charset="0"/>
              </a:rPr>
              <a:t>pDC</a:t>
            </a:r>
            <a:r>
              <a:rPr lang="en-US" altLang="ko-KR" dirty="0" smtClean="0">
                <a:latin typeface="Times New Roman" charset="0"/>
              </a:rPr>
              <a:t>-&gt;</a:t>
            </a:r>
            <a:r>
              <a:rPr lang="en-US" altLang="ko-KR" dirty="0" err="1" smtClean="0">
                <a:latin typeface="Times New Roman" charset="0"/>
              </a:rPr>
              <a:t>SetViewportExt</a:t>
            </a:r>
            <a:r>
              <a:rPr lang="en-US" altLang="ko-KR" dirty="0" smtClean="0">
                <a:latin typeface="Times New Roman" charset="0"/>
              </a:rPr>
              <a:t>(</a:t>
            </a:r>
            <a:r>
              <a:rPr lang="en-US" altLang="ko-KR" dirty="0" err="1" smtClean="0">
                <a:latin typeface="Times New Roman" charset="0"/>
              </a:rPr>
              <a:t>rect.Width</a:t>
            </a:r>
            <a:r>
              <a:rPr lang="en-US" altLang="ko-KR" dirty="0" smtClean="0">
                <a:latin typeface="Times New Roman" charset="0"/>
              </a:rPr>
              <a:t>(), </a:t>
            </a:r>
            <a:r>
              <a:rPr lang="en-US" altLang="ko-KR" dirty="0" err="1" smtClean="0">
                <a:latin typeface="Times New Roman" charset="0"/>
              </a:rPr>
              <a:t>rect.Height</a:t>
            </a:r>
            <a:r>
              <a:rPr lang="en-US" altLang="ko-KR" dirty="0" smtClean="0">
                <a:latin typeface="Times New Roman" charset="0"/>
              </a:rPr>
              <a:t>());</a:t>
            </a:r>
          </a:p>
          <a:p>
            <a:r>
              <a:rPr lang="en-US" altLang="ko-KR" dirty="0" smtClean="0">
                <a:latin typeface="Times New Roman" charset="0"/>
              </a:rPr>
              <a:t>	</a:t>
            </a:r>
            <a:r>
              <a:rPr lang="en-US" altLang="ko-KR" dirty="0" err="1" smtClean="0">
                <a:latin typeface="Times New Roman" charset="0"/>
              </a:rPr>
              <a:t>pDC</a:t>
            </a:r>
            <a:r>
              <a:rPr lang="en-US" altLang="ko-KR" dirty="0" smtClean="0">
                <a:latin typeface="Times New Roman" charset="0"/>
              </a:rPr>
              <a:t>-&gt;Ellipse(0, 0, 500, 500);		// 500, -500</a:t>
            </a:r>
          </a:p>
          <a:p>
            <a:r>
              <a:rPr lang="en-US" altLang="ko-KR" dirty="0" smtClean="0">
                <a:latin typeface="Times New Roman" charset="0"/>
              </a:rPr>
              <a:t>	</a:t>
            </a:r>
          </a:p>
          <a:p>
            <a:r>
              <a:rPr lang="en-US" altLang="ko-KR" dirty="0" smtClean="0">
                <a:latin typeface="Times New Roman" charset="0"/>
              </a:rPr>
              <a:t>}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개론 </a:t>
            </a:r>
            <a:r>
              <a:rPr lang="en-US" altLang="ko-KR" sz="3600" dirty="0" smtClean="0"/>
              <a:t>- MFC</a:t>
            </a:r>
            <a:r>
              <a:rPr lang="ko-KR" altLang="en-US" sz="3600" dirty="0" smtClean="0"/>
              <a:t>의 역사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0" y="92867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ko-KR" sz="2000" dirty="0" smtClean="0"/>
              <a:t>6</a:t>
            </a:r>
            <a:r>
              <a:rPr lang="en-US" altLang="ko-KR" sz="2000" dirty="0" smtClean="0"/>
              <a:t>) </a:t>
            </a:r>
            <a:r>
              <a:rPr lang="en-US" altLang="ko-KR" sz="2000" dirty="0" smtClean="0"/>
              <a:t>MFC </a:t>
            </a:r>
            <a:r>
              <a:rPr lang="en-US" altLang="ko-KR" sz="2000" dirty="0" smtClean="0"/>
              <a:t>4.0 – 1995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9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( VC++ 4.0)</a:t>
            </a:r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     [User Interface </a:t>
            </a:r>
            <a:r>
              <a:rPr lang="ko-KR" altLang="en-US" sz="2000" dirty="0" smtClean="0"/>
              <a:t>클래스</a:t>
            </a:r>
            <a:r>
              <a:rPr lang="en-US" altLang="ko-KR" sz="2000" dirty="0" smtClean="0"/>
              <a:t>]</a:t>
            </a: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>
              <a:latin typeface="+mj-ea"/>
              <a:ea typeface="+mj-ea"/>
            </a:endParaRPr>
          </a:p>
          <a:p>
            <a:pPr>
              <a:buFontTx/>
              <a:buChar char="-"/>
            </a:pPr>
            <a:endParaRPr lang="ko-KR" altLang="en-US" sz="2000" dirty="0">
              <a:latin typeface="+mj-ea"/>
              <a:ea typeface="+mj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0034" y="1714488"/>
          <a:ext cx="821537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090"/>
                <a:gridCol w="428628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Containment of OLE Controls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OLE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컨트롤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DAO ( Data Access Objects)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MFC 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자체 데이터베이스 엔진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Simplified Windows 95 Common controls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간단 한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95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일반 컨트롤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Windows 95 Common Dialogs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win95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일반 다이얼로그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Thread synchronization Objects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스레드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동기화 객체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6. </a:t>
            </a:r>
            <a:r>
              <a:rPr lang="ko-KR" altLang="en-US" sz="3600" dirty="0" smtClean="0"/>
              <a:t>좌표 변환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0" y="1071546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/>
              <a:t>[</a:t>
            </a:r>
            <a:r>
              <a:rPr lang="ko-KR" altLang="en-US" sz="2000" dirty="0" err="1" smtClean="0"/>
              <a:t>좌표계</a:t>
            </a:r>
            <a:r>
              <a:rPr lang="en-US" altLang="ko-KR" sz="2000" dirty="0" smtClean="0"/>
              <a:t>]</a:t>
            </a:r>
          </a:p>
          <a:p>
            <a:pPr>
              <a:lnSpc>
                <a:spcPct val="90000"/>
              </a:lnSpc>
            </a:pPr>
            <a:endParaRPr lang="en-US" altLang="ko-KR" sz="2000" dirty="0" smtClean="0"/>
          </a:p>
          <a:p>
            <a:pPr>
              <a:lnSpc>
                <a:spcPct val="90000"/>
              </a:lnSpc>
            </a:pPr>
            <a:r>
              <a:rPr lang="ko-KR" altLang="en-US" sz="2000" dirty="0" smtClean="0"/>
              <a:t>디바이스</a:t>
            </a:r>
            <a:r>
              <a:rPr lang="en-US" altLang="ko-KR" sz="2000" dirty="0" smtClean="0"/>
              <a:t>(device) </a:t>
            </a:r>
            <a:r>
              <a:rPr lang="ko-KR" altLang="en-US" sz="2000" dirty="0" smtClean="0"/>
              <a:t>좌표  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실제 출력 장치의 좌표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ko-KR" altLang="en-US" sz="2000" dirty="0" smtClean="0"/>
          </a:p>
          <a:p>
            <a:pPr>
              <a:lnSpc>
                <a:spcPct val="90000"/>
              </a:lnSpc>
            </a:pPr>
            <a:r>
              <a:rPr lang="ko-KR" altLang="en-US" sz="2000" dirty="0" smtClean="0"/>
              <a:t>논리</a:t>
            </a:r>
            <a:r>
              <a:rPr lang="en-US" altLang="ko-KR" sz="2000" dirty="0" smtClean="0"/>
              <a:t>(logical) </a:t>
            </a:r>
            <a:r>
              <a:rPr lang="ko-KR" altLang="en-US" sz="2000" dirty="0" smtClean="0"/>
              <a:t>좌표</a:t>
            </a:r>
            <a:r>
              <a:rPr lang="en-US" altLang="ko-KR" sz="2000" dirty="0" smtClean="0"/>
              <a:t>	: </a:t>
            </a:r>
            <a:r>
              <a:rPr lang="ko-KR" altLang="en-US" sz="2000" dirty="0" smtClean="0"/>
              <a:t>출력함수에 사용하는 좌표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ko-KR" altLang="en-US" sz="2000" dirty="0" smtClean="0"/>
          </a:p>
          <a:p>
            <a:pPr>
              <a:lnSpc>
                <a:spcPct val="90000"/>
              </a:lnSpc>
            </a:pPr>
            <a:r>
              <a:rPr lang="ko-KR" altLang="en-US" sz="2000" dirty="0" smtClean="0"/>
              <a:t>디바이스 좌표와 논리 좌표간의 변환이 필요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err="1" smtClean="0"/>
              <a:t>DPtoLP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err="1" smtClean="0"/>
              <a:t>LPtoDP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>
              <a:lnSpc>
                <a:spcPct val="90000"/>
              </a:lnSpc>
            </a:pPr>
            <a:r>
              <a:rPr lang="ko-KR" altLang="en-US" sz="2000" dirty="0" err="1" smtClean="0"/>
              <a:t>좌표계의</a:t>
            </a:r>
            <a:r>
              <a:rPr lang="ko-KR" altLang="en-US" sz="2000" dirty="0" smtClean="0"/>
              <a:t> 원점 이동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err="1" smtClean="0"/>
              <a:t>SetWindowOrg</a:t>
            </a:r>
            <a:r>
              <a:rPr lang="en-US" altLang="ko-KR" sz="2000" dirty="0" smtClean="0"/>
              <a:t>	: </a:t>
            </a:r>
            <a:r>
              <a:rPr lang="ko-KR" altLang="en-US" sz="2000" dirty="0" smtClean="0"/>
              <a:t>논리 좌표의 원점 이동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err="1" smtClean="0"/>
              <a:t>SetViewportOrg</a:t>
            </a:r>
            <a:r>
              <a:rPr lang="en-US" altLang="ko-KR" sz="2000" dirty="0" smtClean="0"/>
              <a:t>	: </a:t>
            </a:r>
            <a:r>
              <a:rPr lang="ko-KR" altLang="en-US" sz="2000" dirty="0" smtClean="0"/>
              <a:t>디바이스 좌표의 원점 이동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6. </a:t>
            </a:r>
            <a:r>
              <a:rPr lang="ko-KR" altLang="en-US" sz="3600" dirty="0" smtClean="0"/>
              <a:t>좌표 변환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0" y="857232"/>
            <a:ext cx="9144000" cy="5853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/>
              <a:t>[</a:t>
            </a:r>
            <a:r>
              <a:rPr lang="ko-KR" altLang="en-US" sz="2000" dirty="0" err="1" smtClean="0"/>
              <a:t>매핑</a:t>
            </a:r>
            <a:r>
              <a:rPr lang="ko-KR" altLang="en-US" sz="2000" dirty="0" smtClean="0"/>
              <a:t> 모드의 변환</a:t>
            </a:r>
            <a:r>
              <a:rPr lang="en-US" altLang="ko-KR" sz="2000" dirty="0" smtClean="0"/>
              <a:t>]</a:t>
            </a:r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r>
              <a:rPr lang="en-US" altLang="ko-KR" dirty="0" smtClean="0"/>
              <a:t>void CTEST1View::</a:t>
            </a:r>
            <a:r>
              <a:rPr lang="en-US" altLang="ko-KR" dirty="0" err="1" smtClean="0"/>
              <a:t>OnDraw</a:t>
            </a:r>
            <a:r>
              <a:rPr lang="en-US" altLang="ko-KR" dirty="0" smtClean="0"/>
              <a:t>(CDC* </a:t>
            </a:r>
            <a:r>
              <a:rPr lang="en-US" altLang="ko-KR" dirty="0" err="1" smtClean="0"/>
              <a:t>pDC</a:t>
            </a:r>
            <a:r>
              <a:rPr lang="en-US" altLang="ko-KR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{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	CTEST1Doc* </a:t>
            </a:r>
            <a:r>
              <a:rPr lang="en-US" altLang="ko-KR" dirty="0" err="1" smtClean="0"/>
              <a:t>pDoc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GetDocument</a:t>
            </a:r>
            <a:r>
              <a:rPr lang="en-US" altLang="ko-KR" dirty="0" smtClean="0"/>
              <a:t>();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	ASSERT_VALID(</a:t>
            </a:r>
            <a:r>
              <a:rPr lang="en-US" altLang="ko-KR" dirty="0" err="1" smtClean="0"/>
              <a:t>pDoc</a:t>
            </a:r>
            <a:r>
              <a:rPr lang="en-US" altLang="ko-KR" dirty="0" smtClean="0"/>
              <a:t>);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	// TODO: add draw code for native data here</a:t>
            </a:r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pDC</a:t>
            </a:r>
            <a:r>
              <a:rPr lang="en-US" altLang="ko-KR" dirty="0" smtClean="0"/>
              <a:t>-&gt;Rectangle( 0, 0, 50, 50);</a:t>
            </a:r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CRect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rect</a:t>
            </a:r>
            <a:r>
              <a:rPr lang="en-US" altLang="ko-KR" dirty="0" smtClean="0"/>
              <a:t>;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GetClientRect</a:t>
            </a:r>
            <a:r>
              <a:rPr lang="en-US" altLang="ko-KR" dirty="0" smtClean="0"/>
              <a:t>(&amp;</a:t>
            </a:r>
            <a:r>
              <a:rPr lang="en-US" altLang="ko-KR" dirty="0" err="1" smtClean="0"/>
              <a:t>rect</a:t>
            </a:r>
            <a:r>
              <a:rPr lang="en-US" altLang="ko-KR" dirty="0" smtClean="0"/>
              <a:t>);	// </a:t>
            </a:r>
            <a:r>
              <a:rPr lang="ko-KR" altLang="en-US" dirty="0" smtClean="0"/>
              <a:t>창의 픽셀 차원의 값을 리턴 </a:t>
            </a:r>
          </a:p>
          <a:p>
            <a:pPr>
              <a:lnSpc>
                <a:spcPct val="90000"/>
              </a:lnSpc>
            </a:pPr>
            <a:endParaRPr lang="ko-KR" altLang="en-US" dirty="0" smtClean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	</a:t>
            </a:r>
            <a:r>
              <a:rPr lang="en-US" altLang="ko-KR" dirty="0" err="1" smtClean="0"/>
              <a:t>CPoint</a:t>
            </a:r>
            <a:r>
              <a:rPr lang="en-US" altLang="ko-KR" dirty="0" smtClean="0"/>
              <a:t>	point(</a:t>
            </a:r>
            <a:r>
              <a:rPr lang="en-US" altLang="ko-KR" dirty="0" err="1" smtClean="0"/>
              <a:t>rect.Width</a:t>
            </a:r>
            <a:r>
              <a:rPr lang="en-US" altLang="ko-KR" dirty="0" smtClean="0"/>
              <a:t>()/2, </a:t>
            </a:r>
            <a:r>
              <a:rPr lang="en-US" altLang="ko-KR" dirty="0" err="1" smtClean="0"/>
              <a:t>rect.Height</a:t>
            </a:r>
            <a:r>
              <a:rPr lang="en-US" altLang="ko-KR" dirty="0" smtClean="0"/>
              <a:t>()/2);</a:t>
            </a:r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pDC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SetMapMode</a:t>
            </a:r>
            <a:r>
              <a:rPr lang="en-US" altLang="ko-KR" dirty="0" smtClean="0"/>
              <a:t>(MM_LOENGLISH);	//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모드 변경</a:t>
            </a:r>
          </a:p>
          <a:p>
            <a:pPr>
              <a:lnSpc>
                <a:spcPct val="90000"/>
              </a:lnSpc>
            </a:pPr>
            <a:endParaRPr lang="ko-KR" altLang="en-US" dirty="0" smtClean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	</a:t>
            </a:r>
            <a:r>
              <a:rPr lang="en-US" altLang="ko-KR" dirty="0" err="1" smtClean="0"/>
              <a:t>pDC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DPtoLP</a:t>
            </a:r>
            <a:r>
              <a:rPr lang="en-US" altLang="ko-KR" dirty="0" smtClean="0"/>
              <a:t>(&amp;point);		// </a:t>
            </a:r>
            <a:r>
              <a:rPr lang="ko-KR" altLang="en-US" dirty="0" smtClean="0"/>
              <a:t>논리 </a:t>
            </a:r>
            <a:r>
              <a:rPr lang="en-US" altLang="ko-KR" dirty="0" smtClean="0"/>
              <a:t>==&gt; </a:t>
            </a:r>
            <a:r>
              <a:rPr lang="ko-KR" altLang="en-US" dirty="0" smtClean="0"/>
              <a:t>물리로</a:t>
            </a:r>
            <a:r>
              <a:rPr lang="en-US" altLang="ko-KR" dirty="0" smtClean="0"/>
              <a:t>(</a:t>
            </a:r>
            <a:r>
              <a:rPr lang="ko-KR" altLang="en-US" dirty="0" smtClean="0"/>
              <a:t>픽셀</a:t>
            </a:r>
            <a:r>
              <a:rPr lang="en-US" altLang="ko-KR" dirty="0" smtClean="0"/>
              <a:t>==&gt;</a:t>
            </a:r>
            <a:r>
              <a:rPr lang="ko-KR" altLang="en-US" dirty="0" smtClean="0"/>
              <a:t>인치</a:t>
            </a:r>
            <a:r>
              <a:rPr lang="en-US" altLang="ko-KR" dirty="0" smtClean="0"/>
              <a:t>)</a:t>
            </a:r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pDC</a:t>
            </a:r>
            <a:r>
              <a:rPr lang="en-US" altLang="ko-KR" dirty="0" smtClean="0"/>
              <a:t>-&gt;Rectangle( </a:t>
            </a:r>
            <a:r>
              <a:rPr lang="en-US" altLang="ko-KR" dirty="0" err="1" smtClean="0"/>
              <a:t>point.x</a:t>
            </a:r>
            <a:r>
              <a:rPr lang="en-US" altLang="ko-KR" dirty="0" smtClean="0"/>
              <a:t> -50, point.y-50, point.x+50, point.y+50);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}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MM_TEXT	:  </a:t>
            </a:r>
            <a:r>
              <a:rPr lang="ko-KR" altLang="en-US" dirty="0" smtClean="0"/>
              <a:t>논리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픽셀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물리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ko-KR" altLang="en-US" dirty="0" smtClean="0">
                <a:sym typeface="Wingdings" pitchFamily="2" charset="2"/>
              </a:rPr>
              <a:t>픽셀</a:t>
            </a:r>
            <a:r>
              <a:rPr lang="en-US" altLang="ko-KR" dirty="0" smtClean="0">
                <a:sym typeface="Wingdings" pitchFamily="2" charset="2"/>
              </a:rPr>
              <a:t>)		</a:t>
            </a:r>
            <a:r>
              <a:rPr lang="ko-KR" altLang="en-US" dirty="0" smtClean="0">
                <a:sym typeface="Wingdings" pitchFamily="2" charset="2"/>
              </a:rPr>
              <a:t>좌표 변환 불필요</a:t>
            </a:r>
            <a:endParaRPr lang="en-US" altLang="ko-KR" dirty="0" smtClean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MM_LOENGLISH  :  </a:t>
            </a:r>
            <a:r>
              <a:rPr lang="ko-KR" altLang="en-US" dirty="0" smtClean="0">
                <a:sym typeface="Wingdings" pitchFamily="2" charset="2"/>
              </a:rPr>
              <a:t>논리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ko-KR" altLang="en-US" dirty="0" smtClean="0">
                <a:sym typeface="Wingdings" pitchFamily="2" charset="2"/>
              </a:rPr>
              <a:t>픽셀</a:t>
            </a:r>
            <a:r>
              <a:rPr lang="en-US" altLang="ko-KR" dirty="0" smtClean="0">
                <a:sym typeface="Wingdings" pitchFamily="2" charset="2"/>
              </a:rPr>
              <a:t>)  </a:t>
            </a:r>
            <a:r>
              <a:rPr lang="ko-KR" altLang="en-US" dirty="0" smtClean="0">
                <a:sym typeface="Wingdings" pitchFamily="2" charset="2"/>
              </a:rPr>
              <a:t>물리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ko-KR" altLang="en-US" dirty="0" smtClean="0">
                <a:sym typeface="Wingdings" pitchFamily="2" charset="2"/>
              </a:rPr>
              <a:t>인치</a:t>
            </a:r>
            <a:r>
              <a:rPr lang="en-US" altLang="ko-KR" dirty="0" smtClean="0">
                <a:sym typeface="Wingdings" pitchFamily="2" charset="2"/>
              </a:rPr>
              <a:t>)  	</a:t>
            </a:r>
            <a:r>
              <a:rPr lang="ko-KR" altLang="en-US" dirty="0" smtClean="0">
                <a:sym typeface="Wingdings" pitchFamily="2" charset="2"/>
              </a:rPr>
              <a:t>좌표 변환 필요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6. </a:t>
            </a:r>
            <a:r>
              <a:rPr lang="ko-KR" altLang="en-US" sz="3600" dirty="0" smtClean="0"/>
              <a:t>좌표 변환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0" y="857232"/>
            <a:ext cx="9144000" cy="2557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원점 이동</a:t>
            </a:r>
            <a:r>
              <a:rPr lang="en-US" altLang="ko-KR" sz="2000" dirty="0" smtClean="0"/>
              <a:t>]</a:t>
            </a:r>
          </a:p>
          <a:p>
            <a:pPr>
              <a:lnSpc>
                <a:spcPct val="90000"/>
              </a:lnSpc>
            </a:pPr>
            <a:endParaRPr lang="en-US" altLang="ko-KR" sz="2000" dirty="0" smtClean="0"/>
          </a:p>
          <a:p>
            <a:pPr>
              <a:lnSpc>
                <a:spcPct val="90000"/>
              </a:lnSpc>
            </a:pPr>
            <a:r>
              <a:rPr lang="en-US" altLang="ko-KR" sz="2000" dirty="0" smtClean="0"/>
              <a:t>	</a:t>
            </a:r>
            <a:r>
              <a:rPr lang="ko-KR" altLang="en-US" sz="2000" dirty="0" err="1" smtClean="0"/>
              <a:t>매핑모드와</a:t>
            </a:r>
            <a:r>
              <a:rPr lang="ko-KR" altLang="en-US" sz="2000" dirty="0" smtClean="0"/>
              <a:t> 원점이동은 상관이 없다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90000"/>
              </a:lnSpc>
            </a:pPr>
            <a:endParaRPr lang="en-US" altLang="ko-KR" sz="2000" dirty="0" smtClean="0"/>
          </a:p>
          <a:p>
            <a:pPr>
              <a:lnSpc>
                <a:spcPct val="90000"/>
              </a:lnSpc>
            </a:pPr>
            <a:r>
              <a:rPr lang="en-US" altLang="ko-KR" sz="2000" dirty="0" smtClean="0"/>
              <a:t>	</a:t>
            </a:r>
            <a:r>
              <a:rPr lang="ko-KR" altLang="en-US" sz="2000" dirty="0" err="1" smtClean="0"/>
              <a:t>매핑모드를</a:t>
            </a:r>
            <a:r>
              <a:rPr lang="ko-KR" altLang="en-US" sz="2000" dirty="0" smtClean="0"/>
              <a:t> 변경하고 원점을 이동시킬 수 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altLang="ko-KR" sz="2000" dirty="0" smtClean="0"/>
              <a:t>		CDC::</a:t>
            </a:r>
            <a:r>
              <a:rPr lang="en-US" altLang="ko-KR" sz="2000" dirty="0" err="1" smtClean="0"/>
              <a:t>SetWindowOrg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창의 원점 이동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2000" dirty="0" smtClean="0"/>
              <a:t>		CDC::</a:t>
            </a:r>
            <a:r>
              <a:rPr lang="en-US" altLang="ko-KR" sz="2000" dirty="0" err="1" smtClean="0"/>
              <a:t>SetViewportOrg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뷰포트의</a:t>
            </a:r>
            <a:r>
              <a:rPr lang="ko-KR" altLang="en-US" sz="2000" dirty="0" smtClean="0"/>
              <a:t> 원점 이동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2000" dirty="0" smtClean="0"/>
              <a:t>		</a:t>
            </a:r>
            <a:r>
              <a:rPr lang="ko-KR" altLang="en-US" sz="2000" dirty="0" smtClean="0"/>
              <a:t>보통 </a:t>
            </a:r>
            <a:r>
              <a:rPr lang="ko-KR" altLang="en-US" sz="2000" dirty="0" err="1" smtClean="0"/>
              <a:t>둘중</a:t>
            </a:r>
            <a:r>
              <a:rPr lang="ko-KR" altLang="en-US" sz="2000" dirty="0" smtClean="0"/>
              <a:t> 하나를 사용함</a:t>
            </a:r>
            <a:endParaRPr lang="en-US" altLang="ko-KR" sz="2000" dirty="0" smtClean="0"/>
          </a:p>
          <a:p>
            <a:pPr>
              <a:lnSpc>
                <a:spcPct val="90000"/>
              </a:lnSpc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6. </a:t>
            </a:r>
            <a:r>
              <a:rPr lang="ko-KR" altLang="en-US" sz="3600" dirty="0" smtClean="0"/>
              <a:t>좌표 변환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0" y="857232"/>
            <a:ext cx="9144000" cy="2834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원점 이동</a:t>
            </a:r>
            <a:r>
              <a:rPr lang="en-US" altLang="ko-KR" sz="2000" dirty="0" smtClean="0"/>
              <a:t>]</a:t>
            </a:r>
          </a:p>
          <a:p>
            <a:pPr>
              <a:lnSpc>
                <a:spcPct val="90000"/>
              </a:lnSpc>
            </a:pPr>
            <a:endParaRPr lang="en-US" altLang="ko-KR" sz="2000" dirty="0" smtClean="0"/>
          </a:p>
          <a:p>
            <a:pPr>
              <a:lnSpc>
                <a:spcPct val="90000"/>
              </a:lnSpc>
            </a:pPr>
            <a:r>
              <a:rPr lang="en-US" altLang="ko-KR" sz="2000" dirty="0" err="1" smtClean="0">
                <a:latin typeface="Lucida Console" pitchFamily="49" charset="0"/>
              </a:rPr>
              <a:t>CClientDC</a:t>
            </a:r>
            <a:r>
              <a:rPr lang="en-US" altLang="ko-KR" sz="2000" dirty="0" smtClean="0">
                <a:latin typeface="Lucida Console" pitchFamily="49" charset="0"/>
              </a:rPr>
              <a:t> dc(this);</a:t>
            </a:r>
          </a:p>
          <a:p>
            <a:pPr>
              <a:lnSpc>
                <a:spcPct val="90000"/>
              </a:lnSpc>
            </a:pPr>
            <a:endParaRPr lang="en-US" altLang="ko-KR" sz="2000" dirty="0" smtClean="0">
              <a:latin typeface="Lucida Console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2000" dirty="0" err="1" smtClean="0">
                <a:latin typeface="Lucida Console" pitchFamily="49" charset="0"/>
              </a:rPr>
              <a:t>dc.SetMapMode</a:t>
            </a:r>
            <a:r>
              <a:rPr lang="en-US" altLang="ko-KR" sz="2000" dirty="0" smtClean="0">
                <a:latin typeface="Lucida Console" pitchFamily="49" charset="0"/>
              </a:rPr>
              <a:t>(MM_LOMETRIC);</a:t>
            </a:r>
          </a:p>
          <a:p>
            <a:pPr>
              <a:lnSpc>
                <a:spcPct val="90000"/>
              </a:lnSpc>
            </a:pPr>
            <a:r>
              <a:rPr lang="en-US" altLang="ko-KR" sz="2000" dirty="0" err="1" smtClean="0">
                <a:latin typeface="Lucida Console" pitchFamily="49" charset="0"/>
              </a:rPr>
              <a:t>dc.SetViewportOrg</a:t>
            </a:r>
            <a:r>
              <a:rPr lang="en-US" altLang="ko-KR" sz="2000" dirty="0" smtClean="0">
                <a:latin typeface="Lucida Console" pitchFamily="49" charset="0"/>
              </a:rPr>
              <a:t>(100,100);  // </a:t>
            </a:r>
            <a:r>
              <a:rPr lang="ko-KR" altLang="en-US" sz="2000" dirty="0" smtClean="0">
                <a:latin typeface="Lucida Console" pitchFamily="49" charset="0"/>
              </a:rPr>
              <a:t>디바이스 좌표의 원점 이동</a:t>
            </a:r>
          </a:p>
          <a:p>
            <a:pPr>
              <a:lnSpc>
                <a:spcPct val="90000"/>
              </a:lnSpc>
            </a:pPr>
            <a:endParaRPr lang="ko-KR" altLang="ko-KR" sz="2000" dirty="0" smtClean="0">
              <a:latin typeface="Lucida Console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ko-KR" sz="2000" dirty="0" err="1" smtClean="0">
                <a:latin typeface="Lucida Console" pitchFamily="49" charset="0"/>
              </a:rPr>
              <a:t>dc.MoveTo</a:t>
            </a:r>
            <a:r>
              <a:rPr lang="en-US" altLang="ko-KR" sz="2000" dirty="0" smtClean="0">
                <a:latin typeface="Lucida Console" pitchFamily="49" charset="0"/>
              </a:rPr>
              <a:t>(0,0);</a:t>
            </a:r>
          </a:p>
          <a:p>
            <a:pPr>
              <a:lnSpc>
                <a:spcPct val="90000"/>
              </a:lnSpc>
            </a:pPr>
            <a:r>
              <a:rPr lang="en-US" altLang="ko-KR" sz="2000" dirty="0" err="1" smtClean="0">
                <a:latin typeface="Lucida Console" pitchFamily="49" charset="0"/>
              </a:rPr>
              <a:t>dc.LineTo</a:t>
            </a:r>
            <a:r>
              <a:rPr lang="en-US" altLang="ko-KR" sz="2000" dirty="0" smtClean="0">
                <a:latin typeface="Lucida Console" pitchFamily="49" charset="0"/>
              </a:rPr>
              <a:t>(100,-100);</a:t>
            </a:r>
          </a:p>
          <a:p>
            <a:pPr>
              <a:lnSpc>
                <a:spcPct val="90000"/>
              </a:lnSpc>
            </a:pPr>
            <a:endParaRPr lang="en-US" altLang="ko-KR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643306" y="3071810"/>
            <a:ext cx="5029200" cy="3352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693986" y="3681410"/>
            <a:ext cx="1066800" cy="9906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4693986" y="3681410"/>
            <a:ext cx="10668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5913186" y="383381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4922586" y="4824410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897067" y="3971923"/>
            <a:ext cx="586154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1" latin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>
                <a:latin typeface="Times New Roman" charset="0"/>
                <a:ea typeface="굴림" charset="-127"/>
              </a:rPr>
              <a:t>1 cm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922586" y="4900610"/>
            <a:ext cx="586154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1" latin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>
                <a:latin typeface="Times New Roman" charset="0"/>
                <a:ea typeface="굴림" charset="-127"/>
              </a:rPr>
              <a:t>1 cm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474786" y="2676523"/>
            <a:ext cx="574431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1" latin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>
                <a:latin typeface="Times New Roman" charset="0"/>
                <a:ea typeface="굴림" charset="-127"/>
              </a:rPr>
              <a:t>(0,0)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312986" y="3300410"/>
            <a:ext cx="98180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1" latin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>
                <a:latin typeface="Times New Roman" charset="0"/>
                <a:ea typeface="굴림" charset="-127"/>
              </a:rPr>
              <a:t>(100,100)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6. </a:t>
            </a:r>
            <a:r>
              <a:rPr lang="ko-KR" altLang="en-US" sz="3600" dirty="0" smtClean="0"/>
              <a:t>좌표 변환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0" y="857232"/>
            <a:ext cx="9144000" cy="320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원점 이동</a:t>
            </a:r>
            <a:r>
              <a:rPr lang="en-US" altLang="ko-KR" sz="2000" dirty="0" smtClean="0"/>
              <a:t>]</a:t>
            </a:r>
          </a:p>
          <a:p>
            <a:pPr marL="342900" indent="-342900">
              <a:spcBef>
                <a:spcPct val="20000"/>
              </a:spcBef>
              <a:spcAft>
                <a:spcPct val="0"/>
              </a:spcAft>
            </a:pPr>
            <a:r>
              <a:rPr lang="en-US" altLang="ko-KR" sz="2000" dirty="0" err="1" smtClean="0">
                <a:latin typeface="Lucida Console" pitchFamily="49" charset="0"/>
                <a:ea typeface="HY울릉도M" pitchFamily="18" charset="-127"/>
                <a:sym typeface="Wingdings" pitchFamily="2" charset="2"/>
              </a:rPr>
              <a:t>CClientDC</a:t>
            </a:r>
            <a:r>
              <a:rPr lang="en-US" altLang="ko-KR" sz="2000" dirty="0" smtClean="0">
                <a:latin typeface="Lucida Console" pitchFamily="49" charset="0"/>
                <a:ea typeface="HY울릉도M" pitchFamily="18" charset="-127"/>
                <a:sym typeface="Wingdings" pitchFamily="2" charset="2"/>
              </a:rPr>
              <a:t> dc(this);</a:t>
            </a:r>
          </a:p>
          <a:p>
            <a:pPr marL="342900" indent="-342900">
              <a:spcBef>
                <a:spcPct val="20000"/>
              </a:spcBef>
              <a:spcAft>
                <a:spcPct val="0"/>
              </a:spcAft>
            </a:pPr>
            <a:endParaRPr lang="en-US" altLang="ko-KR" sz="2000" dirty="0" smtClean="0">
              <a:latin typeface="Lucida Console" pitchFamily="49" charset="0"/>
              <a:ea typeface="HY울릉도M" pitchFamily="18" charset="-127"/>
              <a:sym typeface="Wingdings" pitchFamily="2" charset="2"/>
            </a:endParaRPr>
          </a:p>
          <a:p>
            <a:pPr marL="342900" indent="-342900">
              <a:spcBef>
                <a:spcPct val="20000"/>
              </a:spcBef>
              <a:spcAft>
                <a:spcPct val="0"/>
              </a:spcAft>
            </a:pPr>
            <a:r>
              <a:rPr lang="en-US" altLang="ko-KR" sz="2000" dirty="0" err="1" smtClean="0">
                <a:latin typeface="Lucida Console" pitchFamily="49" charset="0"/>
                <a:ea typeface="HY울릉도M" pitchFamily="18" charset="-127"/>
                <a:sym typeface="Wingdings" pitchFamily="2" charset="2"/>
              </a:rPr>
              <a:t>dc.SetMapMode</a:t>
            </a:r>
            <a:r>
              <a:rPr lang="en-US" altLang="ko-KR" sz="2000" dirty="0" smtClean="0">
                <a:latin typeface="Lucida Console" pitchFamily="49" charset="0"/>
                <a:ea typeface="HY울릉도M" pitchFamily="18" charset="-127"/>
                <a:sym typeface="Wingdings" pitchFamily="2" charset="2"/>
              </a:rPr>
              <a:t>(MM_LOMETRIC);</a:t>
            </a:r>
          </a:p>
          <a:p>
            <a:pPr marL="342900" indent="-342900">
              <a:spcBef>
                <a:spcPct val="20000"/>
              </a:spcBef>
              <a:spcAft>
                <a:spcPct val="0"/>
              </a:spcAft>
            </a:pPr>
            <a:r>
              <a:rPr lang="en-US" altLang="ko-KR" sz="2000" dirty="0" err="1" smtClean="0">
                <a:latin typeface="Lucida Console" pitchFamily="49" charset="0"/>
                <a:ea typeface="HY울릉도M" pitchFamily="18" charset="-127"/>
                <a:sym typeface="Wingdings" pitchFamily="2" charset="2"/>
              </a:rPr>
              <a:t>dc.SetWindowOrg</a:t>
            </a:r>
            <a:r>
              <a:rPr lang="en-US" altLang="ko-KR" sz="2000" dirty="0" smtClean="0">
                <a:latin typeface="Lucida Console" pitchFamily="49" charset="0"/>
                <a:ea typeface="HY울릉도M" pitchFamily="18" charset="-127"/>
                <a:sym typeface="Wingdings" pitchFamily="2" charset="2"/>
              </a:rPr>
              <a:t>(100,100);  // </a:t>
            </a:r>
            <a:r>
              <a:rPr lang="ko-KR" altLang="en-US" sz="2000" dirty="0" smtClean="0">
                <a:latin typeface="Lucida Console" pitchFamily="49" charset="0"/>
                <a:ea typeface="HY울릉도M" pitchFamily="18" charset="-127"/>
                <a:sym typeface="Wingdings" pitchFamily="2" charset="2"/>
              </a:rPr>
              <a:t>윈도우 좌표의 원점 이동</a:t>
            </a:r>
          </a:p>
          <a:p>
            <a:pPr marL="342900" indent="-342900">
              <a:spcBef>
                <a:spcPct val="20000"/>
              </a:spcBef>
              <a:spcAft>
                <a:spcPct val="0"/>
              </a:spcAft>
            </a:pPr>
            <a:endParaRPr lang="ko-KR" altLang="ko-KR" sz="2000" dirty="0" smtClean="0">
              <a:latin typeface="Lucida Console" pitchFamily="49" charset="0"/>
              <a:ea typeface="HY울릉도M" pitchFamily="18" charset="-127"/>
              <a:sym typeface="Wingdings" pitchFamily="2" charset="2"/>
            </a:endParaRPr>
          </a:p>
          <a:p>
            <a:pPr marL="342900" indent="-342900">
              <a:spcBef>
                <a:spcPct val="20000"/>
              </a:spcBef>
              <a:spcAft>
                <a:spcPct val="0"/>
              </a:spcAft>
            </a:pPr>
            <a:r>
              <a:rPr lang="en-US" altLang="ko-KR" sz="2000" dirty="0" err="1" smtClean="0">
                <a:latin typeface="Lucida Console" pitchFamily="49" charset="0"/>
                <a:ea typeface="HY울릉도M" pitchFamily="18" charset="-127"/>
                <a:sym typeface="Wingdings" pitchFamily="2" charset="2"/>
              </a:rPr>
              <a:t>dc.MoveTo</a:t>
            </a:r>
            <a:r>
              <a:rPr lang="en-US" altLang="ko-KR" sz="2000" dirty="0" smtClean="0">
                <a:latin typeface="Lucida Console" pitchFamily="49" charset="0"/>
                <a:ea typeface="HY울릉도M" pitchFamily="18" charset="-127"/>
                <a:sym typeface="Wingdings" pitchFamily="2" charset="2"/>
              </a:rPr>
              <a:t>(0,0);</a:t>
            </a:r>
          </a:p>
          <a:p>
            <a:pPr marL="342900" indent="-342900">
              <a:spcBef>
                <a:spcPct val="20000"/>
              </a:spcBef>
              <a:spcAft>
                <a:spcPct val="0"/>
              </a:spcAft>
            </a:pPr>
            <a:r>
              <a:rPr lang="en-US" altLang="ko-KR" sz="2000" dirty="0" err="1" smtClean="0">
                <a:latin typeface="Lucida Console" pitchFamily="49" charset="0"/>
                <a:ea typeface="HY울릉도M" pitchFamily="18" charset="-127"/>
                <a:sym typeface="Wingdings" pitchFamily="2" charset="2"/>
              </a:rPr>
              <a:t>dc.LineTo</a:t>
            </a:r>
            <a:r>
              <a:rPr lang="en-US" altLang="ko-KR" sz="2000" dirty="0" smtClean="0">
                <a:latin typeface="Lucida Console" pitchFamily="49" charset="0"/>
                <a:ea typeface="HY울릉도M" pitchFamily="18" charset="-127"/>
                <a:sym typeface="Wingdings" pitchFamily="2" charset="2"/>
              </a:rPr>
              <a:t>(100,-100);</a:t>
            </a:r>
          </a:p>
          <a:p>
            <a:pPr>
              <a:lnSpc>
                <a:spcPct val="90000"/>
              </a:lnSpc>
            </a:pPr>
            <a:endParaRPr lang="en-US" altLang="ko-KR" dirty="0" smtClean="0"/>
          </a:p>
        </p:txBody>
      </p:sp>
      <p:sp>
        <p:nvSpPr>
          <p:cNvPr id="16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1528794" y="6356350"/>
            <a:ext cx="2133600" cy="365125"/>
          </a:xfrm>
        </p:spPr>
        <p:txBody>
          <a:bodyPr/>
          <a:lstStyle/>
          <a:p>
            <a:r>
              <a:rPr lang="en-US" altLang="ko-KR"/>
              <a:t>[</a:t>
            </a:r>
            <a:fld id="{53AA73D4-3D4C-495A-89B9-C8F29F1800AC}" type="slidenum">
              <a:rPr lang="en-US" altLang="ko-KR"/>
              <a:pPr/>
              <a:t>144</a:t>
            </a:fld>
            <a:r>
              <a:rPr lang="en-US" altLang="ko-KR"/>
              <a:t>]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916514" y="4267200"/>
            <a:ext cx="5029200" cy="199548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833594" y="5257800"/>
            <a:ext cx="1066800" cy="9906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1833594" y="5257800"/>
            <a:ext cx="10668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1757394" y="54864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>
            <a:off x="3205194" y="5334000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1223994" y="5562600"/>
            <a:ext cx="586154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1" latin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>
                <a:latin typeface="Times New Roman" charset="0"/>
                <a:ea typeface="굴림" charset="-127"/>
              </a:rPr>
              <a:t>1 cm</a:t>
            </a: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3281394" y="5486400"/>
            <a:ext cx="586154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1" latin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>
                <a:latin typeface="Times New Roman" charset="0"/>
                <a:ea typeface="굴림" charset="-127"/>
              </a:rPr>
              <a:t>1 cm</a:t>
            </a: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2519394" y="3886200"/>
            <a:ext cx="574431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1" latin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>
                <a:latin typeface="Times New Roman" charset="0"/>
                <a:ea typeface="굴림" charset="-127"/>
              </a:rPr>
              <a:t>(0,0)</a:t>
            </a:r>
          </a:p>
        </p:txBody>
      </p:sp>
      <p:sp>
        <p:nvSpPr>
          <p:cNvPr id="25" name="Line 11"/>
          <p:cNvSpPr>
            <a:spLocks noChangeShapeType="1"/>
          </p:cNvSpPr>
          <p:nvPr/>
        </p:nvSpPr>
        <p:spPr bwMode="auto">
          <a:xfrm>
            <a:off x="3205194" y="441960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3205194" y="4495800"/>
            <a:ext cx="586154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1" latin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>
                <a:latin typeface="Times New Roman" charset="0"/>
                <a:ea typeface="굴림" charset="-127"/>
              </a:rPr>
              <a:t>1 cm</a:t>
            </a:r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>
            <a:off x="8386794" y="4953000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8386794" y="5029200"/>
            <a:ext cx="586154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1" latin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>
                <a:latin typeface="Times New Roman" charset="0"/>
                <a:ea typeface="굴림" charset="-127"/>
              </a:rPr>
              <a:t>1 cm</a:t>
            </a: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1300195" y="4114800"/>
            <a:ext cx="125143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 eaLnBrk="1" latin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1600">
                <a:latin typeface="Times New Roman" charset="0"/>
                <a:ea typeface="굴림" charset="-127"/>
              </a:rPr>
              <a:t>변경된 원점</a:t>
            </a:r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 flipV="1">
            <a:off x="2138394" y="4343400"/>
            <a:ext cx="6858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7. </a:t>
            </a:r>
            <a:r>
              <a:rPr lang="ko-KR" altLang="en-US" sz="3600" dirty="0" smtClean="0"/>
              <a:t>실습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0" y="857232"/>
            <a:ext cx="9144000" cy="485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선 및 곡선 그리기</a:t>
            </a:r>
            <a:r>
              <a:rPr lang="en-US" altLang="ko-KR" sz="2000" dirty="0" smtClean="0"/>
              <a:t>]</a:t>
            </a:r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r>
              <a:rPr lang="en-US" altLang="ko-KR" dirty="0" smtClean="0"/>
              <a:t>void CTEST1View::</a:t>
            </a:r>
            <a:r>
              <a:rPr lang="en-US" altLang="ko-KR" dirty="0" err="1" smtClean="0"/>
              <a:t>OnDraw</a:t>
            </a:r>
            <a:r>
              <a:rPr lang="en-US" altLang="ko-KR" dirty="0" smtClean="0"/>
              <a:t>(CDC* </a:t>
            </a:r>
            <a:r>
              <a:rPr lang="en-US" altLang="ko-KR" dirty="0" err="1" smtClean="0"/>
              <a:t>pDC</a:t>
            </a:r>
            <a:r>
              <a:rPr lang="en-US" altLang="ko-KR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{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	CTEST1Doc* </a:t>
            </a:r>
            <a:r>
              <a:rPr lang="en-US" altLang="ko-KR" dirty="0" err="1" smtClean="0"/>
              <a:t>pDoc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GetDocument</a:t>
            </a:r>
            <a:r>
              <a:rPr lang="en-US" altLang="ko-KR" dirty="0" smtClean="0"/>
              <a:t>();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	ASSERT_VALID(</a:t>
            </a:r>
            <a:r>
              <a:rPr lang="en-US" altLang="ko-KR" dirty="0" err="1" smtClean="0"/>
              <a:t>pDoc</a:t>
            </a:r>
            <a:r>
              <a:rPr lang="en-US" altLang="ko-KR" dirty="0" smtClean="0"/>
              <a:t>);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	// TODO: add draw code for native data here</a:t>
            </a:r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pDC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MoveTo</a:t>
            </a:r>
            <a:r>
              <a:rPr lang="en-US" altLang="ko-KR" dirty="0" smtClean="0"/>
              <a:t>(10, 10);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pDC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LineTo</a:t>
            </a:r>
            <a:r>
              <a:rPr lang="en-US" altLang="ko-KR" dirty="0" smtClean="0"/>
              <a:t>(10, 100);</a:t>
            </a:r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pDC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LineTo</a:t>
            </a:r>
            <a:r>
              <a:rPr lang="en-US" altLang="ko-KR" dirty="0" smtClean="0"/>
              <a:t>(100, 100);</a:t>
            </a:r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r>
              <a:rPr lang="en-US" altLang="ko-KR" dirty="0" smtClean="0"/>
              <a:t>	// </a:t>
            </a:r>
            <a:r>
              <a:rPr lang="ko-KR" altLang="en-US" dirty="0" smtClean="0"/>
              <a:t>삼각형 그리기 </a:t>
            </a:r>
          </a:p>
          <a:p>
            <a:pPr>
              <a:lnSpc>
                <a:spcPct val="90000"/>
              </a:lnSpc>
            </a:pPr>
            <a:r>
              <a:rPr lang="ko-KR" altLang="en-US" dirty="0" smtClean="0"/>
              <a:t>	</a:t>
            </a:r>
            <a:r>
              <a:rPr lang="en-US" altLang="ko-KR" dirty="0" smtClean="0"/>
              <a:t>POINT </a:t>
            </a:r>
            <a:r>
              <a:rPr lang="en-US" altLang="ko-KR" dirty="0" err="1" smtClean="0"/>
              <a:t>aPoint</a:t>
            </a:r>
            <a:r>
              <a:rPr lang="en-US" altLang="ko-KR" dirty="0" smtClean="0"/>
              <a:t>[4]	= { 200, 200, 100, 300, 300, 300, 200, 200};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pDC</a:t>
            </a:r>
            <a:r>
              <a:rPr lang="en-US" altLang="ko-KR" dirty="0" smtClean="0"/>
              <a:t>-&gt;</a:t>
            </a:r>
            <a:r>
              <a:rPr lang="en-US" altLang="ko-KR" dirty="0" err="1" smtClean="0"/>
              <a:t>Polyline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aPoint</a:t>
            </a:r>
            <a:r>
              <a:rPr lang="en-US" altLang="ko-KR" dirty="0" smtClean="0"/>
              <a:t>, 4);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}</a:t>
            </a:r>
          </a:p>
          <a:p>
            <a:pPr>
              <a:lnSpc>
                <a:spcPct val="90000"/>
              </a:lnSpc>
            </a:pPr>
            <a:endParaRPr lang="en-US" altLang="ko-KR" dirty="0" smtClean="0"/>
          </a:p>
          <a:p>
            <a:pPr>
              <a:lnSpc>
                <a:spcPct val="90000"/>
              </a:lnSpc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7. </a:t>
            </a:r>
            <a:r>
              <a:rPr lang="ko-KR" altLang="en-US" sz="3600" dirty="0" smtClean="0"/>
              <a:t>실습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0" y="857232"/>
            <a:ext cx="9144000" cy="6130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선 및 곡선 그리기</a:t>
            </a:r>
            <a:r>
              <a:rPr lang="en-US" altLang="ko-KR" sz="2000" dirty="0" smtClean="0"/>
              <a:t>]</a:t>
            </a:r>
          </a:p>
          <a:p>
            <a:pPr>
              <a:lnSpc>
                <a:spcPct val="90000"/>
              </a:lnSpc>
            </a:pPr>
            <a:r>
              <a:rPr lang="en-US" altLang="ko-KR" sz="1600" dirty="0" smtClean="0"/>
              <a:t>#include &lt;</a:t>
            </a:r>
            <a:r>
              <a:rPr lang="en-US" altLang="ko-KR" sz="1600" dirty="0" err="1" smtClean="0"/>
              <a:t>math.h</a:t>
            </a:r>
            <a:r>
              <a:rPr lang="en-US" altLang="ko-KR" sz="1600" dirty="0" smtClean="0"/>
              <a:t>&gt;</a:t>
            </a:r>
          </a:p>
          <a:p>
            <a:pPr>
              <a:lnSpc>
                <a:spcPct val="90000"/>
              </a:lnSpc>
            </a:pPr>
            <a:r>
              <a:rPr lang="en-US" altLang="ko-KR" sz="1600" dirty="0" smtClean="0"/>
              <a:t>#define SEGMENTS	500</a:t>
            </a:r>
          </a:p>
          <a:p>
            <a:pPr>
              <a:lnSpc>
                <a:spcPct val="90000"/>
              </a:lnSpc>
            </a:pPr>
            <a:r>
              <a:rPr lang="en-US" altLang="ko-KR" sz="1600" dirty="0" smtClean="0"/>
              <a:t>#define	PI			3.1415296</a:t>
            </a:r>
          </a:p>
          <a:p>
            <a:pPr>
              <a:lnSpc>
                <a:spcPct val="90000"/>
              </a:lnSpc>
            </a:pPr>
            <a:endParaRPr lang="en-US" altLang="ko-KR" sz="1600" dirty="0" smtClean="0"/>
          </a:p>
          <a:p>
            <a:pPr>
              <a:lnSpc>
                <a:spcPct val="90000"/>
              </a:lnSpc>
            </a:pPr>
            <a:r>
              <a:rPr lang="en-US" altLang="ko-KR" sz="1600" dirty="0" smtClean="0"/>
              <a:t>void CTEST1View::</a:t>
            </a:r>
            <a:r>
              <a:rPr lang="en-US" altLang="ko-KR" sz="1600" dirty="0" err="1" smtClean="0"/>
              <a:t>OnDraw</a:t>
            </a:r>
            <a:r>
              <a:rPr lang="en-US" altLang="ko-KR" sz="1600" dirty="0" smtClean="0"/>
              <a:t>(CDC* </a:t>
            </a:r>
            <a:r>
              <a:rPr lang="en-US" altLang="ko-KR" sz="1600" dirty="0" err="1" smtClean="0"/>
              <a:t>pDC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1600" dirty="0" smtClean="0"/>
              <a:t>{</a:t>
            </a:r>
          </a:p>
          <a:p>
            <a:pPr>
              <a:lnSpc>
                <a:spcPct val="90000"/>
              </a:lnSpc>
            </a:pPr>
            <a:r>
              <a:rPr lang="en-US" altLang="ko-KR" sz="1600" dirty="0" smtClean="0"/>
              <a:t>	CTEST1Doc* </a:t>
            </a:r>
            <a:r>
              <a:rPr lang="en-US" altLang="ko-KR" sz="1600" dirty="0" err="1" smtClean="0"/>
              <a:t>pDoc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GetDocument</a:t>
            </a:r>
            <a:r>
              <a:rPr lang="en-US" altLang="ko-KR" sz="1600" dirty="0" smtClean="0"/>
              <a:t>();</a:t>
            </a:r>
          </a:p>
          <a:p>
            <a:pPr>
              <a:lnSpc>
                <a:spcPct val="90000"/>
              </a:lnSpc>
            </a:pPr>
            <a:r>
              <a:rPr lang="en-US" altLang="ko-KR" sz="1600" dirty="0" smtClean="0"/>
              <a:t>	ASSERT_VALID(</a:t>
            </a:r>
            <a:r>
              <a:rPr lang="en-US" altLang="ko-KR" sz="1600" dirty="0" err="1" smtClean="0"/>
              <a:t>pDoc</a:t>
            </a:r>
            <a:r>
              <a:rPr lang="en-US" altLang="ko-KR" sz="1600" dirty="0" smtClean="0"/>
              <a:t>);</a:t>
            </a:r>
          </a:p>
          <a:p>
            <a:pPr>
              <a:lnSpc>
                <a:spcPct val="90000"/>
              </a:lnSpc>
            </a:pPr>
            <a:r>
              <a:rPr lang="en-US" altLang="ko-KR" sz="1600" dirty="0" smtClean="0"/>
              <a:t>	// TODO: add draw code for native data here</a:t>
            </a:r>
          </a:p>
          <a:p>
            <a:pPr>
              <a:lnSpc>
                <a:spcPct val="90000"/>
              </a:lnSpc>
            </a:pPr>
            <a:endParaRPr lang="en-US" altLang="ko-KR" sz="1600" dirty="0" smtClean="0"/>
          </a:p>
          <a:p>
            <a:pPr>
              <a:lnSpc>
                <a:spcPct val="90000"/>
              </a:lnSpc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CRect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rect</a:t>
            </a:r>
            <a:r>
              <a:rPr lang="en-US" altLang="ko-KR" sz="1600" dirty="0" smtClean="0"/>
              <a:t>;</a:t>
            </a:r>
          </a:p>
          <a:p>
            <a:pPr>
              <a:lnSpc>
                <a:spcPct val="90000"/>
              </a:lnSpc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GetClientRect</a:t>
            </a:r>
            <a:r>
              <a:rPr lang="en-US" altLang="ko-KR" sz="1600" dirty="0" smtClean="0"/>
              <a:t>(&amp;</a:t>
            </a:r>
            <a:r>
              <a:rPr lang="en-US" altLang="ko-KR" sz="1600" dirty="0" err="1" smtClean="0"/>
              <a:t>rect</a:t>
            </a:r>
            <a:r>
              <a:rPr lang="en-US" altLang="ko-KR" sz="1600" dirty="0" smtClean="0"/>
              <a:t>);</a:t>
            </a:r>
          </a:p>
          <a:p>
            <a:pPr>
              <a:lnSpc>
                <a:spcPct val="90000"/>
              </a:lnSpc>
            </a:pPr>
            <a:endParaRPr lang="en-US" altLang="ko-KR" sz="1600" dirty="0" smtClean="0"/>
          </a:p>
          <a:p>
            <a:pPr>
              <a:lnSpc>
                <a:spcPct val="90000"/>
              </a:lnSpc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nWidth</a:t>
            </a:r>
            <a:r>
              <a:rPr lang="en-US" altLang="ko-KR" sz="1600" dirty="0" smtClean="0"/>
              <a:t>	= </a:t>
            </a:r>
            <a:r>
              <a:rPr lang="en-US" altLang="ko-KR" sz="1600" dirty="0" err="1" smtClean="0"/>
              <a:t>rect.Width</a:t>
            </a:r>
            <a:r>
              <a:rPr lang="en-US" altLang="ko-KR" sz="1600" dirty="0" smtClean="0"/>
              <a:t>();</a:t>
            </a:r>
          </a:p>
          <a:p>
            <a:pPr>
              <a:lnSpc>
                <a:spcPct val="90000"/>
              </a:lnSpc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nHeight</a:t>
            </a:r>
            <a:r>
              <a:rPr lang="en-US" altLang="ko-KR" sz="1600" dirty="0" smtClean="0"/>
              <a:t>	= </a:t>
            </a:r>
            <a:r>
              <a:rPr lang="en-US" altLang="ko-KR" sz="1600" dirty="0" err="1" smtClean="0"/>
              <a:t>rect.Height</a:t>
            </a:r>
            <a:r>
              <a:rPr lang="en-US" altLang="ko-KR" sz="1600" dirty="0" smtClean="0"/>
              <a:t>();</a:t>
            </a:r>
          </a:p>
          <a:p>
            <a:pPr>
              <a:lnSpc>
                <a:spcPct val="90000"/>
              </a:lnSpc>
            </a:pPr>
            <a:endParaRPr lang="en-US" altLang="ko-KR" sz="1600" dirty="0" smtClean="0"/>
          </a:p>
          <a:p>
            <a:pPr>
              <a:lnSpc>
                <a:spcPct val="90000"/>
              </a:lnSpc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CPoint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aPoint</a:t>
            </a:r>
            <a:r>
              <a:rPr lang="en-US" altLang="ko-KR" sz="1600" dirty="0" smtClean="0"/>
              <a:t>[SEGMENTS];</a:t>
            </a:r>
          </a:p>
          <a:p>
            <a:pPr>
              <a:lnSpc>
                <a:spcPct val="90000"/>
              </a:lnSpc>
            </a:pPr>
            <a:endParaRPr lang="en-US" altLang="ko-KR" sz="1600" dirty="0" smtClean="0"/>
          </a:p>
          <a:p>
            <a:pPr>
              <a:lnSpc>
                <a:spcPct val="90000"/>
              </a:lnSpc>
            </a:pPr>
            <a:r>
              <a:rPr lang="en-US" altLang="ko-KR" sz="1600" dirty="0" smtClean="0"/>
              <a:t>	for(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=0;  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&lt;SEGMENTS;	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++)</a:t>
            </a:r>
          </a:p>
          <a:p>
            <a:pPr>
              <a:lnSpc>
                <a:spcPct val="90000"/>
              </a:lnSpc>
            </a:pPr>
            <a:r>
              <a:rPr lang="en-US" altLang="ko-KR" sz="1600" dirty="0" smtClean="0"/>
              <a:t>	{</a:t>
            </a:r>
          </a:p>
          <a:p>
            <a:pPr>
              <a:lnSpc>
                <a:spcPct val="90000"/>
              </a:lnSpc>
            </a:pP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aPoint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].x	= 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nWidth</a:t>
            </a:r>
            <a:r>
              <a:rPr lang="en-US" altLang="ko-KR" sz="1600" dirty="0" smtClean="0"/>
              <a:t>) / SEGMENTS;</a:t>
            </a:r>
          </a:p>
          <a:p>
            <a:pPr>
              <a:lnSpc>
                <a:spcPct val="90000"/>
              </a:lnSpc>
            </a:pP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aPoint</a:t>
            </a:r>
            <a:r>
              <a:rPr lang="en-US" altLang="ko-KR" sz="1600" dirty="0" smtClean="0"/>
              <a:t>[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].y = 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)( ( </a:t>
            </a:r>
            <a:r>
              <a:rPr lang="en-US" altLang="ko-KR" sz="1600" dirty="0" err="1" smtClean="0"/>
              <a:t>nHeight</a:t>
            </a:r>
            <a:r>
              <a:rPr lang="en-US" altLang="ko-KR" sz="1600" dirty="0" smtClean="0"/>
              <a:t> / 2 ) * ( 1 - (sin((2*PI *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)/SEGMENTS))));</a:t>
            </a:r>
          </a:p>
          <a:p>
            <a:pPr>
              <a:lnSpc>
                <a:spcPct val="90000"/>
              </a:lnSpc>
            </a:pPr>
            <a:r>
              <a:rPr lang="en-US" altLang="ko-KR" sz="1600" dirty="0" smtClean="0"/>
              <a:t>	}</a:t>
            </a:r>
          </a:p>
          <a:p>
            <a:pPr>
              <a:lnSpc>
                <a:spcPct val="90000"/>
              </a:lnSpc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pDC</a:t>
            </a:r>
            <a:r>
              <a:rPr lang="en-US" altLang="ko-KR" sz="1600" dirty="0" smtClean="0"/>
              <a:t>-&gt;</a:t>
            </a:r>
            <a:r>
              <a:rPr lang="en-US" altLang="ko-KR" sz="1600" dirty="0" err="1" smtClean="0"/>
              <a:t>Polyline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aPoint</a:t>
            </a:r>
            <a:r>
              <a:rPr lang="en-US" altLang="ko-KR" sz="1600" dirty="0" smtClean="0"/>
              <a:t>, SEGMENTS);</a:t>
            </a:r>
          </a:p>
          <a:p>
            <a:pPr>
              <a:lnSpc>
                <a:spcPct val="90000"/>
              </a:lnSpc>
            </a:pPr>
            <a:r>
              <a:rPr lang="en-US" altLang="ko-KR" sz="1600" dirty="0" smtClean="0"/>
              <a:t>}</a:t>
            </a:r>
          </a:p>
          <a:p>
            <a:pPr>
              <a:lnSpc>
                <a:spcPct val="90000"/>
              </a:lnSpc>
            </a:pPr>
            <a:endParaRPr lang="en-US" altLang="ko-K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7. </a:t>
            </a:r>
            <a:r>
              <a:rPr lang="ko-KR" altLang="en-US" sz="3600" dirty="0" smtClean="0"/>
              <a:t>실습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0" y="857232"/>
            <a:ext cx="9144000" cy="3250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선 및 곡선 그리기</a:t>
            </a:r>
            <a:r>
              <a:rPr lang="en-US" altLang="ko-KR" sz="2000" dirty="0" smtClean="0"/>
              <a:t>]</a:t>
            </a:r>
          </a:p>
          <a:p>
            <a:pPr>
              <a:lnSpc>
                <a:spcPct val="90000"/>
              </a:lnSpc>
            </a:pPr>
            <a:endParaRPr lang="en-US" altLang="ko-KR" sz="1600" dirty="0" smtClean="0"/>
          </a:p>
          <a:p>
            <a:pPr>
              <a:lnSpc>
                <a:spcPct val="90000"/>
              </a:lnSpc>
            </a:pPr>
            <a:r>
              <a:rPr lang="en-US" altLang="ko-KR" sz="1600" dirty="0" smtClean="0"/>
              <a:t>void CTEST1View::</a:t>
            </a:r>
            <a:r>
              <a:rPr lang="en-US" altLang="ko-KR" sz="1600" dirty="0" err="1" smtClean="0"/>
              <a:t>OnDraw</a:t>
            </a:r>
            <a:r>
              <a:rPr lang="en-US" altLang="ko-KR" sz="1600" dirty="0" smtClean="0"/>
              <a:t>(CDC* </a:t>
            </a:r>
            <a:r>
              <a:rPr lang="en-US" altLang="ko-KR" sz="1600" dirty="0" err="1" smtClean="0"/>
              <a:t>pDC</a:t>
            </a:r>
            <a:r>
              <a:rPr lang="en-US" altLang="ko-KR" sz="16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1600" dirty="0" smtClean="0"/>
              <a:t>{</a:t>
            </a:r>
          </a:p>
          <a:p>
            <a:pPr>
              <a:lnSpc>
                <a:spcPct val="90000"/>
              </a:lnSpc>
            </a:pPr>
            <a:r>
              <a:rPr lang="en-US" altLang="ko-KR" sz="1600" dirty="0" smtClean="0"/>
              <a:t>	CTEST1Doc* </a:t>
            </a:r>
            <a:r>
              <a:rPr lang="en-US" altLang="ko-KR" sz="1600" dirty="0" err="1" smtClean="0"/>
              <a:t>pDoc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GetDocument</a:t>
            </a:r>
            <a:r>
              <a:rPr lang="en-US" altLang="ko-KR" sz="1600" dirty="0" smtClean="0"/>
              <a:t>();</a:t>
            </a:r>
          </a:p>
          <a:p>
            <a:pPr>
              <a:lnSpc>
                <a:spcPct val="90000"/>
              </a:lnSpc>
            </a:pPr>
            <a:r>
              <a:rPr lang="en-US" altLang="ko-KR" sz="1600" dirty="0" smtClean="0"/>
              <a:t>	ASSERT_VALID(</a:t>
            </a:r>
            <a:r>
              <a:rPr lang="en-US" altLang="ko-KR" sz="1600" dirty="0" err="1" smtClean="0"/>
              <a:t>pDoc</a:t>
            </a:r>
            <a:r>
              <a:rPr lang="en-US" altLang="ko-KR" sz="1600" dirty="0" smtClean="0"/>
              <a:t>);</a:t>
            </a:r>
          </a:p>
          <a:p>
            <a:pPr>
              <a:lnSpc>
                <a:spcPct val="90000"/>
              </a:lnSpc>
            </a:pPr>
            <a:r>
              <a:rPr lang="en-US" altLang="ko-KR" sz="1600" dirty="0" smtClean="0"/>
              <a:t>	// TODO: add draw code for native data here</a:t>
            </a:r>
          </a:p>
          <a:p>
            <a:pPr>
              <a:lnSpc>
                <a:spcPct val="90000"/>
              </a:lnSpc>
            </a:pPr>
            <a:endParaRPr lang="en-US" altLang="ko-KR" sz="1600" dirty="0" smtClean="0"/>
          </a:p>
          <a:p>
            <a:pPr>
              <a:lnSpc>
                <a:spcPct val="90000"/>
              </a:lnSpc>
            </a:pPr>
            <a:r>
              <a:rPr lang="en-US" altLang="ko-KR" sz="1600" dirty="0" smtClean="0"/>
              <a:t>	POINT	aPoint1[4] = { 120, 100, 120, 200, 250, 150, 500, 40 };</a:t>
            </a:r>
          </a:p>
          <a:p>
            <a:pPr>
              <a:lnSpc>
                <a:spcPct val="90000"/>
              </a:lnSpc>
            </a:pPr>
            <a:r>
              <a:rPr lang="en-US" altLang="ko-KR" sz="1600" dirty="0" smtClean="0"/>
              <a:t>	POINT	aPoint2[4] = { 120, 100, 50,  350, 250, 200, 500, 40 };</a:t>
            </a:r>
          </a:p>
          <a:p>
            <a:pPr>
              <a:lnSpc>
                <a:spcPct val="90000"/>
              </a:lnSpc>
            </a:pPr>
            <a:endParaRPr lang="en-US" altLang="ko-KR" sz="1600" dirty="0" smtClean="0"/>
          </a:p>
          <a:p>
            <a:pPr>
              <a:lnSpc>
                <a:spcPct val="90000"/>
              </a:lnSpc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pDC</a:t>
            </a:r>
            <a:r>
              <a:rPr lang="en-US" altLang="ko-KR" sz="1600" dirty="0" smtClean="0"/>
              <a:t>-&gt;</a:t>
            </a:r>
            <a:r>
              <a:rPr lang="en-US" altLang="ko-KR" sz="1600" dirty="0" err="1" smtClean="0"/>
              <a:t>PolyBezier</a:t>
            </a:r>
            <a:r>
              <a:rPr lang="en-US" altLang="ko-KR" sz="1600" dirty="0" smtClean="0"/>
              <a:t>(aPoint1, 4);</a:t>
            </a:r>
          </a:p>
          <a:p>
            <a:pPr>
              <a:lnSpc>
                <a:spcPct val="90000"/>
              </a:lnSpc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pDC</a:t>
            </a:r>
            <a:r>
              <a:rPr lang="en-US" altLang="ko-KR" sz="1600" dirty="0" smtClean="0"/>
              <a:t>-&gt;</a:t>
            </a:r>
            <a:r>
              <a:rPr lang="en-US" altLang="ko-KR" sz="1600" dirty="0" err="1" smtClean="0"/>
              <a:t>PolyBezier</a:t>
            </a:r>
            <a:r>
              <a:rPr lang="en-US" altLang="ko-KR" sz="1600" dirty="0" smtClean="0"/>
              <a:t>(aPoint2, 4);</a:t>
            </a:r>
          </a:p>
          <a:p>
            <a:pPr>
              <a:lnSpc>
                <a:spcPct val="90000"/>
              </a:lnSpc>
            </a:pPr>
            <a:r>
              <a:rPr lang="en-US" altLang="ko-KR" sz="16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7. </a:t>
            </a:r>
            <a:r>
              <a:rPr lang="ko-KR" altLang="en-US" sz="3600" dirty="0" smtClean="0"/>
              <a:t>실습</a:t>
            </a:r>
            <a:endParaRPr lang="ko-KR" altLang="en-US" sz="36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43000" y="1143000"/>
            <a:ext cx="1828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브러쉬 종류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638800" y="1143000"/>
            <a:ext cx="3276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관련 함수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43000" y="1524000"/>
            <a:ext cx="1828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>
                <a:latin typeface="Times New Roman" charset="0"/>
              </a:rPr>
              <a:t>솔리드 브러쉬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638800" y="1524000"/>
            <a:ext cx="32766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200">
                <a:latin typeface="Times New Roman" charset="0"/>
              </a:rPr>
              <a:t>CreateSolidBursh()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143000" y="2514600"/>
            <a:ext cx="18288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>
                <a:latin typeface="Times New Roman" charset="0"/>
              </a:rPr>
              <a:t>해치 브러쉬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638800" y="2514600"/>
            <a:ext cx="3276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Times New Roman" charset="0"/>
              </a:rPr>
              <a:t>CreateHatchBrush()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143000" y="38100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>
                <a:latin typeface="Times New Roman" charset="0"/>
              </a:rPr>
              <a:t>비트맵 브러시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638800" y="3810000"/>
            <a:ext cx="3276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Times New Roman" charset="0"/>
              </a:rPr>
              <a:t>CreatePatternBrush()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971800" y="1143000"/>
            <a:ext cx="2667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기 능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971800" y="1524000"/>
            <a:ext cx="2667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>
                <a:latin typeface="Times New Roman" charset="0"/>
              </a:rPr>
              <a:t>지정된 색상으로 영역</a:t>
            </a:r>
          </a:p>
          <a:p>
            <a:pPr algn="ctr"/>
            <a:r>
              <a:rPr lang="ko-KR" altLang="en-US" sz="2000">
                <a:latin typeface="Times New Roman" charset="0"/>
              </a:rPr>
              <a:t>내부를 채운다</a:t>
            </a:r>
            <a:r>
              <a:rPr lang="en-US" altLang="ko-KR" sz="2000">
                <a:latin typeface="Times New Roman" charset="0"/>
              </a:rPr>
              <a:t>.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971800" y="2514600"/>
            <a:ext cx="2667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>
                <a:latin typeface="Times New Roman" charset="0"/>
              </a:rPr>
              <a:t>지정된 해칭 스타일과 </a:t>
            </a:r>
          </a:p>
          <a:p>
            <a:pPr algn="ctr"/>
            <a:r>
              <a:rPr lang="ko-KR" altLang="en-US" sz="2000">
                <a:latin typeface="Times New Roman" charset="0"/>
              </a:rPr>
              <a:t>색상으로 영역을 </a:t>
            </a:r>
          </a:p>
          <a:p>
            <a:pPr algn="ctr"/>
            <a:r>
              <a:rPr lang="ko-KR" altLang="en-US" sz="2000">
                <a:latin typeface="Times New Roman" charset="0"/>
              </a:rPr>
              <a:t>채운다</a:t>
            </a:r>
            <a:r>
              <a:rPr lang="en-US" altLang="ko-KR" sz="2000">
                <a:latin typeface="Times New Roman" charset="0"/>
              </a:rPr>
              <a:t>.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2971800" y="3810000"/>
            <a:ext cx="26670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8*8 </a:t>
            </a:r>
            <a:r>
              <a:rPr lang="ko-KR" altLang="en-US" sz="2000">
                <a:latin typeface="Times New Roman" charset="0"/>
              </a:rPr>
              <a:t>픽셀 크기의 비트맵</a:t>
            </a:r>
          </a:p>
          <a:p>
            <a:pPr algn="ctr"/>
            <a:r>
              <a:rPr lang="ko-KR" altLang="en-US" sz="2000">
                <a:latin typeface="Times New Roman" charset="0"/>
              </a:rPr>
              <a:t>으로 영역 내부를 </a:t>
            </a:r>
          </a:p>
          <a:p>
            <a:pPr algn="ctr"/>
            <a:r>
              <a:rPr lang="ko-KR" altLang="en-US" sz="2000">
                <a:latin typeface="Times New Roman" charset="0"/>
              </a:rPr>
              <a:t>칠한다</a:t>
            </a:r>
            <a:r>
              <a:rPr lang="en-US" altLang="ko-KR" sz="2000">
                <a:latin typeface="Times New Roman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7. </a:t>
            </a:r>
            <a:r>
              <a:rPr lang="ko-KR" altLang="en-US" sz="3600" dirty="0" smtClean="0"/>
              <a:t>실습</a:t>
            </a:r>
            <a:endParaRPr lang="ko-KR" altLang="en-US" sz="3600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66800" y="914400"/>
            <a:ext cx="7848600" cy="571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Arial Unicode MS" pitchFamily="50" charset="-127"/>
              </a:rPr>
              <a:t>typedef struct tagTEXTMETRIC </a:t>
            </a:r>
          </a:p>
          <a:p>
            <a:r>
              <a:rPr lang="en-US" altLang="ko-KR" sz="2000">
                <a:latin typeface="Arial Unicode MS" pitchFamily="50" charset="-127"/>
              </a:rPr>
              <a:t>{</a:t>
            </a:r>
          </a:p>
          <a:p>
            <a:r>
              <a:rPr lang="en-US" altLang="ko-KR" sz="2000">
                <a:latin typeface="Arial Unicode MS" pitchFamily="50" charset="-127"/>
              </a:rPr>
              <a:t> LONG </a:t>
            </a:r>
            <a:r>
              <a:rPr lang="en-US" altLang="ko-KR" sz="2000" i="1">
                <a:latin typeface="Arial Unicode MS" pitchFamily="50" charset="-127"/>
              </a:rPr>
              <a:t>tmHeight</a:t>
            </a:r>
            <a:r>
              <a:rPr lang="en-US" altLang="ko-KR" sz="2000">
                <a:latin typeface="Arial Unicode MS" pitchFamily="50" charset="-127"/>
              </a:rPr>
              <a:t>;  LONG </a:t>
            </a:r>
            <a:r>
              <a:rPr lang="en-US" altLang="ko-KR" sz="2000" i="1">
                <a:latin typeface="Arial Unicode MS" pitchFamily="50" charset="-127"/>
              </a:rPr>
              <a:t>tmAscent</a:t>
            </a:r>
            <a:r>
              <a:rPr lang="en-US" altLang="ko-KR" sz="2000">
                <a:latin typeface="Arial Unicode MS" pitchFamily="50" charset="-127"/>
              </a:rPr>
              <a:t>;</a:t>
            </a:r>
          </a:p>
          <a:p>
            <a:r>
              <a:rPr lang="en-US" altLang="ko-KR" sz="2000">
                <a:latin typeface="Arial Unicode MS" pitchFamily="50" charset="-127"/>
              </a:rPr>
              <a:t> LONG </a:t>
            </a:r>
            <a:r>
              <a:rPr lang="en-US" altLang="ko-KR" sz="2000" i="1">
                <a:latin typeface="Arial Unicode MS" pitchFamily="50" charset="-127"/>
              </a:rPr>
              <a:t>tmDescent</a:t>
            </a:r>
            <a:r>
              <a:rPr lang="en-US" altLang="ko-KR" sz="2000">
                <a:latin typeface="Arial Unicode MS" pitchFamily="50" charset="-127"/>
              </a:rPr>
              <a:t>; LONG </a:t>
            </a:r>
            <a:r>
              <a:rPr lang="en-US" altLang="ko-KR" sz="2000" i="1">
                <a:latin typeface="Arial Unicode MS" pitchFamily="50" charset="-127"/>
              </a:rPr>
              <a:t>tmInternalLeading</a:t>
            </a:r>
            <a:r>
              <a:rPr lang="en-US" altLang="ko-KR" sz="2000">
                <a:latin typeface="Arial Unicode MS" pitchFamily="50" charset="-127"/>
              </a:rPr>
              <a:t>;</a:t>
            </a:r>
          </a:p>
          <a:p>
            <a:r>
              <a:rPr lang="en-US" altLang="ko-KR" sz="2000">
                <a:latin typeface="Arial Unicode MS" pitchFamily="50" charset="-127"/>
              </a:rPr>
              <a:t> LONG </a:t>
            </a:r>
            <a:r>
              <a:rPr lang="en-US" altLang="ko-KR" sz="2000" i="1">
                <a:latin typeface="Arial Unicode MS" pitchFamily="50" charset="-127"/>
              </a:rPr>
              <a:t>tmExternalLeading</a:t>
            </a:r>
            <a:r>
              <a:rPr lang="en-US" altLang="ko-KR" sz="2000">
                <a:latin typeface="Arial Unicode MS" pitchFamily="50" charset="-127"/>
              </a:rPr>
              <a:t>; LONG </a:t>
            </a:r>
            <a:r>
              <a:rPr lang="en-US" altLang="ko-KR" sz="2000" i="1">
                <a:latin typeface="Arial Unicode MS" pitchFamily="50" charset="-127"/>
              </a:rPr>
              <a:t>tmAveCharWidth</a:t>
            </a:r>
            <a:r>
              <a:rPr lang="en-US" altLang="ko-KR" sz="2000">
                <a:latin typeface="Arial Unicode MS" pitchFamily="50" charset="-127"/>
              </a:rPr>
              <a:t>;</a:t>
            </a:r>
          </a:p>
          <a:p>
            <a:r>
              <a:rPr lang="en-US" altLang="ko-KR" sz="2000">
                <a:latin typeface="Arial Unicode MS" pitchFamily="50" charset="-127"/>
              </a:rPr>
              <a:t> LONG </a:t>
            </a:r>
            <a:r>
              <a:rPr lang="en-US" altLang="ko-KR" sz="2000" i="1">
                <a:latin typeface="Arial Unicode MS" pitchFamily="50" charset="-127"/>
              </a:rPr>
              <a:t>tmMaxCharWidth</a:t>
            </a:r>
            <a:r>
              <a:rPr lang="en-US" altLang="ko-KR" sz="2000">
                <a:latin typeface="Arial Unicode MS" pitchFamily="50" charset="-127"/>
              </a:rPr>
              <a:t>; LONG </a:t>
            </a:r>
            <a:r>
              <a:rPr lang="en-US" altLang="ko-KR" sz="2000" i="1">
                <a:latin typeface="Arial Unicode MS" pitchFamily="50" charset="-127"/>
              </a:rPr>
              <a:t>tmWeight</a:t>
            </a:r>
            <a:r>
              <a:rPr lang="en-US" altLang="ko-KR" sz="2000">
                <a:latin typeface="Arial Unicode MS" pitchFamily="50" charset="-127"/>
              </a:rPr>
              <a:t>;</a:t>
            </a:r>
          </a:p>
          <a:p>
            <a:r>
              <a:rPr lang="en-US" altLang="ko-KR" sz="2000">
                <a:latin typeface="Arial Unicode MS" pitchFamily="50" charset="-127"/>
              </a:rPr>
              <a:t> LONG </a:t>
            </a:r>
            <a:r>
              <a:rPr lang="en-US" altLang="ko-KR" sz="2000" i="1">
                <a:latin typeface="Arial Unicode MS" pitchFamily="50" charset="-127"/>
              </a:rPr>
              <a:t>tmOverhang</a:t>
            </a:r>
            <a:r>
              <a:rPr lang="en-US" altLang="ko-KR" sz="2000">
                <a:latin typeface="Arial Unicode MS" pitchFamily="50" charset="-127"/>
              </a:rPr>
              <a:t>;</a:t>
            </a:r>
          </a:p>
          <a:p>
            <a:r>
              <a:rPr lang="en-US" altLang="ko-KR" sz="2000">
                <a:latin typeface="Arial Unicode MS" pitchFamily="50" charset="-127"/>
              </a:rPr>
              <a:t> LONG </a:t>
            </a:r>
            <a:r>
              <a:rPr lang="en-US" altLang="ko-KR" sz="2000" i="1">
                <a:latin typeface="Arial Unicode MS" pitchFamily="50" charset="-127"/>
              </a:rPr>
              <a:t>tmDigitizedAspectX</a:t>
            </a:r>
            <a:r>
              <a:rPr lang="en-US" altLang="ko-KR" sz="2000">
                <a:latin typeface="Arial Unicode MS" pitchFamily="50" charset="-127"/>
              </a:rPr>
              <a:t>;</a:t>
            </a:r>
          </a:p>
          <a:p>
            <a:r>
              <a:rPr lang="en-US" altLang="ko-KR" sz="2000">
                <a:latin typeface="Arial Unicode MS" pitchFamily="50" charset="-127"/>
              </a:rPr>
              <a:t> LONG </a:t>
            </a:r>
            <a:r>
              <a:rPr lang="en-US" altLang="ko-KR" sz="2000" i="1">
                <a:latin typeface="Arial Unicode MS" pitchFamily="50" charset="-127"/>
              </a:rPr>
              <a:t>tmDigitizedAspectY</a:t>
            </a:r>
            <a:r>
              <a:rPr lang="en-US" altLang="ko-KR" sz="2000">
                <a:latin typeface="Arial Unicode MS" pitchFamily="50" charset="-127"/>
              </a:rPr>
              <a:t>;</a:t>
            </a:r>
          </a:p>
          <a:p>
            <a:r>
              <a:rPr lang="en-US" altLang="ko-KR" sz="2000">
                <a:latin typeface="Arial Unicode MS" pitchFamily="50" charset="-127"/>
              </a:rPr>
              <a:t> char </a:t>
            </a:r>
            <a:r>
              <a:rPr lang="en-US" altLang="ko-KR" sz="2000" i="1">
                <a:latin typeface="Arial Unicode MS" pitchFamily="50" charset="-127"/>
              </a:rPr>
              <a:t>tmFirstChar</a:t>
            </a:r>
            <a:r>
              <a:rPr lang="en-US" altLang="ko-KR" sz="2000">
                <a:latin typeface="Arial Unicode MS" pitchFamily="50" charset="-127"/>
              </a:rPr>
              <a:t>;</a:t>
            </a:r>
          </a:p>
          <a:p>
            <a:r>
              <a:rPr lang="en-US" altLang="ko-KR" sz="2000">
                <a:latin typeface="Arial Unicode MS" pitchFamily="50" charset="-127"/>
              </a:rPr>
              <a:t> char </a:t>
            </a:r>
            <a:r>
              <a:rPr lang="en-US" altLang="ko-KR" sz="2000" i="1">
                <a:latin typeface="Arial Unicode MS" pitchFamily="50" charset="-127"/>
              </a:rPr>
              <a:t>tmLastChar</a:t>
            </a:r>
            <a:r>
              <a:rPr lang="en-US" altLang="ko-KR" sz="2000">
                <a:latin typeface="Arial Unicode MS" pitchFamily="50" charset="-127"/>
              </a:rPr>
              <a:t>;</a:t>
            </a:r>
          </a:p>
          <a:p>
            <a:r>
              <a:rPr lang="en-US" altLang="ko-KR" sz="2000">
                <a:latin typeface="Arial Unicode MS" pitchFamily="50" charset="-127"/>
              </a:rPr>
              <a:t> char </a:t>
            </a:r>
            <a:r>
              <a:rPr lang="en-US" altLang="ko-KR" sz="2000" i="1">
                <a:latin typeface="Arial Unicode MS" pitchFamily="50" charset="-127"/>
              </a:rPr>
              <a:t>tmDefaultChar</a:t>
            </a:r>
            <a:r>
              <a:rPr lang="en-US" altLang="ko-KR" sz="2000">
                <a:latin typeface="Arial Unicode MS" pitchFamily="50" charset="-127"/>
              </a:rPr>
              <a:t>;</a:t>
            </a:r>
          </a:p>
          <a:p>
            <a:r>
              <a:rPr lang="en-US" altLang="ko-KR" sz="2000">
                <a:latin typeface="Arial Unicode MS" pitchFamily="50" charset="-127"/>
              </a:rPr>
              <a:t> char </a:t>
            </a:r>
            <a:r>
              <a:rPr lang="en-US" altLang="ko-KR" sz="2000" i="1">
                <a:latin typeface="Arial Unicode MS" pitchFamily="50" charset="-127"/>
              </a:rPr>
              <a:t>tmBreakChar</a:t>
            </a:r>
            <a:r>
              <a:rPr lang="en-US" altLang="ko-KR" sz="2000">
                <a:latin typeface="Arial Unicode MS" pitchFamily="50" charset="-127"/>
              </a:rPr>
              <a:t>;</a:t>
            </a:r>
          </a:p>
          <a:p>
            <a:r>
              <a:rPr lang="en-US" altLang="ko-KR" sz="2000">
                <a:latin typeface="Arial Unicode MS" pitchFamily="50" charset="-127"/>
              </a:rPr>
              <a:t> BYTE </a:t>
            </a:r>
            <a:r>
              <a:rPr lang="en-US" altLang="ko-KR" sz="2000" i="1">
                <a:latin typeface="Arial Unicode MS" pitchFamily="50" charset="-127"/>
              </a:rPr>
              <a:t>tmItalic</a:t>
            </a:r>
            <a:r>
              <a:rPr lang="en-US" altLang="ko-KR" sz="2000">
                <a:latin typeface="Arial Unicode MS" pitchFamily="50" charset="-127"/>
              </a:rPr>
              <a:t>;</a:t>
            </a:r>
          </a:p>
          <a:p>
            <a:r>
              <a:rPr lang="en-US" altLang="ko-KR" sz="2000">
                <a:latin typeface="Arial Unicode MS" pitchFamily="50" charset="-127"/>
              </a:rPr>
              <a:t> BYTE </a:t>
            </a:r>
            <a:r>
              <a:rPr lang="en-US" altLang="ko-KR" sz="2000" i="1">
                <a:latin typeface="Arial Unicode MS" pitchFamily="50" charset="-127"/>
              </a:rPr>
              <a:t>tmUnderlined</a:t>
            </a:r>
            <a:r>
              <a:rPr lang="en-US" altLang="ko-KR" sz="2000">
                <a:latin typeface="Arial Unicode MS" pitchFamily="50" charset="-127"/>
              </a:rPr>
              <a:t>;</a:t>
            </a:r>
          </a:p>
          <a:p>
            <a:r>
              <a:rPr lang="en-US" altLang="ko-KR" sz="2000">
                <a:latin typeface="Arial Unicode MS" pitchFamily="50" charset="-127"/>
              </a:rPr>
              <a:t> BYTE </a:t>
            </a:r>
            <a:r>
              <a:rPr lang="en-US" altLang="ko-KR" sz="2000" i="1">
                <a:latin typeface="Arial Unicode MS" pitchFamily="50" charset="-127"/>
              </a:rPr>
              <a:t>tmStruckOut</a:t>
            </a:r>
            <a:r>
              <a:rPr lang="en-US" altLang="ko-KR" sz="2000">
                <a:latin typeface="Arial Unicode MS" pitchFamily="50" charset="-127"/>
              </a:rPr>
              <a:t>;</a:t>
            </a:r>
          </a:p>
          <a:p>
            <a:r>
              <a:rPr lang="en-US" altLang="ko-KR" sz="2000">
                <a:latin typeface="Arial Unicode MS" pitchFamily="50" charset="-127"/>
              </a:rPr>
              <a:t> BYTE </a:t>
            </a:r>
            <a:r>
              <a:rPr lang="en-US" altLang="ko-KR" sz="2000" i="1">
                <a:latin typeface="Arial Unicode MS" pitchFamily="50" charset="-127"/>
              </a:rPr>
              <a:t>tmPitchAndFamily</a:t>
            </a:r>
            <a:r>
              <a:rPr lang="en-US" altLang="ko-KR" sz="2000">
                <a:latin typeface="Arial Unicode MS" pitchFamily="50" charset="-127"/>
              </a:rPr>
              <a:t>;</a:t>
            </a:r>
          </a:p>
          <a:p>
            <a:r>
              <a:rPr lang="en-US" altLang="ko-KR" sz="2000">
                <a:latin typeface="Arial Unicode MS" pitchFamily="50" charset="-127"/>
              </a:rPr>
              <a:t> BYTE </a:t>
            </a:r>
            <a:r>
              <a:rPr lang="en-US" altLang="ko-KR" sz="2000" i="1">
                <a:latin typeface="Arial Unicode MS" pitchFamily="50" charset="-127"/>
              </a:rPr>
              <a:t>tmCharSet</a:t>
            </a:r>
            <a:r>
              <a:rPr lang="en-US" altLang="ko-KR" sz="2000">
                <a:latin typeface="Arial Unicode MS" pitchFamily="50" charset="-127"/>
              </a:rPr>
              <a:t>; } TEXTMETRIC;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 </a:t>
            </a:r>
            <a:r>
              <a:rPr lang="ko-KR" altLang="en-US" sz="3600" dirty="0" smtClean="0"/>
              <a:t>개론 </a:t>
            </a:r>
            <a:r>
              <a:rPr lang="en-US" altLang="ko-KR" sz="3600" dirty="0" smtClean="0"/>
              <a:t>- MFC</a:t>
            </a:r>
            <a:r>
              <a:rPr lang="ko-KR" altLang="en-US" sz="3600" dirty="0" smtClean="0"/>
              <a:t> 사용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도구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0" y="928670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ko-KR" sz="2000" dirty="0" smtClean="0"/>
              <a:t>1) AppWizard </a:t>
            </a:r>
            <a:endParaRPr lang="en-US" altLang="ko-KR" sz="2000" dirty="0" smtClean="0"/>
          </a:p>
          <a:p>
            <a:pPr marL="457200" indent="-457200"/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- </a:t>
            </a:r>
            <a:r>
              <a:rPr lang="ko-KR" altLang="en-US" sz="2000" dirty="0" smtClean="0"/>
              <a:t>프로그램의 </a:t>
            </a:r>
            <a:r>
              <a:rPr lang="ko-KR" altLang="en-US" sz="2000" dirty="0" smtClean="0"/>
              <a:t>틀을 자동으로 생성해 주는 </a:t>
            </a:r>
            <a:r>
              <a:rPr lang="ko-KR" altLang="en-US" sz="2000" dirty="0" smtClean="0"/>
              <a:t>도구</a:t>
            </a:r>
            <a:endParaRPr lang="en-US" altLang="ko-KR" sz="2000" dirty="0" smtClean="0"/>
          </a:p>
          <a:p>
            <a:pPr marL="457200" indent="-457200"/>
            <a:endParaRPr lang="ko-KR" altLang="en-US" sz="2000" dirty="0" smtClean="0"/>
          </a:p>
          <a:p>
            <a:pPr marL="457200" indent="-457200"/>
            <a:r>
              <a:rPr lang="en-US" altLang="ko-KR" sz="2000" dirty="0" smtClean="0"/>
              <a:t>- </a:t>
            </a:r>
            <a:r>
              <a:rPr lang="ko-KR" altLang="en-US" sz="2000" dirty="0" smtClean="0"/>
              <a:t>여기서 </a:t>
            </a:r>
            <a:r>
              <a:rPr lang="ko-KR" altLang="en-US" sz="2000" dirty="0" smtClean="0"/>
              <a:t>말하는 프로그램의 틀이란 흔히 </a:t>
            </a:r>
            <a:r>
              <a:rPr lang="ko-KR" altLang="en-US" sz="2000" dirty="0" err="1" smtClean="0"/>
              <a:t>스켈레톤</a:t>
            </a:r>
            <a:r>
              <a:rPr lang="ko-KR" altLang="en-US" sz="2000" dirty="0" smtClean="0"/>
              <a:t> 코드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skeletion</a:t>
            </a:r>
            <a:r>
              <a:rPr lang="en-US" altLang="ko-KR" sz="2000" dirty="0" smtClean="0"/>
              <a:t> code)</a:t>
            </a:r>
            <a:r>
              <a:rPr lang="ko-KR" altLang="en-US" sz="2000" dirty="0" smtClean="0"/>
              <a:t>라고</a:t>
            </a:r>
            <a:endParaRPr lang="en-US" altLang="ko-KR" sz="2000" dirty="0" smtClean="0"/>
          </a:p>
          <a:p>
            <a:pPr marL="457200" indent="-457200"/>
            <a:r>
              <a:rPr lang="ko-KR" altLang="en-US" sz="2000" dirty="0" smtClean="0"/>
              <a:t>  말함</a:t>
            </a:r>
            <a:endParaRPr lang="en-US" altLang="ko-KR" sz="2000" dirty="0" smtClean="0"/>
          </a:p>
          <a:p>
            <a:pPr marL="457200" indent="-457200"/>
            <a:endParaRPr lang="ko-KR" altLang="en-US" sz="2000" dirty="0" smtClean="0"/>
          </a:p>
          <a:p>
            <a:pPr marL="457200" indent="-457200"/>
            <a:r>
              <a:rPr lang="en-US" altLang="ko-KR" sz="2000" dirty="0" smtClean="0"/>
              <a:t>- VC</a:t>
            </a:r>
            <a:r>
              <a:rPr lang="en-US" altLang="ko-KR" sz="2000" dirty="0" smtClean="0"/>
              <a:t>++</a:t>
            </a:r>
            <a:r>
              <a:rPr lang="ko-KR" altLang="en-US" sz="2000" dirty="0" smtClean="0"/>
              <a:t>사용자는 </a:t>
            </a:r>
            <a:r>
              <a:rPr lang="en-US" altLang="ko-KR" sz="2000" dirty="0" smtClean="0"/>
              <a:t>AppWizard</a:t>
            </a:r>
            <a:r>
              <a:rPr lang="ko-KR" altLang="en-US" sz="2000" dirty="0" smtClean="0"/>
              <a:t>에서 알맞게 옵션을 지정하면 나머지는 </a:t>
            </a:r>
            <a:r>
              <a:rPr lang="en-US" altLang="ko-KR" sz="2000" dirty="0" smtClean="0"/>
              <a:t>VC++</a:t>
            </a:r>
            <a:r>
              <a:rPr lang="ko-KR" altLang="en-US" sz="2000" dirty="0" smtClean="0"/>
              <a:t>가 </a:t>
            </a:r>
            <a:endParaRPr lang="en-US" altLang="ko-KR" sz="2000" dirty="0" smtClean="0"/>
          </a:p>
          <a:p>
            <a:pPr marL="457200" indent="-457200"/>
            <a:r>
              <a:rPr lang="ko-KR" altLang="en-US" sz="2000" dirty="0" smtClean="0"/>
              <a:t>  자동적으로 뼈대</a:t>
            </a:r>
            <a:r>
              <a:rPr lang="en-US" altLang="ko-KR" sz="2000" dirty="0" smtClean="0"/>
              <a:t>(skeleton)</a:t>
            </a:r>
            <a:r>
              <a:rPr lang="ko-KR" altLang="en-US" sz="2000" dirty="0" smtClean="0"/>
              <a:t>가 되는 코드를 포함하는 파일을 생성해준다</a:t>
            </a:r>
            <a:r>
              <a:rPr lang="en-US" altLang="ko-KR" sz="2000" dirty="0" smtClean="0"/>
              <a:t>.</a:t>
            </a:r>
          </a:p>
          <a:p>
            <a:pPr marL="457200" indent="-457200"/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- </a:t>
            </a:r>
            <a:r>
              <a:rPr lang="ko-KR" altLang="en-US" sz="2000" dirty="0" smtClean="0"/>
              <a:t>프로그래머들은 </a:t>
            </a:r>
            <a:r>
              <a:rPr lang="ko-KR" altLang="en-US" sz="2000" dirty="0" err="1" smtClean="0"/>
              <a:t>아무일도</a:t>
            </a:r>
            <a:r>
              <a:rPr lang="ko-KR" altLang="en-US" sz="2000" dirty="0" smtClean="0"/>
              <a:t> 하지 않고 </a:t>
            </a:r>
            <a:r>
              <a:rPr lang="en-US" altLang="ko-KR" sz="2000" dirty="0" smtClean="0"/>
              <a:t>AppWizard</a:t>
            </a:r>
            <a:r>
              <a:rPr lang="ko-KR" altLang="en-US" sz="2000" dirty="0" smtClean="0"/>
              <a:t>를 이용하여 마우스 </a:t>
            </a:r>
            <a:r>
              <a:rPr lang="ko-KR" altLang="en-US" sz="2000" dirty="0" err="1" smtClean="0"/>
              <a:t>클릭만으</a:t>
            </a:r>
            <a:endParaRPr lang="en-US" altLang="ko-KR" sz="2000" dirty="0" smtClean="0"/>
          </a:p>
          <a:p>
            <a:pPr marL="457200" indent="-457200"/>
            <a:r>
              <a:rPr lang="ko-KR" altLang="en-US" sz="2000" dirty="0" smtClean="0"/>
              <a:t>  </a:t>
            </a:r>
            <a:r>
              <a:rPr lang="ko-KR" altLang="en-US" sz="2000" dirty="0" err="1" smtClean="0"/>
              <a:t>로</a:t>
            </a:r>
            <a:r>
              <a:rPr lang="ko-KR" altLang="en-US" sz="2000" dirty="0" smtClean="0"/>
              <a:t> 새로운 어플리케이션 </a:t>
            </a:r>
            <a:r>
              <a:rPr lang="ko-KR" altLang="en-US" sz="2000" dirty="0" smtClean="0"/>
              <a:t>뼈대를 구축할 수 있으므로 과거 </a:t>
            </a:r>
            <a:r>
              <a:rPr lang="en-US" altLang="ko-KR" sz="2000" dirty="0" smtClean="0"/>
              <a:t>SDK</a:t>
            </a:r>
            <a:r>
              <a:rPr lang="ko-KR" altLang="en-US" sz="2000" dirty="0" smtClean="0"/>
              <a:t>를 이용한 </a:t>
            </a:r>
            <a:r>
              <a:rPr lang="ko-KR" altLang="en-US" sz="2000" dirty="0" smtClean="0"/>
              <a:t>프로</a:t>
            </a:r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그래밍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보다 </a:t>
            </a:r>
            <a:r>
              <a:rPr lang="ko-KR" altLang="en-US" sz="2000" dirty="0" smtClean="0"/>
              <a:t>무척 </a:t>
            </a:r>
            <a:r>
              <a:rPr lang="ko-KR" altLang="en-US" sz="2000" dirty="0" smtClean="0"/>
              <a:t>편리하다</a:t>
            </a:r>
            <a:r>
              <a:rPr lang="en-US" altLang="ko-KR" sz="2000" dirty="0" smtClean="0"/>
              <a:t>.</a:t>
            </a:r>
          </a:p>
          <a:p>
            <a:pPr marL="457200" indent="-457200"/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>
              <a:latin typeface="+mj-ea"/>
              <a:ea typeface="+mj-ea"/>
            </a:endParaRPr>
          </a:p>
          <a:p>
            <a:pPr>
              <a:buFontTx/>
              <a:buChar char="-"/>
            </a:pPr>
            <a:endParaRPr lang="ko-KR" altLang="en-US" sz="2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7. </a:t>
            </a:r>
            <a:r>
              <a:rPr lang="ko-KR" altLang="en-US" sz="3600" dirty="0" smtClean="0"/>
              <a:t>실습</a:t>
            </a:r>
            <a:endParaRPr lang="ko-KR" altLang="en-US" sz="36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7158" y="785794"/>
            <a:ext cx="8558242" cy="57674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dirty="0" smtClean="0">
                <a:latin typeface="Times New Roman" charset="0"/>
              </a:rPr>
              <a:t>void CTEST1View::</a:t>
            </a:r>
            <a:r>
              <a:rPr lang="en-US" altLang="ko-KR" sz="1400" dirty="0" err="1" smtClean="0">
                <a:latin typeface="Times New Roman" charset="0"/>
              </a:rPr>
              <a:t>OnLButtonDown</a:t>
            </a:r>
            <a:r>
              <a:rPr lang="en-US" altLang="ko-KR" sz="1400" dirty="0" smtClean="0">
                <a:latin typeface="Times New Roman" charset="0"/>
              </a:rPr>
              <a:t>(UINT </a:t>
            </a:r>
            <a:r>
              <a:rPr lang="en-US" altLang="ko-KR" sz="1400" dirty="0" err="1" smtClean="0">
                <a:latin typeface="Times New Roman" charset="0"/>
              </a:rPr>
              <a:t>nFlags</a:t>
            </a:r>
            <a:r>
              <a:rPr lang="en-US" altLang="ko-KR" sz="1400" dirty="0" smtClean="0">
                <a:latin typeface="Times New Roman" charset="0"/>
              </a:rPr>
              <a:t>, </a:t>
            </a:r>
            <a:r>
              <a:rPr lang="en-US" altLang="ko-KR" sz="1400" dirty="0" err="1" smtClean="0">
                <a:latin typeface="Times New Roman" charset="0"/>
              </a:rPr>
              <a:t>CPoint</a:t>
            </a:r>
            <a:r>
              <a:rPr lang="en-US" altLang="ko-KR" sz="1400" dirty="0" smtClean="0">
                <a:latin typeface="Times New Roman" charset="0"/>
              </a:rPr>
              <a:t> point) </a:t>
            </a:r>
          </a:p>
          <a:p>
            <a:r>
              <a:rPr lang="en-US" altLang="ko-KR" sz="1400" dirty="0" smtClean="0">
                <a:latin typeface="Times New Roman" charset="0"/>
              </a:rPr>
              <a:t>{</a:t>
            </a:r>
          </a:p>
          <a:p>
            <a:r>
              <a:rPr lang="en-US" altLang="ko-KR" sz="1400" dirty="0" smtClean="0">
                <a:latin typeface="Times New Roman" charset="0"/>
              </a:rPr>
              <a:t>	// TODO: Add your message handler code here and/or call default</a:t>
            </a:r>
          </a:p>
          <a:p>
            <a:r>
              <a:rPr lang="en-US" altLang="ko-KR" sz="1400" dirty="0" smtClean="0">
                <a:latin typeface="Times New Roman" charset="0"/>
              </a:rPr>
              <a:t>	</a:t>
            </a:r>
            <a:r>
              <a:rPr lang="en-US" altLang="ko-KR" sz="1400" dirty="0" err="1" smtClean="0">
                <a:latin typeface="Times New Roman" charset="0"/>
              </a:rPr>
              <a:t>CRect</a:t>
            </a:r>
            <a:r>
              <a:rPr lang="en-US" altLang="ko-KR" sz="1400" dirty="0" smtClean="0">
                <a:latin typeface="Times New Roman" charset="0"/>
              </a:rPr>
              <a:t>	</a:t>
            </a:r>
            <a:r>
              <a:rPr lang="en-US" altLang="ko-KR" sz="1400" dirty="0" err="1" smtClean="0">
                <a:latin typeface="Times New Roman" charset="0"/>
              </a:rPr>
              <a:t>rect</a:t>
            </a:r>
            <a:r>
              <a:rPr lang="en-US" altLang="ko-KR" sz="1400" dirty="0" smtClean="0">
                <a:latin typeface="Times New Roman" charset="0"/>
              </a:rPr>
              <a:t>;</a:t>
            </a:r>
          </a:p>
          <a:p>
            <a:r>
              <a:rPr lang="en-US" altLang="ko-KR" sz="1400" dirty="0" smtClean="0">
                <a:latin typeface="Times New Roman" charset="0"/>
              </a:rPr>
              <a:t>	</a:t>
            </a:r>
            <a:r>
              <a:rPr lang="en-US" altLang="ko-KR" sz="1400" dirty="0" err="1" smtClean="0">
                <a:latin typeface="Times New Roman" charset="0"/>
              </a:rPr>
              <a:t>GetClientRect</a:t>
            </a:r>
            <a:r>
              <a:rPr lang="en-US" altLang="ko-KR" sz="1400" dirty="0" smtClean="0">
                <a:latin typeface="Times New Roman" charset="0"/>
              </a:rPr>
              <a:t>(&amp;</a:t>
            </a:r>
            <a:r>
              <a:rPr lang="en-US" altLang="ko-KR" sz="1400" dirty="0" err="1" smtClean="0">
                <a:latin typeface="Times New Roman" charset="0"/>
              </a:rPr>
              <a:t>rect</a:t>
            </a:r>
            <a:r>
              <a:rPr lang="en-US" altLang="ko-KR" sz="1400" dirty="0" smtClean="0">
                <a:latin typeface="Times New Roman" charset="0"/>
              </a:rPr>
              <a:t>);</a:t>
            </a:r>
          </a:p>
          <a:p>
            <a:endParaRPr lang="en-US" altLang="ko-KR" sz="1400" dirty="0" smtClean="0">
              <a:latin typeface="Times New Roman" charset="0"/>
            </a:endParaRPr>
          </a:p>
          <a:p>
            <a:r>
              <a:rPr lang="en-US" altLang="ko-KR" sz="1400" dirty="0" smtClean="0">
                <a:latin typeface="Times New Roman" charset="0"/>
              </a:rPr>
              <a:t>	</a:t>
            </a:r>
            <a:r>
              <a:rPr lang="en-US" altLang="ko-KR" sz="1400" dirty="0" err="1" smtClean="0">
                <a:latin typeface="Times New Roman" charset="0"/>
              </a:rPr>
              <a:t>CFont</a:t>
            </a:r>
            <a:r>
              <a:rPr lang="en-US" altLang="ko-KR" sz="1400" dirty="0" smtClean="0">
                <a:latin typeface="Times New Roman" charset="0"/>
              </a:rPr>
              <a:t> font;</a:t>
            </a:r>
          </a:p>
          <a:p>
            <a:r>
              <a:rPr lang="en-US" altLang="ko-KR" sz="1400" dirty="0" smtClean="0">
                <a:latin typeface="Times New Roman" charset="0"/>
              </a:rPr>
              <a:t>	</a:t>
            </a:r>
            <a:r>
              <a:rPr lang="en-US" altLang="ko-KR" sz="1400" dirty="0" err="1" smtClean="0">
                <a:latin typeface="Times New Roman" charset="0"/>
              </a:rPr>
              <a:t>font.CreatePointFont</a:t>
            </a:r>
            <a:r>
              <a:rPr lang="en-US" altLang="ko-KR" sz="1400" dirty="0" smtClean="0">
                <a:latin typeface="Times New Roman" charset="0"/>
              </a:rPr>
              <a:t>(720, _T("Arial"));</a:t>
            </a:r>
          </a:p>
          <a:p>
            <a:endParaRPr lang="en-US" altLang="ko-KR" sz="1400" dirty="0" smtClean="0">
              <a:latin typeface="Times New Roman" charset="0"/>
            </a:endParaRPr>
          </a:p>
          <a:p>
            <a:r>
              <a:rPr lang="en-US" altLang="ko-KR" sz="1400" dirty="0" smtClean="0">
                <a:latin typeface="Times New Roman" charset="0"/>
              </a:rPr>
              <a:t>	</a:t>
            </a:r>
            <a:r>
              <a:rPr lang="en-US" altLang="ko-KR" sz="1400" dirty="0" err="1" smtClean="0">
                <a:latin typeface="Times New Roman" charset="0"/>
              </a:rPr>
              <a:t>CWindowDC</a:t>
            </a:r>
            <a:r>
              <a:rPr lang="en-US" altLang="ko-KR" sz="1400" dirty="0" smtClean="0">
                <a:latin typeface="Times New Roman" charset="0"/>
              </a:rPr>
              <a:t>	dc(this);</a:t>
            </a:r>
          </a:p>
          <a:p>
            <a:r>
              <a:rPr lang="en-US" altLang="ko-KR" sz="1400" dirty="0" smtClean="0">
                <a:latin typeface="Times New Roman" charset="0"/>
              </a:rPr>
              <a:t>	</a:t>
            </a:r>
            <a:r>
              <a:rPr lang="en-US" altLang="ko-KR" sz="1400" dirty="0" err="1" smtClean="0">
                <a:latin typeface="Times New Roman" charset="0"/>
              </a:rPr>
              <a:t>dc.SelectObject</a:t>
            </a:r>
            <a:r>
              <a:rPr lang="en-US" altLang="ko-KR" sz="1400" dirty="0" smtClean="0">
                <a:latin typeface="Times New Roman" charset="0"/>
              </a:rPr>
              <a:t>(&amp;font);</a:t>
            </a:r>
          </a:p>
          <a:p>
            <a:r>
              <a:rPr lang="en-US" altLang="ko-KR" sz="1400" dirty="0" smtClean="0">
                <a:latin typeface="Times New Roman" charset="0"/>
              </a:rPr>
              <a:t>	</a:t>
            </a:r>
            <a:r>
              <a:rPr lang="en-US" altLang="ko-KR" sz="1400" dirty="0" err="1" smtClean="0">
                <a:latin typeface="Times New Roman" charset="0"/>
              </a:rPr>
              <a:t>dc.SetBkMode</a:t>
            </a:r>
            <a:r>
              <a:rPr lang="en-US" altLang="ko-KR" sz="1400" dirty="0" smtClean="0">
                <a:latin typeface="Times New Roman" charset="0"/>
              </a:rPr>
              <a:t>(TRANSPARENT);</a:t>
            </a:r>
          </a:p>
          <a:p>
            <a:endParaRPr lang="en-US" altLang="ko-KR" sz="1400" dirty="0" smtClean="0">
              <a:latin typeface="Times New Roman" charset="0"/>
            </a:endParaRPr>
          </a:p>
          <a:p>
            <a:r>
              <a:rPr lang="en-US" altLang="ko-KR" sz="1400" dirty="0" smtClean="0">
                <a:latin typeface="Times New Roman" charset="0"/>
              </a:rPr>
              <a:t>	</a:t>
            </a:r>
            <a:r>
              <a:rPr lang="en-US" altLang="ko-KR" sz="1400" dirty="0" err="1" smtClean="0">
                <a:latin typeface="Times New Roman" charset="0"/>
              </a:rPr>
              <a:t>CString</a:t>
            </a:r>
            <a:r>
              <a:rPr lang="en-US" altLang="ko-KR" sz="1400" dirty="0" smtClean="0">
                <a:latin typeface="Times New Roman" charset="0"/>
              </a:rPr>
              <a:t>	string	= _T("Hello, MFC");</a:t>
            </a:r>
          </a:p>
          <a:p>
            <a:endParaRPr lang="en-US" altLang="ko-KR" sz="1400" dirty="0" smtClean="0">
              <a:latin typeface="Times New Roman" charset="0"/>
            </a:endParaRPr>
          </a:p>
          <a:p>
            <a:r>
              <a:rPr lang="en-US" altLang="ko-KR" sz="1400" dirty="0" smtClean="0">
                <a:latin typeface="Times New Roman" charset="0"/>
              </a:rPr>
              <a:t>	</a:t>
            </a:r>
            <a:r>
              <a:rPr lang="en-US" altLang="ko-KR" sz="1400" dirty="0" err="1" smtClean="0">
                <a:latin typeface="Times New Roman" charset="0"/>
              </a:rPr>
              <a:t>rect.OffsetRect</a:t>
            </a:r>
            <a:r>
              <a:rPr lang="en-US" altLang="ko-KR" sz="1400" dirty="0" smtClean="0">
                <a:latin typeface="Times New Roman" charset="0"/>
              </a:rPr>
              <a:t>(16, 16);</a:t>
            </a:r>
          </a:p>
          <a:p>
            <a:r>
              <a:rPr lang="en-US" altLang="ko-KR" sz="1400" dirty="0" smtClean="0">
                <a:latin typeface="Times New Roman" charset="0"/>
              </a:rPr>
              <a:t>	</a:t>
            </a:r>
            <a:r>
              <a:rPr lang="en-US" altLang="ko-KR" sz="1400" dirty="0" err="1" smtClean="0">
                <a:latin typeface="Times New Roman" charset="0"/>
              </a:rPr>
              <a:t>dc.SetTextColor</a:t>
            </a:r>
            <a:r>
              <a:rPr lang="en-US" altLang="ko-KR" sz="1400" dirty="0" smtClean="0">
                <a:latin typeface="Times New Roman" charset="0"/>
              </a:rPr>
              <a:t>(RGB(192, 192, 192));</a:t>
            </a:r>
          </a:p>
          <a:p>
            <a:r>
              <a:rPr lang="en-US" altLang="ko-KR" sz="1400" dirty="0" smtClean="0">
                <a:latin typeface="Times New Roman" charset="0"/>
              </a:rPr>
              <a:t>	</a:t>
            </a:r>
            <a:r>
              <a:rPr lang="en-US" altLang="ko-KR" sz="1400" dirty="0" err="1" smtClean="0">
                <a:latin typeface="Times New Roman" charset="0"/>
              </a:rPr>
              <a:t>dc.DrawText</a:t>
            </a:r>
            <a:r>
              <a:rPr lang="en-US" altLang="ko-KR" sz="1400" dirty="0" smtClean="0">
                <a:latin typeface="Times New Roman" charset="0"/>
              </a:rPr>
              <a:t>(string, &amp;</a:t>
            </a:r>
            <a:r>
              <a:rPr lang="en-US" altLang="ko-KR" sz="1400" dirty="0" err="1" smtClean="0">
                <a:latin typeface="Times New Roman" charset="0"/>
              </a:rPr>
              <a:t>rect</a:t>
            </a:r>
            <a:r>
              <a:rPr lang="en-US" altLang="ko-KR" sz="1400" dirty="0" smtClean="0">
                <a:latin typeface="Times New Roman" charset="0"/>
              </a:rPr>
              <a:t>, DT_SINGLELINE | DT_CENTER | DT_VCENTER);</a:t>
            </a:r>
          </a:p>
          <a:p>
            <a:endParaRPr lang="en-US" altLang="ko-KR" sz="1400" dirty="0" smtClean="0">
              <a:latin typeface="Times New Roman" charset="0"/>
            </a:endParaRPr>
          </a:p>
          <a:p>
            <a:r>
              <a:rPr lang="en-US" altLang="ko-KR" sz="1400" dirty="0" smtClean="0">
                <a:latin typeface="Times New Roman" charset="0"/>
              </a:rPr>
              <a:t>	</a:t>
            </a:r>
            <a:r>
              <a:rPr lang="en-US" altLang="ko-KR" sz="1400" dirty="0" err="1" smtClean="0">
                <a:latin typeface="Times New Roman" charset="0"/>
              </a:rPr>
              <a:t>rect.OffsetRect</a:t>
            </a:r>
            <a:r>
              <a:rPr lang="en-US" altLang="ko-KR" sz="1400" dirty="0" smtClean="0">
                <a:latin typeface="Times New Roman" charset="0"/>
              </a:rPr>
              <a:t>(-16, -16);</a:t>
            </a:r>
          </a:p>
          <a:p>
            <a:r>
              <a:rPr lang="en-US" altLang="ko-KR" sz="1400" dirty="0" smtClean="0">
                <a:latin typeface="Times New Roman" charset="0"/>
              </a:rPr>
              <a:t>	</a:t>
            </a:r>
            <a:r>
              <a:rPr lang="en-US" altLang="ko-KR" sz="1400" dirty="0" err="1" smtClean="0">
                <a:latin typeface="Times New Roman" charset="0"/>
              </a:rPr>
              <a:t>dc.SetTextColor</a:t>
            </a:r>
            <a:r>
              <a:rPr lang="en-US" altLang="ko-KR" sz="1400" dirty="0" smtClean="0">
                <a:latin typeface="Times New Roman" charset="0"/>
              </a:rPr>
              <a:t>( RGB(2, 0, 255));</a:t>
            </a:r>
          </a:p>
          <a:p>
            <a:r>
              <a:rPr lang="en-US" altLang="ko-KR" sz="1400" dirty="0" smtClean="0">
                <a:latin typeface="Times New Roman" charset="0"/>
              </a:rPr>
              <a:t>	</a:t>
            </a:r>
            <a:r>
              <a:rPr lang="en-US" altLang="ko-KR" sz="1400" dirty="0" err="1" smtClean="0">
                <a:latin typeface="Times New Roman" charset="0"/>
              </a:rPr>
              <a:t>dc.DrawText</a:t>
            </a:r>
            <a:r>
              <a:rPr lang="en-US" altLang="ko-KR" sz="1400" dirty="0" smtClean="0">
                <a:latin typeface="Times New Roman" charset="0"/>
              </a:rPr>
              <a:t>(string, &amp;</a:t>
            </a:r>
            <a:r>
              <a:rPr lang="en-US" altLang="ko-KR" sz="1400" dirty="0" err="1" smtClean="0">
                <a:latin typeface="Times New Roman" charset="0"/>
              </a:rPr>
              <a:t>rect</a:t>
            </a:r>
            <a:r>
              <a:rPr lang="en-US" altLang="ko-KR" sz="1400" dirty="0" smtClean="0">
                <a:latin typeface="Times New Roman" charset="0"/>
              </a:rPr>
              <a:t>, DT_SINGLELINE | DT_CENTER | DT_VCENTER);</a:t>
            </a:r>
          </a:p>
          <a:p>
            <a:endParaRPr lang="en-US" altLang="ko-KR" sz="1400" dirty="0" smtClean="0">
              <a:latin typeface="Times New Roman" charset="0"/>
            </a:endParaRPr>
          </a:p>
          <a:p>
            <a:endParaRPr lang="en-US" altLang="ko-KR" sz="1400" dirty="0" smtClean="0">
              <a:latin typeface="Times New Roman" charset="0"/>
            </a:endParaRPr>
          </a:p>
          <a:p>
            <a:r>
              <a:rPr lang="en-US" altLang="ko-KR" sz="1400" dirty="0" smtClean="0">
                <a:latin typeface="Times New Roman" charset="0"/>
              </a:rPr>
              <a:t>	</a:t>
            </a:r>
            <a:r>
              <a:rPr lang="en-US" altLang="ko-KR" sz="1400" dirty="0" err="1" smtClean="0">
                <a:latin typeface="Times New Roman" charset="0"/>
              </a:rPr>
              <a:t>CView</a:t>
            </a:r>
            <a:r>
              <a:rPr lang="en-US" altLang="ko-KR" sz="1400" dirty="0" smtClean="0">
                <a:latin typeface="Times New Roman" charset="0"/>
              </a:rPr>
              <a:t>::</a:t>
            </a:r>
            <a:r>
              <a:rPr lang="en-US" altLang="ko-KR" sz="1400" dirty="0" err="1" smtClean="0">
                <a:latin typeface="Times New Roman" charset="0"/>
              </a:rPr>
              <a:t>OnLButtonDown</a:t>
            </a:r>
            <a:r>
              <a:rPr lang="en-US" altLang="ko-KR" sz="1400" dirty="0" smtClean="0">
                <a:latin typeface="Times New Roman" charset="0"/>
              </a:rPr>
              <a:t>(</a:t>
            </a:r>
            <a:r>
              <a:rPr lang="en-US" altLang="ko-KR" sz="1400" dirty="0" err="1" smtClean="0">
                <a:latin typeface="Times New Roman" charset="0"/>
              </a:rPr>
              <a:t>nFlags</a:t>
            </a:r>
            <a:r>
              <a:rPr lang="en-US" altLang="ko-KR" sz="1400" dirty="0" smtClean="0">
                <a:latin typeface="Times New Roman" charset="0"/>
              </a:rPr>
              <a:t>, point);</a:t>
            </a:r>
          </a:p>
          <a:p>
            <a:r>
              <a:rPr lang="en-US" altLang="ko-KR" sz="1400" dirty="0" smtClean="0">
                <a:latin typeface="Times New Roman" charset="0"/>
              </a:rPr>
              <a:t>}</a:t>
            </a:r>
            <a:endParaRPr lang="en-US" altLang="ko-KR" sz="1400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7. </a:t>
            </a:r>
            <a:r>
              <a:rPr lang="ko-KR" altLang="en-US" sz="3600" dirty="0" smtClean="0"/>
              <a:t>실습</a:t>
            </a:r>
            <a:endParaRPr lang="ko-KR" alt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914400"/>
            <a:ext cx="7772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>
                <a:latin typeface="Arial Unicode MS" pitchFamily="50" charset="-127"/>
              </a:rPr>
              <a:t>HFONT CreateFontIndirect( const LOGFONT </a:t>
            </a:r>
            <a:r>
              <a:rPr lang="en-US" altLang="ko-KR" i="1">
                <a:latin typeface="Arial Unicode MS" pitchFamily="50" charset="-127"/>
              </a:rPr>
              <a:t>*lplf )</a:t>
            </a:r>
            <a:r>
              <a:rPr lang="en-US" altLang="ko-KR">
                <a:latin typeface="Arial Unicode MS" pitchFamily="50" charset="-127"/>
              </a:rPr>
              <a:t>;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1371600"/>
            <a:ext cx="77724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dirty="0">
                <a:latin typeface="Times New Roman" charset="0"/>
              </a:rPr>
              <a:t>	</a:t>
            </a:r>
            <a:r>
              <a:rPr lang="en-US" altLang="ko-KR" sz="2000" dirty="0">
                <a:latin typeface="Times New Roman" charset="0"/>
              </a:rPr>
              <a:t>CHOOSEFONT </a:t>
            </a:r>
            <a:r>
              <a:rPr lang="en-US" altLang="ko-KR" sz="2000" dirty="0" err="1">
                <a:latin typeface="Times New Roman" charset="0"/>
              </a:rPr>
              <a:t>cf</a:t>
            </a:r>
            <a:r>
              <a:rPr lang="en-US" altLang="ko-KR" sz="2000" dirty="0">
                <a:latin typeface="Times New Roman" charset="0"/>
              </a:rPr>
              <a:t>;</a:t>
            </a:r>
          </a:p>
          <a:p>
            <a:r>
              <a:rPr lang="en-US" altLang="ko-KR" sz="2000" dirty="0">
                <a:latin typeface="Times New Roman" charset="0"/>
              </a:rPr>
              <a:t>	</a:t>
            </a:r>
            <a:r>
              <a:rPr lang="en-US" altLang="ko-KR" sz="2000" dirty="0" err="1">
                <a:latin typeface="Times New Roman" charset="0"/>
              </a:rPr>
              <a:t>CClientDC</a:t>
            </a:r>
            <a:r>
              <a:rPr lang="en-US" altLang="ko-KR" sz="2000" dirty="0">
                <a:latin typeface="Times New Roman" charset="0"/>
              </a:rPr>
              <a:t> dc(this);</a:t>
            </a:r>
          </a:p>
          <a:p>
            <a:r>
              <a:rPr lang="en-US" altLang="ko-KR" sz="2000" dirty="0">
                <a:latin typeface="Times New Roman" charset="0"/>
              </a:rPr>
              <a:t>	</a:t>
            </a:r>
            <a:r>
              <a:rPr lang="en-US" altLang="ko-KR" sz="2000" dirty="0" err="1">
                <a:latin typeface="Times New Roman" charset="0"/>
              </a:rPr>
              <a:t>CFont</a:t>
            </a:r>
            <a:r>
              <a:rPr lang="en-US" altLang="ko-KR" sz="2000" dirty="0">
                <a:latin typeface="Times New Roman" charset="0"/>
              </a:rPr>
              <a:t> </a:t>
            </a:r>
            <a:r>
              <a:rPr lang="en-US" altLang="ko-KR" sz="2000" dirty="0" err="1">
                <a:latin typeface="Times New Roman" charset="0"/>
              </a:rPr>
              <a:t>MyFont</a:t>
            </a:r>
            <a:r>
              <a:rPr lang="en-US" altLang="ko-KR" sz="2000" dirty="0">
                <a:latin typeface="Times New Roman" charset="0"/>
              </a:rPr>
              <a:t>,* </a:t>
            </a:r>
            <a:r>
              <a:rPr lang="en-US" altLang="ko-KR" sz="2000" dirty="0" err="1">
                <a:latin typeface="Times New Roman" charset="0"/>
              </a:rPr>
              <a:t>pOldFont</a:t>
            </a:r>
            <a:r>
              <a:rPr lang="en-US" altLang="ko-KR" sz="2000" dirty="0">
                <a:latin typeface="Times New Roman" charset="0"/>
              </a:rPr>
              <a:t>;</a:t>
            </a:r>
          </a:p>
          <a:p>
            <a:r>
              <a:rPr lang="en-US" altLang="ko-KR" sz="2000" dirty="0">
                <a:latin typeface="Times New Roman" charset="0"/>
              </a:rPr>
              <a:t>	LOGFONT  </a:t>
            </a:r>
            <a:r>
              <a:rPr lang="en-US" altLang="ko-KR" sz="2000" dirty="0" err="1">
                <a:latin typeface="Times New Roman" charset="0"/>
              </a:rPr>
              <a:t>logFont</a:t>
            </a:r>
            <a:r>
              <a:rPr lang="en-US" altLang="ko-KR" sz="2000" dirty="0">
                <a:latin typeface="Times New Roman" charset="0"/>
              </a:rPr>
              <a:t>;</a:t>
            </a:r>
          </a:p>
          <a:p>
            <a:r>
              <a:rPr lang="en-US" altLang="ko-KR" sz="2000" dirty="0">
                <a:latin typeface="Times New Roman" charset="0"/>
              </a:rPr>
              <a:t>	::</a:t>
            </a:r>
            <a:r>
              <a:rPr lang="en-US" altLang="ko-KR" sz="2000" dirty="0" err="1">
                <a:latin typeface="Times New Roman" charset="0"/>
              </a:rPr>
              <a:t>ZeroMemory</a:t>
            </a:r>
            <a:r>
              <a:rPr lang="en-US" altLang="ko-KR" sz="2000" dirty="0">
                <a:latin typeface="Times New Roman" charset="0"/>
              </a:rPr>
              <a:t>(&amp;</a:t>
            </a:r>
            <a:r>
              <a:rPr lang="en-US" altLang="ko-KR" sz="2000" dirty="0" err="1">
                <a:latin typeface="Times New Roman" charset="0"/>
              </a:rPr>
              <a:t>logFont</a:t>
            </a:r>
            <a:r>
              <a:rPr lang="en-US" altLang="ko-KR" sz="2000" dirty="0">
                <a:latin typeface="Times New Roman" charset="0"/>
              </a:rPr>
              <a:t>, </a:t>
            </a:r>
            <a:r>
              <a:rPr lang="en-US" altLang="ko-KR" sz="2000" dirty="0" err="1">
                <a:latin typeface="Times New Roman" charset="0"/>
              </a:rPr>
              <a:t>sizeof</a:t>
            </a:r>
            <a:r>
              <a:rPr lang="en-US" altLang="ko-KR" sz="2000" dirty="0">
                <a:latin typeface="Times New Roman" charset="0"/>
              </a:rPr>
              <a:t>(LOGFONT));</a:t>
            </a:r>
          </a:p>
          <a:p>
            <a:r>
              <a:rPr lang="en-US" altLang="ko-KR" sz="2000" dirty="0">
                <a:latin typeface="Times New Roman" charset="0"/>
              </a:rPr>
              <a:t>	::</a:t>
            </a:r>
            <a:r>
              <a:rPr lang="en-US" altLang="ko-KR" sz="2000" dirty="0" err="1">
                <a:latin typeface="Times New Roman" charset="0"/>
              </a:rPr>
              <a:t>ZeroMemory</a:t>
            </a:r>
            <a:r>
              <a:rPr lang="en-US" altLang="ko-KR" sz="2000" dirty="0">
                <a:latin typeface="Times New Roman" charset="0"/>
              </a:rPr>
              <a:t>(&amp;</a:t>
            </a:r>
            <a:r>
              <a:rPr lang="en-US" altLang="ko-KR" sz="2000" dirty="0" err="1">
                <a:latin typeface="Times New Roman" charset="0"/>
              </a:rPr>
              <a:t>cf</a:t>
            </a:r>
            <a:r>
              <a:rPr lang="en-US" altLang="ko-KR" sz="2000" dirty="0">
                <a:latin typeface="Times New Roman" charset="0"/>
              </a:rPr>
              <a:t>, </a:t>
            </a:r>
            <a:r>
              <a:rPr lang="en-US" altLang="ko-KR" sz="2000" dirty="0" err="1">
                <a:latin typeface="Times New Roman" charset="0"/>
              </a:rPr>
              <a:t>sizeof</a:t>
            </a:r>
            <a:r>
              <a:rPr lang="en-US" altLang="ko-KR" sz="2000" dirty="0">
                <a:latin typeface="Times New Roman" charset="0"/>
              </a:rPr>
              <a:t>(CHOOSEFONT));</a:t>
            </a:r>
          </a:p>
          <a:p>
            <a:r>
              <a:rPr lang="en-US" altLang="ko-KR" sz="2000" dirty="0">
                <a:latin typeface="Times New Roman" charset="0"/>
              </a:rPr>
              <a:t>	</a:t>
            </a:r>
            <a:r>
              <a:rPr lang="en-US" altLang="ko-KR" sz="2000" dirty="0" err="1">
                <a:latin typeface="Times New Roman" charset="0"/>
              </a:rPr>
              <a:t>cf.lStructSize</a:t>
            </a:r>
            <a:r>
              <a:rPr lang="en-US" altLang="ko-KR" sz="2000" dirty="0">
                <a:latin typeface="Times New Roman" charset="0"/>
              </a:rPr>
              <a:t> = </a:t>
            </a:r>
            <a:r>
              <a:rPr lang="en-US" altLang="ko-KR" sz="2000" dirty="0" err="1">
                <a:latin typeface="Times New Roman" charset="0"/>
              </a:rPr>
              <a:t>sizeof</a:t>
            </a:r>
            <a:r>
              <a:rPr lang="en-US" altLang="ko-KR" sz="2000" dirty="0">
                <a:latin typeface="Times New Roman" charset="0"/>
              </a:rPr>
              <a:t> (CHOOSEFONT);</a:t>
            </a:r>
          </a:p>
          <a:p>
            <a:r>
              <a:rPr lang="en-US" altLang="ko-KR" sz="2000" dirty="0">
                <a:latin typeface="Times New Roman" charset="0"/>
              </a:rPr>
              <a:t>	</a:t>
            </a:r>
            <a:r>
              <a:rPr lang="en-US" altLang="ko-KR" sz="2000" dirty="0" err="1">
                <a:latin typeface="Times New Roman" charset="0"/>
              </a:rPr>
              <a:t>cf.hwndOwner</a:t>
            </a:r>
            <a:r>
              <a:rPr lang="en-US" altLang="ko-KR" sz="2000" dirty="0">
                <a:latin typeface="Times New Roman" charset="0"/>
              </a:rPr>
              <a:t> = </a:t>
            </a:r>
            <a:r>
              <a:rPr lang="en-US" altLang="ko-KR" sz="2000" dirty="0" err="1">
                <a:latin typeface="Times New Roman" charset="0"/>
              </a:rPr>
              <a:t>GetSafeHwnd</a:t>
            </a:r>
            <a:r>
              <a:rPr lang="en-US" altLang="ko-KR" sz="2000" dirty="0">
                <a:latin typeface="Times New Roman" charset="0"/>
              </a:rPr>
              <a:t>();</a:t>
            </a:r>
          </a:p>
          <a:p>
            <a:r>
              <a:rPr lang="en-US" altLang="ko-KR" sz="2000" dirty="0">
                <a:latin typeface="Times New Roman" charset="0"/>
              </a:rPr>
              <a:t>	</a:t>
            </a:r>
            <a:r>
              <a:rPr lang="en-US" altLang="ko-KR" sz="2000" dirty="0" err="1">
                <a:latin typeface="Times New Roman" charset="0"/>
              </a:rPr>
              <a:t>cf.Flags</a:t>
            </a:r>
            <a:r>
              <a:rPr lang="en-US" altLang="ko-KR" sz="2000" dirty="0">
                <a:latin typeface="Times New Roman" charset="0"/>
              </a:rPr>
              <a:t> = CF_SCREENFONTS | CF_EFFECTS;</a:t>
            </a:r>
          </a:p>
          <a:p>
            <a:r>
              <a:rPr lang="en-US" altLang="ko-KR" sz="2000" dirty="0">
                <a:latin typeface="Times New Roman" charset="0"/>
              </a:rPr>
              <a:t>	</a:t>
            </a:r>
            <a:r>
              <a:rPr lang="en-US" altLang="ko-KR" sz="2000" dirty="0" err="1">
                <a:latin typeface="Times New Roman" charset="0"/>
              </a:rPr>
              <a:t>cf.lpLogFont</a:t>
            </a:r>
            <a:r>
              <a:rPr lang="en-US" altLang="ko-KR" sz="2000" dirty="0">
                <a:latin typeface="Times New Roman" charset="0"/>
              </a:rPr>
              <a:t> = &amp;</a:t>
            </a:r>
            <a:r>
              <a:rPr lang="en-US" altLang="ko-KR" sz="2000" dirty="0" err="1">
                <a:latin typeface="Times New Roman" charset="0"/>
              </a:rPr>
              <a:t>logFont</a:t>
            </a:r>
            <a:r>
              <a:rPr lang="en-US" altLang="ko-KR" sz="2000" dirty="0">
                <a:latin typeface="Times New Roman" charset="0"/>
              </a:rPr>
              <a:t>;</a:t>
            </a:r>
          </a:p>
          <a:p>
            <a:r>
              <a:rPr lang="en-US" altLang="ko-KR" sz="2000" dirty="0">
                <a:latin typeface="Times New Roman" charset="0"/>
              </a:rPr>
              <a:t>	if (::</a:t>
            </a:r>
            <a:r>
              <a:rPr lang="en-US" altLang="ko-KR" sz="2000" dirty="0" err="1">
                <a:latin typeface="Times New Roman" charset="0"/>
              </a:rPr>
              <a:t>ChooseFont</a:t>
            </a:r>
            <a:r>
              <a:rPr lang="en-US" altLang="ko-KR" sz="2000" dirty="0">
                <a:latin typeface="Times New Roman" charset="0"/>
              </a:rPr>
              <a:t>(&amp;</a:t>
            </a:r>
            <a:r>
              <a:rPr lang="en-US" altLang="ko-KR" sz="2000" dirty="0" err="1">
                <a:latin typeface="Times New Roman" charset="0"/>
              </a:rPr>
              <a:t>cf</a:t>
            </a:r>
            <a:r>
              <a:rPr lang="en-US" altLang="ko-KR" sz="2000" dirty="0">
                <a:latin typeface="Times New Roman" charset="0"/>
              </a:rPr>
              <a:t>)==TRUE) </a:t>
            </a:r>
          </a:p>
          <a:p>
            <a:r>
              <a:rPr lang="en-US" altLang="ko-KR" sz="2000" dirty="0">
                <a:latin typeface="Times New Roman" charset="0"/>
              </a:rPr>
              <a:t>	{</a:t>
            </a:r>
          </a:p>
          <a:p>
            <a:r>
              <a:rPr lang="en-US" altLang="ko-KR" sz="2000" dirty="0">
                <a:latin typeface="Times New Roman" charset="0"/>
              </a:rPr>
              <a:t>		</a:t>
            </a:r>
            <a:r>
              <a:rPr lang="en-US" altLang="ko-KR" sz="2000" dirty="0" err="1">
                <a:latin typeface="Times New Roman" charset="0"/>
              </a:rPr>
              <a:t>MyFont.CreateFontIndirect</a:t>
            </a:r>
            <a:r>
              <a:rPr lang="en-US" altLang="ko-KR" sz="2000" dirty="0">
                <a:latin typeface="Times New Roman" charset="0"/>
              </a:rPr>
              <a:t>(</a:t>
            </a:r>
            <a:r>
              <a:rPr lang="en-US" altLang="ko-KR" sz="2000" dirty="0" err="1">
                <a:latin typeface="Times New Roman" charset="0"/>
              </a:rPr>
              <a:t>cf.lpLogFont</a:t>
            </a:r>
            <a:r>
              <a:rPr lang="en-US" altLang="ko-KR" sz="2000" dirty="0">
                <a:latin typeface="Times New Roman" charset="0"/>
              </a:rPr>
              <a:t>);</a:t>
            </a:r>
          </a:p>
          <a:p>
            <a:r>
              <a:rPr lang="en-US" altLang="ko-KR" sz="2000" dirty="0">
                <a:latin typeface="Times New Roman" charset="0"/>
              </a:rPr>
              <a:t>		</a:t>
            </a:r>
            <a:r>
              <a:rPr lang="en-US" altLang="ko-KR" sz="2000" dirty="0" err="1">
                <a:latin typeface="Times New Roman" charset="0"/>
              </a:rPr>
              <a:t>pOldFont</a:t>
            </a:r>
            <a:r>
              <a:rPr lang="en-US" altLang="ko-KR" sz="2000" dirty="0">
                <a:latin typeface="Times New Roman" charset="0"/>
              </a:rPr>
              <a:t> = (</a:t>
            </a:r>
            <a:r>
              <a:rPr lang="en-US" altLang="ko-KR" sz="2000" dirty="0" err="1">
                <a:latin typeface="Times New Roman" charset="0"/>
              </a:rPr>
              <a:t>CFont</a:t>
            </a:r>
            <a:r>
              <a:rPr lang="en-US" altLang="ko-KR" sz="2000" dirty="0">
                <a:latin typeface="Times New Roman" charset="0"/>
              </a:rPr>
              <a:t> *)</a:t>
            </a:r>
            <a:r>
              <a:rPr lang="en-US" altLang="ko-KR" sz="2000" dirty="0" err="1">
                <a:latin typeface="Times New Roman" charset="0"/>
              </a:rPr>
              <a:t>dc.SelectObject</a:t>
            </a:r>
            <a:r>
              <a:rPr lang="en-US" altLang="ko-KR" sz="2000" dirty="0">
                <a:latin typeface="Times New Roman" charset="0"/>
              </a:rPr>
              <a:t>(&amp;</a:t>
            </a:r>
            <a:r>
              <a:rPr lang="en-US" altLang="ko-KR" sz="2000" dirty="0" err="1">
                <a:latin typeface="Times New Roman" charset="0"/>
              </a:rPr>
              <a:t>MyFont</a:t>
            </a:r>
            <a:r>
              <a:rPr lang="en-US" altLang="ko-KR" sz="2000" dirty="0">
                <a:latin typeface="Times New Roman" charset="0"/>
              </a:rPr>
              <a:t>);</a:t>
            </a:r>
          </a:p>
          <a:p>
            <a:r>
              <a:rPr lang="en-US" altLang="ko-KR" sz="2000" dirty="0">
                <a:latin typeface="Times New Roman" charset="0"/>
              </a:rPr>
              <a:t>		</a:t>
            </a:r>
            <a:r>
              <a:rPr lang="en-US" altLang="ko-KR" sz="2000" dirty="0" err="1">
                <a:latin typeface="Times New Roman" charset="0"/>
              </a:rPr>
              <a:t>dc.TextOut</a:t>
            </a:r>
            <a:r>
              <a:rPr lang="en-US" altLang="ko-KR" sz="2000" dirty="0">
                <a:latin typeface="Times New Roman" charset="0"/>
              </a:rPr>
              <a:t>(0,0,_T("</a:t>
            </a:r>
            <a:r>
              <a:rPr lang="ko-KR" altLang="en-US" sz="2000" dirty="0">
                <a:latin typeface="Times New Roman" charset="0"/>
              </a:rPr>
              <a:t>가나다</a:t>
            </a:r>
            <a:r>
              <a:rPr lang="en-US" altLang="ko-KR" sz="2000" dirty="0">
                <a:latin typeface="Times New Roman" charset="0"/>
              </a:rPr>
              <a:t>"),7);</a:t>
            </a:r>
          </a:p>
          <a:p>
            <a:r>
              <a:rPr lang="en-US" altLang="ko-KR" sz="2000" dirty="0">
                <a:latin typeface="Times New Roman" charset="0"/>
              </a:rPr>
              <a:t>		</a:t>
            </a:r>
            <a:r>
              <a:rPr lang="en-US" altLang="ko-KR" sz="2000" dirty="0" err="1">
                <a:latin typeface="Times New Roman" charset="0"/>
              </a:rPr>
              <a:t>dc.SelectObject</a:t>
            </a:r>
            <a:r>
              <a:rPr lang="en-US" altLang="ko-KR" sz="2000" dirty="0">
                <a:latin typeface="Times New Roman" charset="0"/>
              </a:rPr>
              <a:t>(</a:t>
            </a:r>
            <a:r>
              <a:rPr lang="en-US" altLang="ko-KR" sz="2000" dirty="0" err="1">
                <a:latin typeface="Times New Roman" charset="0"/>
              </a:rPr>
              <a:t>pOldFont</a:t>
            </a:r>
            <a:r>
              <a:rPr lang="en-US" altLang="ko-KR" sz="2000" dirty="0">
                <a:latin typeface="Times New Roman" charset="0"/>
              </a:rPr>
              <a:t>);</a:t>
            </a:r>
          </a:p>
          <a:p>
            <a:r>
              <a:rPr lang="en-US" altLang="ko-KR" sz="2000" dirty="0">
                <a:latin typeface="Times New Roman" charset="0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7. </a:t>
            </a:r>
            <a:r>
              <a:rPr lang="ko-KR" altLang="en-US" sz="3600" dirty="0" smtClean="0"/>
              <a:t>실습</a:t>
            </a:r>
            <a:endParaRPr lang="ko-KR" altLang="en-US" sz="36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7158" y="785794"/>
            <a:ext cx="8558242" cy="57674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200" dirty="0" smtClean="0">
                <a:latin typeface="Times New Roman" charset="0"/>
              </a:rPr>
              <a:t>void CTEST1View::</a:t>
            </a:r>
            <a:r>
              <a:rPr lang="en-US" altLang="ko-KR" sz="1200" dirty="0" err="1" smtClean="0">
                <a:latin typeface="Times New Roman" charset="0"/>
              </a:rPr>
              <a:t>OnLButtonDown</a:t>
            </a:r>
            <a:r>
              <a:rPr lang="en-US" altLang="ko-KR" sz="1200" dirty="0" smtClean="0">
                <a:latin typeface="Times New Roman" charset="0"/>
              </a:rPr>
              <a:t>(UINT </a:t>
            </a:r>
            <a:r>
              <a:rPr lang="en-US" altLang="ko-KR" sz="1200" dirty="0" err="1" smtClean="0">
                <a:latin typeface="Times New Roman" charset="0"/>
              </a:rPr>
              <a:t>nFlags</a:t>
            </a:r>
            <a:r>
              <a:rPr lang="en-US" altLang="ko-KR" sz="1200" dirty="0" smtClean="0">
                <a:latin typeface="Times New Roman" charset="0"/>
              </a:rPr>
              <a:t>, </a:t>
            </a:r>
            <a:r>
              <a:rPr lang="en-US" altLang="ko-KR" sz="1200" dirty="0" err="1" smtClean="0">
                <a:latin typeface="Times New Roman" charset="0"/>
              </a:rPr>
              <a:t>CPoint</a:t>
            </a:r>
            <a:r>
              <a:rPr lang="en-US" altLang="ko-KR" sz="1200" dirty="0" smtClean="0">
                <a:latin typeface="Times New Roman" charset="0"/>
              </a:rPr>
              <a:t> point) </a:t>
            </a:r>
          </a:p>
          <a:p>
            <a:r>
              <a:rPr lang="en-US" altLang="ko-KR" sz="1200" dirty="0" smtClean="0">
                <a:latin typeface="Times New Roman" charset="0"/>
              </a:rPr>
              <a:t>{</a:t>
            </a:r>
          </a:p>
          <a:p>
            <a:r>
              <a:rPr lang="en-US" altLang="ko-KR" sz="1200" dirty="0" smtClean="0">
                <a:latin typeface="Times New Roman" charset="0"/>
              </a:rPr>
              <a:t>	</a:t>
            </a:r>
            <a:r>
              <a:rPr lang="en-US" altLang="ko-KR" sz="1200" dirty="0" err="1" smtClean="0">
                <a:latin typeface="Times New Roman" charset="0"/>
              </a:rPr>
              <a:t>GetClientRect</a:t>
            </a:r>
            <a:r>
              <a:rPr lang="en-US" altLang="ko-KR" sz="1200" dirty="0" smtClean="0">
                <a:latin typeface="Times New Roman" charset="0"/>
              </a:rPr>
              <a:t>(&amp;</a:t>
            </a:r>
            <a:r>
              <a:rPr lang="en-US" altLang="ko-KR" sz="1200" dirty="0" err="1" smtClean="0">
                <a:latin typeface="Times New Roman" charset="0"/>
              </a:rPr>
              <a:t>rect</a:t>
            </a:r>
            <a:r>
              <a:rPr lang="en-US" altLang="ko-KR" sz="1200" dirty="0" smtClean="0">
                <a:latin typeface="Times New Roman" charset="0"/>
              </a:rPr>
              <a:t>);</a:t>
            </a:r>
          </a:p>
          <a:p>
            <a:endParaRPr lang="en-US" altLang="ko-KR" sz="1200" dirty="0" smtClean="0">
              <a:latin typeface="Times New Roman" charset="0"/>
            </a:endParaRPr>
          </a:p>
          <a:p>
            <a:r>
              <a:rPr lang="en-US" altLang="ko-KR" sz="1200" dirty="0" smtClean="0">
                <a:latin typeface="Times New Roman" charset="0"/>
              </a:rPr>
              <a:t>	</a:t>
            </a:r>
            <a:r>
              <a:rPr lang="en-US" altLang="ko-KR" sz="1200" dirty="0" err="1" smtClean="0">
                <a:latin typeface="Times New Roman" charset="0"/>
              </a:rPr>
              <a:t>CClientDC</a:t>
            </a:r>
            <a:r>
              <a:rPr lang="en-US" altLang="ko-KR" sz="1200" dirty="0" smtClean="0">
                <a:latin typeface="Times New Roman" charset="0"/>
              </a:rPr>
              <a:t>	dc(this);</a:t>
            </a:r>
          </a:p>
          <a:p>
            <a:r>
              <a:rPr lang="en-US" altLang="ko-KR" sz="1200" dirty="0" smtClean="0">
                <a:latin typeface="Times New Roman" charset="0"/>
              </a:rPr>
              <a:t>	</a:t>
            </a:r>
            <a:r>
              <a:rPr lang="en-US" altLang="ko-KR" sz="1200" dirty="0" err="1" smtClean="0">
                <a:latin typeface="Times New Roman" charset="0"/>
              </a:rPr>
              <a:t>dc.SetViewportOrg</a:t>
            </a:r>
            <a:r>
              <a:rPr lang="en-US" altLang="ko-KR" sz="1200" dirty="0" smtClean="0">
                <a:latin typeface="Times New Roman" charset="0"/>
              </a:rPr>
              <a:t>(</a:t>
            </a:r>
            <a:r>
              <a:rPr lang="en-US" altLang="ko-KR" sz="1200" dirty="0" err="1" smtClean="0">
                <a:latin typeface="Times New Roman" charset="0"/>
              </a:rPr>
              <a:t>rect.Width</a:t>
            </a:r>
            <a:r>
              <a:rPr lang="en-US" altLang="ko-KR" sz="1200" dirty="0" smtClean="0">
                <a:latin typeface="Times New Roman" charset="0"/>
              </a:rPr>
              <a:t>()/2, </a:t>
            </a:r>
            <a:r>
              <a:rPr lang="en-US" altLang="ko-KR" sz="1200" dirty="0" err="1" smtClean="0">
                <a:latin typeface="Times New Roman" charset="0"/>
              </a:rPr>
              <a:t>rect.Height</a:t>
            </a:r>
            <a:r>
              <a:rPr lang="en-US" altLang="ko-KR" sz="1200" dirty="0" smtClean="0">
                <a:latin typeface="Times New Roman" charset="0"/>
              </a:rPr>
              <a:t>()/2);</a:t>
            </a:r>
          </a:p>
          <a:p>
            <a:r>
              <a:rPr lang="en-US" altLang="ko-KR" sz="1200" dirty="0" smtClean="0">
                <a:latin typeface="Times New Roman" charset="0"/>
              </a:rPr>
              <a:t>	</a:t>
            </a:r>
            <a:r>
              <a:rPr lang="en-US" altLang="ko-KR" sz="1200" dirty="0" err="1" smtClean="0">
                <a:latin typeface="Times New Roman" charset="0"/>
              </a:rPr>
              <a:t>dc.SetBkMode</a:t>
            </a:r>
            <a:r>
              <a:rPr lang="en-US" altLang="ko-KR" sz="1200" dirty="0" smtClean="0">
                <a:latin typeface="Times New Roman" charset="0"/>
              </a:rPr>
              <a:t>(TRANSPARENT);</a:t>
            </a:r>
          </a:p>
          <a:p>
            <a:endParaRPr lang="en-US" altLang="ko-KR" sz="1200" dirty="0" smtClean="0">
              <a:latin typeface="Times New Roman" charset="0"/>
            </a:endParaRPr>
          </a:p>
          <a:p>
            <a:r>
              <a:rPr lang="en-US" altLang="ko-KR" sz="1200" dirty="0" smtClean="0">
                <a:latin typeface="Times New Roman" charset="0"/>
              </a:rPr>
              <a:t>	for(</a:t>
            </a:r>
            <a:r>
              <a:rPr lang="en-US" altLang="ko-KR" sz="1200" dirty="0" err="1" smtClean="0">
                <a:latin typeface="Times New Roman" charset="0"/>
              </a:rPr>
              <a:t>int</a:t>
            </a:r>
            <a:r>
              <a:rPr lang="en-US" altLang="ko-KR" sz="1200" dirty="0" smtClean="0">
                <a:latin typeface="Times New Roman" charset="0"/>
              </a:rPr>
              <a:t> </a:t>
            </a:r>
            <a:r>
              <a:rPr lang="en-US" altLang="ko-KR" sz="1200" dirty="0" err="1" smtClean="0">
                <a:latin typeface="Times New Roman" charset="0"/>
              </a:rPr>
              <a:t>i</a:t>
            </a:r>
            <a:r>
              <a:rPr lang="en-US" altLang="ko-KR" sz="1200" dirty="0" smtClean="0">
                <a:latin typeface="Times New Roman" charset="0"/>
              </a:rPr>
              <a:t>=0; </a:t>
            </a:r>
            <a:r>
              <a:rPr lang="en-US" altLang="ko-KR" sz="1200" dirty="0" err="1" smtClean="0">
                <a:latin typeface="Times New Roman" charset="0"/>
              </a:rPr>
              <a:t>i</a:t>
            </a:r>
            <a:r>
              <a:rPr lang="en-US" altLang="ko-KR" sz="1200" dirty="0" smtClean="0">
                <a:latin typeface="Times New Roman" charset="0"/>
              </a:rPr>
              <a:t>&lt;3600; </a:t>
            </a:r>
            <a:r>
              <a:rPr lang="en-US" altLang="ko-KR" sz="1200" dirty="0" err="1" smtClean="0">
                <a:latin typeface="Times New Roman" charset="0"/>
              </a:rPr>
              <a:t>i</a:t>
            </a:r>
            <a:r>
              <a:rPr lang="en-US" altLang="ko-KR" sz="1200" dirty="0" smtClean="0">
                <a:latin typeface="Times New Roman" charset="0"/>
              </a:rPr>
              <a:t>+=150)</a:t>
            </a:r>
          </a:p>
          <a:p>
            <a:r>
              <a:rPr lang="en-US" altLang="ko-KR" sz="1200" dirty="0" smtClean="0">
                <a:latin typeface="Times New Roman" charset="0"/>
              </a:rPr>
              <a:t>	{</a:t>
            </a:r>
          </a:p>
          <a:p>
            <a:r>
              <a:rPr lang="en-US" altLang="ko-KR" sz="1200" dirty="0" smtClean="0">
                <a:latin typeface="Times New Roman" charset="0"/>
              </a:rPr>
              <a:t>		LOGFONT	lf;</a:t>
            </a:r>
          </a:p>
          <a:p>
            <a:r>
              <a:rPr lang="en-US" altLang="ko-KR" sz="1200" dirty="0" smtClean="0">
                <a:latin typeface="Times New Roman" charset="0"/>
              </a:rPr>
              <a:t>		::</a:t>
            </a:r>
            <a:r>
              <a:rPr lang="en-US" altLang="ko-KR" sz="1200" dirty="0" err="1" smtClean="0">
                <a:latin typeface="Times New Roman" charset="0"/>
              </a:rPr>
              <a:t>ZeroMemory</a:t>
            </a:r>
            <a:r>
              <a:rPr lang="en-US" altLang="ko-KR" sz="1200" dirty="0" smtClean="0">
                <a:latin typeface="Times New Roman" charset="0"/>
              </a:rPr>
              <a:t>(&amp;lf, </a:t>
            </a:r>
            <a:r>
              <a:rPr lang="en-US" altLang="ko-KR" sz="1200" dirty="0" err="1" smtClean="0">
                <a:latin typeface="Times New Roman" charset="0"/>
              </a:rPr>
              <a:t>sizeof</a:t>
            </a:r>
            <a:r>
              <a:rPr lang="en-US" altLang="ko-KR" sz="1200" dirty="0" smtClean="0">
                <a:latin typeface="Times New Roman" charset="0"/>
              </a:rPr>
              <a:t>(lf));</a:t>
            </a:r>
          </a:p>
          <a:p>
            <a:endParaRPr lang="en-US" altLang="ko-KR" sz="1200" dirty="0" smtClean="0">
              <a:latin typeface="Times New Roman" charset="0"/>
            </a:endParaRPr>
          </a:p>
          <a:p>
            <a:r>
              <a:rPr lang="en-US" altLang="ko-KR" sz="1200" dirty="0" smtClean="0">
                <a:latin typeface="Times New Roman" charset="0"/>
              </a:rPr>
              <a:t>		</a:t>
            </a:r>
            <a:r>
              <a:rPr lang="en-US" altLang="ko-KR" sz="1200" dirty="0" err="1" smtClean="0">
                <a:latin typeface="Times New Roman" charset="0"/>
              </a:rPr>
              <a:t>lf.lfHeight</a:t>
            </a:r>
            <a:r>
              <a:rPr lang="en-US" altLang="ko-KR" sz="1200" dirty="0" smtClean="0">
                <a:latin typeface="Times New Roman" charset="0"/>
              </a:rPr>
              <a:t>	= 160;</a:t>
            </a:r>
          </a:p>
          <a:p>
            <a:r>
              <a:rPr lang="en-US" altLang="ko-KR" sz="1200" dirty="0" smtClean="0">
                <a:latin typeface="Times New Roman" charset="0"/>
              </a:rPr>
              <a:t>		</a:t>
            </a:r>
            <a:r>
              <a:rPr lang="en-US" altLang="ko-KR" sz="1200" dirty="0" err="1" smtClean="0">
                <a:latin typeface="Times New Roman" charset="0"/>
              </a:rPr>
              <a:t>lf.lfWeight</a:t>
            </a:r>
            <a:r>
              <a:rPr lang="en-US" altLang="ko-KR" sz="1200" dirty="0" smtClean="0">
                <a:latin typeface="Times New Roman" charset="0"/>
              </a:rPr>
              <a:t>	= FW_BOLD;</a:t>
            </a:r>
          </a:p>
          <a:p>
            <a:r>
              <a:rPr lang="en-US" altLang="ko-KR" sz="1200" dirty="0" smtClean="0">
                <a:latin typeface="Times New Roman" charset="0"/>
              </a:rPr>
              <a:t>		</a:t>
            </a:r>
            <a:r>
              <a:rPr lang="en-US" altLang="ko-KR" sz="1200" dirty="0" err="1" smtClean="0">
                <a:latin typeface="Times New Roman" charset="0"/>
              </a:rPr>
              <a:t>lf.lfEscapement</a:t>
            </a:r>
            <a:r>
              <a:rPr lang="en-US" altLang="ko-KR" sz="1200" dirty="0" smtClean="0">
                <a:latin typeface="Times New Roman" charset="0"/>
              </a:rPr>
              <a:t>	= </a:t>
            </a:r>
            <a:r>
              <a:rPr lang="en-US" altLang="ko-KR" sz="1200" dirty="0" err="1" smtClean="0">
                <a:latin typeface="Times New Roman" charset="0"/>
              </a:rPr>
              <a:t>i</a:t>
            </a:r>
            <a:r>
              <a:rPr lang="en-US" altLang="ko-KR" sz="1200" dirty="0" smtClean="0">
                <a:latin typeface="Times New Roman" charset="0"/>
              </a:rPr>
              <a:t>;</a:t>
            </a:r>
          </a:p>
          <a:p>
            <a:r>
              <a:rPr lang="en-US" altLang="ko-KR" sz="1200" dirty="0" smtClean="0">
                <a:latin typeface="Times New Roman" charset="0"/>
              </a:rPr>
              <a:t>		</a:t>
            </a:r>
            <a:r>
              <a:rPr lang="en-US" altLang="ko-KR" sz="1200" dirty="0" err="1" smtClean="0">
                <a:latin typeface="Times New Roman" charset="0"/>
              </a:rPr>
              <a:t>lf.lfOrientation</a:t>
            </a:r>
            <a:r>
              <a:rPr lang="en-US" altLang="ko-KR" sz="1200" dirty="0" smtClean="0">
                <a:latin typeface="Times New Roman" charset="0"/>
              </a:rPr>
              <a:t> = </a:t>
            </a:r>
            <a:r>
              <a:rPr lang="en-US" altLang="ko-KR" sz="1200" dirty="0" err="1" smtClean="0">
                <a:latin typeface="Times New Roman" charset="0"/>
              </a:rPr>
              <a:t>i</a:t>
            </a:r>
            <a:r>
              <a:rPr lang="en-US" altLang="ko-KR" sz="1200" dirty="0" smtClean="0">
                <a:latin typeface="Times New Roman" charset="0"/>
              </a:rPr>
              <a:t>;</a:t>
            </a:r>
          </a:p>
          <a:p>
            <a:endParaRPr lang="en-US" altLang="ko-KR" sz="1200" dirty="0" smtClean="0">
              <a:latin typeface="Times New Roman" charset="0"/>
            </a:endParaRPr>
          </a:p>
          <a:p>
            <a:r>
              <a:rPr lang="en-US" altLang="ko-KR" sz="1200" dirty="0" smtClean="0">
                <a:latin typeface="Times New Roman" charset="0"/>
              </a:rPr>
              <a:t>		::</a:t>
            </a:r>
            <a:r>
              <a:rPr lang="en-US" altLang="ko-KR" sz="1200" dirty="0" err="1" smtClean="0">
                <a:latin typeface="Times New Roman" charset="0"/>
              </a:rPr>
              <a:t>lstrcpy</a:t>
            </a:r>
            <a:r>
              <a:rPr lang="en-US" altLang="ko-KR" sz="1200" dirty="0" smtClean="0">
                <a:latin typeface="Times New Roman" charset="0"/>
              </a:rPr>
              <a:t>(</a:t>
            </a:r>
            <a:r>
              <a:rPr lang="en-US" altLang="ko-KR" sz="1200" dirty="0" err="1" smtClean="0">
                <a:latin typeface="Times New Roman" charset="0"/>
              </a:rPr>
              <a:t>lf.lfFaceName</a:t>
            </a:r>
            <a:r>
              <a:rPr lang="en-US" altLang="ko-KR" sz="1200" dirty="0" smtClean="0">
                <a:latin typeface="Times New Roman" charset="0"/>
              </a:rPr>
              <a:t>, _T("Arial"));</a:t>
            </a:r>
          </a:p>
          <a:p>
            <a:endParaRPr lang="en-US" altLang="ko-KR" sz="1200" dirty="0" smtClean="0">
              <a:latin typeface="Times New Roman" charset="0"/>
            </a:endParaRPr>
          </a:p>
          <a:p>
            <a:r>
              <a:rPr lang="en-US" altLang="ko-KR" sz="1200" dirty="0" smtClean="0">
                <a:latin typeface="Times New Roman" charset="0"/>
              </a:rPr>
              <a:t>		</a:t>
            </a:r>
            <a:r>
              <a:rPr lang="en-US" altLang="ko-KR" sz="1200" dirty="0" err="1" smtClean="0">
                <a:latin typeface="Times New Roman" charset="0"/>
              </a:rPr>
              <a:t>CFont</a:t>
            </a:r>
            <a:r>
              <a:rPr lang="en-US" altLang="ko-KR" sz="1200" dirty="0" smtClean="0">
                <a:latin typeface="Times New Roman" charset="0"/>
              </a:rPr>
              <a:t> font;</a:t>
            </a:r>
          </a:p>
          <a:p>
            <a:r>
              <a:rPr lang="en-US" altLang="ko-KR" sz="1200" dirty="0" smtClean="0">
                <a:latin typeface="Times New Roman" charset="0"/>
              </a:rPr>
              <a:t>		</a:t>
            </a:r>
            <a:r>
              <a:rPr lang="en-US" altLang="ko-KR" sz="1200" dirty="0" err="1" smtClean="0">
                <a:latin typeface="Times New Roman" charset="0"/>
              </a:rPr>
              <a:t>font.CreatePointFontIndirect</a:t>
            </a:r>
            <a:r>
              <a:rPr lang="en-US" altLang="ko-KR" sz="1200" dirty="0" smtClean="0">
                <a:latin typeface="Times New Roman" charset="0"/>
              </a:rPr>
              <a:t>(&amp;lf);</a:t>
            </a:r>
          </a:p>
          <a:p>
            <a:r>
              <a:rPr lang="en-US" altLang="ko-KR" sz="1200" dirty="0" smtClean="0">
                <a:latin typeface="Times New Roman" charset="0"/>
              </a:rPr>
              <a:t>		</a:t>
            </a:r>
            <a:r>
              <a:rPr lang="en-US" altLang="ko-KR" sz="1200" dirty="0" err="1" smtClean="0">
                <a:latin typeface="Times New Roman" charset="0"/>
              </a:rPr>
              <a:t>CFont</a:t>
            </a:r>
            <a:r>
              <a:rPr lang="en-US" altLang="ko-KR" sz="1200" dirty="0" smtClean="0">
                <a:latin typeface="Times New Roman" charset="0"/>
              </a:rPr>
              <a:t> *</a:t>
            </a:r>
            <a:r>
              <a:rPr lang="en-US" altLang="ko-KR" sz="1200" dirty="0" err="1" smtClean="0">
                <a:latin typeface="Times New Roman" charset="0"/>
              </a:rPr>
              <a:t>pOldFont</a:t>
            </a:r>
            <a:r>
              <a:rPr lang="en-US" altLang="ko-KR" sz="1200" dirty="0" smtClean="0">
                <a:latin typeface="Times New Roman" charset="0"/>
              </a:rPr>
              <a:t> = </a:t>
            </a:r>
            <a:r>
              <a:rPr lang="en-US" altLang="ko-KR" sz="1200" dirty="0" err="1" smtClean="0">
                <a:latin typeface="Times New Roman" charset="0"/>
              </a:rPr>
              <a:t>dc.SelectObject</a:t>
            </a:r>
            <a:r>
              <a:rPr lang="en-US" altLang="ko-KR" sz="1200" dirty="0" smtClean="0">
                <a:latin typeface="Times New Roman" charset="0"/>
              </a:rPr>
              <a:t>(&amp;font);</a:t>
            </a:r>
          </a:p>
          <a:p>
            <a:r>
              <a:rPr lang="en-US" altLang="ko-KR" sz="1200" dirty="0" smtClean="0">
                <a:latin typeface="Times New Roman" charset="0"/>
              </a:rPr>
              <a:t>		</a:t>
            </a:r>
            <a:r>
              <a:rPr lang="en-US" altLang="ko-KR" sz="1200" dirty="0" err="1" smtClean="0">
                <a:latin typeface="Times New Roman" charset="0"/>
              </a:rPr>
              <a:t>dc.TextOut</a:t>
            </a:r>
            <a:r>
              <a:rPr lang="en-US" altLang="ko-KR" sz="1200" dirty="0" smtClean="0">
                <a:latin typeface="Times New Roman" charset="0"/>
              </a:rPr>
              <a:t>(0, 0, </a:t>
            </a:r>
            <a:r>
              <a:rPr lang="en-US" altLang="ko-KR" sz="1200" dirty="0" err="1" smtClean="0">
                <a:latin typeface="Times New Roman" charset="0"/>
              </a:rPr>
              <a:t>CString</a:t>
            </a:r>
            <a:r>
              <a:rPr lang="en-US" altLang="ko-KR" sz="1200" dirty="0" smtClean="0">
                <a:latin typeface="Times New Roman" charset="0"/>
              </a:rPr>
              <a:t>( _T("             Hello, MFC")));</a:t>
            </a:r>
          </a:p>
          <a:p>
            <a:r>
              <a:rPr lang="en-US" altLang="ko-KR" sz="1200" dirty="0" smtClean="0">
                <a:latin typeface="Times New Roman" charset="0"/>
              </a:rPr>
              <a:t>		</a:t>
            </a:r>
            <a:r>
              <a:rPr lang="en-US" altLang="ko-KR" sz="1200" dirty="0" err="1" smtClean="0">
                <a:latin typeface="Times New Roman" charset="0"/>
              </a:rPr>
              <a:t>dc.SelectObject</a:t>
            </a:r>
            <a:r>
              <a:rPr lang="en-US" altLang="ko-KR" sz="1200" dirty="0" smtClean="0">
                <a:latin typeface="Times New Roman" charset="0"/>
              </a:rPr>
              <a:t>(</a:t>
            </a:r>
            <a:r>
              <a:rPr lang="en-US" altLang="ko-KR" sz="1200" dirty="0" err="1" smtClean="0">
                <a:latin typeface="Times New Roman" charset="0"/>
              </a:rPr>
              <a:t>pOldFont</a:t>
            </a:r>
            <a:r>
              <a:rPr lang="en-US" altLang="ko-KR" sz="1200" dirty="0" smtClean="0">
                <a:latin typeface="Times New Roman" charset="0"/>
              </a:rPr>
              <a:t>);</a:t>
            </a:r>
          </a:p>
          <a:p>
            <a:r>
              <a:rPr lang="en-US" altLang="ko-KR" sz="1200" dirty="0" smtClean="0">
                <a:latin typeface="Times New Roman" charset="0"/>
              </a:rPr>
              <a:t>	}</a:t>
            </a:r>
          </a:p>
          <a:p>
            <a:endParaRPr lang="en-US" altLang="ko-KR" sz="1200" dirty="0" smtClean="0">
              <a:latin typeface="Times New Roman" charset="0"/>
            </a:endParaRPr>
          </a:p>
          <a:p>
            <a:endParaRPr lang="en-US" altLang="ko-KR" sz="1200" dirty="0" smtClean="0">
              <a:latin typeface="Times New Roman" charset="0"/>
            </a:endParaRPr>
          </a:p>
          <a:p>
            <a:r>
              <a:rPr lang="en-US" altLang="ko-KR" sz="1200" dirty="0" smtClean="0">
                <a:latin typeface="Times New Roman" charset="0"/>
              </a:rPr>
              <a:t>	</a:t>
            </a:r>
            <a:r>
              <a:rPr lang="en-US" altLang="ko-KR" sz="1200" dirty="0" err="1" smtClean="0">
                <a:latin typeface="Times New Roman" charset="0"/>
              </a:rPr>
              <a:t>CView</a:t>
            </a:r>
            <a:r>
              <a:rPr lang="en-US" altLang="ko-KR" sz="1200" dirty="0" smtClean="0">
                <a:latin typeface="Times New Roman" charset="0"/>
              </a:rPr>
              <a:t>::</a:t>
            </a:r>
            <a:r>
              <a:rPr lang="en-US" altLang="ko-KR" sz="1200" dirty="0" err="1" smtClean="0">
                <a:latin typeface="Times New Roman" charset="0"/>
              </a:rPr>
              <a:t>OnLButtonDown</a:t>
            </a:r>
            <a:r>
              <a:rPr lang="en-US" altLang="ko-KR" sz="1200" dirty="0" smtClean="0">
                <a:latin typeface="Times New Roman" charset="0"/>
              </a:rPr>
              <a:t>(</a:t>
            </a:r>
            <a:r>
              <a:rPr lang="en-US" altLang="ko-KR" sz="1200" dirty="0" err="1" smtClean="0">
                <a:latin typeface="Times New Roman" charset="0"/>
              </a:rPr>
              <a:t>nFlags</a:t>
            </a:r>
            <a:r>
              <a:rPr lang="en-US" altLang="ko-KR" sz="1200" dirty="0" smtClean="0">
                <a:latin typeface="Times New Roman" charset="0"/>
              </a:rPr>
              <a:t>, point);</a:t>
            </a:r>
          </a:p>
          <a:p>
            <a:r>
              <a:rPr lang="en-US" altLang="ko-KR" sz="1200" dirty="0" smtClean="0">
                <a:latin typeface="Times New Roman" charset="0"/>
              </a:rPr>
              <a:t>}</a:t>
            </a:r>
            <a:endParaRPr lang="en-US" altLang="ko-KR" sz="1200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7. </a:t>
            </a:r>
            <a:r>
              <a:rPr lang="ko-KR" altLang="en-US" sz="3600" dirty="0" smtClean="0"/>
              <a:t>실습</a:t>
            </a:r>
            <a:endParaRPr lang="ko-KR" altLang="en-US" sz="36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7158" y="1285860"/>
            <a:ext cx="8558242" cy="24288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 dirty="0" err="1" smtClean="0">
                <a:latin typeface="Times New Roman" charset="0"/>
              </a:rPr>
              <a:t>눈금자</a:t>
            </a:r>
            <a:r>
              <a:rPr lang="en-US" altLang="ko-KR" sz="2000" dirty="0" smtClean="0">
                <a:latin typeface="Times New Roman" charset="0"/>
              </a:rPr>
              <a:t>(Ruler) </a:t>
            </a:r>
            <a:r>
              <a:rPr lang="ko-KR" altLang="en-US" sz="2000" dirty="0" smtClean="0">
                <a:latin typeface="Times New Roman" charset="0"/>
              </a:rPr>
              <a:t> 응용 프로그램</a:t>
            </a:r>
            <a:endParaRPr lang="en-US" altLang="ko-KR" sz="2000" dirty="0" smtClean="0">
              <a:latin typeface="Times New Roman" charset="0"/>
            </a:endParaRPr>
          </a:p>
          <a:p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smtClean="0">
                <a:latin typeface="Times New Roman" charset="0"/>
              </a:rPr>
              <a:t>   - </a:t>
            </a:r>
            <a:r>
              <a:rPr lang="ko-KR" altLang="en-US" sz="2000" dirty="0" smtClean="0">
                <a:latin typeface="Times New Roman" charset="0"/>
              </a:rPr>
              <a:t>클라이언트 전체영역에 </a:t>
            </a:r>
            <a:r>
              <a:rPr lang="ko-KR" altLang="en-US" sz="2000" dirty="0" err="1" smtClean="0">
                <a:latin typeface="Times New Roman" charset="0"/>
              </a:rPr>
              <a:t>눈금자를</a:t>
            </a:r>
            <a:r>
              <a:rPr lang="ko-KR" altLang="en-US" sz="2000" dirty="0" smtClean="0">
                <a:latin typeface="Times New Roman" charset="0"/>
              </a:rPr>
              <a:t> 표시할 것</a:t>
            </a:r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smtClean="0">
                <a:latin typeface="Times New Roman" charset="0"/>
              </a:rPr>
              <a:t>   - </a:t>
            </a:r>
            <a:r>
              <a:rPr lang="ko-KR" altLang="en-US" sz="2000" dirty="0" smtClean="0">
                <a:latin typeface="Times New Roman" charset="0"/>
              </a:rPr>
              <a:t>세로 축 </a:t>
            </a:r>
            <a:r>
              <a:rPr lang="ko-KR" altLang="en-US" sz="2000" dirty="0" err="1" smtClean="0">
                <a:latin typeface="Times New Roman" charset="0"/>
              </a:rPr>
              <a:t>눈금자</a:t>
            </a:r>
            <a:r>
              <a:rPr lang="ko-KR" altLang="en-US" sz="2000" dirty="0" smtClean="0">
                <a:latin typeface="Times New Roman" charset="0"/>
              </a:rPr>
              <a:t> 구현</a:t>
            </a:r>
            <a:endParaRPr lang="en-US" altLang="ko-KR" sz="2000" dirty="0" smtClean="0">
              <a:latin typeface="Times New Roman" charset="0"/>
            </a:endParaRPr>
          </a:p>
          <a:p>
            <a:r>
              <a:rPr lang="en-US" altLang="ko-KR" sz="2000" dirty="0" smtClean="0">
                <a:latin typeface="Times New Roman" charset="0"/>
              </a:rPr>
              <a:t>   - </a:t>
            </a:r>
            <a:r>
              <a:rPr lang="ko-KR" altLang="en-US" sz="2000" dirty="0" smtClean="0">
                <a:latin typeface="Times New Roman" charset="0"/>
              </a:rPr>
              <a:t>사이즈 </a:t>
            </a:r>
            <a:r>
              <a:rPr lang="ko-KR" altLang="en-US" sz="2000" dirty="0" err="1" smtClean="0">
                <a:latin typeface="Times New Roman" charset="0"/>
              </a:rPr>
              <a:t>변경시</a:t>
            </a:r>
            <a:r>
              <a:rPr lang="ko-KR" altLang="en-US" sz="2000" dirty="0" smtClean="0">
                <a:latin typeface="Times New Roman" charset="0"/>
              </a:rPr>
              <a:t> 동적 처리</a:t>
            </a:r>
            <a:endParaRPr lang="en-US" altLang="ko-KR" sz="2000" dirty="0">
              <a:latin typeface="Times New Roman" charset="0"/>
            </a:endParaRPr>
          </a:p>
        </p:txBody>
      </p:sp>
      <p:pic>
        <p:nvPicPr>
          <p:cNvPr id="269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000504"/>
            <a:ext cx="8230357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7. </a:t>
            </a:r>
            <a:r>
              <a:rPr lang="ko-KR" altLang="en-US" sz="3600" dirty="0" smtClean="0"/>
              <a:t>실습</a:t>
            </a:r>
            <a:endParaRPr lang="ko-KR" altLang="en-US" sz="36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4282" y="785794"/>
            <a:ext cx="4143404" cy="58579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1600" dirty="0" err="1" smtClean="0">
                <a:latin typeface="Times New Roman" charset="0"/>
              </a:rPr>
              <a:t>눈금자</a:t>
            </a:r>
            <a:r>
              <a:rPr lang="en-US" altLang="ko-KR" sz="1600" dirty="0" smtClean="0">
                <a:latin typeface="Times New Roman" charset="0"/>
              </a:rPr>
              <a:t>(Ruler) </a:t>
            </a:r>
            <a:r>
              <a:rPr lang="ko-KR" altLang="en-US" sz="1600" dirty="0" smtClean="0">
                <a:latin typeface="Times New Roman" charset="0"/>
              </a:rPr>
              <a:t> 응용 프로그램</a:t>
            </a:r>
            <a:endParaRPr lang="en-US" altLang="ko-KR" sz="1600" dirty="0" smtClean="0">
              <a:latin typeface="Times New Roman" charset="0"/>
            </a:endParaRPr>
          </a:p>
          <a:p>
            <a:r>
              <a:rPr lang="en-US" altLang="ko-KR" sz="1600" dirty="0" smtClean="0">
                <a:latin typeface="Times New Roman" charset="0"/>
              </a:rPr>
              <a:t>void </a:t>
            </a:r>
            <a:r>
              <a:rPr lang="en-US" altLang="ko-KR" sz="1600" dirty="0" err="1" smtClean="0">
                <a:latin typeface="Times New Roman" charset="0"/>
              </a:rPr>
              <a:t>CRulerView</a:t>
            </a:r>
            <a:r>
              <a:rPr lang="en-US" altLang="ko-KR" sz="1600" dirty="0" smtClean="0">
                <a:latin typeface="Times New Roman" charset="0"/>
              </a:rPr>
              <a:t>::</a:t>
            </a:r>
            <a:r>
              <a:rPr lang="en-US" altLang="ko-KR" sz="1600" dirty="0" err="1" smtClean="0">
                <a:latin typeface="Times New Roman" charset="0"/>
              </a:rPr>
              <a:t>DrawRuler</a:t>
            </a:r>
            <a:r>
              <a:rPr lang="en-US" altLang="ko-KR" sz="1600" dirty="0" smtClean="0">
                <a:latin typeface="Times New Roman" charset="0"/>
              </a:rPr>
              <a:t>(CDC *</a:t>
            </a:r>
            <a:r>
              <a:rPr lang="en-US" altLang="ko-KR" sz="1600" dirty="0" err="1" smtClean="0">
                <a:latin typeface="Times New Roman" charset="0"/>
              </a:rPr>
              <a:t>pDC</a:t>
            </a:r>
            <a:r>
              <a:rPr lang="en-US" altLang="ko-KR" sz="1600" dirty="0" smtClean="0">
                <a:latin typeface="Times New Roman" charset="0"/>
              </a:rPr>
              <a:t>)</a:t>
            </a:r>
          </a:p>
          <a:p>
            <a:r>
              <a:rPr lang="en-US" altLang="ko-KR" sz="1600" dirty="0" smtClean="0">
                <a:latin typeface="Times New Roman" charset="0"/>
              </a:rPr>
              <a:t>{</a:t>
            </a:r>
          </a:p>
          <a:p>
            <a:r>
              <a:rPr lang="en-US" altLang="ko-KR" sz="1600" dirty="0" smtClean="0">
                <a:latin typeface="Times New Roman" charset="0"/>
              </a:rPr>
              <a:t>// DC </a:t>
            </a:r>
            <a:r>
              <a:rPr lang="ko-KR" altLang="en-US" sz="1600" dirty="0" smtClean="0">
                <a:latin typeface="Times New Roman" charset="0"/>
              </a:rPr>
              <a:t>초기화</a:t>
            </a:r>
          </a:p>
          <a:p>
            <a:r>
              <a:rPr lang="en-US" altLang="ko-KR" sz="1600" dirty="0" err="1" smtClean="0">
                <a:latin typeface="Times New Roman" charset="0"/>
              </a:rPr>
              <a:t>pDC</a:t>
            </a:r>
            <a:r>
              <a:rPr lang="en-US" altLang="ko-KR" sz="1600" dirty="0" smtClean="0">
                <a:latin typeface="Times New Roman" charset="0"/>
              </a:rPr>
              <a:t>-&gt;</a:t>
            </a:r>
            <a:r>
              <a:rPr lang="en-US" altLang="ko-KR" sz="1600" dirty="0" err="1" smtClean="0">
                <a:latin typeface="Times New Roman" charset="0"/>
              </a:rPr>
              <a:t>SetMapMode</a:t>
            </a:r>
            <a:r>
              <a:rPr lang="en-US" altLang="ko-KR" sz="1600" dirty="0" smtClean="0">
                <a:latin typeface="Times New Roman" charset="0"/>
              </a:rPr>
              <a:t>( MM_LOMETRIC);</a:t>
            </a:r>
          </a:p>
          <a:p>
            <a:r>
              <a:rPr lang="en-US" altLang="ko-KR" sz="1600" dirty="0" err="1" smtClean="0">
                <a:latin typeface="Times New Roman" charset="0"/>
              </a:rPr>
              <a:t>pDC</a:t>
            </a:r>
            <a:r>
              <a:rPr lang="en-US" altLang="ko-KR" sz="1600" dirty="0" smtClean="0">
                <a:latin typeface="Times New Roman" charset="0"/>
              </a:rPr>
              <a:t>-&gt;</a:t>
            </a:r>
            <a:r>
              <a:rPr lang="en-US" altLang="ko-KR" sz="1600" dirty="0" err="1" smtClean="0">
                <a:latin typeface="Times New Roman" charset="0"/>
              </a:rPr>
              <a:t>SetTextAlign</a:t>
            </a:r>
            <a:r>
              <a:rPr lang="en-US" altLang="ko-KR" sz="1600" dirty="0" smtClean="0">
                <a:latin typeface="Times New Roman" charset="0"/>
              </a:rPr>
              <a:t>(TA_CENTER | TA_BOTTOM);</a:t>
            </a:r>
          </a:p>
          <a:p>
            <a:r>
              <a:rPr lang="en-US" altLang="ko-KR" sz="1600" dirty="0" err="1" smtClean="0">
                <a:latin typeface="Times New Roman" charset="0"/>
              </a:rPr>
              <a:t>pDC</a:t>
            </a:r>
            <a:r>
              <a:rPr lang="en-US" altLang="ko-KR" sz="1600" dirty="0" smtClean="0">
                <a:latin typeface="Times New Roman" charset="0"/>
              </a:rPr>
              <a:t>-&gt;</a:t>
            </a:r>
            <a:r>
              <a:rPr lang="en-US" altLang="ko-KR" sz="1600" dirty="0" err="1" smtClean="0">
                <a:latin typeface="Times New Roman" charset="0"/>
              </a:rPr>
              <a:t>SetBkMode</a:t>
            </a:r>
            <a:r>
              <a:rPr lang="en-US" altLang="ko-KR" sz="1600" dirty="0" smtClean="0">
                <a:latin typeface="Times New Roman" charset="0"/>
              </a:rPr>
              <a:t>(TRANSPARENT);</a:t>
            </a:r>
          </a:p>
          <a:p>
            <a:r>
              <a:rPr lang="en-US" altLang="ko-KR" sz="1600" dirty="0" smtClean="0">
                <a:latin typeface="Times New Roman" charset="0"/>
              </a:rPr>
              <a:t>		</a:t>
            </a:r>
          </a:p>
          <a:p>
            <a:r>
              <a:rPr lang="en-US" altLang="ko-KR" sz="1600" dirty="0" smtClean="0">
                <a:latin typeface="Times New Roman" charset="0"/>
              </a:rPr>
              <a:t>// </a:t>
            </a:r>
            <a:r>
              <a:rPr lang="ko-KR" altLang="en-US" sz="1600" dirty="0" err="1" smtClean="0">
                <a:latin typeface="Times New Roman" charset="0"/>
              </a:rPr>
              <a:t>눈금자</a:t>
            </a:r>
            <a:r>
              <a:rPr lang="ko-KR" altLang="en-US" sz="1600" dirty="0" smtClean="0">
                <a:latin typeface="Times New Roman" charset="0"/>
              </a:rPr>
              <a:t> 본체 그리기</a:t>
            </a:r>
          </a:p>
          <a:p>
            <a:r>
              <a:rPr lang="en-US" altLang="ko-KR" sz="1600" dirty="0" err="1" smtClean="0">
                <a:latin typeface="Times New Roman" charset="0"/>
              </a:rPr>
              <a:t>CBrush</a:t>
            </a:r>
            <a:r>
              <a:rPr lang="en-US" altLang="ko-KR" sz="1600" dirty="0" smtClean="0">
                <a:latin typeface="Times New Roman" charset="0"/>
              </a:rPr>
              <a:t> brush(RGB(255,255, 0));</a:t>
            </a:r>
          </a:p>
          <a:p>
            <a:r>
              <a:rPr lang="en-US" altLang="ko-KR" sz="1600" dirty="0" err="1" smtClean="0">
                <a:latin typeface="Times New Roman" charset="0"/>
              </a:rPr>
              <a:t>CBrush</a:t>
            </a:r>
            <a:r>
              <a:rPr lang="en-US" altLang="ko-KR" sz="1600" dirty="0" smtClean="0">
                <a:latin typeface="Times New Roman" charset="0"/>
              </a:rPr>
              <a:t> *</a:t>
            </a:r>
            <a:r>
              <a:rPr lang="en-US" altLang="ko-KR" sz="1600" dirty="0" err="1" smtClean="0">
                <a:latin typeface="Times New Roman" charset="0"/>
              </a:rPr>
              <a:t>pOldBrush</a:t>
            </a:r>
            <a:r>
              <a:rPr lang="en-US" altLang="ko-KR" sz="1600" dirty="0" smtClean="0">
                <a:latin typeface="Times New Roman" charset="0"/>
              </a:rPr>
              <a:t> = </a:t>
            </a:r>
            <a:r>
              <a:rPr lang="en-US" altLang="ko-KR" sz="1600" dirty="0" err="1" smtClean="0">
                <a:latin typeface="Times New Roman" charset="0"/>
              </a:rPr>
              <a:t>pDC</a:t>
            </a:r>
            <a:r>
              <a:rPr lang="en-US" altLang="ko-KR" sz="1600" dirty="0" smtClean="0">
                <a:latin typeface="Times New Roman" charset="0"/>
              </a:rPr>
              <a:t>-&gt;</a:t>
            </a:r>
            <a:r>
              <a:rPr lang="en-US" altLang="ko-KR" sz="1600" dirty="0" err="1" smtClean="0">
                <a:latin typeface="Times New Roman" charset="0"/>
              </a:rPr>
              <a:t>SelectObject</a:t>
            </a:r>
            <a:r>
              <a:rPr lang="en-US" altLang="ko-KR" sz="1600" dirty="0" smtClean="0">
                <a:latin typeface="Times New Roman" charset="0"/>
              </a:rPr>
              <a:t>(&amp;brush);</a:t>
            </a:r>
          </a:p>
          <a:p>
            <a:endParaRPr lang="en-US" altLang="ko-KR" sz="1600" dirty="0" smtClean="0">
              <a:latin typeface="Times New Roman" charset="0"/>
            </a:endParaRPr>
          </a:p>
          <a:p>
            <a:r>
              <a:rPr lang="en-US" altLang="ko-KR" sz="1600" dirty="0" err="1" smtClean="0">
                <a:latin typeface="Times New Roman" charset="0"/>
              </a:rPr>
              <a:t>pDC</a:t>
            </a:r>
            <a:r>
              <a:rPr lang="en-US" altLang="ko-KR" sz="1600" dirty="0" smtClean="0">
                <a:latin typeface="Times New Roman" charset="0"/>
              </a:rPr>
              <a:t>-&gt;Rectangle(0, 0, 1300, -100);</a:t>
            </a:r>
          </a:p>
          <a:p>
            <a:r>
              <a:rPr lang="en-US" altLang="ko-KR" sz="1600" dirty="0" err="1" smtClean="0">
                <a:latin typeface="Times New Roman" charset="0"/>
              </a:rPr>
              <a:t>pDC</a:t>
            </a:r>
            <a:r>
              <a:rPr lang="en-US" altLang="ko-KR" sz="1600" dirty="0" smtClean="0">
                <a:latin typeface="Times New Roman" charset="0"/>
              </a:rPr>
              <a:t>-&gt;</a:t>
            </a:r>
            <a:r>
              <a:rPr lang="en-US" altLang="ko-KR" sz="1600" dirty="0" err="1" smtClean="0">
                <a:latin typeface="Times New Roman" charset="0"/>
              </a:rPr>
              <a:t>SelectObject</a:t>
            </a:r>
            <a:r>
              <a:rPr lang="en-US" altLang="ko-KR" sz="1600" dirty="0" smtClean="0">
                <a:latin typeface="Times New Roman" charset="0"/>
              </a:rPr>
              <a:t>(</a:t>
            </a:r>
            <a:r>
              <a:rPr lang="en-US" altLang="ko-KR" sz="1600" dirty="0" err="1" smtClean="0">
                <a:latin typeface="Times New Roman" charset="0"/>
              </a:rPr>
              <a:t>pOldBrush</a:t>
            </a:r>
            <a:r>
              <a:rPr lang="en-US" altLang="ko-KR" sz="1600" dirty="0" smtClean="0">
                <a:latin typeface="Times New Roman" charset="0"/>
              </a:rPr>
              <a:t>);</a:t>
            </a:r>
          </a:p>
          <a:p>
            <a:endParaRPr lang="en-US" altLang="ko-KR" sz="1600" dirty="0" smtClean="0">
              <a:latin typeface="Times New Roman" charset="0"/>
            </a:endParaRPr>
          </a:p>
          <a:p>
            <a:r>
              <a:rPr lang="en-US" altLang="ko-KR" sz="1600" dirty="0" smtClean="0">
                <a:latin typeface="Times New Roman" charset="0"/>
              </a:rPr>
              <a:t>// </a:t>
            </a:r>
            <a:r>
              <a:rPr lang="ko-KR" altLang="en-US" sz="1600" dirty="0" smtClean="0">
                <a:latin typeface="Times New Roman" charset="0"/>
              </a:rPr>
              <a:t>눈금 및 레이블 그리기</a:t>
            </a:r>
          </a:p>
          <a:p>
            <a:r>
              <a:rPr lang="en-US" altLang="ko-KR" sz="1600" dirty="0" smtClean="0">
                <a:latin typeface="Times New Roman" charset="0"/>
              </a:rPr>
              <a:t>for( </a:t>
            </a:r>
            <a:r>
              <a:rPr lang="en-US" altLang="ko-KR" sz="1600" dirty="0" err="1" smtClean="0">
                <a:latin typeface="Times New Roman" charset="0"/>
              </a:rPr>
              <a:t>int</a:t>
            </a:r>
            <a:r>
              <a:rPr lang="en-US" altLang="ko-KR" sz="1600" dirty="0" smtClean="0">
                <a:latin typeface="Times New Roman" charset="0"/>
              </a:rPr>
              <a:t> </a:t>
            </a:r>
            <a:r>
              <a:rPr lang="en-US" altLang="ko-KR" sz="1600" dirty="0" err="1" smtClean="0">
                <a:latin typeface="Times New Roman" charset="0"/>
              </a:rPr>
              <a:t>i</a:t>
            </a:r>
            <a:r>
              <a:rPr lang="en-US" altLang="ko-KR" sz="1600" dirty="0" smtClean="0">
                <a:latin typeface="Times New Roman" charset="0"/>
              </a:rPr>
              <a:t>=25; </a:t>
            </a:r>
            <a:r>
              <a:rPr lang="en-US" altLang="ko-KR" sz="1600" dirty="0" err="1" smtClean="0">
                <a:latin typeface="Times New Roman" charset="0"/>
              </a:rPr>
              <a:t>i</a:t>
            </a:r>
            <a:r>
              <a:rPr lang="en-US" altLang="ko-KR" sz="1600" dirty="0" smtClean="0">
                <a:latin typeface="Times New Roman" charset="0"/>
              </a:rPr>
              <a:t>&lt;1300; </a:t>
            </a:r>
            <a:r>
              <a:rPr lang="en-US" altLang="ko-KR" sz="1600" dirty="0" err="1" smtClean="0">
                <a:latin typeface="Times New Roman" charset="0"/>
              </a:rPr>
              <a:t>i</a:t>
            </a:r>
            <a:r>
              <a:rPr lang="en-US" altLang="ko-KR" sz="1600" dirty="0" smtClean="0">
                <a:latin typeface="Times New Roman" charset="0"/>
              </a:rPr>
              <a:t>+= 25 )</a:t>
            </a:r>
          </a:p>
          <a:p>
            <a:r>
              <a:rPr lang="en-US" altLang="ko-KR" sz="1600" dirty="0" smtClean="0">
                <a:latin typeface="Times New Roman" charset="0"/>
              </a:rPr>
              <a:t>{</a:t>
            </a:r>
          </a:p>
          <a:p>
            <a:r>
              <a:rPr lang="en-US" altLang="ko-KR" sz="1600" dirty="0" smtClean="0">
                <a:latin typeface="Times New Roman" charset="0"/>
              </a:rPr>
              <a:t>	</a:t>
            </a:r>
            <a:r>
              <a:rPr lang="en-US" altLang="ko-KR" sz="1600" dirty="0" err="1" smtClean="0">
                <a:latin typeface="Times New Roman" charset="0"/>
              </a:rPr>
              <a:t>pDC</a:t>
            </a:r>
            <a:r>
              <a:rPr lang="en-US" altLang="ko-KR" sz="1600" dirty="0" smtClean="0">
                <a:latin typeface="Times New Roman" charset="0"/>
              </a:rPr>
              <a:t>-&gt;</a:t>
            </a:r>
            <a:r>
              <a:rPr lang="en-US" altLang="ko-KR" sz="1600" dirty="0" err="1" smtClean="0">
                <a:latin typeface="Times New Roman" charset="0"/>
              </a:rPr>
              <a:t>MoveTo</a:t>
            </a:r>
            <a:r>
              <a:rPr lang="en-US" altLang="ko-KR" sz="1600" dirty="0" smtClean="0">
                <a:latin typeface="Times New Roman" charset="0"/>
              </a:rPr>
              <a:t>(</a:t>
            </a:r>
            <a:r>
              <a:rPr lang="en-US" altLang="ko-KR" sz="1600" dirty="0" err="1" smtClean="0">
                <a:latin typeface="Times New Roman" charset="0"/>
              </a:rPr>
              <a:t>i</a:t>
            </a:r>
            <a:r>
              <a:rPr lang="en-US" altLang="ko-KR" sz="1600" dirty="0" smtClean="0">
                <a:latin typeface="Times New Roman" charset="0"/>
              </a:rPr>
              <a:t>, -92);</a:t>
            </a:r>
          </a:p>
          <a:p>
            <a:r>
              <a:rPr lang="en-US" altLang="ko-KR" sz="1600" dirty="0" smtClean="0">
                <a:latin typeface="Times New Roman" charset="0"/>
              </a:rPr>
              <a:t>	</a:t>
            </a:r>
            <a:r>
              <a:rPr lang="en-US" altLang="ko-KR" sz="1600" dirty="0" err="1" smtClean="0">
                <a:latin typeface="Times New Roman" charset="0"/>
              </a:rPr>
              <a:t>pDC</a:t>
            </a:r>
            <a:r>
              <a:rPr lang="en-US" altLang="ko-KR" sz="1600" dirty="0" smtClean="0">
                <a:latin typeface="Times New Roman" charset="0"/>
              </a:rPr>
              <a:t>-&gt;</a:t>
            </a:r>
            <a:r>
              <a:rPr lang="en-US" altLang="ko-KR" sz="1600" dirty="0" err="1" smtClean="0">
                <a:latin typeface="Times New Roman" charset="0"/>
              </a:rPr>
              <a:t>LineTo</a:t>
            </a:r>
            <a:r>
              <a:rPr lang="en-US" altLang="ko-KR" sz="1600" dirty="0" smtClean="0">
                <a:latin typeface="Times New Roman" charset="0"/>
              </a:rPr>
              <a:t>(</a:t>
            </a:r>
            <a:r>
              <a:rPr lang="en-US" altLang="ko-KR" sz="1600" dirty="0" err="1" smtClean="0">
                <a:latin typeface="Times New Roman" charset="0"/>
              </a:rPr>
              <a:t>i</a:t>
            </a:r>
            <a:r>
              <a:rPr lang="en-US" altLang="ko-KR" sz="1600" dirty="0" smtClean="0">
                <a:latin typeface="Times New Roman" charset="0"/>
              </a:rPr>
              <a:t>, -100);</a:t>
            </a:r>
          </a:p>
          <a:p>
            <a:r>
              <a:rPr lang="en-US" altLang="ko-KR" sz="1600" dirty="0" smtClean="0">
                <a:latin typeface="Times New Roman" charset="0"/>
              </a:rPr>
              <a:t>}</a:t>
            </a:r>
          </a:p>
          <a:p>
            <a:endParaRPr lang="en-US" altLang="ko-KR" sz="1600" dirty="0" smtClean="0">
              <a:latin typeface="Times New Roman" charset="0"/>
            </a:endParaRPr>
          </a:p>
          <a:p>
            <a:r>
              <a:rPr lang="en-US" altLang="ko-KR" sz="1600" dirty="0" smtClean="0">
                <a:latin typeface="Times New Roman" charset="0"/>
              </a:rPr>
              <a:t>	</a:t>
            </a:r>
            <a:endParaRPr lang="en-US" altLang="ko-KR" sz="1600" dirty="0">
              <a:latin typeface="Times New Roman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43438" y="785794"/>
            <a:ext cx="4143404" cy="58579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ko-KR" sz="1600" dirty="0" smtClean="0">
              <a:latin typeface="Times New Roman" charset="0"/>
            </a:endParaRPr>
          </a:p>
          <a:p>
            <a:r>
              <a:rPr lang="en-US" altLang="ko-KR" sz="1600" dirty="0" smtClean="0">
                <a:latin typeface="Times New Roman" charset="0"/>
              </a:rPr>
              <a:t>for( </a:t>
            </a:r>
            <a:r>
              <a:rPr lang="en-US" altLang="ko-KR" sz="1600" dirty="0" err="1" smtClean="0">
                <a:latin typeface="Times New Roman" charset="0"/>
              </a:rPr>
              <a:t>i</a:t>
            </a:r>
            <a:r>
              <a:rPr lang="en-US" altLang="ko-KR" sz="1600" dirty="0" smtClean="0">
                <a:latin typeface="Times New Roman" charset="0"/>
              </a:rPr>
              <a:t> = 50; </a:t>
            </a:r>
            <a:r>
              <a:rPr lang="en-US" altLang="ko-KR" sz="1600" dirty="0" err="1" smtClean="0">
                <a:latin typeface="Times New Roman" charset="0"/>
              </a:rPr>
              <a:t>i</a:t>
            </a:r>
            <a:r>
              <a:rPr lang="en-US" altLang="ko-KR" sz="1600" dirty="0" smtClean="0">
                <a:latin typeface="Times New Roman" charset="0"/>
              </a:rPr>
              <a:t>&lt;1300; </a:t>
            </a:r>
            <a:r>
              <a:rPr lang="en-US" altLang="ko-KR" sz="1600" dirty="0" err="1" smtClean="0">
                <a:latin typeface="Times New Roman" charset="0"/>
              </a:rPr>
              <a:t>i</a:t>
            </a:r>
            <a:r>
              <a:rPr lang="en-US" altLang="ko-KR" sz="1600" dirty="0" smtClean="0">
                <a:latin typeface="Times New Roman" charset="0"/>
              </a:rPr>
              <a:t>+= 50 )</a:t>
            </a:r>
          </a:p>
          <a:p>
            <a:r>
              <a:rPr lang="en-US" altLang="ko-KR" sz="1600" dirty="0" smtClean="0">
                <a:latin typeface="Times New Roman" charset="0"/>
              </a:rPr>
              <a:t>{</a:t>
            </a:r>
          </a:p>
          <a:p>
            <a:r>
              <a:rPr lang="en-US" altLang="ko-KR" sz="1600" dirty="0" smtClean="0">
                <a:latin typeface="Times New Roman" charset="0"/>
              </a:rPr>
              <a:t>	</a:t>
            </a:r>
            <a:r>
              <a:rPr lang="en-US" altLang="ko-KR" sz="1600" dirty="0" err="1" smtClean="0">
                <a:latin typeface="Times New Roman" charset="0"/>
              </a:rPr>
              <a:t>pDC</a:t>
            </a:r>
            <a:r>
              <a:rPr lang="en-US" altLang="ko-KR" sz="1600" dirty="0" smtClean="0">
                <a:latin typeface="Times New Roman" charset="0"/>
              </a:rPr>
              <a:t>-&gt;</a:t>
            </a:r>
            <a:r>
              <a:rPr lang="en-US" altLang="ko-KR" sz="1600" dirty="0" err="1" smtClean="0">
                <a:latin typeface="Times New Roman" charset="0"/>
              </a:rPr>
              <a:t>MoveTo</a:t>
            </a:r>
            <a:r>
              <a:rPr lang="en-US" altLang="ko-KR" sz="1600" dirty="0" smtClean="0">
                <a:latin typeface="Times New Roman" charset="0"/>
              </a:rPr>
              <a:t>(</a:t>
            </a:r>
            <a:r>
              <a:rPr lang="en-US" altLang="ko-KR" sz="1600" dirty="0" err="1" smtClean="0">
                <a:latin typeface="Times New Roman" charset="0"/>
              </a:rPr>
              <a:t>i</a:t>
            </a:r>
            <a:r>
              <a:rPr lang="en-US" altLang="ko-KR" sz="1600" dirty="0" smtClean="0">
                <a:latin typeface="Times New Roman" charset="0"/>
              </a:rPr>
              <a:t>, -84);</a:t>
            </a:r>
          </a:p>
          <a:p>
            <a:r>
              <a:rPr lang="en-US" altLang="ko-KR" sz="1600" dirty="0" smtClean="0">
                <a:latin typeface="Times New Roman" charset="0"/>
              </a:rPr>
              <a:t>	</a:t>
            </a:r>
            <a:r>
              <a:rPr lang="en-US" altLang="ko-KR" sz="1600" dirty="0" err="1" smtClean="0">
                <a:latin typeface="Times New Roman" charset="0"/>
              </a:rPr>
              <a:t>pDC</a:t>
            </a:r>
            <a:r>
              <a:rPr lang="en-US" altLang="ko-KR" sz="1600" dirty="0" smtClean="0">
                <a:latin typeface="Times New Roman" charset="0"/>
              </a:rPr>
              <a:t>-&gt;</a:t>
            </a:r>
            <a:r>
              <a:rPr lang="en-US" altLang="ko-KR" sz="1600" dirty="0" err="1" smtClean="0">
                <a:latin typeface="Times New Roman" charset="0"/>
              </a:rPr>
              <a:t>LineTo</a:t>
            </a:r>
            <a:r>
              <a:rPr lang="en-US" altLang="ko-KR" sz="1600" dirty="0" smtClean="0">
                <a:latin typeface="Times New Roman" charset="0"/>
              </a:rPr>
              <a:t>(</a:t>
            </a:r>
            <a:r>
              <a:rPr lang="en-US" altLang="ko-KR" sz="1600" dirty="0" err="1" smtClean="0">
                <a:latin typeface="Times New Roman" charset="0"/>
              </a:rPr>
              <a:t>i</a:t>
            </a:r>
            <a:r>
              <a:rPr lang="en-US" altLang="ko-KR" sz="1600" dirty="0" smtClean="0">
                <a:latin typeface="Times New Roman" charset="0"/>
              </a:rPr>
              <a:t>, -100);</a:t>
            </a:r>
          </a:p>
          <a:p>
            <a:endParaRPr lang="en-US" altLang="ko-KR" sz="1600" dirty="0" smtClean="0">
              <a:latin typeface="Times New Roman" charset="0"/>
            </a:endParaRPr>
          </a:p>
          <a:p>
            <a:r>
              <a:rPr lang="en-US" altLang="ko-KR" sz="1600" dirty="0" smtClean="0">
                <a:latin typeface="Times New Roman" charset="0"/>
              </a:rPr>
              <a:t>}</a:t>
            </a:r>
          </a:p>
          <a:p>
            <a:endParaRPr lang="en-US" altLang="ko-KR" sz="1600" dirty="0" smtClean="0">
              <a:latin typeface="Times New Roman" charset="0"/>
            </a:endParaRPr>
          </a:p>
          <a:p>
            <a:r>
              <a:rPr lang="en-US" altLang="ko-KR" sz="1600" dirty="0" smtClean="0">
                <a:latin typeface="Times New Roman" charset="0"/>
              </a:rPr>
              <a:t>for( </a:t>
            </a:r>
            <a:r>
              <a:rPr lang="en-US" altLang="ko-KR" sz="1600" dirty="0" err="1" smtClean="0">
                <a:latin typeface="Times New Roman" charset="0"/>
              </a:rPr>
              <a:t>i</a:t>
            </a:r>
            <a:r>
              <a:rPr lang="en-US" altLang="ko-KR" sz="1600" dirty="0" smtClean="0">
                <a:latin typeface="Times New Roman" charset="0"/>
              </a:rPr>
              <a:t>=100; </a:t>
            </a:r>
            <a:r>
              <a:rPr lang="en-US" altLang="ko-KR" sz="1600" dirty="0" err="1" smtClean="0">
                <a:latin typeface="Times New Roman" charset="0"/>
              </a:rPr>
              <a:t>i</a:t>
            </a:r>
            <a:r>
              <a:rPr lang="en-US" altLang="ko-KR" sz="1600" dirty="0" smtClean="0">
                <a:latin typeface="Times New Roman" charset="0"/>
              </a:rPr>
              <a:t>&lt;1300; </a:t>
            </a:r>
            <a:r>
              <a:rPr lang="en-US" altLang="ko-KR" sz="1600" dirty="0" err="1" smtClean="0">
                <a:latin typeface="Times New Roman" charset="0"/>
              </a:rPr>
              <a:t>i</a:t>
            </a:r>
            <a:r>
              <a:rPr lang="en-US" altLang="ko-KR" sz="1600" dirty="0" smtClean="0">
                <a:latin typeface="Times New Roman" charset="0"/>
              </a:rPr>
              <a:t>+=100)</a:t>
            </a:r>
          </a:p>
          <a:p>
            <a:r>
              <a:rPr lang="en-US" altLang="ko-KR" sz="1600" dirty="0" smtClean="0">
                <a:latin typeface="Times New Roman" charset="0"/>
              </a:rPr>
              <a:t>{</a:t>
            </a:r>
          </a:p>
          <a:p>
            <a:r>
              <a:rPr lang="en-US" altLang="ko-KR" sz="1600" dirty="0" smtClean="0">
                <a:latin typeface="Times New Roman" charset="0"/>
              </a:rPr>
              <a:t>	</a:t>
            </a:r>
            <a:r>
              <a:rPr lang="en-US" altLang="ko-KR" sz="1600" dirty="0" err="1" smtClean="0">
                <a:latin typeface="Times New Roman" charset="0"/>
              </a:rPr>
              <a:t>pDC</a:t>
            </a:r>
            <a:r>
              <a:rPr lang="en-US" altLang="ko-KR" sz="1600" dirty="0" smtClean="0">
                <a:latin typeface="Times New Roman" charset="0"/>
              </a:rPr>
              <a:t>-&gt;</a:t>
            </a:r>
            <a:r>
              <a:rPr lang="en-US" altLang="ko-KR" sz="1600" dirty="0" err="1" smtClean="0">
                <a:latin typeface="Times New Roman" charset="0"/>
              </a:rPr>
              <a:t>MoveTo</a:t>
            </a:r>
            <a:r>
              <a:rPr lang="en-US" altLang="ko-KR" sz="1600" dirty="0" smtClean="0">
                <a:latin typeface="Times New Roman" charset="0"/>
              </a:rPr>
              <a:t>(</a:t>
            </a:r>
            <a:r>
              <a:rPr lang="en-US" altLang="ko-KR" sz="1600" dirty="0" err="1" smtClean="0">
                <a:latin typeface="Times New Roman" charset="0"/>
              </a:rPr>
              <a:t>i</a:t>
            </a:r>
            <a:r>
              <a:rPr lang="en-US" altLang="ko-KR" sz="1600" dirty="0" smtClean="0">
                <a:latin typeface="Times New Roman" charset="0"/>
              </a:rPr>
              <a:t>, -75);</a:t>
            </a:r>
          </a:p>
          <a:p>
            <a:r>
              <a:rPr lang="en-US" altLang="ko-KR" sz="1600" dirty="0" smtClean="0">
                <a:latin typeface="Times New Roman" charset="0"/>
              </a:rPr>
              <a:t>	</a:t>
            </a:r>
            <a:r>
              <a:rPr lang="en-US" altLang="ko-KR" sz="1600" dirty="0" err="1" smtClean="0">
                <a:latin typeface="Times New Roman" charset="0"/>
              </a:rPr>
              <a:t>pDC</a:t>
            </a:r>
            <a:r>
              <a:rPr lang="en-US" altLang="ko-KR" sz="1600" dirty="0" smtClean="0">
                <a:latin typeface="Times New Roman" charset="0"/>
              </a:rPr>
              <a:t>-&gt;</a:t>
            </a:r>
            <a:r>
              <a:rPr lang="en-US" altLang="ko-KR" sz="1600" dirty="0" err="1" smtClean="0">
                <a:latin typeface="Times New Roman" charset="0"/>
              </a:rPr>
              <a:t>LineTo</a:t>
            </a:r>
            <a:r>
              <a:rPr lang="en-US" altLang="ko-KR" sz="1600" dirty="0" smtClean="0">
                <a:latin typeface="Times New Roman" charset="0"/>
              </a:rPr>
              <a:t>(</a:t>
            </a:r>
            <a:r>
              <a:rPr lang="en-US" altLang="ko-KR" sz="1600" dirty="0" err="1" smtClean="0">
                <a:latin typeface="Times New Roman" charset="0"/>
              </a:rPr>
              <a:t>i</a:t>
            </a:r>
            <a:r>
              <a:rPr lang="en-US" altLang="ko-KR" sz="1600" dirty="0" smtClean="0">
                <a:latin typeface="Times New Roman" charset="0"/>
              </a:rPr>
              <a:t>, -100);</a:t>
            </a:r>
          </a:p>
          <a:p>
            <a:endParaRPr lang="en-US" altLang="ko-KR" sz="1600" dirty="0" smtClean="0">
              <a:latin typeface="Times New Roman" charset="0"/>
            </a:endParaRPr>
          </a:p>
          <a:p>
            <a:r>
              <a:rPr lang="en-US" altLang="ko-KR" sz="1600" dirty="0" smtClean="0">
                <a:latin typeface="Times New Roman" charset="0"/>
              </a:rPr>
              <a:t>	</a:t>
            </a:r>
            <a:r>
              <a:rPr lang="en-US" altLang="ko-KR" sz="1600" dirty="0" err="1" smtClean="0">
                <a:latin typeface="Times New Roman" charset="0"/>
              </a:rPr>
              <a:t>CString</a:t>
            </a:r>
            <a:r>
              <a:rPr lang="en-US" altLang="ko-KR" sz="1600" dirty="0" smtClean="0">
                <a:latin typeface="Times New Roman" charset="0"/>
              </a:rPr>
              <a:t> string;</a:t>
            </a:r>
          </a:p>
          <a:p>
            <a:r>
              <a:rPr lang="en-US" altLang="ko-KR" sz="1600" dirty="0" smtClean="0">
                <a:latin typeface="Times New Roman" charset="0"/>
              </a:rPr>
              <a:t>	</a:t>
            </a:r>
            <a:r>
              <a:rPr lang="en-US" altLang="ko-KR" sz="1600" dirty="0" err="1" smtClean="0">
                <a:latin typeface="Times New Roman" charset="0"/>
              </a:rPr>
              <a:t>string.Format</a:t>
            </a:r>
            <a:r>
              <a:rPr lang="en-US" altLang="ko-KR" sz="1600" dirty="0" smtClean="0">
                <a:latin typeface="Times New Roman" charset="0"/>
              </a:rPr>
              <a:t>(_T("%d"), (</a:t>
            </a:r>
            <a:r>
              <a:rPr lang="en-US" altLang="ko-KR" sz="1600" dirty="0" err="1" smtClean="0">
                <a:latin typeface="Times New Roman" charset="0"/>
              </a:rPr>
              <a:t>i</a:t>
            </a:r>
            <a:r>
              <a:rPr lang="en-US" altLang="ko-KR" sz="1600" dirty="0" smtClean="0">
                <a:latin typeface="Times New Roman" charset="0"/>
              </a:rPr>
              <a:t> / 100 ) );</a:t>
            </a:r>
          </a:p>
          <a:p>
            <a:r>
              <a:rPr lang="en-US" altLang="ko-KR" sz="1600" dirty="0" smtClean="0">
                <a:latin typeface="Times New Roman" charset="0"/>
              </a:rPr>
              <a:t>	</a:t>
            </a:r>
            <a:r>
              <a:rPr lang="en-US" altLang="ko-KR" sz="1600" dirty="0" err="1" smtClean="0">
                <a:latin typeface="Times New Roman" charset="0"/>
              </a:rPr>
              <a:t>pDC</a:t>
            </a:r>
            <a:r>
              <a:rPr lang="en-US" altLang="ko-KR" sz="1600" dirty="0" smtClean="0">
                <a:latin typeface="Times New Roman" charset="0"/>
              </a:rPr>
              <a:t>-&gt;</a:t>
            </a:r>
            <a:r>
              <a:rPr lang="en-US" altLang="ko-KR" sz="1600" dirty="0" err="1" smtClean="0">
                <a:latin typeface="Times New Roman" charset="0"/>
              </a:rPr>
              <a:t>TextOut</a:t>
            </a:r>
            <a:r>
              <a:rPr lang="en-US" altLang="ko-KR" sz="1600" dirty="0" smtClean="0">
                <a:latin typeface="Times New Roman" charset="0"/>
              </a:rPr>
              <a:t>(</a:t>
            </a:r>
            <a:r>
              <a:rPr lang="en-US" altLang="ko-KR" sz="1600" dirty="0" err="1" smtClean="0">
                <a:latin typeface="Times New Roman" charset="0"/>
              </a:rPr>
              <a:t>i</a:t>
            </a:r>
            <a:r>
              <a:rPr lang="en-US" altLang="ko-KR" sz="1600" dirty="0" smtClean="0">
                <a:latin typeface="Times New Roman" charset="0"/>
              </a:rPr>
              <a:t>, -75, string);</a:t>
            </a:r>
          </a:p>
          <a:p>
            <a:r>
              <a:rPr lang="en-US" altLang="ko-KR" sz="1600" dirty="0" smtClean="0">
                <a:latin typeface="Times New Roman" charset="0"/>
              </a:rPr>
              <a:t>}</a:t>
            </a:r>
          </a:p>
          <a:p>
            <a:endParaRPr lang="en-US" altLang="ko-KR" sz="1600" dirty="0" smtClean="0">
              <a:latin typeface="Times New Roman" charset="0"/>
            </a:endParaRPr>
          </a:p>
          <a:p>
            <a:r>
              <a:rPr lang="en-US" altLang="ko-KR" sz="1600" dirty="0" smtClean="0">
                <a:latin typeface="Times New Roman" charset="0"/>
              </a:rPr>
              <a:t>}</a:t>
            </a:r>
          </a:p>
          <a:p>
            <a:endParaRPr lang="en-US" altLang="ko-KR" sz="1600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Chapter3 </a:t>
            </a:r>
            <a:r>
              <a:rPr lang="ko-KR" altLang="en-US" sz="3600" dirty="0" smtClean="0"/>
              <a:t>마우스와 키보드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1928802"/>
            <a:ext cx="6400800" cy="3643338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ko-KR" altLang="en-US" sz="2000" dirty="0" smtClean="0"/>
              <a:t>마우스 메시지</a:t>
            </a:r>
            <a:endParaRPr lang="en-US" altLang="ko-KR" sz="2000" dirty="0" smtClean="0"/>
          </a:p>
          <a:p>
            <a:pPr marL="514350" indent="-514350" algn="l">
              <a:buAutoNum type="arabicPeriod"/>
            </a:pPr>
            <a:endParaRPr lang="en-US" altLang="ko-KR" sz="2000" dirty="0" smtClean="0"/>
          </a:p>
          <a:p>
            <a:pPr marL="514350" indent="-514350" algn="l">
              <a:buAutoNum type="arabicPeriod"/>
            </a:pPr>
            <a:r>
              <a:rPr lang="ko-KR" altLang="en-US" sz="2000" dirty="0" smtClean="0"/>
              <a:t>커서</a:t>
            </a:r>
            <a:endParaRPr lang="en-US" altLang="ko-KR" sz="2000" dirty="0" smtClean="0"/>
          </a:p>
          <a:p>
            <a:pPr marL="514350" indent="-514350" algn="l"/>
            <a:r>
              <a:rPr lang="en-US" altLang="ko-KR" sz="2000" dirty="0" smtClean="0"/>
              <a:t>	[</a:t>
            </a:r>
            <a:r>
              <a:rPr lang="en-US" altLang="ko-KR" sz="2000" dirty="0" err="1" smtClean="0"/>
              <a:t>Afx</a:t>
            </a:r>
            <a:r>
              <a:rPr lang="ko-KR" altLang="en-US" sz="2000" dirty="0" err="1" smtClean="0"/>
              <a:t>접두어가</a:t>
            </a:r>
            <a:r>
              <a:rPr lang="ko-KR" altLang="en-US" sz="2000" dirty="0" smtClean="0"/>
              <a:t> 붙은 함수들</a:t>
            </a:r>
            <a:r>
              <a:rPr lang="en-US" altLang="ko-KR" sz="2000" dirty="0" smtClean="0"/>
              <a:t>]</a:t>
            </a:r>
          </a:p>
          <a:p>
            <a:pPr marL="514350" indent="-514350" algn="l"/>
            <a:endParaRPr lang="en-US" altLang="ko-KR" sz="2000" dirty="0" smtClean="0"/>
          </a:p>
          <a:p>
            <a:pPr marL="514350" indent="-514350" algn="l"/>
            <a:r>
              <a:rPr lang="en-US" altLang="ko-KR" sz="2000" dirty="0" smtClean="0"/>
              <a:t>3.   </a:t>
            </a:r>
            <a:r>
              <a:rPr lang="ko-KR" altLang="en-US" sz="2000" dirty="0" smtClean="0"/>
              <a:t>키보드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 </a:t>
            </a:r>
            <a:r>
              <a:rPr lang="ko-KR" altLang="en-US" sz="3600" dirty="0" smtClean="0"/>
              <a:t>마우스 메시지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클라이언트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857224" y="1352568"/>
            <a:ext cx="2743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메시지 유형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3600424" y="1352568"/>
            <a:ext cx="518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의 미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857224" y="1733568"/>
            <a:ext cx="2743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WM_MOUSEMOVE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3600424" y="1733568"/>
            <a:ext cx="518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마우스를 움직일 때</a:t>
            </a: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857224" y="2114568"/>
            <a:ext cx="2743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WM_LBUTTONDBCLK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3600424" y="2114568"/>
            <a:ext cx="518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마우스 좌측버튼을 더블 클릭할 때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857224" y="2571768"/>
            <a:ext cx="2743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Times New Roman" charset="0"/>
              </a:rPr>
              <a:t>WM_LBUTTONDOWN</a:t>
            </a: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3600424" y="2571768"/>
            <a:ext cx="518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마우스 좌측버튼을 클릭했을때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857224" y="3028968"/>
            <a:ext cx="2743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WM_LBUTTONUP</a:t>
            </a: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3600424" y="3028968"/>
            <a:ext cx="518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마우스 좌측버튼을 놓을 때</a:t>
            </a:r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857224" y="3409968"/>
            <a:ext cx="2743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WM_MBUTTONDBCLK</a:t>
            </a:r>
          </a:p>
        </p:txBody>
      </p:sp>
      <p:sp>
        <p:nvSpPr>
          <p:cNvPr id="31" name="Rectangle 25"/>
          <p:cNvSpPr>
            <a:spLocks noChangeArrowheads="1"/>
          </p:cNvSpPr>
          <p:nvPr/>
        </p:nvSpPr>
        <p:spPr bwMode="auto">
          <a:xfrm>
            <a:off x="3600424" y="3409968"/>
            <a:ext cx="518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마우스 중간버튼을 더블 클릭할 때</a:t>
            </a:r>
          </a:p>
        </p:txBody>
      </p: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857224" y="3867168"/>
            <a:ext cx="2743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Times New Roman" charset="0"/>
              </a:rPr>
              <a:t>WM_MBUTTONDOWN</a:t>
            </a:r>
          </a:p>
        </p:txBody>
      </p:sp>
      <p:sp>
        <p:nvSpPr>
          <p:cNvPr id="33" name="Rectangle 27"/>
          <p:cNvSpPr>
            <a:spLocks noChangeArrowheads="1"/>
          </p:cNvSpPr>
          <p:nvPr/>
        </p:nvSpPr>
        <p:spPr bwMode="auto">
          <a:xfrm>
            <a:off x="3600424" y="3867168"/>
            <a:ext cx="518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마우스 중간버튼을 클릭했을때</a:t>
            </a:r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857224" y="4324368"/>
            <a:ext cx="2743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WM_MBUTTONUP</a:t>
            </a:r>
          </a:p>
        </p:txBody>
      </p:sp>
      <p:sp>
        <p:nvSpPr>
          <p:cNvPr id="35" name="Rectangle 29"/>
          <p:cNvSpPr>
            <a:spLocks noChangeArrowheads="1"/>
          </p:cNvSpPr>
          <p:nvPr/>
        </p:nvSpPr>
        <p:spPr bwMode="auto">
          <a:xfrm>
            <a:off x="3600424" y="4324368"/>
            <a:ext cx="518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마우스 중간버튼을 놓을 때</a:t>
            </a:r>
          </a:p>
        </p:txBody>
      </p:sp>
      <p:sp>
        <p:nvSpPr>
          <p:cNvPr id="36" name="Rectangle 30"/>
          <p:cNvSpPr>
            <a:spLocks noChangeArrowheads="1"/>
          </p:cNvSpPr>
          <p:nvPr/>
        </p:nvSpPr>
        <p:spPr bwMode="auto">
          <a:xfrm>
            <a:off x="857224" y="4705368"/>
            <a:ext cx="2743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WM_RBUTTONDBCLK</a:t>
            </a:r>
          </a:p>
        </p:txBody>
      </p:sp>
      <p:sp>
        <p:nvSpPr>
          <p:cNvPr id="37" name="Rectangle 31"/>
          <p:cNvSpPr>
            <a:spLocks noChangeArrowheads="1"/>
          </p:cNvSpPr>
          <p:nvPr/>
        </p:nvSpPr>
        <p:spPr bwMode="auto">
          <a:xfrm>
            <a:off x="3600424" y="4705368"/>
            <a:ext cx="518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마우스 우측버튼을 더블 클릭할 때</a:t>
            </a:r>
          </a:p>
        </p:txBody>
      </p:sp>
      <p:sp>
        <p:nvSpPr>
          <p:cNvPr id="38" name="Rectangle 32"/>
          <p:cNvSpPr>
            <a:spLocks noChangeArrowheads="1"/>
          </p:cNvSpPr>
          <p:nvPr/>
        </p:nvSpPr>
        <p:spPr bwMode="auto">
          <a:xfrm>
            <a:off x="857224" y="5162568"/>
            <a:ext cx="2743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Times New Roman" charset="0"/>
              </a:rPr>
              <a:t>WM_RBUTTONDOWN</a:t>
            </a:r>
          </a:p>
        </p:txBody>
      </p:sp>
      <p:sp>
        <p:nvSpPr>
          <p:cNvPr id="39" name="Rectangle 33"/>
          <p:cNvSpPr>
            <a:spLocks noChangeArrowheads="1"/>
          </p:cNvSpPr>
          <p:nvPr/>
        </p:nvSpPr>
        <p:spPr bwMode="auto">
          <a:xfrm>
            <a:off x="3600424" y="5162568"/>
            <a:ext cx="518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마우스 우측버튼을 클릭했을때</a:t>
            </a:r>
          </a:p>
        </p:txBody>
      </p:sp>
      <p:sp>
        <p:nvSpPr>
          <p:cNvPr id="40" name="Rectangle 34"/>
          <p:cNvSpPr>
            <a:spLocks noChangeArrowheads="1"/>
          </p:cNvSpPr>
          <p:nvPr/>
        </p:nvSpPr>
        <p:spPr bwMode="auto">
          <a:xfrm>
            <a:off x="857224" y="5619768"/>
            <a:ext cx="2743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WM_RBUTTONUP</a:t>
            </a:r>
          </a:p>
        </p:txBody>
      </p:sp>
      <p:sp>
        <p:nvSpPr>
          <p:cNvPr id="41" name="Rectangle 35"/>
          <p:cNvSpPr>
            <a:spLocks noChangeArrowheads="1"/>
          </p:cNvSpPr>
          <p:nvPr/>
        </p:nvSpPr>
        <p:spPr bwMode="auto">
          <a:xfrm>
            <a:off x="3600424" y="5619768"/>
            <a:ext cx="518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마우스 우측버튼을 놓을 때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ko-KR" altLang="en-US" sz="2000" dirty="0" smtClean="0"/>
              <a:t>휠 마우스</a:t>
            </a:r>
            <a:r>
              <a:rPr lang="en-US" altLang="ko-KR" sz="2000" dirty="0" smtClean="0"/>
              <a:t>…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nButonCount</a:t>
            </a:r>
            <a:r>
              <a:rPr lang="en-US" altLang="ko-KR" sz="2000" dirty="0" smtClean="0"/>
              <a:t> = ::</a:t>
            </a:r>
            <a:r>
              <a:rPr lang="en-US" altLang="ko-KR" sz="2000" dirty="0" err="1" smtClean="0"/>
              <a:t>GetSystemMetrics</a:t>
            </a:r>
            <a:r>
              <a:rPr lang="en-US" altLang="ko-KR" sz="2000" dirty="0" smtClean="0"/>
              <a:t>(SM_CMOUSEBUTTONS)</a:t>
            </a:r>
            <a:endParaRPr lang="en-US" altLang="ko-KR" sz="2000" dirty="0"/>
          </a:p>
        </p:txBody>
      </p:sp>
      <p:sp>
        <p:nvSpPr>
          <p:cNvPr id="43" name="직사각형 42"/>
          <p:cNvSpPr/>
          <p:nvPr/>
        </p:nvSpPr>
        <p:spPr>
          <a:xfrm>
            <a:off x="0" y="71435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ko-KR" altLang="en-US" sz="2000" smtClean="0"/>
              <a:t>클라이언트 영역에 대한 마우스 메시지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 </a:t>
            </a:r>
            <a:r>
              <a:rPr lang="ko-KR" altLang="en-US" sz="3600" dirty="0" smtClean="0"/>
              <a:t>마우스 메시지</a:t>
            </a:r>
            <a:r>
              <a:rPr lang="en-US" altLang="ko-KR" sz="3600" dirty="0" smtClean="0"/>
              <a:t>(</a:t>
            </a:r>
            <a:r>
              <a:rPr lang="ko-KR" altLang="en-US" sz="3600" dirty="0" err="1" smtClean="0"/>
              <a:t>비클라이언트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642910" y="1357298"/>
            <a:ext cx="3276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메시지 유형</a:t>
            </a: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3919510" y="1357298"/>
            <a:ext cx="4648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의 미</a:t>
            </a: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642910" y="1738298"/>
            <a:ext cx="3276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WM_NCLBUTTONDBCLK</a:t>
            </a:r>
          </a:p>
        </p:txBody>
      </p:sp>
      <p:sp>
        <p:nvSpPr>
          <p:cNvPr id="59" name="Rectangle 21"/>
          <p:cNvSpPr>
            <a:spLocks noChangeArrowheads="1"/>
          </p:cNvSpPr>
          <p:nvPr/>
        </p:nvSpPr>
        <p:spPr bwMode="auto">
          <a:xfrm>
            <a:off x="3919510" y="1738298"/>
            <a:ext cx="4648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넌클라이언트 영역에서 </a:t>
            </a:r>
          </a:p>
          <a:p>
            <a:r>
              <a:rPr lang="ko-KR" altLang="en-US" sz="2000">
                <a:latin typeface="Times New Roman" charset="0"/>
              </a:rPr>
              <a:t>마우스 좌측버튼을 더블 클릭할 때</a:t>
            </a:r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642910" y="2576498"/>
            <a:ext cx="3276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Times New Roman" charset="0"/>
              </a:rPr>
              <a:t>WM_NCLBUTTONDOWN</a:t>
            </a:r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3919510" y="2576498"/>
            <a:ext cx="4648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넌클라이언트 영역에서 </a:t>
            </a:r>
          </a:p>
          <a:p>
            <a:r>
              <a:rPr lang="ko-KR" altLang="en-US" sz="2000">
                <a:latin typeface="Times New Roman" charset="0"/>
              </a:rPr>
              <a:t>마우스 좌측버튼을 클릭했을때</a:t>
            </a:r>
          </a:p>
        </p:txBody>
      </p:sp>
      <p:sp>
        <p:nvSpPr>
          <p:cNvPr id="62" name="Rectangle 24"/>
          <p:cNvSpPr>
            <a:spLocks noChangeArrowheads="1"/>
          </p:cNvSpPr>
          <p:nvPr/>
        </p:nvSpPr>
        <p:spPr bwMode="auto">
          <a:xfrm>
            <a:off x="642910" y="3414698"/>
            <a:ext cx="3276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WM_NCLBUTTONUP</a:t>
            </a:r>
          </a:p>
        </p:txBody>
      </p:sp>
      <p:sp>
        <p:nvSpPr>
          <p:cNvPr id="63" name="Rectangle 25"/>
          <p:cNvSpPr>
            <a:spLocks noChangeArrowheads="1"/>
          </p:cNvSpPr>
          <p:nvPr/>
        </p:nvSpPr>
        <p:spPr bwMode="auto">
          <a:xfrm>
            <a:off x="3919510" y="3414698"/>
            <a:ext cx="4648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넌클라이언트 영역에서 </a:t>
            </a:r>
          </a:p>
          <a:p>
            <a:r>
              <a:rPr lang="ko-KR" altLang="en-US" sz="2000">
                <a:latin typeface="Times New Roman" charset="0"/>
              </a:rPr>
              <a:t>마우스 좌측버튼을 놓을 때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-32" y="92867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ko-KR" altLang="en-US" sz="2000" dirty="0" err="1" smtClean="0"/>
              <a:t>비클라이언트</a:t>
            </a:r>
            <a:r>
              <a:rPr lang="ko-KR" altLang="en-US" sz="2000" dirty="0" smtClean="0"/>
              <a:t> 영역에 대한 마우스 메시지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	void </a:t>
            </a:r>
            <a:r>
              <a:rPr lang="en-US" altLang="ko-KR" sz="2000" dirty="0" err="1" smtClean="0"/>
              <a:t>CMainWindow</a:t>
            </a:r>
            <a:r>
              <a:rPr lang="en-US" altLang="ko-KR" sz="2000" dirty="0" smtClean="0"/>
              <a:t>::</a:t>
            </a:r>
            <a:r>
              <a:rPr lang="en-US" altLang="ko-KR" sz="2000" dirty="0" err="1" smtClean="0"/>
              <a:t>OnNcLButtonDblClk</a:t>
            </a:r>
            <a:r>
              <a:rPr lang="en-US" altLang="ko-KR" sz="2000" dirty="0" smtClean="0"/>
              <a:t>(UINT </a:t>
            </a:r>
            <a:r>
              <a:rPr lang="en-US" altLang="ko-KR" sz="2000" dirty="0" err="1" smtClean="0"/>
              <a:t>nHitTest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Cpoint</a:t>
            </a:r>
            <a:r>
              <a:rPr lang="en-US" altLang="ko-KR" sz="2000" dirty="0" smtClean="0"/>
              <a:t> point)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	{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		if(</a:t>
            </a:r>
            <a:r>
              <a:rPr lang="en-US" altLang="ko-KR" sz="2000" dirty="0" err="1" smtClean="0"/>
              <a:t>nHitTest</a:t>
            </a:r>
            <a:r>
              <a:rPr lang="en-US" altLang="ko-KR" sz="2000" dirty="0" smtClean="0"/>
              <a:t> != HTCAPTION)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			</a:t>
            </a:r>
            <a:r>
              <a:rPr lang="en-US" altLang="ko-KR" sz="2000" dirty="0" err="1" smtClean="0"/>
              <a:t>CWnd</a:t>
            </a:r>
            <a:r>
              <a:rPr lang="en-US" altLang="ko-KR" sz="2000" dirty="0" smtClean="0"/>
              <a:t>::</a:t>
            </a:r>
            <a:r>
              <a:rPr lang="en-US" altLang="ko-KR" sz="2000" dirty="0" err="1" smtClean="0"/>
              <a:t>OnNcLButtonDbClk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nHitTest</a:t>
            </a:r>
            <a:r>
              <a:rPr lang="en-US" altLang="ko-KR" sz="2000" dirty="0" smtClean="0"/>
              <a:t>, point);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	}</a:t>
            </a:r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	// </a:t>
            </a:r>
            <a:r>
              <a:rPr lang="ko-KR" altLang="en-US" sz="2000" dirty="0" smtClean="0"/>
              <a:t>제목 표시줄을 </a:t>
            </a:r>
            <a:r>
              <a:rPr lang="ko-KR" altLang="en-US" sz="2000" dirty="0" err="1" smtClean="0"/>
              <a:t>더블클릭해도</a:t>
            </a:r>
            <a:r>
              <a:rPr lang="ko-KR" altLang="en-US" sz="2000" dirty="0" smtClean="0"/>
              <a:t> 창에 영향을 주지 않음</a:t>
            </a:r>
            <a:endParaRPr lang="en-US" altLang="ko-KR" sz="2000" dirty="0" smtClean="0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 </a:t>
            </a:r>
            <a:r>
              <a:rPr lang="ko-KR" altLang="en-US" sz="3600" dirty="0" smtClean="0"/>
              <a:t>마우스 메시지</a:t>
            </a:r>
            <a:r>
              <a:rPr lang="en-US" altLang="ko-KR" sz="3600" dirty="0" smtClean="0"/>
              <a:t>(HITTEST)</a:t>
            </a:r>
            <a:endParaRPr lang="ko-KR" altLang="en-US" sz="3600" dirty="0"/>
          </a:p>
        </p:txBody>
      </p:sp>
      <p:sp>
        <p:nvSpPr>
          <p:cNvPr id="64" name="직사각형 63"/>
          <p:cNvSpPr/>
          <p:nvPr/>
        </p:nvSpPr>
        <p:spPr>
          <a:xfrm>
            <a:off x="-32" y="92867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ko-KR" altLang="en-US" sz="2000" dirty="0" smtClean="0"/>
              <a:t>일반적으로 사용되는 히트 테스트 코드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--------------------------------------------------------------------------------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값</a:t>
            </a:r>
            <a:r>
              <a:rPr lang="en-US" altLang="ko-KR" sz="2000" dirty="0" smtClean="0"/>
              <a:t>			</a:t>
            </a:r>
            <a:r>
              <a:rPr lang="ko-KR" altLang="en-US" sz="2000" dirty="0" smtClean="0"/>
              <a:t>이벤트 발생 위치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--------------------------------------------------------------------------------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HTCAPTION	</a:t>
            </a:r>
            <a:r>
              <a:rPr lang="ko-KR" altLang="en-US" sz="2000" dirty="0" smtClean="0"/>
              <a:t>제목 표시줄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HTCLOSE		</a:t>
            </a:r>
            <a:r>
              <a:rPr lang="ko-KR" altLang="en-US" sz="2000" dirty="0" smtClean="0"/>
              <a:t>닫기 단추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HTGROWBOX	</a:t>
            </a:r>
            <a:r>
              <a:rPr lang="ko-KR" altLang="en-US" sz="2000" dirty="0" smtClean="0"/>
              <a:t>복원 단추</a:t>
            </a:r>
            <a:r>
              <a:rPr lang="en-US" altLang="ko-KR" sz="2000" dirty="0" smtClean="0"/>
              <a:t>(HTSIZE</a:t>
            </a:r>
            <a:r>
              <a:rPr lang="ko-KR" altLang="en-US" sz="2000" dirty="0" smtClean="0"/>
              <a:t>와 동일</a:t>
            </a:r>
            <a:r>
              <a:rPr lang="en-US" altLang="ko-KR" sz="20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HTHSCROLL	</a:t>
            </a:r>
            <a:r>
              <a:rPr lang="ko-KR" altLang="en-US" sz="2000" dirty="0" smtClean="0"/>
              <a:t>창의 수평 스크롤 막대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HTMENU		</a:t>
            </a:r>
            <a:r>
              <a:rPr lang="ko-KR" altLang="en-US" sz="2000" dirty="0" smtClean="0"/>
              <a:t>메뉴 막대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HTREDUCE		</a:t>
            </a:r>
            <a:r>
              <a:rPr lang="ko-KR" altLang="en-US" sz="2000" dirty="0" smtClean="0"/>
              <a:t>최소화 단추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HTSIZE		</a:t>
            </a:r>
            <a:r>
              <a:rPr lang="ko-KR" altLang="en-US" sz="2000" dirty="0" smtClean="0"/>
              <a:t>복원 단추</a:t>
            </a:r>
            <a:r>
              <a:rPr lang="en-US" altLang="ko-KR" sz="2000" dirty="0" smtClean="0"/>
              <a:t>(HTGROWBOX</a:t>
            </a:r>
            <a:r>
              <a:rPr lang="ko-KR" altLang="en-US" sz="2000" dirty="0" smtClean="0"/>
              <a:t>와 동일</a:t>
            </a:r>
            <a:r>
              <a:rPr lang="en-US" altLang="ko-KR" sz="20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HTSYSMENU	</a:t>
            </a:r>
            <a:r>
              <a:rPr lang="ko-KR" altLang="en-US" sz="2000" dirty="0" smtClean="0"/>
              <a:t>시스템 메뉴 상자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HTVSCROLL	</a:t>
            </a:r>
            <a:r>
              <a:rPr lang="ko-KR" altLang="en-US" sz="2000" dirty="0" smtClean="0"/>
              <a:t>창의 수직 스크롤 막대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HTZOOM		</a:t>
            </a:r>
            <a:r>
              <a:rPr lang="ko-KR" altLang="en-US" sz="2000" dirty="0" smtClean="0"/>
              <a:t>최대화 단추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---------------------------------------------------------------------------------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 </a:t>
            </a:r>
            <a:r>
              <a:rPr lang="ko-KR" altLang="en-US" sz="3600" dirty="0" smtClean="0"/>
              <a:t>마우스 메시지</a:t>
            </a:r>
            <a:r>
              <a:rPr lang="en-US" altLang="ko-KR" sz="3600" dirty="0" smtClean="0"/>
              <a:t>(FLAG)</a:t>
            </a:r>
            <a:endParaRPr lang="ko-KR" altLang="en-US" sz="3600" dirty="0"/>
          </a:p>
        </p:txBody>
      </p:sp>
      <p:sp>
        <p:nvSpPr>
          <p:cNvPr id="43" name="직사각형 42"/>
          <p:cNvSpPr/>
          <p:nvPr/>
        </p:nvSpPr>
        <p:spPr>
          <a:xfrm>
            <a:off x="0" y="71435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ko-KR" altLang="en-US" sz="2000" dirty="0" err="1" smtClean="0"/>
              <a:t>핸들러</a:t>
            </a:r>
            <a:r>
              <a:rPr lang="ko-KR" altLang="en-US" sz="2000" dirty="0" smtClean="0"/>
              <a:t> 인자</a:t>
            </a:r>
            <a:endParaRPr lang="en-US" altLang="ko-KR" sz="2000" dirty="0"/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642910" y="1109658"/>
            <a:ext cx="2362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메시지 구조체</a:t>
            </a: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5367310" y="1109658"/>
            <a:ext cx="3200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의 미</a:t>
            </a:r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642910" y="1490658"/>
            <a:ext cx="2362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wParam</a:t>
            </a:r>
          </a:p>
        </p:txBody>
      </p:sp>
      <p:sp>
        <p:nvSpPr>
          <p:cNvPr id="47" name="Rectangle 7"/>
          <p:cNvSpPr>
            <a:spLocks noChangeArrowheads="1"/>
          </p:cNvSpPr>
          <p:nvPr/>
        </p:nvSpPr>
        <p:spPr bwMode="auto">
          <a:xfrm>
            <a:off x="5367310" y="1490658"/>
            <a:ext cx="3200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Times New Roman" charset="0"/>
              </a:rPr>
              <a:t>Shift</a:t>
            </a:r>
            <a:r>
              <a:rPr lang="ko-KR" altLang="en-US" sz="2000">
                <a:latin typeface="Times New Roman" charset="0"/>
              </a:rPr>
              <a:t>나 </a:t>
            </a:r>
            <a:r>
              <a:rPr lang="en-US" altLang="ko-KR" sz="2000">
                <a:latin typeface="Times New Roman" charset="0"/>
              </a:rPr>
              <a:t>Ctrl</a:t>
            </a:r>
            <a:r>
              <a:rPr lang="ko-KR" altLang="en-US" sz="2000">
                <a:latin typeface="Times New Roman" charset="0"/>
              </a:rPr>
              <a:t>키 눌렸는지</a:t>
            </a:r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642910" y="1871658"/>
            <a:ext cx="2362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LOWORD(lParam)</a:t>
            </a:r>
          </a:p>
        </p:txBody>
      </p:sp>
      <p:sp>
        <p:nvSpPr>
          <p:cNvPr id="49" name="Rectangle 9"/>
          <p:cNvSpPr>
            <a:spLocks noChangeArrowheads="1"/>
          </p:cNvSpPr>
          <p:nvPr/>
        </p:nvSpPr>
        <p:spPr bwMode="auto">
          <a:xfrm>
            <a:off x="5367310" y="1871658"/>
            <a:ext cx="3200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마우스 커서의 </a:t>
            </a:r>
            <a:r>
              <a:rPr lang="en-US" altLang="ko-KR" sz="2000">
                <a:latin typeface="Times New Roman" charset="0"/>
              </a:rPr>
              <a:t>x</a:t>
            </a:r>
            <a:r>
              <a:rPr lang="ko-KR" altLang="en-US" sz="2000">
                <a:latin typeface="Times New Roman" charset="0"/>
              </a:rPr>
              <a:t>좌표</a:t>
            </a:r>
          </a:p>
        </p:txBody>
      </p:sp>
      <p:sp>
        <p:nvSpPr>
          <p:cNvPr id="50" name="Rectangle 10"/>
          <p:cNvSpPr>
            <a:spLocks noChangeArrowheads="1"/>
          </p:cNvSpPr>
          <p:nvPr/>
        </p:nvSpPr>
        <p:spPr bwMode="auto">
          <a:xfrm>
            <a:off x="642910" y="2328858"/>
            <a:ext cx="2362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Times New Roman" charset="0"/>
              </a:rPr>
              <a:t>HIWORD(</a:t>
            </a:r>
            <a:r>
              <a:rPr lang="en-US" altLang="ko-KR" sz="2000" dirty="0" err="1">
                <a:latin typeface="Times New Roman" charset="0"/>
              </a:rPr>
              <a:t>lParam</a:t>
            </a:r>
            <a:r>
              <a:rPr lang="en-US" altLang="ko-KR" sz="2000" dirty="0">
                <a:latin typeface="Times New Roman" charset="0"/>
              </a:rPr>
              <a:t>)</a:t>
            </a:r>
          </a:p>
        </p:txBody>
      </p:sp>
      <p:sp>
        <p:nvSpPr>
          <p:cNvPr id="51" name="Rectangle 11"/>
          <p:cNvSpPr>
            <a:spLocks noChangeArrowheads="1"/>
          </p:cNvSpPr>
          <p:nvPr/>
        </p:nvSpPr>
        <p:spPr bwMode="auto">
          <a:xfrm>
            <a:off x="5367310" y="2328858"/>
            <a:ext cx="3200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마우스 커서의 </a:t>
            </a:r>
            <a:r>
              <a:rPr lang="en-US" altLang="ko-KR" sz="2000">
                <a:latin typeface="Times New Roman" charset="0"/>
              </a:rPr>
              <a:t>y</a:t>
            </a:r>
            <a:r>
              <a:rPr lang="ko-KR" altLang="en-US" sz="2000">
                <a:latin typeface="Times New Roman" charset="0"/>
              </a:rPr>
              <a:t>좌표</a:t>
            </a:r>
          </a:p>
        </p:txBody>
      </p:sp>
      <p:sp>
        <p:nvSpPr>
          <p:cNvPr id="52" name="Rectangle 12"/>
          <p:cNvSpPr>
            <a:spLocks noChangeArrowheads="1"/>
          </p:cNvSpPr>
          <p:nvPr/>
        </p:nvSpPr>
        <p:spPr bwMode="auto">
          <a:xfrm>
            <a:off x="3005110" y="1109658"/>
            <a:ext cx="2362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핸들러 인자</a:t>
            </a:r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>
            <a:off x="3005110" y="1490658"/>
            <a:ext cx="2362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nFlag</a:t>
            </a:r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3005110" y="1871658"/>
            <a:ext cx="2362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point.x</a:t>
            </a:r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3005110" y="2328858"/>
            <a:ext cx="2362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dirty="0" err="1">
                <a:latin typeface="Times New Roman" charset="0"/>
              </a:rPr>
              <a:t>point.y</a:t>
            </a:r>
            <a:endParaRPr lang="en-US" altLang="ko-KR" sz="2000" dirty="0">
              <a:latin typeface="Times New Roman" charset="0"/>
            </a:endParaRPr>
          </a:p>
        </p:txBody>
      </p:sp>
      <p:sp>
        <p:nvSpPr>
          <p:cNvPr id="56" name="Rectangle 16"/>
          <p:cNvSpPr>
            <a:spLocks noChangeArrowheads="1"/>
          </p:cNvSpPr>
          <p:nvPr/>
        </p:nvSpPr>
        <p:spPr bwMode="auto">
          <a:xfrm>
            <a:off x="509582" y="3357562"/>
            <a:ext cx="256222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dirty="0" smtClean="0">
                <a:latin typeface="Times New Roman" charset="0"/>
              </a:rPr>
              <a:t>플래그</a:t>
            </a:r>
            <a:endParaRPr lang="ko-KR" altLang="en-US" dirty="0">
              <a:latin typeface="Times New Roman" charset="0"/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3071802" y="3357562"/>
            <a:ext cx="5429288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의 미</a:t>
            </a: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509582" y="3738562"/>
            <a:ext cx="2562220" cy="476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dirty="0" smtClean="0">
                <a:latin typeface="Times New Roman" charset="0"/>
              </a:rPr>
              <a:t>MK_LBUTTON</a:t>
            </a:r>
            <a:endParaRPr lang="en-US" altLang="ko-KR" sz="2000" dirty="0">
              <a:latin typeface="Times New Roman" charset="0"/>
            </a:endParaRPr>
          </a:p>
        </p:txBody>
      </p:sp>
      <p:sp>
        <p:nvSpPr>
          <p:cNvPr id="59" name="Rectangle 21"/>
          <p:cNvSpPr>
            <a:spLocks noChangeArrowheads="1"/>
          </p:cNvSpPr>
          <p:nvPr/>
        </p:nvSpPr>
        <p:spPr bwMode="auto">
          <a:xfrm>
            <a:off x="3071802" y="3738562"/>
            <a:ext cx="5429288" cy="4762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 dirty="0" smtClean="0">
                <a:latin typeface="Times New Roman" charset="0"/>
              </a:rPr>
              <a:t>왼쪽 마우스 단추가 눌려졌음</a:t>
            </a:r>
            <a:endParaRPr lang="ko-KR" altLang="en-US" sz="2000" dirty="0">
              <a:latin typeface="Times New Roman" charset="0"/>
            </a:endParaRPr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509582" y="4214818"/>
            <a:ext cx="2562220" cy="5143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dirty="0" smtClean="0">
                <a:latin typeface="Times New Roman" charset="0"/>
              </a:rPr>
              <a:t>MK_MBUTTON</a:t>
            </a:r>
            <a:endParaRPr lang="en-US" altLang="ko-KR" sz="2000" dirty="0">
              <a:latin typeface="Times New Roman" charset="0"/>
            </a:endParaRPr>
          </a:p>
        </p:txBody>
      </p:sp>
      <p:sp>
        <p:nvSpPr>
          <p:cNvPr id="61" name="Rectangle 23"/>
          <p:cNvSpPr>
            <a:spLocks noChangeArrowheads="1"/>
          </p:cNvSpPr>
          <p:nvPr/>
        </p:nvSpPr>
        <p:spPr bwMode="auto">
          <a:xfrm>
            <a:off x="3071802" y="4214818"/>
            <a:ext cx="5429288" cy="5000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 dirty="0" smtClean="0">
                <a:latin typeface="Times New Roman" charset="0"/>
              </a:rPr>
              <a:t>가운데 마우스 단추가 눌려졌음</a:t>
            </a:r>
            <a:endParaRPr lang="ko-KR" altLang="en-US" sz="2000" dirty="0">
              <a:latin typeface="Times New Roman" charset="0"/>
            </a:endParaRPr>
          </a:p>
        </p:txBody>
      </p:sp>
      <p:sp>
        <p:nvSpPr>
          <p:cNvPr id="62" name="Rectangle 24"/>
          <p:cNvSpPr>
            <a:spLocks noChangeArrowheads="1"/>
          </p:cNvSpPr>
          <p:nvPr/>
        </p:nvSpPr>
        <p:spPr bwMode="auto">
          <a:xfrm>
            <a:off x="509582" y="4714884"/>
            <a:ext cx="2562220" cy="5143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dirty="0" smtClean="0">
                <a:latin typeface="Times New Roman" charset="0"/>
              </a:rPr>
              <a:t>MK_RBUTTON</a:t>
            </a:r>
            <a:endParaRPr lang="en-US" altLang="ko-KR" sz="2000" dirty="0">
              <a:latin typeface="Times New Roman" charset="0"/>
            </a:endParaRPr>
          </a:p>
        </p:txBody>
      </p:sp>
      <p:sp>
        <p:nvSpPr>
          <p:cNvPr id="63" name="Rectangle 25"/>
          <p:cNvSpPr>
            <a:spLocks noChangeArrowheads="1"/>
          </p:cNvSpPr>
          <p:nvPr/>
        </p:nvSpPr>
        <p:spPr bwMode="auto">
          <a:xfrm>
            <a:off x="3071802" y="4714884"/>
            <a:ext cx="5429288" cy="5000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 dirty="0" smtClean="0">
                <a:latin typeface="Times New Roman" charset="0"/>
              </a:rPr>
              <a:t>오른쪽 마우스 단추가 눌려졌음</a:t>
            </a:r>
            <a:endParaRPr lang="ko-KR" altLang="en-US" sz="2000" dirty="0">
              <a:latin typeface="Times New Roman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0" y="3000372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ko-KR" sz="2000" dirty="0" err="1" smtClean="0"/>
              <a:t>nFlag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매개 변수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err="1" smtClean="0"/>
              <a:t>nFlag</a:t>
            </a:r>
            <a:r>
              <a:rPr lang="en-US" altLang="ko-KR" sz="2000" dirty="0" smtClean="0"/>
              <a:t> &amp; MK_LBUTTON</a:t>
            </a:r>
            <a:endParaRPr lang="en-US" altLang="ko-KR" sz="2000" dirty="0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500034" y="5214950"/>
            <a:ext cx="2562220" cy="5143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dirty="0" smtClean="0">
                <a:latin typeface="Times New Roman" charset="0"/>
              </a:rPr>
              <a:t>MK_CONTROL</a:t>
            </a:r>
            <a:endParaRPr lang="en-US" altLang="ko-KR" sz="2000" dirty="0">
              <a:latin typeface="Times New Roman" charset="0"/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500034" y="5715016"/>
            <a:ext cx="2562220" cy="5143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dirty="0" smtClean="0">
                <a:latin typeface="Times New Roman" charset="0"/>
              </a:rPr>
              <a:t>MK_SHIFT</a:t>
            </a:r>
            <a:endParaRPr lang="en-US" altLang="ko-KR" sz="2000" dirty="0">
              <a:latin typeface="Times New Roman" charset="0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071802" y="5214950"/>
            <a:ext cx="5429288" cy="5000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 dirty="0" smtClean="0">
                <a:latin typeface="Times New Roman" charset="0"/>
              </a:rPr>
              <a:t>CTROL</a:t>
            </a:r>
            <a:r>
              <a:rPr lang="ko-KR" altLang="en-US" sz="2000" dirty="0" smtClean="0">
                <a:latin typeface="Times New Roman" charset="0"/>
              </a:rPr>
              <a:t>이 눌려졌음</a:t>
            </a:r>
            <a:endParaRPr lang="ko-KR" altLang="en-US" sz="2000" dirty="0">
              <a:latin typeface="Times New Roman" charset="0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3071802" y="5715016"/>
            <a:ext cx="5429288" cy="5000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 dirty="0" smtClean="0">
                <a:latin typeface="Times New Roman" charset="0"/>
              </a:rPr>
              <a:t>SHIFT</a:t>
            </a:r>
            <a:r>
              <a:rPr lang="ko-KR" altLang="en-US" sz="2000" dirty="0" smtClean="0">
                <a:latin typeface="Times New Roman" charset="0"/>
              </a:rPr>
              <a:t>가 눌려졌음</a:t>
            </a:r>
            <a:endParaRPr lang="ko-KR" altLang="en-US" sz="2000" dirty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 </a:t>
            </a:r>
            <a:r>
              <a:rPr lang="ko-KR" altLang="en-US" sz="3600" dirty="0" smtClean="0"/>
              <a:t>개론 </a:t>
            </a:r>
            <a:r>
              <a:rPr lang="en-US" altLang="ko-KR" sz="3600" dirty="0" smtClean="0"/>
              <a:t>- MFC</a:t>
            </a:r>
            <a:r>
              <a:rPr lang="ko-KR" altLang="en-US" sz="3600" dirty="0" smtClean="0"/>
              <a:t> 사용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도구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0" y="92867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ko-KR" sz="2000" dirty="0" smtClean="0"/>
              <a:t>2) </a:t>
            </a:r>
            <a:r>
              <a:rPr lang="en-US" altLang="ko-KR" sz="2000" dirty="0" err="1" smtClean="0"/>
              <a:t>AppStudio</a:t>
            </a:r>
            <a:endParaRPr lang="en-US" altLang="ko-KR" sz="2000" dirty="0" smtClean="0"/>
          </a:p>
          <a:p>
            <a:pPr marL="457200" indent="-457200"/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- </a:t>
            </a:r>
            <a:r>
              <a:rPr lang="ko-KR" altLang="en-US" sz="2000" dirty="0" smtClean="0"/>
              <a:t>사용자 </a:t>
            </a:r>
            <a:r>
              <a:rPr lang="ko-KR" altLang="en-US" sz="2000" dirty="0" smtClean="0"/>
              <a:t>인터페이스 요소들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메뉴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다이얼로그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핫키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단축키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등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시각적으로 </a:t>
            </a:r>
            <a:endParaRPr lang="en-US" altLang="ko-KR" sz="2000" dirty="0" smtClean="0"/>
          </a:p>
          <a:p>
            <a:pPr marL="457200" indent="-457200"/>
            <a:r>
              <a:rPr lang="ko-KR" altLang="en-US" sz="2000" dirty="0" smtClean="0"/>
              <a:t>  디자인할 </a:t>
            </a:r>
            <a:r>
              <a:rPr lang="ko-KR" altLang="en-US" sz="2000" dirty="0" smtClean="0"/>
              <a:t>수 </a:t>
            </a:r>
            <a:r>
              <a:rPr lang="ko-KR" altLang="en-US" sz="2000" dirty="0" smtClean="0"/>
              <a:t>있도록 도와준다</a:t>
            </a:r>
            <a:r>
              <a:rPr lang="en-US" altLang="ko-KR" sz="2000" dirty="0" smtClean="0"/>
              <a:t>. </a:t>
            </a:r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보통 </a:t>
            </a:r>
            <a:r>
              <a:rPr lang="ko-KR" altLang="en-US" sz="2000" dirty="0" smtClean="0"/>
              <a:t>자원</a:t>
            </a:r>
            <a:r>
              <a:rPr lang="en-US" altLang="ko-KR" sz="2000" dirty="0" smtClean="0"/>
              <a:t>(resource)</a:t>
            </a:r>
            <a:r>
              <a:rPr lang="ko-KR" altLang="en-US" sz="2000" dirty="0" smtClean="0"/>
              <a:t>들을 편집하는 도구라고 생각하면 된다</a:t>
            </a:r>
            <a:r>
              <a:rPr lang="en-US" altLang="ko-KR" sz="2000" dirty="0" smtClean="0"/>
              <a:t>.</a:t>
            </a:r>
          </a:p>
          <a:p>
            <a:pPr marL="457200" indent="-457200"/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3)  </a:t>
            </a:r>
            <a:r>
              <a:rPr lang="en-US" altLang="ko-KR" sz="2000" dirty="0" err="1" smtClean="0"/>
              <a:t>ClassWizard</a:t>
            </a:r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 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AppStudio</a:t>
            </a:r>
            <a:r>
              <a:rPr lang="ko-KR" altLang="en-US" sz="2000" dirty="0" smtClean="0"/>
              <a:t>에서 시각적으로 디자인된 요소들을 실제 프로그램 코드와 </a:t>
            </a:r>
            <a:r>
              <a:rPr lang="ko-KR" altLang="en-US" sz="2000" dirty="0" smtClean="0"/>
              <a:t>연결</a:t>
            </a:r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시키는 </a:t>
            </a:r>
            <a:r>
              <a:rPr lang="ko-KR" altLang="en-US" sz="2000" dirty="0" smtClean="0"/>
              <a:t>작업을 할 수 있다</a:t>
            </a:r>
            <a:r>
              <a:rPr lang="en-US" altLang="ko-KR" sz="2000" dirty="0" smtClean="0"/>
              <a:t>.</a:t>
            </a:r>
          </a:p>
          <a:p>
            <a:pPr marL="457200" indent="-457200"/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- </a:t>
            </a:r>
            <a:r>
              <a:rPr lang="ko-KR" altLang="en-US" sz="2000" dirty="0" smtClean="0"/>
              <a:t>또한 </a:t>
            </a:r>
            <a:r>
              <a:rPr lang="ko-KR" altLang="en-US" sz="2000" dirty="0" smtClean="0"/>
              <a:t>새로운 클래스를 정의하는 데도 쓰인다</a:t>
            </a:r>
            <a:r>
              <a:rPr lang="en-US" altLang="ko-KR" sz="2000" dirty="0" smtClean="0"/>
              <a:t>.</a:t>
            </a:r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>
              <a:latin typeface="+mj-ea"/>
              <a:ea typeface="+mj-ea"/>
            </a:endParaRPr>
          </a:p>
          <a:p>
            <a:pPr>
              <a:buFontTx/>
              <a:buChar char="-"/>
            </a:pPr>
            <a:endParaRPr lang="ko-KR" altLang="en-US" sz="2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 </a:t>
            </a:r>
            <a:r>
              <a:rPr lang="ko-KR" altLang="en-US" sz="3600" dirty="0" smtClean="0"/>
              <a:t>마우스 메시지</a:t>
            </a:r>
            <a:r>
              <a:rPr lang="en-US" altLang="ko-KR" sz="3600" dirty="0" smtClean="0"/>
              <a:t>(WM_NTHITTEST)</a:t>
            </a:r>
            <a:endParaRPr lang="ko-KR" altLang="en-US" sz="3600" dirty="0"/>
          </a:p>
        </p:txBody>
      </p:sp>
      <p:sp>
        <p:nvSpPr>
          <p:cNvPr id="43" name="직사각형 42"/>
          <p:cNvSpPr/>
          <p:nvPr/>
        </p:nvSpPr>
        <p:spPr>
          <a:xfrm>
            <a:off x="0" y="714356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ko-KR" sz="2000" dirty="0" smtClean="0"/>
              <a:t>WM_NCHITTEST </a:t>
            </a:r>
            <a:r>
              <a:rPr lang="ko-KR" altLang="en-US" sz="2000" dirty="0" smtClean="0"/>
              <a:t>메시지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비 클라이언트 영역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클라이언트 영역 마우스 메시지가 창에 도착하기 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     </a:t>
            </a:r>
            <a:r>
              <a:rPr lang="ko-KR" altLang="en-US" sz="2000" dirty="0" smtClean="0"/>
              <a:t>전에 </a:t>
            </a:r>
            <a:r>
              <a:rPr lang="en-US" altLang="ko-KR" sz="2000" dirty="0" smtClean="0"/>
              <a:t>WM_NCHITTEST </a:t>
            </a:r>
            <a:r>
              <a:rPr lang="ko-KR" altLang="en-US" sz="2000" dirty="0" smtClean="0"/>
              <a:t>메시지가 커서의 좌표와 함께 먼저 전달됨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	- Windows </a:t>
            </a:r>
            <a:r>
              <a:rPr lang="ko-KR" altLang="en-US" sz="2000" dirty="0" smtClean="0"/>
              <a:t>에 의해 보통 처리됨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	  </a:t>
            </a:r>
            <a:r>
              <a:rPr lang="ko-KR" altLang="en-US" sz="2000" dirty="0" smtClean="0"/>
              <a:t>커서의 좌표를 이용하여 창의 어느 부분에 커서가 위치해 있는지를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	  </a:t>
            </a:r>
            <a:r>
              <a:rPr lang="ko-KR" altLang="en-US" sz="2000" dirty="0" smtClean="0"/>
              <a:t>검사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	  </a:t>
            </a:r>
            <a:r>
              <a:rPr lang="ko-KR" altLang="en-US" sz="2000" dirty="0" smtClean="0"/>
              <a:t>클라이언트 영역 마우스 메시지</a:t>
            </a:r>
            <a:r>
              <a:rPr lang="en-US" altLang="ko-KR" sz="2000" dirty="0" smtClean="0"/>
              <a:t>/</a:t>
            </a:r>
            <a:r>
              <a:rPr lang="ko-KR" altLang="en-US" sz="2000" dirty="0" err="1" smtClean="0"/>
              <a:t>비클라이언트</a:t>
            </a:r>
            <a:r>
              <a:rPr lang="ko-KR" altLang="en-US" sz="2000" dirty="0" smtClean="0"/>
              <a:t> 영역 마우스 메시지 중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	  </a:t>
            </a:r>
            <a:r>
              <a:rPr lang="ko-KR" altLang="en-US" sz="2000" dirty="0" smtClean="0"/>
              <a:t>적당한 하나를 생성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	UINT </a:t>
            </a:r>
            <a:r>
              <a:rPr lang="en-US" altLang="ko-KR" sz="2000" dirty="0" err="1" smtClean="0"/>
              <a:t>CMainWindow</a:t>
            </a:r>
            <a:r>
              <a:rPr lang="en-US" altLang="ko-KR" sz="2000" dirty="0" smtClean="0"/>
              <a:t>::</a:t>
            </a:r>
            <a:r>
              <a:rPr lang="en-US" altLang="ko-KR" sz="2000" dirty="0" err="1" smtClean="0"/>
              <a:t>OnNcHitTest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Cpoint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piont</a:t>
            </a:r>
            <a:r>
              <a:rPr lang="en-US" altLang="ko-KR" sz="20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	{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		UINT </a:t>
            </a:r>
            <a:r>
              <a:rPr lang="en-US" altLang="ko-KR" sz="2000" dirty="0" err="1" smtClean="0"/>
              <a:t>nHitTest</a:t>
            </a:r>
            <a:r>
              <a:rPr lang="en-US" altLang="ko-KR" sz="2000" dirty="0" smtClean="0"/>
              <a:t> = </a:t>
            </a:r>
            <a:r>
              <a:rPr lang="en-US" altLang="ko-KR" sz="2000" dirty="0" err="1" smtClean="0"/>
              <a:t>Cframe</a:t>
            </a:r>
            <a:r>
              <a:rPr lang="en-US" altLang="ko-KR" sz="2000" dirty="0" smtClean="0"/>
              <a:t>::</a:t>
            </a:r>
            <a:r>
              <a:rPr lang="en-US" altLang="ko-KR" sz="2000" dirty="0" err="1" smtClean="0"/>
              <a:t>OnNcHitTest</a:t>
            </a:r>
            <a:r>
              <a:rPr lang="en-US" altLang="ko-KR" sz="2000" dirty="0" smtClean="0"/>
              <a:t>(point);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		if( </a:t>
            </a:r>
            <a:r>
              <a:rPr lang="en-US" altLang="ko-KR" sz="2000" dirty="0" err="1" smtClean="0"/>
              <a:t>nHitTest</a:t>
            </a:r>
            <a:r>
              <a:rPr lang="en-US" altLang="ko-KR" sz="2000" dirty="0" smtClean="0"/>
              <a:t> == HTCLIENT)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			</a:t>
            </a:r>
            <a:r>
              <a:rPr lang="en-US" altLang="ko-KR" sz="2000" dirty="0" err="1" smtClean="0"/>
              <a:t>nHitTest</a:t>
            </a:r>
            <a:r>
              <a:rPr lang="en-US" altLang="ko-KR" sz="2000" dirty="0" smtClean="0"/>
              <a:t> = </a:t>
            </a:r>
            <a:r>
              <a:rPr lang="en-US" altLang="ko-KR" sz="2000" dirty="0" err="1" smtClean="0"/>
              <a:t>hTCAPTION</a:t>
            </a:r>
            <a:r>
              <a:rPr lang="en-US" altLang="ko-KR" sz="2000" dirty="0" smtClean="0"/>
              <a:t>;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		return </a:t>
            </a:r>
            <a:r>
              <a:rPr lang="en-US" altLang="ko-KR" sz="2000" dirty="0" err="1" smtClean="0"/>
              <a:t>nHitTest</a:t>
            </a:r>
            <a:r>
              <a:rPr lang="en-US" altLang="ko-KR" sz="2000" dirty="0" smtClean="0"/>
              <a:t>;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	}</a:t>
            </a:r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   </a:t>
            </a:r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     </a:t>
            </a:r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   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 </a:t>
            </a:r>
            <a:r>
              <a:rPr lang="ko-KR" altLang="en-US" sz="3600" dirty="0" smtClean="0"/>
              <a:t>마우스 메시지</a:t>
            </a:r>
            <a:r>
              <a:rPr lang="en-US" altLang="ko-KR" sz="3600" dirty="0" smtClean="0"/>
              <a:t>(HOVER/LEAVE)</a:t>
            </a:r>
            <a:endParaRPr lang="ko-KR" altLang="en-US" sz="3600" dirty="0"/>
          </a:p>
        </p:txBody>
      </p:sp>
      <p:sp>
        <p:nvSpPr>
          <p:cNvPr id="43" name="직사각형 42"/>
          <p:cNvSpPr/>
          <p:nvPr/>
        </p:nvSpPr>
        <p:spPr>
          <a:xfrm>
            <a:off x="0" y="714356"/>
            <a:ext cx="9144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ko-KR" sz="2000" dirty="0" smtClean="0"/>
              <a:t>WM_MOUSELEAVE / WM_MOUSEHOVER </a:t>
            </a:r>
            <a:r>
              <a:rPr lang="ko-KR" altLang="en-US" sz="2000" dirty="0" smtClean="0"/>
              <a:t>메시지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     //</a:t>
            </a:r>
            <a:r>
              <a:rPr lang="en-US" altLang="ko-KR" sz="2000" dirty="0" err="1" smtClean="0"/>
              <a:t>Winuse.h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typedef</a:t>
            </a:r>
            <a:r>
              <a:rPr lang="en-US" altLang="ko-KR" sz="2000" dirty="0" smtClean="0"/>
              <a:t> strut </a:t>
            </a:r>
            <a:r>
              <a:rPr lang="en-US" altLang="ko-KR" sz="2000" dirty="0" err="1" smtClean="0"/>
              <a:t>tagTRACKMOUSEEVENT</a:t>
            </a:r>
            <a:r>
              <a:rPr lang="en-US" altLang="ko-KR" sz="2000" dirty="0" smtClean="0"/>
              <a:t>{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		DWORD </a:t>
            </a:r>
            <a:r>
              <a:rPr lang="en-US" altLang="ko-KR" sz="2000" dirty="0" err="1" smtClean="0"/>
              <a:t>cbSize</a:t>
            </a:r>
            <a:r>
              <a:rPr lang="en-US" altLang="ko-KR" sz="2000" dirty="0" smtClean="0"/>
              <a:t>;	  	// </a:t>
            </a:r>
            <a:r>
              <a:rPr lang="ko-KR" altLang="en-US" sz="2000" dirty="0" smtClean="0"/>
              <a:t>구조체 크기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		DWORD </a:t>
            </a:r>
            <a:r>
              <a:rPr lang="en-US" altLang="ko-KR" sz="2000" dirty="0" err="1" smtClean="0"/>
              <a:t>dwFlags</a:t>
            </a:r>
            <a:r>
              <a:rPr lang="en-US" altLang="ko-KR" sz="2000" dirty="0" smtClean="0"/>
              <a:t>;		// </a:t>
            </a:r>
            <a:r>
              <a:rPr lang="ko-KR" altLang="en-US" sz="2000" dirty="0" smtClean="0"/>
              <a:t>원하는 작업의 플래그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		HWND	  </a:t>
            </a:r>
            <a:r>
              <a:rPr lang="en-US" altLang="ko-KR" sz="2000" dirty="0" err="1" smtClean="0"/>
              <a:t>hwndTrack</a:t>
            </a:r>
            <a:r>
              <a:rPr lang="en-US" altLang="ko-KR" sz="2000" dirty="0" smtClean="0"/>
              <a:t>;		// </a:t>
            </a:r>
            <a:r>
              <a:rPr lang="ko-KR" altLang="en-US" sz="2000" dirty="0" smtClean="0"/>
              <a:t>메시지가 발생한 창 핸들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		DWORD  </a:t>
            </a:r>
            <a:r>
              <a:rPr lang="en-US" altLang="ko-KR" sz="2000" dirty="0" err="1" smtClean="0"/>
              <a:t>dwHoverTime</a:t>
            </a:r>
            <a:r>
              <a:rPr lang="en-US" altLang="ko-KR" sz="2000" dirty="0" smtClean="0"/>
              <a:t>;	// </a:t>
            </a:r>
            <a:r>
              <a:rPr lang="ko-KR" altLang="en-US" sz="2000" dirty="0" smtClean="0"/>
              <a:t> 대기 시간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	}TRACKMOUSEEVENT;	</a:t>
            </a:r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// </a:t>
            </a:r>
            <a:r>
              <a:rPr lang="en-US" altLang="ko-KR" sz="2000" dirty="0" err="1" smtClean="0"/>
              <a:t>dwFalsgs</a:t>
            </a:r>
            <a:r>
              <a:rPr lang="en-US" altLang="ko-KR" sz="2000" dirty="0" smtClean="0"/>
              <a:t> : 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	WM_MOUSELEAVE </a:t>
            </a:r>
            <a:r>
              <a:rPr lang="ko-KR" altLang="en-US" sz="2000" dirty="0" smtClean="0"/>
              <a:t>호출 값  </a:t>
            </a:r>
            <a:r>
              <a:rPr lang="en-US" altLang="ko-KR" sz="2000" dirty="0" smtClean="0">
                <a:sym typeface="Wingdings" pitchFamily="2" charset="2"/>
              </a:rPr>
              <a:t> TME_</a:t>
            </a:r>
            <a:r>
              <a:rPr lang="en-US" altLang="ko-KR" sz="2000" dirty="0" smtClean="0"/>
              <a:t>LEAVE</a:t>
            </a:r>
            <a:endParaRPr lang="en-US" altLang="ko-KR" sz="2000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</a:t>
            </a:r>
            <a:r>
              <a:rPr lang="en-US" altLang="ko-KR" sz="2000" dirty="0" smtClean="0"/>
              <a:t>WM_MOUSE</a:t>
            </a:r>
            <a:r>
              <a:rPr lang="en-US" altLang="ko-KR" sz="2000" dirty="0" smtClean="0">
                <a:sym typeface="Wingdings" pitchFamily="2" charset="2"/>
              </a:rPr>
              <a:t>HOVER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호출 값  </a:t>
            </a:r>
            <a:r>
              <a:rPr lang="en-US" altLang="ko-KR" sz="2000" dirty="0" smtClean="0">
                <a:sym typeface="Wingdings" pitchFamily="2" charset="2"/>
              </a:rPr>
              <a:t> TME_HOVER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WM_MOUSELEAVE</a:t>
            </a:r>
            <a:r>
              <a:rPr lang="ko-KR" altLang="en-US" sz="2000" dirty="0" smtClean="0">
                <a:sym typeface="Wingdings" pitchFamily="2" charset="2"/>
              </a:rPr>
              <a:t>와 </a:t>
            </a:r>
            <a:r>
              <a:rPr lang="en-US" altLang="ko-KR" sz="2000" dirty="0" smtClean="0">
                <a:sym typeface="Wingdings" pitchFamily="2" charset="2"/>
              </a:rPr>
              <a:t>WM_MOUSEHOVER </a:t>
            </a:r>
            <a:r>
              <a:rPr lang="ko-KR" altLang="en-US" sz="2000" dirty="0" smtClean="0">
                <a:sym typeface="Wingdings" pitchFamily="2" charset="2"/>
              </a:rPr>
              <a:t>메시지 취소</a:t>
            </a:r>
            <a:endParaRPr lang="en-US" altLang="ko-KR" sz="2000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 				      </a:t>
            </a:r>
            <a:r>
              <a:rPr lang="en-US" altLang="ko-KR" sz="2000" dirty="0" smtClean="0">
                <a:sym typeface="Wingdings" pitchFamily="2" charset="2"/>
              </a:rPr>
              <a:t>  TME_CANCEL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// </a:t>
            </a:r>
            <a:r>
              <a:rPr lang="en-US" altLang="ko-KR" sz="2000" dirty="0" err="1" smtClean="0">
                <a:sym typeface="Wingdings" pitchFamily="2" charset="2"/>
              </a:rPr>
              <a:t>dwHoverTime</a:t>
            </a:r>
            <a:endParaRPr lang="en-US" altLang="ko-KR" sz="2000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</a:t>
            </a:r>
            <a:r>
              <a:rPr lang="ko-KR" altLang="en-US" sz="2000" dirty="0" smtClean="0">
                <a:sym typeface="Wingdings" pitchFamily="2" charset="2"/>
              </a:rPr>
              <a:t>마우스가 정지해 있는 상태로 얼마의 시간이 흐르면 </a:t>
            </a:r>
            <a:endParaRPr lang="en-US" altLang="ko-KR" sz="2000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     WM_MOUSEHOVER </a:t>
            </a:r>
            <a:r>
              <a:rPr lang="ko-KR" altLang="en-US" sz="2000" dirty="0" smtClean="0">
                <a:sym typeface="Wingdings" pitchFamily="2" charset="2"/>
              </a:rPr>
              <a:t>메시지가 창에 전달되도록 할 것인지의 </a:t>
            </a:r>
            <a:r>
              <a:rPr lang="en-US" altLang="ko-KR" sz="2000" dirty="0" smtClean="0">
                <a:sym typeface="Wingdings" pitchFamily="2" charset="2"/>
              </a:rPr>
              <a:t>ms </a:t>
            </a:r>
            <a:r>
              <a:rPr lang="ko-KR" altLang="en-US" sz="2000" dirty="0" smtClean="0">
                <a:sym typeface="Wingdings" pitchFamily="2" charset="2"/>
              </a:rPr>
              <a:t>단위</a:t>
            </a:r>
            <a:endParaRPr lang="en-US" altLang="ko-KR" sz="2000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( default : 400ms)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   </a:t>
            </a:r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     </a:t>
            </a:r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   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 </a:t>
            </a:r>
            <a:r>
              <a:rPr lang="ko-KR" altLang="en-US" sz="3600" dirty="0" smtClean="0"/>
              <a:t>마우스 메시지</a:t>
            </a:r>
            <a:endParaRPr lang="ko-KR" altLang="en-US" sz="3600" dirty="0"/>
          </a:p>
        </p:txBody>
      </p:sp>
      <p:sp>
        <p:nvSpPr>
          <p:cNvPr id="43" name="직사각형 42"/>
          <p:cNvSpPr/>
          <p:nvPr/>
        </p:nvSpPr>
        <p:spPr>
          <a:xfrm>
            <a:off x="0" y="714356"/>
            <a:ext cx="9144000" cy="6684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ko-KR" sz="2000" dirty="0" smtClean="0"/>
              <a:t>WM_MOUSELEAVE / WM_MOUSEHOVER </a:t>
            </a:r>
            <a:r>
              <a:rPr lang="ko-KR" altLang="en-US" sz="2000" dirty="0" smtClean="0"/>
              <a:t>메시지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// </a:t>
            </a:r>
            <a:r>
              <a:rPr lang="ko-KR" altLang="en-US" dirty="0" smtClean="0"/>
              <a:t>메시지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지원이 안됨</a:t>
            </a:r>
            <a:endParaRPr lang="en-US" altLang="ko-KR" dirty="0" smtClean="0"/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ON_MESSAGE (WM_MOUSELEAVE, </a:t>
            </a:r>
            <a:r>
              <a:rPr lang="en-US" altLang="ko-KR" dirty="0" err="1" smtClean="0"/>
              <a:t>OnMouseLeave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ON_MESSAGE(WM_MOUSEHOVER, </a:t>
            </a:r>
            <a:r>
              <a:rPr lang="en-US" altLang="ko-KR" dirty="0" err="1" smtClean="0"/>
              <a:t>OnMouseHover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90000"/>
              </a:lnSpc>
            </a:pPr>
            <a:endParaRPr lang="en-US" altLang="ko-KR" dirty="0" smtClean="0"/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void </a:t>
            </a:r>
            <a:r>
              <a:rPr lang="en-US" altLang="ko-KR" dirty="0" err="1" smtClean="0">
                <a:sym typeface="Wingdings" pitchFamily="2" charset="2"/>
              </a:rPr>
              <a:t>CMOUSEECView</a:t>
            </a:r>
            <a:r>
              <a:rPr lang="en-US" altLang="ko-KR" dirty="0" smtClean="0">
                <a:sym typeface="Wingdings" pitchFamily="2" charset="2"/>
              </a:rPr>
              <a:t>::</a:t>
            </a:r>
            <a:r>
              <a:rPr lang="en-US" altLang="ko-KR" dirty="0" err="1" smtClean="0">
                <a:sym typeface="Wingdings" pitchFamily="2" charset="2"/>
              </a:rPr>
              <a:t>OnMouseMove</a:t>
            </a:r>
            <a:r>
              <a:rPr lang="en-US" altLang="ko-KR" dirty="0" smtClean="0">
                <a:sym typeface="Wingdings" pitchFamily="2" charset="2"/>
              </a:rPr>
              <a:t>(UINT </a:t>
            </a:r>
            <a:r>
              <a:rPr lang="en-US" altLang="ko-KR" dirty="0" err="1" smtClean="0">
                <a:sym typeface="Wingdings" pitchFamily="2" charset="2"/>
              </a:rPr>
              <a:t>nFlags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en-US" altLang="ko-KR" dirty="0" err="1" smtClean="0">
                <a:sym typeface="Wingdings" pitchFamily="2" charset="2"/>
              </a:rPr>
              <a:t>CPoint</a:t>
            </a:r>
            <a:r>
              <a:rPr lang="en-US" altLang="ko-KR" dirty="0" smtClean="0">
                <a:sym typeface="Wingdings" pitchFamily="2" charset="2"/>
              </a:rPr>
              <a:t> point) 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{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if( !</a:t>
            </a:r>
            <a:r>
              <a:rPr lang="en-US" altLang="ko-KR" dirty="0" err="1" smtClean="0">
                <a:sym typeface="Wingdings" pitchFamily="2" charset="2"/>
              </a:rPr>
              <a:t>m_bMouseOver</a:t>
            </a:r>
            <a:r>
              <a:rPr lang="en-US" altLang="ko-KR" dirty="0" smtClean="0">
                <a:sym typeface="Wingdings" pitchFamily="2" charset="2"/>
              </a:rPr>
              <a:t>)	{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	TRACE(_T("Mouse enter\n"));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}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</a:t>
            </a:r>
            <a:r>
              <a:rPr lang="en-US" altLang="ko-KR" dirty="0" err="1" smtClean="0">
                <a:sym typeface="Wingdings" pitchFamily="2" charset="2"/>
              </a:rPr>
              <a:t>m_bMouseOver</a:t>
            </a:r>
            <a:r>
              <a:rPr lang="en-US" altLang="ko-KR" dirty="0" smtClean="0">
                <a:sym typeface="Wingdings" pitchFamily="2" charset="2"/>
              </a:rPr>
              <a:t>	= TRUE;</a:t>
            </a:r>
          </a:p>
          <a:p>
            <a:pPr lvl="1">
              <a:lnSpc>
                <a:spcPct val="90000"/>
              </a:lnSpc>
            </a:pPr>
            <a:endParaRPr lang="en-US" altLang="ko-KR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TRACKMOUSEEVENT </a:t>
            </a:r>
            <a:r>
              <a:rPr lang="en-US" altLang="ko-KR" dirty="0" err="1" smtClean="0">
                <a:sym typeface="Wingdings" pitchFamily="2" charset="2"/>
              </a:rPr>
              <a:t>tme</a:t>
            </a:r>
            <a:r>
              <a:rPr lang="en-US" altLang="ko-KR" dirty="0" smtClean="0">
                <a:sym typeface="Wingdings" pitchFamily="2" charset="2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 </a:t>
            </a:r>
            <a:r>
              <a:rPr lang="en-US" altLang="ko-KR" dirty="0" err="1" smtClean="0">
                <a:sym typeface="Wingdings" pitchFamily="2" charset="2"/>
              </a:rPr>
              <a:t>tme.cbSize</a:t>
            </a:r>
            <a:r>
              <a:rPr lang="en-US" altLang="ko-KR" dirty="0" smtClean="0">
                <a:sym typeface="Wingdings" pitchFamily="2" charset="2"/>
              </a:rPr>
              <a:t> 	= </a:t>
            </a:r>
            <a:r>
              <a:rPr lang="en-US" altLang="ko-KR" dirty="0" err="1" smtClean="0">
                <a:sym typeface="Wingdings" pitchFamily="2" charset="2"/>
              </a:rPr>
              <a:t>sizeof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tme</a:t>
            </a:r>
            <a:r>
              <a:rPr lang="en-US" altLang="ko-KR" dirty="0" smtClean="0">
                <a:sym typeface="Wingdings" pitchFamily="2" charset="2"/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 </a:t>
            </a:r>
            <a:r>
              <a:rPr lang="en-US" altLang="ko-KR" dirty="0" err="1" smtClean="0">
                <a:sym typeface="Wingdings" pitchFamily="2" charset="2"/>
              </a:rPr>
              <a:t>tme.dwFlags</a:t>
            </a:r>
            <a:r>
              <a:rPr lang="en-US" altLang="ko-KR" dirty="0" smtClean="0">
                <a:sym typeface="Wingdings" pitchFamily="2" charset="2"/>
              </a:rPr>
              <a:t>	= TME_HOVER | TME_LEAVE;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 </a:t>
            </a:r>
            <a:r>
              <a:rPr lang="en-US" altLang="ko-KR" dirty="0" err="1" smtClean="0">
                <a:sym typeface="Wingdings" pitchFamily="2" charset="2"/>
              </a:rPr>
              <a:t>tme.hwndTrack</a:t>
            </a:r>
            <a:r>
              <a:rPr lang="en-US" altLang="ko-KR" dirty="0" smtClean="0">
                <a:sym typeface="Wingdings" pitchFamily="2" charset="2"/>
              </a:rPr>
              <a:t> = </a:t>
            </a:r>
            <a:r>
              <a:rPr lang="en-US" altLang="ko-KR" dirty="0" err="1" smtClean="0">
                <a:sym typeface="Wingdings" pitchFamily="2" charset="2"/>
              </a:rPr>
              <a:t>m_hWnd</a:t>
            </a:r>
            <a:r>
              <a:rPr lang="en-US" altLang="ko-KR" dirty="0" smtClean="0">
                <a:sym typeface="Wingdings" pitchFamily="2" charset="2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 </a:t>
            </a:r>
            <a:r>
              <a:rPr lang="en-US" altLang="ko-KR" dirty="0" err="1" smtClean="0">
                <a:sym typeface="Wingdings" pitchFamily="2" charset="2"/>
              </a:rPr>
              <a:t>tme.dwHoverTime</a:t>
            </a:r>
            <a:r>
              <a:rPr lang="en-US" altLang="ko-KR" dirty="0" smtClean="0">
                <a:sym typeface="Wingdings" pitchFamily="2" charset="2"/>
              </a:rPr>
              <a:t> = HOVER_DEFAULT;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 ::</a:t>
            </a:r>
            <a:r>
              <a:rPr lang="en-US" altLang="ko-KR" dirty="0" err="1" smtClean="0">
                <a:sym typeface="Wingdings" pitchFamily="2" charset="2"/>
              </a:rPr>
              <a:t>TrackMouseEvent</a:t>
            </a:r>
            <a:r>
              <a:rPr lang="en-US" altLang="ko-KR" dirty="0" smtClean="0">
                <a:sym typeface="Wingdings" pitchFamily="2" charset="2"/>
              </a:rPr>
              <a:t>(&amp;</a:t>
            </a:r>
            <a:r>
              <a:rPr lang="en-US" altLang="ko-KR" dirty="0" err="1" smtClean="0">
                <a:sym typeface="Wingdings" pitchFamily="2" charset="2"/>
              </a:rPr>
              <a:t>tme</a:t>
            </a:r>
            <a:r>
              <a:rPr lang="en-US" altLang="ko-KR" dirty="0" smtClean="0">
                <a:sym typeface="Wingdings" pitchFamily="2" charset="2"/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</a:t>
            </a:r>
            <a:r>
              <a:rPr lang="en-US" altLang="ko-KR" dirty="0" err="1" smtClean="0">
                <a:sym typeface="Wingdings" pitchFamily="2" charset="2"/>
              </a:rPr>
              <a:t>CView</a:t>
            </a:r>
            <a:r>
              <a:rPr lang="en-US" altLang="ko-KR" dirty="0" smtClean="0">
                <a:sym typeface="Wingdings" pitchFamily="2" charset="2"/>
              </a:rPr>
              <a:t>::</a:t>
            </a:r>
            <a:r>
              <a:rPr lang="en-US" altLang="ko-KR" dirty="0" err="1" smtClean="0">
                <a:sym typeface="Wingdings" pitchFamily="2" charset="2"/>
              </a:rPr>
              <a:t>OnMouseMove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nFlags</a:t>
            </a:r>
            <a:r>
              <a:rPr lang="en-US" altLang="ko-KR" dirty="0" smtClean="0">
                <a:sym typeface="Wingdings" pitchFamily="2" charset="2"/>
              </a:rPr>
              <a:t>, point);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}</a:t>
            </a:r>
            <a:r>
              <a:rPr lang="en-US" altLang="ko-KR" dirty="0" smtClean="0"/>
              <a:t>   </a:t>
            </a:r>
          </a:p>
          <a:p>
            <a:pPr lvl="1">
              <a:lnSpc>
                <a:spcPct val="90000"/>
              </a:lnSpc>
            </a:pPr>
            <a:endParaRPr lang="en-US" altLang="ko-KR" dirty="0" smtClean="0"/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     </a:t>
            </a:r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   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 </a:t>
            </a:r>
            <a:r>
              <a:rPr lang="ko-KR" altLang="en-US" sz="3600" dirty="0" smtClean="0"/>
              <a:t>마우스 메시지</a:t>
            </a:r>
            <a:endParaRPr lang="ko-KR" altLang="en-US" sz="3600" dirty="0"/>
          </a:p>
        </p:txBody>
      </p:sp>
      <p:sp>
        <p:nvSpPr>
          <p:cNvPr id="43" name="직사각형 42"/>
          <p:cNvSpPr/>
          <p:nvPr/>
        </p:nvSpPr>
        <p:spPr>
          <a:xfrm>
            <a:off x="0" y="714356"/>
            <a:ext cx="9144000" cy="6823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ko-KR" dirty="0" smtClean="0"/>
              <a:t>WM_MOUSELEAVE / WM_MOUSEHOVER </a:t>
            </a:r>
            <a:r>
              <a:rPr lang="ko-KR" altLang="en-US" dirty="0" smtClean="0"/>
              <a:t>메시지</a:t>
            </a:r>
            <a:endParaRPr lang="en-US" altLang="ko-KR" dirty="0" smtClean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LRESULT </a:t>
            </a:r>
            <a:r>
              <a:rPr lang="en-US" altLang="ko-KR" dirty="0" err="1" smtClean="0">
                <a:sym typeface="Wingdings" pitchFamily="2" charset="2"/>
              </a:rPr>
              <a:t>CMOUSEECView</a:t>
            </a:r>
            <a:r>
              <a:rPr lang="en-US" altLang="ko-KR" dirty="0" smtClean="0">
                <a:sym typeface="Wingdings" pitchFamily="2" charset="2"/>
              </a:rPr>
              <a:t>::</a:t>
            </a:r>
            <a:r>
              <a:rPr lang="en-US" altLang="ko-KR" dirty="0" err="1" smtClean="0">
                <a:sym typeface="Wingdings" pitchFamily="2" charset="2"/>
              </a:rPr>
              <a:t>OnMouseLeave</a:t>
            </a:r>
            <a:r>
              <a:rPr lang="en-US" altLang="ko-KR" dirty="0" smtClean="0">
                <a:sym typeface="Wingdings" pitchFamily="2" charset="2"/>
              </a:rPr>
              <a:t>(WPARAM </a:t>
            </a:r>
            <a:r>
              <a:rPr lang="en-US" altLang="ko-KR" dirty="0" err="1" smtClean="0">
                <a:sym typeface="Wingdings" pitchFamily="2" charset="2"/>
              </a:rPr>
              <a:t>wParam</a:t>
            </a:r>
            <a:r>
              <a:rPr lang="en-US" altLang="ko-KR" dirty="0" smtClean="0">
                <a:sym typeface="Wingdings" pitchFamily="2" charset="2"/>
              </a:rPr>
              <a:t>, LPARAM </a:t>
            </a:r>
            <a:r>
              <a:rPr lang="en-US" altLang="ko-KR" dirty="0" err="1" smtClean="0">
                <a:sym typeface="Wingdings" pitchFamily="2" charset="2"/>
              </a:rPr>
              <a:t>lParam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{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TRACE(_T("Mouse leave\n"));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</a:t>
            </a:r>
            <a:r>
              <a:rPr lang="en-US" altLang="ko-KR" dirty="0" err="1" smtClean="0">
                <a:sym typeface="Wingdings" pitchFamily="2" charset="2"/>
              </a:rPr>
              <a:t>m_bMouseOver</a:t>
            </a:r>
            <a:r>
              <a:rPr lang="en-US" altLang="ko-KR" dirty="0" smtClean="0">
                <a:sym typeface="Wingdings" pitchFamily="2" charset="2"/>
              </a:rPr>
              <a:t> = FALSE;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return 0;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}</a:t>
            </a:r>
          </a:p>
          <a:p>
            <a:pPr lvl="1">
              <a:lnSpc>
                <a:spcPct val="90000"/>
              </a:lnSpc>
            </a:pPr>
            <a:endParaRPr lang="en-US" altLang="ko-KR" dirty="0" smtClean="0"/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LRESULT </a:t>
            </a:r>
            <a:r>
              <a:rPr lang="en-US" altLang="ko-KR" dirty="0" err="1" smtClean="0">
                <a:sym typeface="Wingdings" pitchFamily="2" charset="2"/>
              </a:rPr>
              <a:t>CMOUSEECView</a:t>
            </a:r>
            <a:r>
              <a:rPr lang="en-US" altLang="ko-KR" dirty="0" smtClean="0">
                <a:sym typeface="Wingdings" pitchFamily="2" charset="2"/>
              </a:rPr>
              <a:t>::</a:t>
            </a:r>
            <a:r>
              <a:rPr lang="en-US" altLang="ko-KR" dirty="0" err="1" smtClean="0">
                <a:sym typeface="Wingdings" pitchFamily="2" charset="2"/>
              </a:rPr>
              <a:t>OnMouseHover</a:t>
            </a:r>
            <a:r>
              <a:rPr lang="en-US" altLang="ko-KR" dirty="0" smtClean="0">
                <a:sym typeface="Wingdings" pitchFamily="2" charset="2"/>
              </a:rPr>
              <a:t>(WPARAM </a:t>
            </a:r>
            <a:r>
              <a:rPr lang="en-US" altLang="ko-KR" dirty="0" err="1" smtClean="0">
                <a:sym typeface="Wingdings" pitchFamily="2" charset="2"/>
              </a:rPr>
              <a:t>wParam</a:t>
            </a:r>
            <a:r>
              <a:rPr lang="en-US" altLang="ko-KR" dirty="0" smtClean="0">
                <a:sym typeface="Wingdings" pitchFamily="2" charset="2"/>
              </a:rPr>
              <a:t>, LPARAM </a:t>
            </a:r>
            <a:r>
              <a:rPr lang="en-US" altLang="ko-KR" dirty="0" err="1" smtClean="0">
                <a:sym typeface="Wingdings" pitchFamily="2" charset="2"/>
              </a:rPr>
              <a:t>lParam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{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TRACE(_T("Mouse hover( x= %d, y = %d)\n"),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	LOWORD(</a:t>
            </a:r>
            <a:r>
              <a:rPr lang="en-US" altLang="ko-KR" dirty="0" err="1" smtClean="0">
                <a:sym typeface="Wingdings" pitchFamily="2" charset="2"/>
              </a:rPr>
              <a:t>lParam</a:t>
            </a:r>
            <a:r>
              <a:rPr lang="en-US" altLang="ko-KR" dirty="0" smtClean="0">
                <a:sym typeface="Wingdings" pitchFamily="2" charset="2"/>
              </a:rPr>
              <a:t>), HIWORD(</a:t>
            </a:r>
            <a:r>
              <a:rPr lang="en-US" altLang="ko-KR" dirty="0" err="1" smtClean="0">
                <a:sym typeface="Wingdings" pitchFamily="2" charset="2"/>
              </a:rPr>
              <a:t>lParam</a:t>
            </a:r>
            <a:r>
              <a:rPr lang="en-US" altLang="ko-KR" dirty="0" smtClean="0">
                <a:sym typeface="Wingdings" pitchFamily="2" charset="2"/>
              </a:rPr>
              <a:t>));</a:t>
            </a:r>
          </a:p>
          <a:p>
            <a:pPr lvl="1">
              <a:lnSpc>
                <a:spcPct val="90000"/>
              </a:lnSpc>
            </a:pPr>
            <a:endParaRPr lang="en-US" altLang="ko-KR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</a:t>
            </a:r>
            <a:r>
              <a:rPr lang="en-US" altLang="ko-KR" dirty="0" err="1" smtClean="0">
                <a:sym typeface="Wingdings" pitchFamily="2" charset="2"/>
              </a:rPr>
              <a:t>wsprintf</a:t>
            </a:r>
            <a:r>
              <a:rPr lang="en-US" altLang="ko-KR" dirty="0" smtClean="0">
                <a:sym typeface="Wingdings" pitchFamily="2" charset="2"/>
              </a:rPr>
              <a:t>(temp, "Mouse hover( x= %d, y = %d)",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		LOWORD(</a:t>
            </a:r>
            <a:r>
              <a:rPr lang="en-US" altLang="ko-KR" dirty="0" err="1" smtClean="0">
                <a:sym typeface="Wingdings" pitchFamily="2" charset="2"/>
              </a:rPr>
              <a:t>lParam</a:t>
            </a:r>
            <a:r>
              <a:rPr lang="en-US" altLang="ko-KR" dirty="0" smtClean="0">
                <a:sym typeface="Wingdings" pitchFamily="2" charset="2"/>
              </a:rPr>
              <a:t>), HIWORD(</a:t>
            </a:r>
            <a:r>
              <a:rPr lang="en-US" altLang="ko-KR" dirty="0" err="1" smtClean="0">
                <a:sym typeface="Wingdings" pitchFamily="2" charset="2"/>
              </a:rPr>
              <a:t>lParam</a:t>
            </a:r>
            <a:r>
              <a:rPr lang="en-US" altLang="ko-KR" dirty="0" smtClean="0">
                <a:sym typeface="Wingdings" pitchFamily="2" charset="2"/>
              </a:rPr>
              <a:t>));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</a:t>
            </a:r>
            <a:r>
              <a:rPr lang="en-US" altLang="ko-KR" dirty="0" err="1" smtClean="0">
                <a:sym typeface="Wingdings" pitchFamily="2" charset="2"/>
              </a:rPr>
              <a:t>AfxGetMainWnd</a:t>
            </a:r>
            <a:r>
              <a:rPr lang="en-US" altLang="ko-KR" dirty="0" smtClean="0">
                <a:sym typeface="Wingdings" pitchFamily="2" charset="2"/>
              </a:rPr>
              <a:t>()-&gt;</a:t>
            </a:r>
            <a:r>
              <a:rPr lang="en-US" altLang="ko-KR" dirty="0" err="1" smtClean="0">
                <a:sym typeface="Wingdings" pitchFamily="2" charset="2"/>
              </a:rPr>
              <a:t>SetWindowText</a:t>
            </a:r>
            <a:r>
              <a:rPr lang="en-US" altLang="ko-KR" dirty="0" smtClean="0">
                <a:sym typeface="Wingdings" pitchFamily="2" charset="2"/>
              </a:rPr>
              <a:t>(temp);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return 0;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}</a:t>
            </a:r>
            <a:r>
              <a:rPr lang="en-US" altLang="ko-KR" dirty="0" smtClean="0"/>
              <a:t>     </a:t>
            </a:r>
          </a:p>
          <a:p>
            <a:pPr lvl="1">
              <a:lnSpc>
                <a:spcPct val="90000"/>
              </a:lnSpc>
            </a:pPr>
            <a:endParaRPr lang="en-US" altLang="ko-KR" dirty="0" smtClean="0"/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//----------------------------------------------------------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#define _WIN32_WINNT 0x0400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//---------------------------------------------------------------</a:t>
            </a:r>
          </a:p>
          <a:p>
            <a:pPr lvl="1">
              <a:lnSpc>
                <a:spcPct val="90000"/>
              </a:lnSpc>
            </a:pPr>
            <a:endParaRPr lang="en-US" altLang="ko-KR" dirty="0" smtClean="0"/>
          </a:p>
          <a:p>
            <a:pPr lvl="1">
              <a:lnSpc>
                <a:spcPct val="90000"/>
              </a:lnSpc>
            </a:pPr>
            <a:endParaRPr lang="en-US" altLang="ko-KR" dirty="0" smtClean="0"/>
          </a:p>
          <a:p>
            <a:pPr lvl="1">
              <a:lnSpc>
                <a:spcPct val="90000"/>
              </a:lnSpc>
            </a:pPr>
            <a:endParaRPr lang="en-US" altLang="ko-KR" dirty="0" smtClean="0"/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   </a:t>
            </a:r>
            <a:endParaRPr lang="en-US" altLang="ko-KR" dirty="0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 </a:t>
            </a:r>
            <a:r>
              <a:rPr lang="ko-KR" altLang="en-US" sz="3600" dirty="0" smtClean="0"/>
              <a:t>마우스 메시지</a:t>
            </a:r>
            <a:endParaRPr lang="ko-KR" altLang="en-US" sz="3600" dirty="0"/>
          </a:p>
        </p:txBody>
      </p:sp>
      <p:sp>
        <p:nvSpPr>
          <p:cNvPr id="43" name="직사각형 42"/>
          <p:cNvSpPr/>
          <p:nvPr/>
        </p:nvSpPr>
        <p:spPr>
          <a:xfrm>
            <a:off x="0" y="714356"/>
            <a:ext cx="9144000" cy="6823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ko-KR" dirty="0" smtClean="0"/>
              <a:t>WM_MOUSELEAVE / WM_MOUSEHOVER </a:t>
            </a:r>
            <a:r>
              <a:rPr lang="ko-KR" altLang="en-US" dirty="0" smtClean="0"/>
              <a:t>메시지</a:t>
            </a:r>
            <a:endParaRPr lang="en-US" altLang="ko-KR" dirty="0" smtClean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LRESULT </a:t>
            </a:r>
            <a:r>
              <a:rPr lang="en-US" altLang="ko-KR" dirty="0" err="1" smtClean="0">
                <a:sym typeface="Wingdings" pitchFamily="2" charset="2"/>
              </a:rPr>
              <a:t>CMOUSEECView</a:t>
            </a:r>
            <a:r>
              <a:rPr lang="en-US" altLang="ko-KR" dirty="0" smtClean="0">
                <a:sym typeface="Wingdings" pitchFamily="2" charset="2"/>
              </a:rPr>
              <a:t>::</a:t>
            </a:r>
            <a:r>
              <a:rPr lang="en-US" altLang="ko-KR" dirty="0" err="1" smtClean="0">
                <a:sym typeface="Wingdings" pitchFamily="2" charset="2"/>
              </a:rPr>
              <a:t>OnMouseLeave</a:t>
            </a:r>
            <a:r>
              <a:rPr lang="en-US" altLang="ko-KR" dirty="0" smtClean="0">
                <a:sym typeface="Wingdings" pitchFamily="2" charset="2"/>
              </a:rPr>
              <a:t>(WPARAM </a:t>
            </a:r>
            <a:r>
              <a:rPr lang="en-US" altLang="ko-KR" dirty="0" err="1" smtClean="0">
                <a:sym typeface="Wingdings" pitchFamily="2" charset="2"/>
              </a:rPr>
              <a:t>wParam</a:t>
            </a:r>
            <a:r>
              <a:rPr lang="en-US" altLang="ko-KR" dirty="0" smtClean="0">
                <a:sym typeface="Wingdings" pitchFamily="2" charset="2"/>
              </a:rPr>
              <a:t>, LPARAM </a:t>
            </a:r>
            <a:r>
              <a:rPr lang="en-US" altLang="ko-KR" dirty="0" err="1" smtClean="0">
                <a:sym typeface="Wingdings" pitchFamily="2" charset="2"/>
              </a:rPr>
              <a:t>lParam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{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TRACE(_T("Mouse leave\n"));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</a:t>
            </a:r>
            <a:r>
              <a:rPr lang="en-US" altLang="ko-KR" dirty="0" err="1" smtClean="0">
                <a:sym typeface="Wingdings" pitchFamily="2" charset="2"/>
              </a:rPr>
              <a:t>m_bMouseOver</a:t>
            </a:r>
            <a:r>
              <a:rPr lang="en-US" altLang="ko-KR" dirty="0" smtClean="0">
                <a:sym typeface="Wingdings" pitchFamily="2" charset="2"/>
              </a:rPr>
              <a:t> = FALSE;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return 0;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}</a:t>
            </a:r>
          </a:p>
          <a:p>
            <a:pPr lvl="1">
              <a:lnSpc>
                <a:spcPct val="90000"/>
              </a:lnSpc>
            </a:pPr>
            <a:endParaRPr lang="en-US" altLang="ko-KR" dirty="0" smtClean="0"/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LRESULT </a:t>
            </a:r>
            <a:r>
              <a:rPr lang="en-US" altLang="ko-KR" dirty="0" err="1" smtClean="0">
                <a:sym typeface="Wingdings" pitchFamily="2" charset="2"/>
              </a:rPr>
              <a:t>CMOUSEECView</a:t>
            </a:r>
            <a:r>
              <a:rPr lang="en-US" altLang="ko-KR" dirty="0" smtClean="0">
                <a:sym typeface="Wingdings" pitchFamily="2" charset="2"/>
              </a:rPr>
              <a:t>::</a:t>
            </a:r>
            <a:r>
              <a:rPr lang="en-US" altLang="ko-KR" dirty="0" err="1" smtClean="0">
                <a:sym typeface="Wingdings" pitchFamily="2" charset="2"/>
              </a:rPr>
              <a:t>OnMouseHover</a:t>
            </a:r>
            <a:r>
              <a:rPr lang="en-US" altLang="ko-KR" dirty="0" smtClean="0">
                <a:sym typeface="Wingdings" pitchFamily="2" charset="2"/>
              </a:rPr>
              <a:t>(WPARAM </a:t>
            </a:r>
            <a:r>
              <a:rPr lang="en-US" altLang="ko-KR" dirty="0" err="1" smtClean="0">
                <a:sym typeface="Wingdings" pitchFamily="2" charset="2"/>
              </a:rPr>
              <a:t>wParam</a:t>
            </a:r>
            <a:r>
              <a:rPr lang="en-US" altLang="ko-KR" dirty="0" smtClean="0">
                <a:sym typeface="Wingdings" pitchFamily="2" charset="2"/>
              </a:rPr>
              <a:t>, LPARAM </a:t>
            </a:r>
            <a:r>
              <a:rPr lang="en-US" altLang="ko-KR" dirty="0" err="1" smtClean="0">
                <a:sym typeface="Wingdings" pitchFamily="2" charset="2"/>
              </a:rPr>
              <a:t>lParam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{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TRACE(_T("Mouse hover( x= %d, y = %d)\n"),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	LOWORD(</a:t>
            </a:r>
            <a:r>
              <a:rPr lang="en-US" altLang="ko-KR" dirty="0" err="1" smtClean="0">
                <a:sym typeface="Wingdings" pitchFamily="2" charset="2"/>
              </a:rPr>
              <a:t>lParam</a:t>
            </a:r>
            <a:r>
              <a:rPr lang="en-US" altLang="ko-KR" dirty="0" smtClean="0">
                <a:sym typeface="Wingdings" pitchFamily="2" charset="2"/>
              </a:rPr>
              <a:t>), HIWORD(</a:t>
            </a:r>
            <a:r>
              <a:rPr lang="en-US" altLang="ko-KR" dirty="0" err="1" smtClean="0">
                <a:sym typeface="Wingdings" pitchFamily="2" charset="2"/>
              </a:rPr>
              <a:t>lParam</a:t>
            </a:r>
            <a:r>
              <a:rPr lang="en-US" altLang="ko-KR" dirty="0" smtClean="0">
                <a:sym typeface="Wingdings" pitchFamily="2" charset="2"/>
              </a:rPr>
              <a:t>));</a:t>
            </a:r>
          </a:p>
          <a:p>
            <a:pPr lvl="1">
              <a:lnSpc>
                <a:spcPct val="90000"/>
              </a:lnSpc>
            </a:pPr>
            <a:endParaRPr lang="en-US" altLang="ko-KR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</a:t>
            </a:r>
            <a:r>
              <a:rPr lang="en-US" altLang="ko-KR" dirty="0" err="1" smtClean="0">
                <a:sym typeface="Wingdings" pitchFamily="2" charset="2"/>
              </a:rPr>
              <a:t>wsprintf</a:t>
            </a:r>
            <a:r>
              <a:rPr lang="en-US" altLang="ko-KR" dirty="0" smtClean="0">
                <a:sym typeface="Wingdings" pitchFamily="2" charset="2"/>
              </a:rPr>
              <a:t>(temp, "Mouse hover( x= %d, y = %d)",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		LOWORD(</a:t>
            </a:r>
            <a:r>
              <a:rPr lang="en-US" altLang="ko-KR" dirty="0" err="1" smtClean="0">
                <a:sym typeface="Wingdings" pitchFamily="2" charset="2"/>
              </a:rPr>
              <a:t>lParam</a:t>
            </a:r>
            <a:r>
              <a:rPr lang="en-US" altLang="ko-KR" dirty="0" smtClean="0">
                <a:sym typeface="Wingdings" pitchFamily="2" charset="2"/>
              </a:rPr>
              <a:t>), HIWORD(</a:t>
            </a:r>
            <a:r>
              <a:rPr lang="en-US" altLang="ko-KR" dirty="0" err="1" smtClean="0">
                <a:sym typeface="Wingdings" pitchFamily="2" charset="2"/>
              </a:rPr>
              <a:t>lParam</a:t>
            </a:r>
            <a:r>
              <a:rPr lang="en-US" altLang="ko-KR" dirty="0" smtClean="0">
                <a:sym typeface="Wingdings" pitchFamily="2" charset="2"/>
              </a:rPr>
              <a:t>));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</a:t>
            </a:r>
            <a:r>
              <a:rPr lang="en-US" altLang="ko-KR" dirty="0" err="1" smtClean="0">
                <a:sym typeface="Wingdings" pitchFamily="2" charset="2"/>
              </a:rPr>
              <a:t>AfxGetMainWnd</a:t>
            </a:r>
            <a:r>
              <a:rPr lang="en-US" altLang="ko-KR" dirty="0" smtClean="0">
                <a:sym typeface="Wingdings" pitchFamily="2" charset="2"/>
              </a:rPr>
              <a:t>()-&gt;</a:t>
            </a:r>
            <a:r>
              <a:rPr lang="en-US" altLang="ko-KR" dirty="0" err="1" smtClean="0">
                <a:sym typeface="Wingdings" pitchFamily="2" charset="2"/>
              </a:rPr>
              <a:t>SetWindowText</a:t>
            </a:r>
            <a:r>
              <a:rPr lang="en-US" altLang="ko-KR" dirty="0" smtClean="0">
                <a:sym typeface="Wingdings" pitchFamily="2" charset="2"/>
              </a:rPr>
              <a:t>(temp);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return 0;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}</a:t>
            </a:r>
            <a:r>
              <a:rPr lang="en-US" altLang="ko-KR" dirty="0" smtClean="0"/>
              <a:t>     </a:t>
            </a:r>
          </a:p>
          <a:p>
            <a:pPr lvl="1">
              <a:lnSpc>
                <a:spcPct val="90000"/>
              </a:lnSpc>
            </a:pPr>
            <a:endParaRPr lang="en-US" altLang="ko-KR" dirty="0" smtClean="0"/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//----------------------------------------------------------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#define _WIN32_WINNT 0x0400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//---------------------------------------------------------------</a:t>
            </a:r>
          </a:p>
          <a:p>
            <a:pPr lvl="1">
              <a:lnSpc>
                <a:spcPct val="90000"/>
              </a:lnSpc>
            </a:pPr>
            <a:endParaRPr lang="en-US" altLang="ko-KR" dirty="0" smtClean="0"/>
          </a:p>
          <a:p>
            <a:pPr lvl="1">
              <a:lnSpc>
                <a:spcPct val="90000"/>
              </a:lnSpc>
            </a:pPr>
            <a:endParaRPr lang="en-US" altLang="ko-KR" dirty="0" smtClean="0"/>
          </a:p>
          <a:p>
            <a:pPr lvl="1">
              <a:lnSpc>
                <a:spcPct val="90000"/>
              </a:lnSpc>
            </a:pPr>
            <a:endParaRPr lang="en-US" altLang="ko-KR" dirty="0" smtClean="0"/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   </a:t>
            </a:r>
            <a:endParaRPr lang="en-US" altLang="ko-KR" dirty="0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 </a:t>
            </a:r>
            <a:r>
              <a:rPr lang="ko-KR" altLang="en-US" sz="3600" dirty="0" smtClean="0"/>
              <a:t>마우스 메시지</a:t>
            </a:r>
            <a:r>
              <a:rPr lang="en-US" altLang="ko-KR" sz="3600" dirty="0" smtClean="0"/>
              <a:t>(</a:t>
            </a:r>
            <a:r>
              <a:rPr lang="en-US" altLang="ko-KR" sz="3600" dirty="0" err="1" smtClean="0"/>
              <a:t>MouseWheel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43" name="직사각형 42"/>
          <p:cNvSpPr/>
          <p:nvPr/>
        </p:nvSpPr>
        <p:spPr>
          <a:xfrm>
            <a:off x="0" y="714356"/>
            <a:ext cx="9144000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ko-KR" dirty="0" smtClean="0"/>
              <a:t>ON_MOUSEWHEEL </a:t>
            </a:r>
            <a:r>
              <a:rPr lang="ko-KR" altLang="en-US" dirty="0" smtClean="0"/>
              <a:t>메시지</a:t>
            </a:r>
            <a:endParaRPr lang="en-US" altLang="ko-KR" dirty="0" smtClean="0"/>
          </a:p>
          <a:p>
            <a:pPr lvl="1">
              <a:lnSpc>
                <a:spcPct val="90000"/>
              </a:lnSpc>
            </a:pPr>
            <a:endParaRPr lang="en-US" altLang="ko-KR" dirty="0" smtClean="0"/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BOOL </a:t>
            </a:r>
            <a:r>
              <a:rPr lang="en-US" altLang="ko-KR" dirty="0" err="1" smtClean="0"/>
              <a:t>OnMouseWheel</a:t>
            </a:r>
            <a:r>
              <a:rPr lang="en-US" altLang="ko-KR" dirty="0" smtClean="0"/>
              <a:t>(UINT </a:t>
            </a:r>
            <a:r>
              <a:rPr lang="en-US" altLang="ko-KR" dirty="0" err="1" smtClean="0"/>
              <a:t>nFlags</a:t>
            </a:r>
            <a:r>
              <a:rPr lang="en-US" altLang="ko-KR" dirty="0" smtClean="0"/>
              <a:t>, short </a:t>
            </a:r>
            <a:r>
              <a:rPr lang="en-US" altLang="ko-KR" dirty="0" err="1" smtClean="0"/>
              <a:t>zDelta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Cpoint</a:t>
            </a:r>
            <a:r>
              <a:rPr lang="en-US" altLang="ko-KR" dirty="0" smtClean="0"/>
              <a:t> point);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// </a:t>
            </a:r>
            <a:r>
              <a:rPr lang="en-US" altLang="ko-KR" dirty="0" err="1" smtClean="0"/>
              <a:t>zDelta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휠이</a:t>
            </a:r>
            <a:r>
              <a:rPr lang="ko-KR" altLang="en-US" dirty="0" smtClean="0"/>
              <a:t> 움직인 거리</a:t>
            </a:r>
            <a:endParaRPr lang="en-US" altLang="ko-KR" dirty="0" smtClean="0"/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//            WHEEL_DELTA(120)</a:t>
            </a:r>
            <a:r>
              <a:rPr lang="ko-KR" altLang="en-US" dirty="0" smtClean="0"/>
              <a:t>이면 휠이 </a:t>
            </a:r>
            <a:r>
              <a:rPr lang="ko-KR" altLang="en-US" dirty="0" err="1" smtClean="0"/>
              <a:t>한단계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노치</a:t>
            </a:r>
            <a:r>
              <a:rPr lang="en-US" altLang="ko-KR" dirty="0" smtClean="0"/>
              <a:t>) </a:t>
            </a:r>
            <a:r>
              <a:rPr lang="ko-KR" altLang="en-US" dirty="0" smtClean="0"/>
              <a:t>증가 </a:t>
            </a:r>
            <a:endParaRPr lang="en-US" altLang="ko-KR" dirty="0" smtClean="0"/>
          </a:p>
          <a:p>
            <a:pPr lvl="1">
              <a:lnSpc>
                <a:spcPct val="90000"/>
              </a:lnSpc>
            </a:pPr>
            <a:endParaRPr lang="en-US" altLang="ko-KR" dirty="0" smtClean="0"/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// </a:t>
            </a:r>
            <a:r>
              <a:rPr lang="ko-KR" altLang="en-US" dirty="0" err="1" smtClean="0"/>
              <a:t>휠이</a:t>
            </a:r>
            <a:r>
              <a:rPr lang="ko-KR" altLang="en-US" dirty="0" smtClean="0"/>
              <a:t> 앞으로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간계 회전할 경우</a:t>
            </a:r>
            <a:endParaRPr lang="en-US" altLang="ko-KR" dirty="0" smtClean="0"/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//  </a:t>
            </a:r>
            <a:r>
              <a:rPr lang="ko-KR" altLang="en-US" dirty="0" smtClean="0"/>
              <a:t>창에는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WM_MOUSEWHEEL</a:t>
            </a:r>
            <a:r>
              <a:rPr lang="ko-KR" altLang="en-US" dirty="0" smtClean="0"/>
              <a:t>메시지가 </a:t>
            </a:r>
            <a:r>
              <a:rPr lang="en-US" altLang="ko-KR" dirty="0" smtClean="0"/>
              <a:t>WHEEL_DELTA</a:t>
            </a:r>
            <a:r>
              <a:rPr lang="ko-KR" altLang="en-US" dirty="0" smtClean="0"/>
              <a:t>값을 갖는</a:t>
            </a:r>
            <a:endParaRPr lang="en-US" altLang="ko-KR" dirty="0" smtClean="0"/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//   </a:t>
            </a:r>
            <a:r>
              <a:rPr lang="en-US" altLang="ko-KR" dirty="0" err="1" smtClean="0"/>
              <a:t>zDelta</a:t>
            </a:r>
            <a:r>
              <a:rPr lang="ko-KR" altLang="en-US" dirty="0" smtClean="0"/>
              <a:t>와 함께 전달됨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>
              <a:lnSpc>
                <a:spcPct val="90000"/>
              </a:lnSpc>
            </a:pPr>
            <a:endParaRPr lang="en-US" altLang="ko-KR" dirty="0" smtClean="0"/>
          </a:p>
          <a:p>
            <a:pPr lvl="1">
              <a:lnSpc>
                <a:spcPct val="90000"/>
              </a:lnSpc>
            </a:pPr>
            <a:endParaRPr lang="en-US" altLang="ko-KR" dirty="0" smtClean="0"/>
          </a:p>
          <a:p>
            <a:pPr lvl="1">
              <a:lnSpc>
                <a:spcPct val="90000"/>
              </a:lnSpc>
            </a:pPr>
            <a:endParaRPr lang="en-US" altLang="ko-KR" dirty="0" smtClean="0"/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   </a:t>
            </a:r>
            <a:endParaRPr lang="en-US" altLang="ko-KR" dirty="0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 </a:t>
            </a:r>
            <a:r>
              <a:rPr lang="ko-KR" altLang="en-US" sz="3600" dirty="0" smtClean="0"/>
              <a:t>마우스 메시지</a:t>
            </a:r>
            <a:r>
              <a:rPr lang="en-US" altLang="ko-KR" sz="3600" dirty="0" smtClean="0"/>
              <a:t>(</a:t>
            </a:r>
            <a:r>
              <a:rPr lang="en-US" altLang="ko-KR" sz="3600" dirty="0" err="1" smtClean="0"/>
              <a:t>MouseWheel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43" name="직사각형 42"/>
          <p:cNvSpPr/>
          <p:nvPr/>
        </p:nvSpPr>
        <p:spPr>
          <a:xfrm>
            <a:off x="0" y="1000108"/>
            <a:ext cx="9144000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ko-KR" sz="1600" dirty="0" smtClean="0"/>
              <a:t>BOOL </a:t>
            </a:r>
            <a:r>
              <a:rPr lang="en-US" altLang="ko-KR" sz="1600" dirty="0" err="1" smtClean="0"/>
              <a:t>CMOUSEECView</a:t>
            </a:r>
            <a:r>
              <a:rPr lang="en-US" altLang="ko-KR" sz="1600" dirty="0" smtClean="0"/>
              <a:t>::</a:t>
            </a:r>
            <a:r>
              <a:rPr lang="en-US" altLang="ko-KR" sz="1600" dirty="0" err="1" smtClean="0"/>
              <a:t>OnMouseWheel</a:t>
            </a:r>
            <a:r>
              <a:rPr lang="en-US" altLang="ko-KR" sz="1600" dirty="0" smtClean="0"/>
              <a:t>(UINT </a:t>
            </a:r>
            <a:r>
              <a:rPr lang="en-US" altLang="ko-KR" sz="1600" dirty="0" err="1" smtClean="0"/>
              <a:t>nFlags</a:t>
            </a:r>
            <a:r>
              <a:rPr lang="en-US" altLang="ko-KR" sz="1600" dirty="0" smtClean="0"/>
              <a:t>, short </a:t>
            </a:r>
            <a:r>
              <a:rPr lang="en-US" altLang="ko-KR" sz="1600" dirty="0" err="1" smtClean="0"/>
              <a:t>zDelta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CPoint</a:t>
            </a:r>
            <a:r>
              <a:rPr lang="en-US" altLang="ko-KR" sz="1600" dirty="0" smtClean="0"/>
              <a:t> pt) 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 smtClean="0"/>
              <a:t>{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 smtClean="0"/>
              <a:t>	BOOL	</a:t>
            </a:r>
            <a:r>
              <a:rPr lang="en-US" altLang="ko-KR" sz="1600" dirty="0" err="1" smtClean="0"/>
              <a:t>bUp</a:t>
            </a:r>
            <a:r>
              <a:rPr lang="en-US" altLang="ko-KR" sz="1600" dirty="0" smtClean="0"/>
              <a:t> = TRUE;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nDelta</a:t>
            </a:r>
            <a:r>
              <a:rPr lang="en-US" altLang="ko-KR" sz="1600" dirty="0" smtClean="0"/>
              <a:t>	= </a:t>
            </a:r>
            <a:r>
              <a:rPr lang="en-US" altLang="ko-KR" sz="1600" dirty="0" err="1" smtClean="0"/>
              <a:t>zDelta</a:t>
            </a:r>
            <a:r>
              <a:rPr lang="en-US" altLang="ko-KR" sz="1600" dirty="0" smtClean="0"/>
              <a:t>;</a:t>
            </a:r>
          </a:p>
          <a:p>
            <a:pPr lvl="1">
              <a:lnSpc>
                <a:spcPct val="90000"/>
              </a:lnSpc>
            </a:pPr>
            <a:endParaRPr lang="en-US" altLang="ko-KR" sz="1600" dirty="0" smtClean="0"/>
          </a:p>
          <a:p>
            <a:pPr lvl="1">
              <a:lnSpc>
                <a:spcPct val="90000"/>
              </a:lnSpc>
            </a:pPr>
            <a:r>
              <a:rPr lang="en-US" altLang="ko-KR" sz="1600" dirty="0" smtClean="0"/>
              <a:t>	if( </a:t>
            </a:r>
            <a:r>
              <a:rPr lang="en-US" altLang="ko-KR" sz="1600" dirty="0" err="1" smtClean="0"/>
              <a:t>zDelta</a:t>
            </a:r>
            <a:r>
              <a:rPr lang="en-US" altLang="ko-KR" sz="1600" dirty="0" smtClean="0"/>
              <a:t> &lt; 0 ) {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bUp</a:t>
            </a:r>
            <a:r>
              <a:rPr lang="en-US" altLang="ko-KR" sz="1600" dirty="0" smtClean="0"/>
              <a:t>	= FALSE;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nDelta</a:t>
            </a:r>
            <a:r>
              <a:rPr lang="en-US" altLang="ko-KR" sz="1600" dirty="0" smtClean="0"/>
              <a:t>	= -</a:t>
            </a:r>
            <a:r>
              <a:rPr lang="en-US" altLang="ko-KR" sz="1600" dirty="0" err="1" smtClean="0"/>
              <a:t>nDelta</a:t>
            </a:r>
            <a:r>
              <a:rPr lang="en-US" altLang="ko-KR" sz="1600" dirty="0" smtClean="0"/>
              <a:t>;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 smtClean="0"/>
              <a:t>	}</a:t>
            </a:r>
          </a:p>
          <a:p>
            <a:pPr lvl="1">
              <a:lnSpc>
                <a:spcPct val="90000"/>
              </a:lnSpc>
            </a:pPr>
            <a:endParaRPr lang="en-US" altLang="ko-KR" sz="1600" dirty="0" smtClean="0"/>
          </a:p>
          <a:p>
            <a:pPr lvl="1">
              <a:lnSpc>
                <a:spcPct val="90000"/>
              </a:lnSpc>
            </a:pPr>
            <a:r>
              <a:rPr lang="en-US" altLang="ko-KR" sz="1600" dirty="0" smtClean="0"/>
              <a:t>	UINT </a:t>
            </a:r>
            <a:r>
              <a:rPr lang="en-US" altLang="ko-KR" sz="1600" dirty="0" err="1" smtClean="0"/>
              <a:t>nWheelScrollLines</a:t>
            </a:r>
            <a:r>
              <a:rPr lang="en-US" altLang="ko-KR" sz="1600" dirty="0" smtClean="0"/>
              <a:t>;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 smtClean="0"/>
              <a:t>	::</a:t>
            </a:r>
            <a:r>
              <a:rPr lang="en-US" altLang="ko-KR" sz="1600" dirty="0" err="1" smtClean="0"/>
              <a:t>SystemParametersInfo</a:t>
            </a:r>
            <a:r>
              <a:rPr lang="en-US" altLang="ko-KR" sz="1600" dirty="0" smtClean="0"/>
              <a:t>(SPI_GETWHEELSCROLLLINES, 0, &amp;</a:t>
            </a:r>
            <a:r>
              <a:rPr lang="en-US" altLang="ko-KR" sz="1600" dirty="0" err="1" smtClean="0"/>
              <a:t>nWheelScrollLines</a:t>
            </a:r>
            <a:r>
              <a:rPr lang="en-US" altLang="ko-KR" sz="1600" dirty="0" smtClean="0"/>
              <a:t>, 0);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 smtClean="0"/>
              <a:t>	if(</a:t>
            </a:r>
            <a:r>
              <a:rPr lang="en-US" altLang="ko-KR" sz="1600" dirty="0" err="1" smtClean="0"/>
              <a:t>nWheelScrollLines</a:t>
            </a:r>
            <a:r>
              <a:rPr lang="en-US" altLang="ko-KR" sz="1600" dirty="0" smtClean="0"/>
              <a:t> == WHEEL_PAGESCROLL)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SendMessage</a:t>
            </a:r>
            <a:r>
              <a:rPr lang="en-US" altLang="ko-KR" sz="1600" dirty="0" smtClean="0"/>
              <a:t>(WM_VSCROLL, MAKEWPARAM(</a:t>
            </a:r>
            <a:r>
              <a:rPr lang="en-US" altLang="ko-KR" sz="1600" dirty="0" err="1" smtClean="0"/>
              <a:t>bUp</a:t>
            </a:r>
            <a:r>
              <a:rPr lang="en-US" altLang="ko-KR" sz="1600" dirty="0" smtClean="0"/>
              <a:t> ? SB_PAGEUP : 			SB_PAGEDOWN, 0), 0);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 smtClean="0"/>
              <a:t>	else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 smtClean="0"/>
              <a:t>	{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nLines</a:t>
            </a:r>
            <a:r>
              <a:rPr lang="en-US" altLang="ko-KR" sz="1600" dirty="0" smtClean="0"/>
              <a:t> = (</a:t>
            </a:r>
            <a:r>
              <a:rPr lang="en-US" altLang="ko-KR" sz="1600" dirty="0" err="1" smtClean="0"/>
              <a:t>nDelta</a:t>
            </a:r>
            <a:r>
              <a:rPr lang="en-US" altLang="ko-KR" sz="1600" dirty="0" smtClean="0"/>
              <a:t> * </a:t>
            </a:r>
            <a:r>
              <a:rPr lang="en-US" altLang="ko-KR" sz="1600" dirty="0" err="1" smtClean="0"/>
              <a:t>nWheelScrollLines</a:t>
            </a:r>
            <a:r>
              <a:rPr lang="en-US" altLang="ko-KR" sz="1600" dirty="0" smtClean="0"/>
              <a:t>) / WHEEL_DELTA;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 smtClean="0"/>
              <a:t>		while( </a:t>
            </a:r>
            <a:r>
              <a:rPr lang="en-US" altLang="ko-KR" sz="1600" dirty="0" err="1" smtClean="0"/>
              <a:t>nLines</a:t>
            </a:r>
            <a:r>
              <a:rPr lang="en-US" altLang="ko-KR" sz="1600" dirty="0" smtClean="0"/>
              <a:t>--)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 smtClean="0"/>
              <a:t>			</a:t>
            </a:r>
            <a:r>
              <a:rPr lang="en-US" altLang="ko-KR" sz="1600" dirty="0" err="1" smtClean="0"/>
              <a:t>SendMessage</a:t>
            </a:r>
            <a:r>
              <a:rPr lang="en-US" altLang="ko-KR" sz="1600" dirty="0" smtClean="0"/>
              <a:t>(WM_VSCROLL, MAKEWPARAM(</a:t>
            </a:r>
            <a:r>
              <a:rPr lang="en-US" altLang="ko-KR" sz="1600" dirty="0" err="1" smtClean="0"/>
              <a:t>bUp</a:t>
            </a:r>
            <a:r>
              <a:rPr lang="en-US" altLang="ko-KR" sz="1600" dirty="0" smtClean="0"/>
              <a:t> ? SB_LINEUP : 			SB_PAGEDOWN, 0), 0);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 smtClean="0"/>
              <a:t>	}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 smtClean="0"/>
              <a:t>	return </a:t>
            </a:r>
            <a:r>
              <a:rPr lang="en-US" altLang="ko-KR" sz="1600" dirty="0" err="1" smtClean="0"/>
              <a:t>CView</a:t>
            </a:r>
            <a:r>
              <a:rPr lang="en-US" altLang="ko-KR" sz="1600" dirty="0" smtClean="0"/>
              <a:t>::</a:t>
            </a:r>
            <a:r>
              <a:rPr lang="en-US" altLang="ko-KR" sz="1600" dirty="0" err="1" smtClean="0"/>
              <a:t>OnMouseWheel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nFlags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zDelta</a:t>
            </a:r>
            <a:r>
              <a:rPr lang="en-US" altLang="ko-KR" sz="1600" dirty="0" smtClean="0"/>
              <a:t>, pt);</a:t>
            </a:r>
          </a:p>
          <a:p>
            <a:pPr lvl="1">
              <a:lnSpc>
                <a:spcPct val="90000"/>
              </a:lnSpc>
            </a:pPr>
            <a:r>
              <a:rPr lang="en-US" altLang="ko-KR" sz="1600" dirty="0" smtClean="0"/>
              <a:t>}   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 </a:t>
            </a:r>
            <a:r>
              <a:rPr lang="ko-KR" altLang="en-US" sz="3600" dirty="0" smtClean="0"/>
              <a:t>마우스 메시지</a:t>
            </a:r>
            <a:endParaRPr lang="ko-KR" altLang="en-US" sz="3600" dirty="0"/>
          </a:p>
        </p:txBody>
      </p:sp>
      <p:sp>
        <p:nvSpPr>
          <p:cNvPr id="43" name="직사각형 42"/>
          <p:cNvSpPr/>
          <p:nvPr/>
        </p:nvSpPr>
        <p:spPr>
          <a:xfrm>
            <a:off x="0" y="714356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ko-KR" sz="2000" dirty="0" smtClean="0"/>
              <a:t>Ex) Tic- </a:t>
            </a:r>
            <a:r>
              <a:rPr lang="en-US" altLang="ko-KR" sz="2000" dirty="0" err="1" smtClean="0"/>
              <a:t>Tac</a:t>
            </a:r>
            <a:r>
              <a:rPr lang="en-US" altLang="ko-KR" sz="2000" dirty="0" smtClean="0"/>
              <a:t>-Toe </a:t>
            </a:r>
            <a:r>
              <a:rPr lang="ko-KR" altLang="en-US" sz="2000" dirty="0" smtClean="0"/>
              <a:t>응용 프로그램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	- </a:t>
            </a:r>
            <a:r>
              <a:rPr lang="ko-KR" altLang="en-US" sz="2000" dirty="0" smtClean="0"/>
              <a:t>마우스 메시지 처리 확인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	    ON_WM_LBUTTONDOWN()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	    ON_WM_LBUTTONDBCLK()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	    ON_WM_RBUTTONDOWN()</a:t>
            </a:r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EX) </a:t>
            </a:r>
            <a:r>
              <a:rPr lang="en-US" altLang="ko-KR" sz="2000" dirty="0" err="1" smtClean="0"/>
              <a:t>MouseCap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응용 프로그램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	- </a:t>
            </a:r>
            <a:r>
              <a:rPr lang="ko-KR" altLang="en-US" sz="2000" dirty="0" smtClean="0"/>
              <a:t>마우스 </a:t>
            </a:r>
            <a:r>
              <a:rPr lang="ko-KR" altLang="en-US" sz="2000" dirty="0" err="1" smtClean="0"/>
              <a:t>캡쳐</a:t>
            </a:r>
            <a:r>
              <a:rPr lang="ko-KR" altLang="en-US" sz="2000" dirty="0" smtClean="0"/>
              <a:t> 처리 확인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</a:t>
            </a:r>
            <a:r>
              <a:rPr lang="ko-KR" altLang="en-US" sz="3600" dirty="0" smtClean="0"/>
              <a:t>마우스 메시지</a:t>
            </a:r>
            <a:endParaRPr lang="ko-KR" altLang="en-US" sz="3600" dirty="0"/>
          </a:p>
        </p:txBody>
      </p:sp>
      <p:sp>
        <p:nvSpPr>
          <p:cNvPr id="43" name="직사각형 42"/>
          <p:cNvSpPr/>
          <p:nvPr/>
        </p:nvSpPr>
        <p:spPr>
          <a:xfrm>
            <a:off x="0" y="714356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::</a:t>
            </a:r>
            <a:r>
              <a:rPr lang="en-US" altLang="ko-KR" sz="2000" dirty="0" err="1" smtClean="0">
                <a:sym typeface="Wingdings" pitchFamily="2" charset="2"/>
              </a:rPr>
              <a:t>GetSystemMetrics</a:t>
            </a:r>
            <a:r>
              <a:rPr lang="en-US" altLang="ko-KR" sz="2000" dirty="0" smtClean="0">
                <a:sym typeface="Wingdings" pitchFamily="2" charset="2"/>
              </a:rPr>
              <a:t>( SM_MOUSEPRESENT)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</a:t>
            </a:r>
            <a:r>
              <a:rPr lang="ko-KR" altLang="en-US" sz="2000" dirty="0" smtClean="0">
                <a:sym typeface="Wingdings" pitchFamily="2" charset="2"/>
              </a:rPr>
              <a:t>마우스 단추의 개수 얻기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</a:t>
            </a:r>
            <a:r>
              <a:rPr lang="ko-KR" altLang="en-US" sz="2000" dirty="0" err="1" smtClean="0">
                <a:sym typeface="Wingdings" pitchFamily="2" charset="2"/>
              </a:rPr>
              <a:t>리턴값이</a:t>
            </a:r>
            <a:r>
              <a:rPr lang="ko-KR" altLang="en-US" sz="2000" dirty="0" smtClean="0">
                <a:sym typeface="Wingdings" pitchFamily="2" charset="2"/>
              </a:rPr>
              <a:t> </a:t>
            </a:r>
            <a:r>
              <a:rPr lang="en-US" altLang="ko-KR" sz="2000" dirty="0" smtClean="0">
                <a:sym typeface="Wingdings" pitchFamily="2" charset="2"/>
              </a:rPr>
              <a:t>0</a:t>
            </a:r>
            <a:r>
              <a:rPr lang="ko-KR" altLang="en-US" sz="2000" dirty="0" smtClean="0">
                <a:sym typeface="Wingdings" pitchFamily="2" charset="2"/>
              </a:rPr>
              <a:t>이외의 값일 경우 마우스가 없음</a:t>
            </a:r>
            <a:r>
              <a:rPr lang="en-US" altLang="ko-KR" sz="2000" dirty="0" smtClean="0">
                <a:sym typeface="Wingdings" pitchFamily="2" charset="2"/>
              </a:rPr>
              <a:t>.</a:t>
            </a: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::</a:t>
            </a:r>
            <a:r>
              <a:rPr lang="en-US" altLang="ko-KR" sz="2000" dirty="0" err="1" smtClean="0">
                <a:sym typeface="Wingdings" pitchFamily="2" charset="2"/>
              </a:rPr>
              <a:t>GetDoubleClickTime</a:t>
            </a:r>
            <a:r>
              <a:rPr lang="en-US" altLang="ko-KR" sz="2000" dirty="0" smtClean="0">
                <a:sym typeface="Wingdings" pitchFamily="2" charset="2"/>
              </a:rPr>
              <a:t>()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</a:t>
            </a:r>
            <a:r>
              <a:rPr lang="ko-KR" altLang="en-US" sz="2000" dirty="0" smtClean="0">
                <a:sym typeface="Wingdings" pitchFamily="2" charset="2"/>
              </a:rPr>
              <a:t>더블클릭 최대 허용 시간 리턴</a:t>
            </a:r>
            <a:r>
              <a:rPr lang="en-US" altLang="ko-KR" sz="2000" dirty="0" smtClean="0">
                <a:sym typeface="Wingdings" pitchFamily="2" charset="2"/>
              </a:rPr>
              <a:t>(ms</a:t>
            </a:r>
            <a:r>
              <a:rPr lang="ko-KR" altLang="en-US" sz="2000" dirty="0" smtClean="0">
                <a:sym typeface="Wingdings" pitchFamily="2" charset="2"/>
              </a:rPr>
              <a:t>단위로 반환</a:t>
            </a:r>
            <a:r>
              <a:rPr lang="en-US" altLang="ko-KR" sz="2000" dirty="0" smtClean="0">
                <a:sym typeface="Wingdings" pitchFamily="2" charset="2"/>
              </a:rPr>
              <a:t>)</a:t>
            </a: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::</a:t>
            </a:r>
            <a:r>
              <a:rPr lang="en-US" altLang="ko-KR" sz="2000" dirty="0" err="1" smtClean="0">
                <a:sym typeface="Wingdings" pitchFamily="2" charset="2"/>
              </a:rPr>
              <a:t>SetDoubleClickTime</a:t>
            </a:r>
            <a:r>
              <a:rPr lang="en-US" altLang="ko-KR" sz="2000" dirty="0" smtClean="0">
                <a:sym typeface="Wingdings" pitchFamily="2" charset="2"/>
              </a:rPr>
              <a:t>(250)</a:t>
            </a: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::</a:t>
            </a:r>
            <a:r>
              <a:rPr lang="en-US" altLang="ko-KR" sz="2000" dirty="0" err="1" smtClean="0">
                <a:sym typeface="Wingdings" pitchFamily="2" charset="2"/>
              </a:rPr>
              <a:t>GetKeyState</a:t>
            </a:r>
            <a:r>
              <a:rPr lang="en-US" altLang="ko-KR" sz="2000" dirty="0" smtClean="0">
                <a:sym typeface="Wingdings" pitchFamily="2" charset="2"/>
              </a:rPr>
              <a:t>( VK_LBUTTON)  &amp;  ::</a:t>
            </a:r>
            <a:r>
              <a:rPr lang="en-US" altLang="ko-KR" sz="2000" dirty="0" err="1" smtClean="0">
                <a:sym typeface="Wingdings" pitchFamily="2" charset="2"/>
              </a:rPr>
              <a:t>GetAsyncKeyState</a:t>
            </a:r>
            <a:r>
              <a:rPr lang="en-US" altLang="ko-KR" sz="2000" dirty="0" smtClean="0">
                <a:sym typeface="Wingdings" pitchFamily="2" charset="2"/>
              </a:rPr>
              <a:t>(VK_LBUTTON)</a:t>
            </a: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::</a:t>
            </a:r>
            <a:r>
              <a:rPr lang="en-US" altLang="ko-KR" sz="2000" dirty="0" err="1" smtClean="0">
                <a:sym typeface="Wingdings" pitchFamily="2" charset="2"/>
              </a:rPr>
              <a:t>GetCursorPos</a:t>
            </a:r>
            <a:r>
              <a:rPr lang="en-US" altLang="ko-KR" sz="2000" dirty="0" smtClean="0">
                <a:sym typeface="Wingdings" pitchFamily="2" charset="2"/>
              </a:rPr>
              <a:t>();		// </a:t>
            </a:r>
            <a:r>
              <a:rPr lang="ko-KR" altLang="en-US" sz="2000" dirty="0" smtClean="0">
                <a:sym typeface="Wingdings" pitchFamily="2" charset="2"/>
              </a:rPr>
              <a:t>현재의 커서 좌표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DWORD </a:t>
            </a:r>
            <a:r>
              <a:rPr lang="en-US" altLang="ko-KR" sz="2000" dirty="0" err="1" smtClean="0">
                <a:sym typeface="Wingdings" pitchFamily="2" charset="2"/>
              </a:rPr>
              <a:t>dwPos</a:t>
            </a:r>
            <a:r>
              <a:rPr lang="en-US" altLang="ko-KR" sz="2000" dirty="0" smtClean="0">
                <a:sym typeface="Wingdings" pitchFamily="2" charset="2"/>
              </a:rPr>
              <a:t>	= ::</a:t>
            </a:r>
            <a:r>
              <a:rPr lang="en-US" altLang="ko-KR" sz="2000" dirty="0" err="1" smtClean="0">
                <a:sym typeface="Wingdings" pitchFamily="2" charset="2"/>
              </a:rPr>
              <a:t>GetMessagePos</a:t>
            </a:r>
            <a:r>
              <a:rPr lang="en-US" altLang="ko-KR" sz="2000" dirty="0" smtClean="0">
                <a:sym typeface="Wingdings" pitchFamily="2" charset="2"/>
              </a:rPr>
              <a:t>();	// </a:t>
            </a:r>
            <a:r>
              <a:rPr lang="ko-KR" altLang="en-US" sz="2000" dirty="0" smtClean="0">
                <a:sym typeface="Wingdings" pitchFamily="2" charset="2"/>
              </a:rPr>
              <a:t>최근 메시지에서의 좌표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err="1" smtClean="0">
                <a:sym typeface="Wingdings" pitchFamily="2" charset="2"/>
              </a:rPr>
              <a:t>int</a:t>
            </a:r>
            <a:r>
              <a:rPr lang="en-US" altLang="ko-KR" sz="2000" dirty="0" smtClean="0">
                <a:sym typeface="Wingdings" pitchFamily="2" charset="2"/>
              </a:rPr>
              <a:t>	x = LOWORD(</a:t>
            </a:r>
            <a:r>
              <a:rPr lang="en-US" altLang="ko-KR" sz="2000" dirty="0" err="1" smtClean="0">
                <a:sym typeface="Wingdings" pitchFamily="2" charset="2"/>
              </a:rPr>
              <a:t>dwPos</a:t>
            </a:r>
            <a:r>
              <a:rPr lang="en-US" altLang="ko-KR" sz="2000" dirty="0" smtClean="0">
                <a:sym typeface="Wingdings" pitchFamily="2" charset="2"/>
              </a:rPr>
              <a:t>);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err="1" smtClean="0">
                <a:sym typeface="Wingdings" pitchFamily="2" charset="2"/>
              </a:rPr>
              <a:t>int</a:t>
            </a:r>
            <a:r>
              <a:rPr lang="en-US" altLang="ko-KR" sz="2000" dirty="0" smtClean="0">
                <a:sym typeface="Wingdings" pitchFamily="2" charset="2"/>
              </a:rPr>
              <a:t>  y = HIWORD(</a:t>
            </a:r>
            <a:r>
              <a:rPr lang="en-US" altLang="ko-KR" sz="2000" dirty="0" err="1" smtClean="0">
                <a:sym typeface="Wingdings" pitchFamily="2" charset="2"/>
              </a:rPr>
              <a:t>dwPos</a:t>
            </a:r>
            <a:r>
              <a:rPr lang="en-US" altLang="ko-KR" sz="2000" dirty="0" smtClean="0">
                <a:sym typeface="Wingdings" pitchFamily="2" charset="2"/>
              </a:rPr>
              <a:t>);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// </a:t>
            </a:r>
            <a:r>
              <a:rPr lang="ko-KR" altLang="en-US" sz="2000" dirty="0" smtClean="0">
                <a:sym typeface="Wingdings" pitchFamily="2" charset="2"/>
              </a:rPr>
              <a:t>모두 화면 좌표임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err="1" smtClean="0">
                <a:sym typeface="Wingdings" pitchFamily="2" charset="2"/>
              </a:rPr>
              <a:t>ClientToScreen</a:t>
            </a:r>
            <a:r>
              <a:rPr lang="en-US" altLang="ko-KR" sz="2000" dirty="0" smtClean="0">
                <a:sym typeface="Wingdings" pitchFamily="2" charset="2"/>
              </a:rPr>
              <a:t>();	// </a:t>
            </a:r>
            <a:r>
              <a:rPr lang="ko-KR" altLang="en-US" sz="2000" dirty="0" smtClean="0">
                <a:sym typeface="Wingdings" pitchFamily="2" charset="2"/>
              </a:rPr>
              <a:t>클라이언트좌표로 변환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::</a:t>
            </a:r>
            <a:r>
              <a:rPr lang="en-US" altLang="ko-KR" sz="2000" dirty="0" err="1" smtClean="0">
                <a:sym typeface="Wingdings" pitchFamily="2" charset="2"/>
              </a:rPr>
              <a:t>ClipCursor</a:t>
            </a:r>
            <a:r>
              <a:rPr lang="en-US" altLang="ko-KR" sz="2000" dirty="0" smtClean="0">
                <a:sym typeface="Wingdings" pitchFamily="2" charset="2"/>
              </a:rPr>
              <a:t>(NULL);	// </a:t>
            </a:r>
            <a:r>
              <a:rPr lang="ko-KR" altLang="en-US" sz="2000" dirty="0" smtClean="0">
                <a:sym typeface="Wingdings" pitchFamily="2" charset="2"/>
              </a:rPr>
              <a:t>커서 가두기</a:t>
            </a:r>
            <a:r>
              <a:rPr lang="en-US" altLang="ko-KR" sz="2000" dirty="0" smtClean="0">
                <a:sym typeface="Wingdings" pitchFamily="2" charset="2"/>
              </a:rPr>
              <a:t>, </a:t>
            </a:r>
            <a:r>
              <a:rPr lang="ko-KR" altLang="en-US" sz="2000" dirty="0" smtClean="0">
                <a:sym typeface="Wingdings" pitchFamily="2" charset="2"/>
              </a:rPr>
              <a:t>공유 자원임으로 </a:t>
            </a:r>
            <a:r>
              <a:rPr lang="en-US" altLang="ko-KR" sz="2000" dirty="0" smtClean="0">
                <a:sym typeface="Wingdings" pitchFamily="2" charset="2"/>
              </a:rPr>
              <a:t>NULL</a:t>
            </a:r>
            <a:r>
              <a:rPr lang="ko-KR" altLang="en-US" sz="2000" dirty="0" smtClean="0">
                <a:sym typeface="Wingdings" pitchFamily="2" charset="2"/>
              </a:rPr>
              <a:t>처리 필요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    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[ </a:t>
            </a:r>
            <a:r>
              <a:rPr lang="en-US" altLang="ko-KR" sz="3600" dirty="0" err="1" smtClean="0"/>
              <a:t>Afx</a:t>
            </a:r>
            <a:r>
              <a:rPr lang="ko-KR" altLang="en-US" sz="3600" dirty="0" err="1" smtClean="0"/>
              <a:t>접두어가</a:t>
            </a:r>
            <a:r>
              <a:rPr lang="ko-KR" altLang="en-US" sz="3600" dirty="0" smtClean="0"/>
              <a:t> 붙은 함수들 </a:t>
            </a:r>
            <a:r>
              <a:rPr lang="en-US" altLang="ko-KR" sz="3600" dirty="0" smtClean="0"/>
              <a:t>]</a:t>
            </a:r>
            <a:endParaRPr lang="ko-KR" altLang="en-US" sz="36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14400" y="1752600"/>
            <a:ext cx="2743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멤버함수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657600" y="1752600"/>
            <a:ext cx="518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기  능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914400" y="2133600"/>
            <a:ext cx="2743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AfxGetApp()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657600" y="2133600"/>
            <a:ext cx="5181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어플리케이션 클래스의 객체 포인터를 리턴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914400" y="2819400"/>
            <a:ext cx="2743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AfxGetMainWnd()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657600" y="2819400"/>
            <a:ext cx="518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메인 프레임 클래스의 객체 포인터를 얻는다</a:t>
            </a:r>
            <a:r>
              <a:rPr lang="en-US" altLang="ko-KR" sz="2000">
                <a:latin typeface="Times New Roman" charset="0"/>
              </a:rPr>
              <a:t>.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914400" y="3429000"/>
            <a:ext cx="2743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AfxGetInstanceHandle()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3657600" y="3429000"/>
            <a:ext cx="5181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프로그램의 인스턴스 핸들을 리턴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914400" y="4191000"/>
            <a:ext cx="2743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AfxGetAppName()</a:t>
            </a: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3657600" y="4191000"/>
            <a:ext cx="5181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응용 프로그램의 이름을 리턴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 </a:t>
            </a:r>
            <a:r>
              <a:rPr lang="en-US" altLang="ko-KR" sz="3600" dirty="0" smtClean="0"/>
              <a:t>MFC(Microsoft Foundation Class)?</a:t>
            </a:r>
            <a:endParaRPr lang="ko-KR" altLang="en-US" sz="3600" dirty="0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797300" y="6569075"/>
            <a:ext cx="2311400" cy="288925"/>
          </a:xfrm>
        </p:spPr>
        <p:txBody>
          <a:bodyPr/>
          <a:lstStyle/>
          <a:p>
            <a:r>
              <a:rPr lang="en-US" altLang="ko-KR"/>
              <a:t>[</a:t>
            </a:r>
            <a:fld id="{6B2BA383-B52D-4A17-A0C2-D017B14E4753}" type="slidenum">
              <a:rPr lang="en-US" altLang="ko-KR"/>
              <a:pPr/>
              <a:t>17</a:t>
            </a:fld>
            <a:r>
              <a:rPr lang="en-US" altLang="ko-KR"/>
              <a:t>]</a:t>
            </a:r>
          </a:p>
        </p:txBody>
      </p:sp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863600" y="2057400"/>
            <a:ext cx="8045450" cy="4038600"/>
            <a:chOff x="502" y="1108"/>
            <a:chExt cx="4678" cy="2544"/>
          </a:xfrm>
        </p:grpSpPr>
        <p:sp>
          <p:nvSpPr>
            <p:cNvPr id="10" name="Line 4"/>
            <p:cNvSpPr>
              <a:spLocks noChangeShapeType="1"/>
            </p:cNvSpPr>
            <p:nvPr/>
          </p:nvSpPr>
          <p:spPr bwMode="auto">
            <a:xfrm flipV="1">
              <a:off x="4128" y="1580"/>
              <a:ext cx="0" cy="1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 flipV="1">
              <a:off x="3744" y="1628"/>
              <a:ext cx="0" cy="1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 flipV="1">
              <a:off x="3312" y="1580"/>
              <a:ext cx="0" cy="1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flipV="1">
              <a:off x="2352" y="1628"/>
              <a:ext cx="0" cy="1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4" name="Group 8"/>
            <p:cNvGrpSpPr>
              <a:grpSpLocks/>
            </p:cNvGrpSpPr>
            <p:nvPr/>
          </p:nvGrpSpPr>
          <p:grpSpPr bwMode="auto">
            <a:xfrm>
              <a:off x="1588" y="2548"/>
              <a:ext cx="3592" cy="1104"/>
              <a:chOff x="1588" y="2548"/>
              <a:chExt cx="3592" cy="1104"/>
            </a:xfrm>
          </p:grpSpPr>
          <p:sp>
            <p:nvSpPr>
              <p:cNvPr id="30" name="Line 9"/>
              <p:cNvSpPr>
                <a:spLocks noChangeShapeType="1"/>
              </p:cNvSpPr>
              <p:nvPr/>
            </p:nvSpPr>
            <p:spPr bwMode="auto">
              <a:xfrm>
                <a:off x="1588" y="2592"/>
                <a:ext cx="35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31" name="Group 10"/>
              <p:cNvGrpSpPr>
                <a:grpSpLocks/>
              </p:cNvGrpSpPr>
              <p:nvPr/>
            </p:nvGrpSpPr>
            <p:grpSpPr bwMode="auto">
              <a:xfrm>
                <a:off x="1588" y="2548"/>
                <a:ext cx="1192" cy="616"/>
                <a:chOff x="1588" y="2548"/>
                <a:chExt cx="1192" cy="616"/>
              </a:xfrm>
            </p:grpSpPr>
            <p:sp>
              <p:nvSpPr>
                <p:cNvPr id="45" name="Rectangle 11"/>
                <p:cNvSpPr>
                  <a:spLocks noChangeArrowheads="1"/>
                </p:cNvSpPr>
                <p:nvPr/>
              </p:nvSpPr>
              <p:spPr bwMode="auto">
                <a:xfrm>
                  <a:off x="1588" y="2548"/>
                  <a:ext cx="1192" cy="61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6" name="Rectangle 12"/>
                <p:cNvSpPr>
                  <a:spLocks noChangeArrowheads="1"/>
                </p:cNvSpPr>
                <p:nvPr/>
              </p:nvSpPr>
              <p:spPr bwMode="auto">
                <a:xfrm>
                  <a:off x="1775" y="2655"/>
                  <a:ext cx="818" cy="40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ko-KR" sz="1800" b="1">
                      <a:ea typeface="굴림" charset="-127"/>
                    </a:rPr>
                    <a:t>Win32 API</a:t>
                  </a:r>
                </a:p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ko-KR" sz="1800" b="1">
                      <a:ea typeface="굴림" charset="-127"/>
                    </a:rPr>
                    <a:t>(SDK)</a:t>
                  </a:r>
                </a:p>
              </p:txBody>
            </p:sp>
          </p:grpSp>
          <p:grpSp>
            <p:nvGrpSpPr>
              <p:cNvPr id="32" name="Group 13"/>
              <p:cNvGrpSpPr>
                <a:grpSpLocks/>
              </p:cNvGrpSpPr>
              <p:nvPr/>
            </p:nvGrpSpPr>
            <p:grpSpPr bwMode="auto">
              <a:xfrm>
                <a:off x="2884" y="2548"/>
                <a:ext cx="712" cy="616"/>
                <a:chOff x="2884" y="2548"/>
                <a:chExt cx="712" cy="616"/>
              </a:xfrm>
            </p:grpSpPr>
            <p:sp>
              <p:nvSpPr>
                <p:cNvPr id="43" name="Rectangle 14"/>
                <p:cNvSpPr>
                  <a:spLocks noChangeArrowheads="1"/>
                </p:cNvSpPr>
                <p:nvPr/>
              </p:nvSpPr>
              <p:spPr bwMode="auto">
                <a:xfrm>
                  <a:off x="2884" y="2548"/>
                  <a:ext cx="712" cy="61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" name="Rectangle 15"/>
                <p:cNvSpPr>
                  <a:spLocks noChangeArrowheads="1"/>
                </p:cNvSpPr>
                <p:nvPr/>
              </p:nvSpPr>
              <p:spPr bwMode="auto">
                <a:xfrm>
                  <a:off x="3035" y="2742"/>
                  <a:ext cx="410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l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ko-KR" sz="1800" b="1">
                      <a:ea typeface="굴림" charset="-127"/>
                    </a:rPr>
                    <a:t>OLE</a:t>
                  </a:r>
                </a:p>
              </p:txBody>
            </p:sp>
          </p:grpSp>
          <p:grpSp>
            <p:nvGrpSpPr>
              <p:cNvPr id="33" name="Group 16"/>
              <p:cNvGrpSpPr>
                <a:grpSpLocks/>
              </p:cNvGrpSpPr>
              <p:nvPr/>
            </p:nvGrpSpPr>
            <p:grpSpPr bwMode="auto">
              <a:xfrm>
                <a:off x="3735" y="2548"/>
                <a:ext cx="712" cy="616"/>
                <a:chOff x="3735" y="2548"/>
                <a:chExt cx="712" cy="616"/>
              </a:xfrm>
            </p:grpSpPr>
            <p:sp>
              <p:nvSpPr>
                <p:cNvPr id="41" name="Rectangle 17"/>
                <p:cNvSpPr>
                  <a:spLocks noChangeArrowheads="1"/>
                </p:cNvSpPr>
                <p:nvPr/>
              </p:nvSpPr>
              <p:spPr bwMode="auto">
                <a:xfrm>
                  <a:off x="3735" y="2548"/>
                  <a:ext cx="712" cy="61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2" name="Rectangle 18"/>
                <p:cNvSpPr>
                  <a:spLocks noChangeArrowheads="1"/>
                </p:cNvSpPr>
                <p:nvPr/>
              </p:nvSpPr>
              <p:spPr bwMode="auto">
                <a:xfrm>
                  <a:off x="3822" y="2742"/>
                  <a:ext cx="538" cy="22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l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en-US" altLang="ko-KR" sz="1800" b="1">
                      <a:ea typeface="굴림" charset="-127"/>
                    </a:rPr>
                    <a:t>ODBC</a:t>
                  </a:r>
                </a:p>
              </p:txBody>
            </p:sp>
          </p:grpSp>
          <p:sp>
            <p:nvSpPr>
              <p:cNvPr id="34" name="Rectangle 19"/>
              <p:cNvSpPr>
                <a:spLocks noChangeArrowheads="1"/>
              </p:cNvSpPr>
              <p:nvPr/>
            </p:nvSpPr>
            <p:spPr bwMode="auto">
              <a:xfrm>
                <a:off x="4474" y="2741"/>
                <a:ext cx="412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" name="Oval 20"/>
              <p:cNvSpPr>
                <a:spLocks noChangeArrowheads="1"/>
              </p:cNvSpPr>
              <p:nvPr/>
            </p:nvSpPr>
            <p:spPr bwMode="auto">
              <a:xfrm>
                <a:off x="4612" y="3055"/>
                <a:ext cx="61" cy="6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" name="Rectangle 21"/>
              <p:cNvSpPr>
                <a:spLocks noChangeArrowheads="1"/>
              </p:cNvSpPr>
              <p:nvPr/>
            </p:nvSpPr>
            <p:spPr bwMode="auto">
              <a:xfrm>
                <a:off x="1631" y="3250"/>
                <a:ext cx="1130" cy="4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ko-KR" sz="1800" b="1">
                    <a:ea typeface="굴림" charset="-127"/>
                  </a:rPr>
                  <a:t>Windows Base</a:t>
                </a:r>
              </a:p>
              <a:p>
                <a:pPr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ko-KR" sz="1800" b="1">
                    <a:ea typeface="굴림" charset="-127"/>
                  </a:rPr>
                  <a:t>OS Services</a:t>
                </a:r>
              </a:p>
            </p:txBody>
          </p:sp>
          <p:sp>
            <p:nvSpPr>
              <p:cNvPr id="37" name="Rectangle 22"/>
              <p:cNvSpPr>
                <a:spLocks noChangeArrowheads="1"/>
              </p:cNvSpPr>
              <p:nvPr/>
            </p:nvSpPr>
            <p:spPr bwMode="auto">
              <a:xfrm>
                <a:off x="2919" y="3250"/>
                <a:ext cx="1546" cy="4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ko-KR" sz="1800" b="1">
                    <a:ea typeface="굴림" charset="-127"/>
                  </a:rPr>
                  <a:t>Windows OS Service</a:t>
                </a:r>
              </a:p>
              <a:p>
                <a:pPr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ko-KR" sz="1800" b="1">
                    <a:ea typeface="굴림" charset="-127"/>
                  </a:rPr>
                  <a:t>Extensions</a:t>
                </a:r>
              </a:p>
            </p:txBody>
          </p:sp>
          <p:sp>
            <p:nvSpPr>
              <p:cNvPr id="38" name="Oval 23"/>
              <p:cNvSpPr>
                <a:spLocks noChangeArrowheads="1"/>
              </p:cNvSpPr>
              <p:nvPr/>
            </p:nvSpPr>
            <p:spPr bwMode="auto">
              <a:xfrm>
                <a:off x="4756" y="3055"/>
                <a:ext cx="61" cy="6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" name="Oval 24"/>
              <p:cNvSpPr>
                <a:spLocks noChangeArrowheads="1"/>
              </p:cNvSpPr>
              <p:nvPr/>
            </p:nvSpPr>
            <p:spPr bwMode="auto">
              <a:xfrm>
                <a:off x="4900" y="3055"/>
                <a:ext cx="61" cy="6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5388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0" name="Line 25"/>
              <p:cNvSpPr>
                <a:spLocks noChangeShapeType="1"/>
              </p:cNvSpPr>
              <p:nvPr/>
            </p:nvSpPr>
            <p:spPr bwMode="auto">
              <a:xfrm>
                <a:off x="1588" y="3216"/>
                <a:ext cx="35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5" name="Line 26"/>
            <p:cNvSpPr>
              <a:spLocks noChangeShapeType="1"/>
            </p:cNvSpPr>
            <p:nvPr/>
          </p:nvSpPr>
          <p:spPr bwMode="auto">
            <a:xfrm>
              <a:off x="820" y="1152"/>
              <a:ext cx="4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Rectangle 27"/>
            <p:cNvSpPr>
              <a:spLocks noChangeArrowheads="1"/>
            </p:cNvSpPr>
            <p:nvPr/>
          </p:nvSpPr>
          <p:spPr bwMode="auto">
            <a:xfrm>
              <a:off x="1588" y="1108"/>
              <a:ext cx="760" cy="6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" name="Rectangle 28"/>
            <p:cNvSpPr>
              <a:spLocks noChangeArrowheads="1"/>
            </p:cNvSpPr>
            <p:nvPr/>
          </p:nvSpPr>
          <p:spPr bwMode="auto">
            <a:xfrm>
              <a:off x="2887" y="1119"/>
              <a:ext cx="424" cy="6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Rectangle 29"/>
            <p:cNvSpPr>
              <a:spLocks noChangeArrowheads="1"/>
            </p:cNvSpPr>
            <p:nvPr/>
          </p:nvSpPr>
          <p:spPr bwMode="auto">
            <a:xfrm>
              <a:off x="3738" y="1108"/>
              <a:ext cx="389" cy="6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4474" y="1301"/>
              <a:ext cx="41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Rectangle 31"/>
            <p:cNvSpPr>
              <a:spLocks noChangeArrowheads="1"/>
            </p:cNvSpPr>
            <p:nvPr/>
          </p:nvSpPr>
          <p:spPr bwMode="auto">
            <a:xfrm>
              <a:off x="1599" y="1810"/>
              <a:ext cx="810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1800" b="1">
                  <a:ea typeface="굴림" charset="-127"/>
                </a:rPr>
                <a:t>Base MFC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1800" b="1">
                  <a:ea typeface="굴림" charset="-127"/>
                </a:rPr>
                <a:t>Classes</a:t>
              </a:r>
            </a:p>
          </p:txBody>
        </p:sp>
        <p:sp>
          <p:nvSpPr>
            <p:cNvPr id="21" name="Rectangle 32"/>
            <p:cNvSpPr>
              <a:spLocks noChangeArrowheads="1"/>
            </p:cNvSpPr>
            <p:nvPr/>
          </p:nvSpPr>
          <p:spPr bwMode="auto">
            <a:xfrm>
              <a:off x="2786" y="1810"/>
              <a:ext cx="658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1800" b="1">
                  <a:ea typeface="굴림" charset="-127"/>
                </a:rPr>
                <a:t>OLE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1800" b="1">
                  <a:ea typeface="굴림" charset="-127"/>
                </a:rPr>
                <a:t>Classes</a:t>
              </a:r>
            </a:p>
          </p:txBody>
        </p:sp>
        <p:sp>
          <p:nvSpPr>
            <p:cNvPr id="22" name="Line 33"/>
            <p:cNvSpPr>
              <a:spLocks noChangeShapeType="1"/>
            </p:cNvSpPr>
            <p:nvPr/>
          </p:nvSpPr>
          <p:spPr bwMode="auto">
            <a:xfrm flipV="1">
              <a:off x="1584" y="1580"/>
              <a:ext cx="0" cy="1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Rectangle 34"/>
            <p:cNvSpPr>
              <a:spLocks noChangeArrowheads="1"/>
            </p:cNvSpPr>
            <p:nvPr/>
          </p:nvSpPr>
          <p:spPr bwMode="auto">
            <a:xfrm>
              <a:off x="3603" y="1810"/>
              <a:ext cx="658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1800" b="1">
                  <a:ea typeface="굴림" charset="-127"/>
                </a:rPr>
                <a:t>ODBC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1800" b="1">
                  <a:ea typeface="굴림" charset="-127"/>
                </a:rPr>
                <a:t>Classes</a:t>
              </a:r>
            </a:p>
          </p:txBody>
        </p:sp>
        <p:sp>
          <p:nvSpPr>
            <p:cNvPr id="24" name="Line 35"/>
            <p:cNvSpPr>
              <a:spLocks noChangeShapeType="1"/>
            </p:cNvSpPr>
            <p:nvPr/>
          </p:nvSpPr>
          <p:spPr bwMode="auto">
            <a:xfrm flipV="1">
              <a:off x="2880" y="1580"/>
              <a:ext cx="0" cy="10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" name="Rectangle 36"/>
            <p:cNvSpPr>
              <a:spLocks noChangeArrowheads="1"/>
            </p:cNvSpPr>
            <p:nvPr/>
          </p:nvSpPr>
          <p:spPr bwMode="auto">
            <a:xfrm>
              <a:off x="580" y="1108"/>
              <a:ext cx="712" cy="6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6" name="Line 37"/>
            <p:cNvSpPr>
              <a:spLocks noChangeShapeType="1"/>
            </p:cNvSpPr>
            <p:nvPr/>
          </p:nvSpPr>
          <p:spPr bwMode="auto">
            <a:xfrm>
              <a:off x="772" y="1776"/>
              <a:ext cx="4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Rectangle 38"/>
            <p:cNvSpPr>
              <a:spLocks noChangeArrowheads="1"/>
            </p:cNvSpPr>
            <p:nvPr/>
          </p:nvSpPr>
          <p:spPr bwMode="auto">
            <a:xfrm>
              <a:off x="576" y="1248"/>
              <a:ext cx="703" cy="3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3400" b="1" i="1">
                  <a:solidFill>
                    <a:schemeClr val="accent2"/>
                  </a:solidFill>
                  <a:ea typeface="굴림" charset="-127"/>
                </a:rPr>
                <a:t>MFC</a:t>
              </a:r>
            </a:p>
          </p:txBody>
        </p:sp>
        <p:sp>
          <p:nvSpPr>
            <p:cNvPr id="28" name="Rectangle 39"/>
            <p:cNvSpPr>
              <a:spLocks noChangeArrowheads="1"/>
            </p:cNvSpPr>
            <p:nvPr/>
          </p:nvSpPr>
          <p:spPr bwMode="auto">
            <a:xfrm>
              <a:off x="502" y="1810"/>
              <a:ext cx="1098" cy="5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1800" b="1">
                  <a:ea typeface="굴림" charset="-127"/>
                </a:rPr>
                <a:t>Collections,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1800" b="1">
                  <a:ea typeface="굴림" charset="-127"/>
                </a:rPr>
                <a:t>Miscellaneous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1800" b="1">
                  <a:ea typeface="굴림" charset="-127"/>
                </a:rPr>
                <a:t>Classes</a:t>
              </a:r>
            </a:p>
          </p:txBody>
        </p:sp>
        <p:sp>
          <p:nvSpPr>
            <p:cNvPr id="29" name="Line 40"/>
            <p:cNvSpPr>
              <a:spLocks noChangeShapeType="1"/>
            </p:cNvSpPr>
            <p:nvPr/>
          </p:nvSpPr>
          <p:spPr bwMode="auto">
            <a:xfrm>
              <a:off x="1272" y="1440"/>
              <a:ext cx="3648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214282" y="785794"/>
            <a:ext cx="8929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ko-KR" altLang="en-US" sz="2000" dirty="0" smtClean="0">
                <a:latin typeface="+mj-ea"/>
              </a:rPr>
              <a:t>윈도우 </a:t>
            </a:r>
            <a:r>
              <a:rPr lang="en-US" altLang="ko-KR" sz="2000" dirty="0" smtClean="0">
                <a:latin typeface="+mj-ea"/>
              </a:rPr>
              <a:t>API</a:t>
            </a:r>
            <a:r>
              <a:rPr lang="ko-KR" altLang="en-US" sz="2000" dirty="0" smtClean="0">
                <a:latin typeface="+mj-ea"/>
              </a:rPr>
              <a:t>이외에도 </a:t>
            </a:r>
            <a:r>
              <a:rPr lang="en-US" altLang="ko-KR" sz="2000" dirty="0" smtClean="0">
                <a:latin typeface="+mj-ea"/>
              </a:rPr>
              <a:t>OLE, ODBC, Winsock </a:t>
            </a:r>
            <a:r>
              <a:rPr lang="ko-KR" altLang="en-US" sz="2000" dirty="0" smtClean="0">
                <a:latin typeface="+mj-ea"/>
              </a:rPr>
              <a:t>관련 클래스를 포함하여 </a:t>
            </a:r>
            <a:r>
              <a:rPr lang="en-US" altLang="ko-KR" sz="2000" dirty="0" smtClean="0">
                <a:latin typeface="+mj-ea"/>
              </a:rPr>
              <a:t>230</a:t>
            </a:r>
            <a:r>
              <a:rPr lang="ko-KR" altLang="en-US" sz="2000" dirty="0" err="1" smtClean="0">
                <a:latin typeface="+mj-ea"/>
              </a:rPr>
              <a:t>여개의</a:t>
            </a:r>
            <a:r>
              <a:rPr lang="ko-KR" altLang="en-US" sz="2000" dirty="0" smtClean="0">
                <a:latin typeface="+mj-ea"/>
              </a:rPr>
              <a:t> 클래스를 제공</a:t>
            </a:r>
            <a:endParaRPr lang="en-US" altLang="ko-KR" sz="2000" dirty="0" smtClean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</a:t>
            </a:r>
            <a:r>
              <a:rPr lang="ko-KR" altLang="en-US" sz="3600" dirty="0" smtClean="0"/>
              <a:t>커서</a:t>
            </a:r>
            <a:endParaRPr lang="ko-KR" altLang="en-US" sz="3600" dirty="0"/>
          </a:p>
        </p:txBody>
      </p:sp>
      <p:sp>
        <p:nvSpPr>
          <p:cNvPr id="43" name="직사각형 42"/>
          <p:cNvSpPr/>
          <p:nvPr/>
        </p:nvSpPr>
        <p:spPr>
          <a:xfrm>
            <a:off x="0" y="714356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ko-KR" sz="2000" dirty="0" smtClean="0"/>
              <a:t>WNDCLASS </a:t>
            </a:r>
            <a:r>
              <a:rPr lang="ko-KR" altLang="en-US" sz="2000" dirty="0" smtClean="0"/>
              <a:t>구조체 </a:t>
            </a:r>
            <a:r>
              <a:rPr lang="en-US" altLang="ko-KR" sz="2000" dirty="0" smtClean="0">
                <a:sym typeface="Wingdings" pitchFamily="2" charset="2"/>
              </a:rPr>
              <a:t> </a:t>
            </a:r>
            <a:r>
              <a:rPr lang="en-US" altLang="ko-KR" sz="2000" dirty="0" err="1" smtClean="0">
                <a:sym typeface="Wingdings" pitchFamily="2" charset="2"/>
              </a:rPr>
              <a:t>hCursor</a:t>
            </a:r>
            <a:r>
              <a:rPr lang="en-US" altLang="ko-KR" sz="2000" dirty="0" smtClean="0">
                <a:sym typeface="Wingdings" pitchFamily="2" charset="2"/>
              </a:rPr>
              <a:t> </a:t>
            </a:r>
            <a:r>
              <a:rPr lang="ko-KR" altLang="en-US" sz="2000" dirty="0" smtClean="0">
                <a:sym typeface="Wingdings" pitchFamily="2" charset="2"/>
              </a:rPr>
              <a:t>필드 </a:t>
            </a:r>
            <a:endParaRPr lang="en-US" altLang="ko-KR" sz="2000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  - </a:t>
            </a:r>
            <a:r>
              <a:rPr lang="ko-KR" altLang="en-US" sz="2000" dirty="0" smtClean="0">
                <a:sym typeface="Wingdings" pitchFamily="2" charset="2"/>
              </a:rPr>
              <a:t>창의 클라이언트 영역 위에 있을 때 표시되는 커서 핸들 저장</a:t>
            </a:r>
            <a:endParaRPr lang="en-US" altLang="ko-KR" sz="2000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err="1" smtClean="0">
                <a:sym typeface="Wingdings" pitchFamily="2" charset="2"/>
              </a:rPr>
              <a:t>MouseMove</a:t>
            </a:r>
            <a:endParaRPr lang="en-US" altLang="ko-KR" sz="2000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  -  </a:t>
            </a:r>
            <a:r>
              <a:rPr lang="ko-KR" altLang="en-US" sz="2000" dirty="0" smtClean="0">
                <a:sym typeface="Wingdings" pitchFamily="2" charset="2"/>
              </a:rPr>
              <a:t>커서가 있던 배경화면을 새로 그려 이전의 커서를 지움</a:t>
            </a:r>
            <a:endParaRPr lang="en-US" altLang="ko-KR" sz="2000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  - </a:t>
            </a:r>
            <a:r>
              <a:rPr lang="ko-KR" altLang="en-US" sz="2000" dirty="0" smtClean="0">
                <a:sym typeface="Wingdings" pitchFamily="2" charset="2"/>
              </a:rPr>
              <a:t>커서 아래의 창에 </a:t>
            </a:r>
            <a:r>
              <a:rPr lang="en-US" altLang="ko-KR" sz="2000" dirty="0" smtClean="0">
                <a:sym typeface="Wingdings" pitchFamily="2" charset="2"/>
              </a:rPr>
              <a:t>WM_SETCURSOR </a:t>
            </a:r>
            <a:r>
              <a:rPr lang="ko-KR" altLang="en-US" sz="2000" dirty="0" smtClean="0">
                <a:sym typeface="Wingdings" pitchFamily="2" charset="2"/>
              </a:rPr>
              <a:t>메시지를 </a:t>
            </a:r>
            <a:r>
              <a:rPr lang="en-US" altLang="ko-KR" sz="2000" dirty="0" smtClean="0">
                <a:sym typeface="Wingdings" pitchFamily="2" charset="2"/>
              </a:rPr>
              <a:t>HIT_TEST</a:t>
            </a:r>
            <a:r>
              <a:rPr lang="ko-KR" altLang="en-US" sz="2000" dirty="0" smtClean="0">
                <a:sym typeface="Wingdings" pitchFamily="2" charset="2"/>
              </a:rPr>
              <a:t>코드와 함께</a:t>
            </a:r>
            <a:endParaRPr lang="en-US" altLang="ko-KR" sz="2000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    </a:t>
            </a:r>
            <a:r>
              <a:rPr lang="ko-KR" altLang="en-US" sz="2000" dirty="0" smtClean="0">
                <a:sym typeface="Wingdings" pitchFamily="2" charset="2"/>
              </a:rPr>
              <a:t>전달 시킴</a:t>
            </a:r>
            <a:endParaRPr lang="en-US" altLang="ko-KR" sz="2000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  - </a:t>
            </a:r>
            <a:r>
              <a:rPr lang="ko-KR" altLang="en-US" sz="2000" dirty="0" smtClean="0">
                <a:sym typeface="Wingdings" pitchFamily="2" charset="2"/>
              </a:rPr>
              <a:t>시스템에서는 </a:t>
            </a:r>
            <a:r>
              <a:rPr lang="en-US" altLang="ko-KR" sz="2000" dirty="0" smtClean="0">
                <a:sym typeface="Wingdings" pitchFamily="2" charset="2"/>
              </a:rPr>
              <a:t>::</a:t>
            </a:r>
            <a:r>
              <a:rPr lang="en-US" altLang="ko-KR" sz="2000" dirty="0" err="1" smtClean="0">
                <a:sym typeface="Wingdings" pitchFamily="2" charset="2"/>
              </a:rPr>
              <a:t>SetCursor</a:t>
            </a:r>
            <a:r>
              <a:rPr lang="ko-KR" altLang="en-US" sz="2000" dirty="0" smtClean="0">
                <a:sym typeface="Wingdings" pitchFamily="2" charset="2"/>
              </a:rPr>
              <a:t>를 호출하여 </a:t>
            </a:r>
            <a:r>
              <a:rPr lang="en-US" altLang="ko-KR" sz="2000" dirty="0" smtClean="0">
                <a:sym typeface="Wingdings" pitchFamily="2" charset="2"/>
              </a:rPr>
              <a:t>HIT_TEST </a:t>
            </a:r>
            <a:r>
              <a:rPr lang="ko-KR" altLang="en-US" sz="2000" dirty="0" smtClean="0">
                <a:sym typeface="Wingdings" pitchFamily="2" charset="2"/>
              </a:rPr>
              <a:t>코드가 클라이언트 영역</a:t>
            </a:r>
            <a:endParaRPr lang="en-US" altLang="ko-KR" sz="2000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    </a:t>
            </a:r>
            <a:r>
              <a:rPr lang="ko-KR" altLang="en-US" sz="2000" dirty="0" smtClean="0">
                <a:sym typeface="Wingdings" pitchFamily="2" charset="2"/>
              </a:rPr>
              <a:t>일 경우 기본 커서를 생성함</a:t>
            </a:r>
            <a:endParaRPr lang="en-US" altLang="ko-KR" sz="2000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  - </a:t>
            </a:r>
            <a:r>
              <a:rPr lang="ko-KR" altLang="en-US" sz="2000" dirty="0" smtClean="0">
                <a:sym typeface="Wingdings" pitchFamily="2" charset="2"/>
              </a:rPr>
              <a:t>즉</a:t>
            </a:r>
            <a:r>
              <a:rPr lang="en-US" altLang="ko-KR" sz="2000" dirty="0" smtClean="0">
                <a:sym typeface="Wingdings" pitchFamily="2" charset="2"/>
              </a:rPr>
              <a:t>, </a:t>
            </a:r>
            <a:r>
              <a:rPr lang="ko-KR" altLang="en-US" sz="2000" dirty="0" smtClean="0">
                <a:sym typeface="Wingdings" pitchFamily="2" charset="2"/>
              </a:rPr>
              <a:t>커서는 화면 위에서 </a:t>
            </a:r>
            <a:r>
              <a:rPr lang="ko-KR" altLang="en-US" sz="2000" dirty="0" err="1" smtClean="0">
                <a:sym typeface="Wingdings" pitchFamily="2" charset="2"/>
              </a:rPr>
              <a:t>이동할때마다</a:t>
            </a:r>
            <a:r>
              <a:rPr lang="ko-KR" altLang="en-US" sz="2000" dirty="0" smtClean="0">
                <a:sym typeface="Wingdings" pitchFamily="2" charset="2"/>
              </a:rPr>
              <a:t> 자동으로 갱신된다</a:t>
            </a:r>
            <a:r>
              <a:rPr lang="en-US" altLang="ko-KR" sz="2000" dirty="0" smtClean="0">
                <a:sym typeface="Wingdings" pitchFamily="2" charset="2"/>
              </a:rPr>
              <a:t>.</a:t>
            </a:r>
          </a:p>
          <a:p>
            <a:pPr lvl="1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ko-KR" altLang="en-US" sz="2000" dirty="0" smtClean="0">
                <a:sym typeface="Wingdings" pitchFamily="2" charset="2"/>
              </a:rPr>
              <a:t>커서 바꾸는 방법</a:t>
            </a:r>
            <a:endParaRPr lang="en-US" altLang="ko-KR" sz="2000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 1) WNDCLASS </a:t>
            </a:r>
            <a:r>
              <a:rPr lang="ko-KR" altLang="en-US" sz="2000" dirty="0" smtClean="0">
                <a:sym typeface="Wingdings" pitchFamily="2" charset="2"/>
              </a:rPr>
              <a:t>에서 등록된 커서 수정</a:t>
            </a:r>
            <a:endParaRPr lang="en-US" altLang="ko-KR" sz="2000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 2) WM_SETCURSOR </a:t>
            </a:r>
            <a:r>
              <a:rPr lang="ko-KR" altLang="en-US" sz="2000" dirty="0" smtClean="0">
                <a:sym typeface="Wingdings" pitchFamily="2" charset="2"/>
              </a:rPr>
              <a:t>에서 커서 변경</a:t>
            </a:r>
            <a:endParaRPr lang="en-US" altLang="ko-KR" sz="2000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     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</a:t>
            </a:r>
            <a:r>
              <a:rPr lang="ko-KR" altLang="en-US" sz="3600" dirty="0" smtClean="0"/>
              <a:t>커서</a:t>
            </a:r>
            <a:endParaRPr lang="ko-KR" altLang="en-US" sz="3600" dirty="0"/>
          </a:p>
        </p:txBody>
      </p:sp>
      <p:sp>
        <p:nvSpPr>
          <p:cNvPr id="43" name="직사각형 42"/>
          <p:cNvSpPr/>
          <p:nvPr/>
        </p:nvSpPr>
        <p:spPr>
          <a:xfrm>
            <a:off x="0" y="714356"/>
            <a:ext cx="9144000" cy="624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90000"/>
              </a:lnSpc>
              <a:buAutoNum type="arabicParenR"/>
            </a:pPr>
            <a:r>
              <a:rPr lang="en-US" altLang="ko-KR" sz="2000" dirty="0" smtClean="0">
                <a:sym typeface="Wingdings" pitchFamily="2" charset="2"/>
              </a:rPr>
              <a:t>WNDCLASS </a:t>
            </a:r>
            <a:r>
              <a:rPr lang="ko-KR" altLang="en-US" sz="2000" dirty="0" smtClean="0">
                <a:sym typeface="Wingdings" pitchFamily="2" charset="2"/>
              </a:rPr>
              <a:t>에서 등록된 커서 수정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  <a:buAutoNum type="arabicParenR"/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err="1" smtClean="0">
                <a:sym typeface="Wingdings" pitchFamily="2" charset="2"/>
              </a:rPr>
              <a:t>Cstring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 err="1" smtClean="0">
                <a:sym typeface="Wingdings" pitchFamily="2" charset="2"/>
              </a:rPr>
              <a:t>strWndClass</a:t>
            </a:r>
            <a:r>
              <a:rPr lang="en-US" altLang="ko-KR" dirty="0" smtClean="0">
                <a:sym typeface="Wingdings" pitchFamily="2" charset="2"/>
              </a:rPr>
              <a:t> = </a:t>
            </a:r>
            <a:r>
              <a:rPr lang="en-US" altLang="ko-KR" dirty="0" err="1" smtClean="0">
                <a:sym typeface="Wingdings" pitchFamily="2" charset="2"/>
              </a:rPr>
              <a:t>AfxRegisterWndClass</a:t>
            </a:r>
            <a:r>
              <a:rPr lang="en-US" altLang="ko-KR" dirty="0" smtClean="0">
                <a:sym typeface="Wingdings" pitchFamily="2" charset="2"/>
              </a:rPr>
              <a:t>(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0,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</a:t>
            </a:r>
            <a:r>
              <a:rPr lang="en-US" altLang="ko-KR" dirty="0" err="1" smtClean="0">
                <a:sym typeface="Wingdings" pitchFamily="2" charset="2"/>
              </a:rPr>
              <a:t>AfxGetApp</a:t>
            </a:r>
            <a:r>
              <a:rPr lang="en-US" altLang="ko-KR" dirty="0" smtClean="0">
                <a:sym typeface="Wingdings" pitchFamily="2" charset="2"/>
              </a:rPr>
              <a:t>()-&gt;</a:t>
            </a:r>
            <a:r>
              <a:rPr lang="en-US" altLang="ko-KR" dirty="0" err="1" smtClean="0">
                <a:sym typeface="Wingdings" pitchFamily="2" charset="2"/>
              </a:rPr>
              <a:t>LoadStandardCursor</a:t>
            </a:r>
            <a:r>
              <a:rPr lang="en-US" altLang="ko-KR" dirty="0" smtClean="0">
                <a:sym typeface="Wingdings" pitchFamily="2" charset="2"/>
              </a:rPr>
              <a:t>(IDC_CROSS),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(HBRUSH)(COLOR_WINDOW + 1 ),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</a:t>
            </a:r>
            <a:r>
              <a:rPr lang="en-US" altLang="ko-KR" dirty="0" err="1" smtClean="0">
                <a:sym typeface="Wingdings" pitchFamily="2" charset="2"/>
              </a:rPr>
              <a:t>AfxGetApp</a:t>
            </a:r>
            <a:r>
              <a:rPr lang="en-US" altLang="ko-KR" dirty="0" smtClean="0">
                <a:sym typeface="Wingdings" pitchFamily="2" charset="2"/>
              </a:rPr>
              <a:t>()-&gt;</a:t>
            </a:r>
            <a:r>
              <a:rPr lang="en-US" altLang="ko-KR" dirty="0" err="1" smtClean="0">
                <a:sym typeface="Wingdings" pitchFamily="2" charset="2"/>
              </a:rPr>
              <a:t>LoadStandardIcon</a:t>
            </a:r>
            <a:r>
              <a:rPr lang="en-US" altLang="ko-KR" dirty="0" smtClean="0">
                <a:sym typeface="Wingdings" pitchFamily="2" charset="2"/>
              </a:rPr>
              <a:t>(IDI_WINLOGO)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);</a:t>
            </a:r>
          </a:p>
          <a:p>
            <a:pPr marL="914400" lvl="1" indent="-457200">
              <a:lnSpc>
                <a:spcPct val="90000"/>
              </a:lnSpc>
            </a:pPr>
            <a:endParaRPr lang="en-US" altLang="ko-KR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Create(</a:t>
            </a:r>
            <a:r>
              <a:rPr lang="en-US" altLang="ko-KR" dirty="0" err="1" smtClean="0">
                <a:sym typeface="Wingdings" pitchFamily="2" charset="2"/>
              </a:rPr>
              <a:t>strWndClass</a:t>
            </a:r>
            <a:r>
              <a:rPr lang="en-US" altLang="ko-KR" dirty="0" smtClean="0">
                <a:sym typeface="Wingdings" pitchFamily="2" charset="2"/>
              </a:rPr>
              <a:t>, _T(“Mouse </a:t>
            </a:r>
            <a:r>
              <a:rPr lang="en-US" altLang="ko-KR" dirty="0" err="1" smtClean="0">
                <a:sym typeface="Wingdings" pitchFamily="2" charset="2"/>
              </a:rPr>
              <a:t>CursorDemo</a:t>
            </a:r>
            <a:r>
              <a:rPr lang="en-US" altLang="ko-KR" dirty="0" smtClean="0">
                <a:sym typeface="Wingdings" pitchFamily="2" charset="2"/>
              </a:rPr>
              <a:t>”));</a:t>
            </a: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2) WM_SETCURSOR </a:t>
            </a:r>
            <a:r>
              <a:rPr lang="ko-KR" altLang="en-US" sz="2000" dirty="0" smtClean="0">
                <a:sym typeface="Wingdings" pitchFamily="2" charset="2"/>
              </a:rPr>
              <a:t>에서 커서 변경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BOOL  </a:t>
            </a:r>
            <a:r>
              <a:rPr lang="en-US" altLang="ko-KR" dirty="0" err="1" smtClean="0">
                <a:sym typeface="Wingdings" pitchFamily="2" charset="2"/>
              </a:rPr>
              <a:t>CMainWindow</a:t>
            </a:r>
            <a:r>
              <a:rPr lang="en-US" altLang="ko-KR" dirty="0" smtClean="0">
                <a:sym typeface="Wingdings" pitchFamily="2" charset="2"/>
              </a:rPr>
              <a:t>::</a:t>
            </a:r>
            <a:r>
              <a:rPr lang="en-US" altLang="ko-KR" dirty="0" err="1" smtClean="0">
                <a:sym typeface="Wingdings" pitchFamily="2" charset="2"/>
              </a:rPr>
              <a:t>OnSetCursor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CWnd</a:t>
            </a:r>
            <a:r>
              <a:rPr lang="en-US" altLang="ko-KR" dirty="0" smtClean="0">
                <a:sym typeface="Wingdings" pitchFamily="2" charset="2"/>
              </a:rPr>
              <a:t> *</a:t>
            </a:r>
            <a:r>
              <a:rPr lang="en-US" altLang="ko-KR" dirty="0" err="1" smtClean="0">
                <a:sym typeface="Wingdings" pitchFamily="2" charset="2"/>
              </a:rPr>
              <a:t>pWnd</a:t>
            </a:r>
            <a:r>
              <a:rPr lang="en-US" altLang="ko-KR" dirty="0" smtClean="0">
                <a:sym typeface="Wingdings" pitchFamily="2" charset="2"/>
              </a:rPr>
              <a:t>, UINT </a:t>
            </a:r>
            <a:r>
              <a:rPr lang="en-US" altLang="ko-KR" dirty="0" err="1" smtClean="0">
                <a:sym typeface="Wingdings" pitchFamily="2" charset="2"/>
              </a:rPr>
              <a:t>nHitTest</a:t>
            </a:r>
            <a:r>
              <a:rPr lang="en-US" altLang="ko-KR" dirty="0" smtClean="0">
                <a:sym typeface="Wingdings" pitchFamily="2" charset="2"/>
              </a:rPr>
              <a:t>,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UINT message)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{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if( </a:t>
            </a:r>
            <a:r>
              <a:rPr lang="en-US" altLang="ko-KR" dirty="0" err="1" smtClean="0">
                <a:sym typeface="Wingdings" pitchFamily="2" charset="2"/>
              </a:rPr>
              <a:t>nHitTest</a:t>
            </a:r>
            <a:r>
              <a:rPr lang="en-US" altLang="ko-KR" dirty="0" smtClean="0">
                <a:sym typeface="Wingdings" pitchFamily="2" charset="2"/>
              </a:rPr>
              <a:t> == HTCLIENT)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{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	::</a:t>
            </a:r>
            <a:r>
              <a:rPr lang="en-US" altLang="ko-KR" dirty="0" err="1" smtClean="0">
                <a:sym typeface="Wingdings" pitchFamily="2" charset="2"/>
              </a:rPr>
              <a:t>SetCursor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m_hCursor</a:t>
            </a:r>
            <a:r>
              <a:rPr lang="en-US" altLang="ko-KR" dirty="0" smtClean="0">
                <a:sym typeface="Wingdings" pitchFamily="2" charset="2"/>
              </a:rPr>
              <a:t>);	return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TRUE</a:t>
            </a:r>
            <a:r>
              <a:rPr lang="en-US" altLang="ko-KR" dirty="0" smtClean="0">
                <a:sym typeface="Wingdings" pitchFamily="2" charset="2"/>
              </a:rPr>
              <a:t>;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}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return </a:t>
            </a:r>
            <a:r>
              <a:rPr lang="en-US" altLang="ko-KR" dirty="0" err="1" smtClean="0">
                <a:sym typeface="Wingdings" pitchFamily="2" charset="2"/>
              </a:rPr>
              <a:t>CFameWnd</a:t>
            </a:r>
            <a:r>
              <a:rPr lang="en-US" altLang="ko-KR" dirty="0" smtClean="0">
                <a:sym typeface="Wingdings" pitchFamily="2" charset="2"/>
              </a:rPr>
              <a:t>::</a:t>
            </a:r>
            <a:r>
              <a:rPr lang="en-US" altLang="ko-KR" dirty="0" err="1" smtClean="0">
                <a:sym typeface="Wingdings" pitchFamily="2" charset="2"/>
              </a:rPr>
              <a:t>OnSetCursor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pWnd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en-US" altLang="ko-KR" dirty="0" err="1" smtClean="0">
                <a:sym typeface="Wingdings" pitchFamily="2" charset="2"/>
              </a:rPr>
              <a:t>nHitTest</a:t>
            </a:r>
            <a:r>
              <a:rPr lang="en-US" altLang="ko-KR" dirty="0" smtClean="0">
                <a:sym typeface="Wingdings" pitchFamily="2" charset="2"/>
              </a:rPr>
              <a:t>, message);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}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// true : Windows</a:t>
            </a:r>
            <a:r>
              <a:rPr lang="ko-KR" altLang="en-US" dirty="0" smtClean="0">
                <a:sym typeface="Wingdings" pitchFamily="2" charset="2"/>
              </a:rPr>
              <a:t>에게 사용할 커서가 정해졌다는 것을 알림</a:t>
            </a:r>
            <a:endParaRPr lang="en-US" altLang="ko-KR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     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</a:t>
            </a:r>
            <a:r>
              <a:rPr lang="ko-KR" altLang="en-US" sz="3600" dirty="0" smtClean="0"/>
              <a:t>커서</a:t>
            </a:r>
            <a:endParaRPr lang="ko-KR" altLang="en-US" sz="3600" dirty="0"/>
          </a:p>
        </p:txBody>
      </p:sp>
      <p:sp>
        <p:nvSpPr>
          <p:cNvPr id="43" name="직사각형 42"/>
          <p:cNvSpPr/>
          <p:nvPr/>
        </p:nvSpPr>
        <p:spPr>
          <a:xfrm>
            <a:off x="0" y="714356"/>
            <a:ext cx="9144000" cy="568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2) WM_SETCURSOR </a:t>
            </a:r>
            <a:r>
              <a:rPr lang="ko-KR" altLang="en-US" sz="2000" dirty="0" smtClean="0">
                <a:sym typeface="Wingdings" pitchFamily="2" charset="2"/>
              </a:rPr>
              <a:t>에서 커서 변경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BOOL  </a:t>
            </a:r>
            <a:r>
              <a:rPr lang="en-US" altLang="ko-KR" dirty="0" err="1" smtClean="0">
                <a:sym typeface="Wingdings" pitchFamily="2" charset="2"/>
              </a:rPr>
              <a:t>CMainWindow</a:t>
            </a:r>
            <a:r>
              <a:rPr lang="en-US" altLang="ko-KR" dirty="0" smtClean="0">
                <a:sym typeface="Wingdings" pitchFamily="2" charset="2"/>
              </a:rPr>
              <a:t>::</a:t>
            </a:r>
            <a:r>
              <a:rPr lang="en-US" altLang="ko-KR" dirty="0" err="1" smtClean="0">
                <a:sym typeface="Wingdings" pitchFamily="2" charset="2"/>
              </a:rPr>
              <a:t>OnSetCursor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CWnd</a:t>
            </a:r>
            <a:r>
              <a:rPr lang="en-US" altLang="ko-KR" dirty="0" smtClean="0">
                <a:sym typeface="Wingdings" pitchFamily="2" charset="2"/>
              </a:rPr>
              <a:t> *</a:t>
            </a:r>
            <a:r>
              <a:rPr lang="en-US" altLang="ko-KR" dirty="0" err="1" smtClean="0">
                <a:sym typeface="Wingdings" pitchFamily="2" charset="2"/>
              </a:rPr>
              <a:t>pWnd</a:t>
            </a:r>
            <a:r>
              <a:rPr lang="en-US" altLang="ko-KR" dirty="0" smtClean="0">
                <a:sym typeface="Wingdings" pitchFamily="2" charset="2"/>
              </a:rPr>
              <a:t>, UINT </a:t>
            </a:r>
            <a:r>
              <a:rPr lang="en-US" altLang="ko-KR" dirty="0" err="1" smtClean="0">
                <a:sym typeface="Wingdings" pitchFamily="2" charset="2"/>
              </a:rPr>
              <a:t>nHitTest</a:t>
            </a:r>
            <a:r>
              <a:rPr lang="en-US" altLang="ko-KR" dirty="0" smtClean="0">
                <a:sym typeface="Wingdings" pitchFamily="2" charset="2"/>
              </a:rPr>
              <a:t>,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UINT message)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{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if( </a:t>
            </a:r>
            <a:r>
              <a:rPr lang="en-US" altLang="ko-KR" dirty="0" err="1" smtClean="0">
                <a:sym typeface="Wingdings" pitchFamily="2" charset="2"/>
              </a:rPr>
              <a:t>nHitTest</a:t>
            </a:r>
            <a:r>
              <a:rPr lang="en-US" altLang="ko-KR" dirty="0" smtClean="0">
                <a:sym typeface="Wingdings" pitchFamily="2" charset="2"/>
              </a:rPr>
              <a:t> == HTCLIENT)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{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	DWORD </a:t>
            </a:r>
            <a:r>
              <a:rPr lang="en-US" altLang="ko-KR" dirty="0" err="1" smtClean="0">
                <a:sym typeface="Wingdings" pitchFamily="2" charset="2"/>
              </a:rPr>
              <a:t>dwPos</a:t>
            </a:r>
            <a:r>
              <a:rPr lang="en-US" altLang="ko-KR" dirty="0" smtClean="0">
                <a:sym typeface="Wingdings" pitchFamily="2" charset="2"/>
              </a:rPr>
              <a:t> = ::</a:t>
            </a:r>
            <a:r>
              <a:rPr lang="en-US" altLang="ko-KR" dirty="0" err="1" smtClean="0">
                <a:sym typeface="Wingdings" pitchFamily="2" charset="2"/>
              </a:rPr>
              <a:t>GetMessagePos</a:t>
            </a:r>
            <a:r>
              <a:rPr lang="en-US" altLang="ko-KR" dirty="0" smtClean="0">
                <a:sym typeface="Wingdings" pitchFamily="2" charset="2"/>
              </a:rPr>
              <a:t>();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	</a:t>
            </a:r>
            <a:r>
              <a:rPr lang="en-US" altLang="ko-KR" dirty="0" err="1" smtClean="0">
                <a:sym typeface="Wingdings" pitchFamily="2" charset="2"/>
              </a:rPr>
              <a:t>CPoint</a:t>
            </a:r>
            <a:r>
              <a:rPr lang="en-US" altLang="ko-KR" dirty="0" smtClean="0">
                <a:sym typeface="Wingdings" pitchFamily="2" charset="2"/>
              </a:rPr>
              <a:t>  point( LOWORD(</a:t>
            </a:r>
            <a:r>
              <a:rPr lang="en-US" altLang="ko-KR" dirty="0" err="1" smtClean="0">
                <a:sym typeface="Wingdings" pitchFamily="2" charset="2"/>
              </a:rPr>
              <a:t>dwPos</a:t>
            </a:r>
            <a:r>
              <a:rPr lang="en-US" altLang="ko-KR" dirty="0" smtClean="0">
                <a:sym typeface="Wingdings" pitchFamily="2" charset="2"/>
              </a:rPr>
              <a:t>, HIWORD(</a:t>
            </a:r>
            <a:r>
              <a:rPr lang="en-US" altLang="ko-KR" dirty="0" err="1" smtClean="0">
                <a:sym typeface="Wingdings" pitchFamily="2" charset="2"/>
              </a:rPr>
              <a:t>dwPos</a:t>
            </a:r>
            <a:r>
              <a:rPr lang="en-US" altLang="ko-KR" dirty="0" smtClean="0">
                <a:sym typeface="Wingdings" pitchFamily="2" charset="2"/>
              </a:rPr>
              <a:t>));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	</a:t>
            </a:r>
            <a:r>
              <a:rPr lang="en-US" altLang="ko-KR" dirty="0" err="1" smtClean="0">
                <a:sym typeface="Wingdings" pitchFamily="2" charset="2"/>
              </a:rPr>
              <a:t>ScreenToClient</a:t>
            </a:r>
            <a:r>
              <a:rPr lang="en-US" altLang="ko-KR" dirty="0" smtClean="0">
                <a:sym typeface="Wingdings" pitchFamily="2" charset="2"/>
              </a:rPr>
              <a:t>(&amp;point);</a:t>
            </a:r>
          </a:p>
          <a:p>
            <a:pPr marL="914400" lvl="1" indent="-457200">
              <a:lnSpc>
                <a:spcPct val="90000"/>
              </a:lnSpc>
            </a:pPr>
            <a:endParaRPr lang="en-US" altLang="ko-KR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	</a:t>
            </a:r>
            <a:r>
              <a:rPr lang="en-US" altLang="ko-KR" dirty="0" err="1" smtClean="0">
                <a:sym typeface="Wingdings" pitchFamily="2" charset="2"/>
              </a:rPr>
              <a:t>CRect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 err="1" smtClean="0">
                <a:sym typeface="Wingdings" pitchFamily="2" charset="2"/>
              </a:rPr>
              <a:t>rect</a:t>
            </a:r>
            <a:r>
              <a:rPr lang="en-US" altLang="ko-KR" dirty="0" smtClean="0">
                <a:sym typeface="Wingdings" pitchFamily="2" charset="2"/>
              </a:rPr>
              <a:t>;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	</a:t>
            </a:r>
            <a:r>
              <a:rPr lang="en-US" altLang="ko-KR" dirty="0" err="1" smtClean="0">
                <a:sym typeface="Wingdings" pitchFamily="2" charset="2"/>
              </a:rPr>
              <a:t>GetClientRect</a:t>
            </a:r>
            <a:r>
              <a:rPr lang="en-US" altLang="ko-KR" dirty="0" smtClean="0">
                <a:sym typeface="Wingdings" pitchFamily="2" charset="2"/>
              </a:rPr>
              <a:t> (&amp;</a:t>
            </a:r>
            <a:r>
              <a:rPr lang="en-US" altLang="ko-KR" dirty="0" err="1" smtClean="0">
                <a:sym typeface="Wingdings" pitchFamily="2" charset="2"/>
              </a:rPr>
              <a:t>rect</a:t>
            </a:r>
            <a:r>
              <a:rPr lang="en-US" altLang="ko-KR" dirty="0" smtClean="0">
                <a:sym typeface="Wingdings" pitchFamily="2" charset="2"/>
              </a:rPr>
              <a:t>);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	::</a:t>
            </a:r>
            <a:r>
              <a:rPr lang="en-US" altLang="ko-KR" dirty="0" err="1" smtClean="0">
                <a:sym typeface="Wingdings" pitchFamily="2" charset="2"/>
              </a:rPr>
              <a:t>SetCursor</a:t>
            </a:r>
            <a:r>
              <a:rPr lang="en-US" altLang="ko-KR" dirty="0" smtClean="0">
                <a:sym typeface="Wingdings" pitchFamily="2" charset="2"/>
              </a:rPr>
              <a:t>( ( </a:t>
            </a:r>
            <a:r>
              <a:rPr lang="en-US" altLang="ko-KR" dirty="0" err="1" smtClean="0">
                <a:sym typeface="Wingdings" pitchFamily="2" charset="2"/>
              </a:rPr>
              <a:t>point.y</a:t>
            </a:r>
            <a:r>
              <a:rPr lang="en-US" altLang="ko-KR" dirty="0" smtClean="0">
                <a:sym typeface="Wingdings" pitchFamily="2" charset="2"/>
              </a:rPr>
              <a:t> &lt; </a:t>
            </a:r>
            <a:r>
              <a:rPr lang="en-US" altLang="ko-KR" dirty="0" err="1" smtClean="0">
                <a:sym typeface="Wingdings" pitchFamily="2" charset="2"/>
              </a:rPr>
              <a:t>rect.Height</a:t>
            </a:r>
            <a:r>
              <a:rPr lang="en-US" altLang="ko-KR" dirty="0" smtClean="0">
                <a:sym typeface="Wingdings" pitchFamily="2" charset="2"/>
              </a:rPr>
              <a:t>() / 2 ) ?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		</a:t>
            </a:r>
            <a:r>
              <a:rPr lang="en-US" altLang="ko-KR" dirty="0" err="1" smtClean="0">
                <a:sym typeface="Wingdings" pitchFamily="2" charset="2"/>
              </a:rPr>
              <a:t>m_hCursorArrow</a:t>
            </a:r>
            <a:r>
              <a:rPr lang="en-US" altLang="ko-KR" dirty="0" smtClean="0">
                <a:sym typeface="Wingdings" pitchFamily="2" charset="2"/>
              </a:rPr>
              <a:t> : </a:t>
            </a:r>
            <a:r>
              <a:rPr lang="en-US" altLang="ko-KR" dirty="0" err="1" smtClean="0">
                <a:sym typeface="Wingdings" pitchFamily="2" charset="2"/>
              </a:rPr>
              <a:t>m_hCursorIBeam</a:t>
            </a:r>
            <a:r>
              <a:rPr lang="en-US" altLang="ko-KR" dirty="0" smtClean="0">
                <a:sym typeface="Wingdings" pitchFamily="2" charset="2"/>
              </a:rPr>
              <a:t>);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	return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TRUE</a:t>
            </a:r>
            <a:r>
              <a:rPr lang="en-US" altLang="ko-KR" dirty="0" smtClean="0">
                <a:sym typeface="Wingdings" pitchFamily="2" charset="2"/>
              </a:rPr>
              <a:t>;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}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return </a:t>
            </a:r>
            <a:r>
              <a:rPr lang="en-US" altLang="ko-KR" dirty="0" err="1" smtClean="0">
                <a:sym typeface="Wingdings" pitchFamily="2" charset="2"/>
              </a:rPr>
              <a:t>CFameWnd</a:t>
            </a:r>
            <a:r>
              <a:rPr lang="en-US" altLang="ko-KR" dirty="0" smtClean="0">
                <a:sym typeface="Wingdings" pitchFamily="2" charset="2"/>
              </a:rPr>
              <a:t>::</a:t>
            </a:r>
            <a:r>
              <a:rPr lang="en-US" altLang="ko-KR" dirty="0" err="1" smtClean="0">
                <a:sym typeface="Wingdings" pitchFamily="2" charset="2"/>
              </a:rPr>
              <a:t>OnSetCursor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pWnd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en-US" altLang="ko-KR" dirty="0" err="1" smtClean="0">
                <a:sym typeface="Wingdings" pitchFamily="2" charset="2"/>
              </a:rPr>
              <a:t>nHitTest</a:t>
            </a:r>
            <a:r>
              <a:rPr lang="en-US" altLang="ko-KR" dirty="0" smtClean="0">
                <a:sym typeface="Wingdings" pitchFamily="2" charset="2"/>
              </a:rPr>
              <a:t>, message);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}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// ::</a:t>
            </a:r>
            <a:r>
              <a:rPr lang="en-US" altLang="ko-KR" dirty="0" err="1" smtClean="0">
                <a:sym typeface="Wingdings" pitchFamily="2" charset="2"/>
              </a:rPr>
              <a:t>ShowCursor</a:t>
            </a:r>
            <a:r>
              <a:rPr lang="en-US" altLang="ko-KR" dirty="0" smtClean="0">
                <a:sym typeface="Wingdings" pitchFamily="2" charset="2"/>
              </a:rPr>
              <a:t>(FALSE)		::</a:t>
            </a:r>
            <a:r>
              <a:rPr lang="en-US" altLang="ko-KR" dirty="0" err="1" smtClean="0">
                <a:sym typeface="Wingdings" pitchFamily="2" charset="2"/>
              </a:rPr>
              <a:t>ShowCursor</a:t>
            </a:r>
            <a:r>
              <a:rPr lang="en-US" altLang="ko-KR" dirty="0" smtClean="0">
                <a:sym typeface="Wingdings" pitchFamily="2" charset="2"/>
              </a:rPr>
              <a:t>(TRUE);</a:t>
            </a:r>
          </a:p>
          <a:p>
            <a:pPr lvl="1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     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</a:t>
            </a:r>
            <a:r>
              <a:rPr lang="ko-KR" altLang="en-US" sz="3600" dirty="0" smtClean="0"/>
              <a:t>커서</a:t>
            </a:r>
            <a:endParaRPr lang="ko-KR" altLang="en-US" sz="3600" dirty="0"/>
          </a:p>
        </p:txBody>
      </p:sp>
      <p:sp>
        <p:nvSpPr>
          <p:cNvPr id="43" name="직사각형 42"/>
          <p:cNvSpPr/>
          <p:nvPr/>
        </p:nvSpPr>
        <p:spPr>
          <a:xfrm>
            <a:off x="0" y="714356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90000"/>
              </a:lnSpc>
            </a:pPr>
            <a:r>
              <a:rPr lang="ko-KR" altLang="en-US" sz="2000" dirty="0" smtClean="0">
                <a:sym typeface="Wingdings" pitchFamily="2" charset="2"/>
              </a:rPr>
              <a:t>모래 시계 커서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- </a:t>
            </a:r>
            <a:r>
              <a:rPr lang="ko-KR" altLang="en-US" sz="2000" dirty="0" smtClean="0">
                <a:sym typeface="Wingdings" pitchFamily="2" charset="2"/>
              </a:rPr>
              <a:t>주로 시간이 오래 걸리는 작업일 경우 사용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err="1" smtClean="0">
                <a:sym typeface="Wingdings" pitchFamily="2" charset="2"/>
              </a:rPr>
              <a:t>CWaitCursor</a:t>
            </a:r>
            <a:r>
              <a:rPr lang="en-US" altLang="ko-KR" sz="2000" dirty="0" smtClean="0">
                <a:sym typeface="Wingdings" pitchFamily="2" charset="2"/>
              </a:rPr>
              <a:t>	wait;</a:t>
            </a:r>
          </a:p>
          <a:p>
            <a:pPr lvl="1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// </a:t>
            </a:r>
            <a:r>
              <a:rPr lang="ko-KR" altLang="en-US" sz="2000" dirty="0" smtClean="0">
                <a:sym typeface="Wingdings" pitchFamily="2" charset="2"/>
              </a:rPr>
              <a:t>모래 시계로 커서의 모양이 변경됨</a:t>
            </a:r>
            <a:endParaRPr lang="en-US" altLang="ko-KR" sz="2000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err="1" smtClean="0">
                <a:sym typeface="Wingdings" pitchFamily="2" charset="2"/>
              </a:rPr>
              <a:t>Wait.Restore</a:t>
            </a:r>
            <a:r>
              <a:rPr lang="en-US" altLang="ko-KR" sz="2000" dirty="0" smtClean="0">
                <a:sym typeface="Wingdings" pitchFamily="2" charset="2"/>
              </a:rPr>
              <a:t>();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     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 </a:t>
            </a:r>
            <a:r>
              <a:rPr lang="ko-KR" altLang="en-US" sz="3600" dirty="0" smtClean="0"/>
              <a:t>커서</a:t>
            </a:r>
            <a:endParaRPr lang="ko-KR" alt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6800" y="990600"/>
            <a:ext cx="7924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Times New Roman" charset="0"/>
              </a:rPr>
              <a:t>BOOL CTESTView::OnSetCursor(CWnd* pWnd, UINT nHitTest, UINT message) </a:t>
            </a:r>
          </a:p>
          <a:p>
            <a:r>
              <a:rPr lang="en-US" altLang="ko-KR" sz="1800">
                <a:latin typeface="Times New Roman" charset="0"/>
              </a:rPr>
              <a:t>{</a:t>
            </a:r>
          </a:p>
          <a:p>
            <a:r>
              <a:rPr lang="en-US" altLang="ko-KR" sz="1800">
                <a:latin typeface="Times New Roman" charset="0"/>
              </a:rPr>
              <a:t>	// TODO: Add your message handler code here and/or call default</a:t>
            </a:r>
          </a:p>
          <a:p>
            <a:r>
              <a:rPr lang="en-US" altLang="ko-KR" sz="1800">
                <a:latin typeface="Times New Roman" charset="0"/>
              </a:rPr>
              <a:t>	::SetCursor(AfxGetApp()-&gt;LoadCursor(IDC_CURSOR1));</a:t>
            </a:r>
          </a:p>
          <a:p>
            <a:r>
              <a:rPr lang="en-US" altLang="ko-KR" sz="1800">
                <a:latin typeface="Times New Roman" charset="0"/>
              </a:rPr>
              <a:t>	return TRUE;</a:t>
            </a:r>
          </a:p>
          <a:p>
            <a:r>
              <a:rPr lang="en-US" altLang="ko-KR" sz="1800">
                <a:latin typeface="Times New Roman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6800" y="2819400"/>
            <a:ext cx="79248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dirty="0">
                <a:latin typeface="Times New Roman" charset="0"/>
              </a:rPr>
              <a:t>void </a:t>
            </a:r>
            <a:r>
              <a:rPr lang="en-US" altLang="ko-KR" sz="1800" dirty="0" err="1">
                <a:latin typeface="Times New Roman" charset="0"/>
              </a:rPr>
              <a:t>CTESTView</a:t>
            </a:r>
            <a:r>
              <a:rPr lang="en-US" altLang="ko-KR" sz="1800" dirty="0">
                <a:latin typeface="Times New Roman" charset="0"/>
              </a:rPr>
              <a:t>::</a:t>
            </a:r>
            <a:r>
              <a:rPr lang="en-US" altLang="ko-KR" sz="1800" dirty="0" err="1">
                <a:latin typeface="Times New Roman" charset="0"/>
              </a:rPr>
              <a:t>OnChangeCurosr</a:t>
            </a:r>
            <a:r>
              <a:rPr lang="en-US" altLang="ko-KR" sz="1800" dirty="0">
                <a:latin typeface="Times New Roman" charset="0"/>
              </a:rPr>
              <a:t>() </a:t>
            </a:r>
          </a:p>
          <a:p>
            <a:r>
              <a:rPr lang="en-US" altLang="ko-KR" sz="1800" dirty="0">
                <a:latin typeface="Times New Roman" charset="0"/>
              </a:rPr>
              <a:t>{</a:t>
            </a:r>
          </a:p>
          <a:p>
            <a:r>
              <a:rPr lang="en-US" altLang="ko-KR" sz="1800" dirty="0">
                <a:latin typeface="Times New Roman" charset="0"/>
              </a:rPr>
              <a:t>	// TODO: Add your command handler code here</a:t>
            </a:r>
          </a:p>
          <a:p>
            <a:r>
              <a:rPr lang="en-US" altLang="ko-KR" sz="1800" dirty="0">
                <a:latin typeface="Times New Roman" charset="0"/>
              </a:rPr>
              <a:t>	HCURSOR </a:t>
            </a:r>
            <a:r>
              <a:rPr lang="en-US" altLang="ko-KR" sz="1800" dirty="0" err="1">
                <a:latin typeface="Times New Roman" charset="0"/>
              </a:rPr>
              <a:t>hCursor</a:t>
            </a:r>
            <a:r>
              <a:rPr lang="en-US" altLang="ko-KR" sz="1800" dirty="0">
                <a:latin typeface="Times New Roman" charset="0"/>
              </a:rPr>
              <a:t>;</a:t>
            </a:r>
          </a:p>
          <a:p>
            <a:r>
              <a:rPr lang="en-US" altLang="ko-KR" sz="1800" dirty="0">
                <a:latin typeface="Times New Roman" charset="0"/>
              </a:rPr>
              <a:t>	</a:t>
            </a:r>
            <a:r>
              <a:rPr lang="en-US" altLang="ko-KR" sz="1800" dirty="0" err="1">
                <a:latin typeface="Times New Roman" charset="0"/>
              </a:rPr>
              <a:t>hCursor</a:t>
            </a:r>
            <a:r>
              <a:rPr lang="en-US" altLang="ko-KR" sz="1800" dirty="0">
                <a:latin typeface="Times New Roman" charset="0"/>
              </a:rPr>
              <a:t> = </a:t>
            </a:r>
            <a:r>
              <a:rPr lang="en-US" altLang="ko-KR" sz="1800" dirty="0" err="1">
                <a:latin typeface="Times New Roman" charset="0"/>
              </a:rPr>
              <a:t>AfxGetApp</a:t>
            </a:r>
            <a:r>
              <a:rPr lang="en-US" altLang="ko-KR" sz="1800" dirty="0">
                <a:latin typeface="Times New Roman" charset="0"/>
              </a:rPr>
              <a:t>()-&gt;</a:t>
            </a:r>
            <a:r>
              <a:rPr lang="en-US" altLang="ko-KR" sz="1800" dirty="0" err="1">
                <a:latin typeface="Times New Roman" charset="0"/>
              </a:rPr>
              <a:t>LoadCursor</a:t>
            </a:r>
            <a:r>
              <a:rPr lang="en-US" altLang="ko-KR" sz="1800" dirty="0">
                <a:latin typeface="Times New Roman" charset="0"/>
              </a:rPr>
              <a:t>(IDC_CURSOR1);</a:t>
            </a:r>
          </a:p>
          <a:p>
            <a:r>
              <a:rPr lang="en-US" altLang="ko-KR" sz="1800" dirty="0">
                <a:latin typeface="Times New Roman" charset="0"/>
              </a:rPr>
              <a:t>	::</a:t>
            </a:r>
            <a:r>
              <a:rPr lang="en-US" altLang="ko-KR" sz="1800" dirty="0" err="1">
                <a:latin typeface="Times New Roman" charset="0"/>
              </a:rPr>
              <a:t>SetClassLong</a:t>
            </a:r>
            <a:r>
              <a:rPr lang="en-US" altLang="ko-KR" sz="1800" dirty="0">
                <a:latin typeface="Times New Roman" charset="0"/>
              </a:rPr>
              <a:t>(</a:t>
            </a:r>
            <a:r>
              <a:rPr lang="en-US" altLang="ko-KR" sz="1800" dirty="0" err="1">
                <a:latin typeface="Times New Roman" charset="0"/>
              </a:rPr>
              <a:t>m_hWnd,GCL_HCURSOR</a:t>
            </a:r>
            <a:r>
              <a:rPr lang="en-US" altLang="ko-KR" sz="1800" dirty="0">
                <a:latin typeface="Times New Roman" charset="0"/>
              </a:rPr>
              <a:t>,(long)</a:t>
            </a:r>
            <a:r>
              <a:rPr lang="en-US" altLang="ko-KR" sz="1800" dirty="0" err="1">
                <a:latin typeface="Times New Roman" charset="0"/>
              </a:rPr>
              <a:t>hCursor</a:t>
            </a:r>
            <a:r>
              <a:rPr lang="en-US" altLang="ko-KR" sz="1800" dirty="0">
                <a:latin typeface="Times New Roman" charset="0"/>
              </a:rPr>
              <a:t>);</a:t>
            </a:r>
          </a:p>
          <a:p>
            <a:r>
              <a:rPr lang="en-US" altLang="ko-KR" sz="1800" dirty="0">
                <a:latin typeface="Times New Roman" charset="0"/>
              </a:rPr>
              <a:t>}</a:t>
            </a:r>
          </a:p>
          <a:p>
            <a:r>
              <a:rPr lang="en-US" altLang="ko-KR" sz="1800" dirty="0">
                <a:latin typeface="Times New Roman" charset="0"/>
              </a:rPr>
              <a:t>		</a:t>
            </a:r>
            <a:r>
              <a:rPr lang="ko-KR" altLang="en-US" sz="1800" dirty="0" err="1">
                <a:latin typeface="Times New Roman" charset="0"/>
              </a:rPr>
              <a:t>툴바를</a:t>
            </a:r>
            <a:r>
              <a:rPr lang="ko-KR" altLang="en-US" sz="1800" dirty="0">
                <a:latin typeface="Times New Roman" charset="0"/>
              </a:rPr>
              <a:t> 만들어 처리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5105400"/>
            <a:ext cx="79248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 dirty="0">
                <a:latin typeface="Times New Roman" charset="0"/>
              </a:rPr>
              <a:t>void </a:t>
            </a:r>
            <a:r>
              <a:rPr lang="en-US" altLang="ko-KR" sz="1800" dirty="0" err="1">
                <a:latin typeface="Times New Roman" charset="0"/>
              </a:rPr>
              <a:t>CTESTView</a:t>
            </a:r>
            <a:r>
              <a:rPr lang="en-US" altLang="ko-KR" sz="1800" dirty="0">
                <a:latin typeface="Times New Roman" charset="0"/>
              </a:rPr>
              <a:t>::</a:t>
            </a:r>
            <a:r>
              <a:rPr lang="en-US" altLang="ko-KR" sz="1800" dirty="0" err="1">
                <a:latin typeface="Times New Roman" charset="0"/>
              </a:rPr>
              <a:t>OnChangeCurosr</a:t>
            </a:r>
            <a:r>
              <a:rPr lang="en-US" altLang="ko-KR" sz="1800" dirty="0">
                <a:latin typeface="Times New Roman" charset="0"/>
              </a:rPr>
              <a:t>() </a:t>
            </a:r>
          </a:p>
          <a:p>
            <a:r>
              <a:rPr lang="en-US" altLang="ko-KR" sz="1800" dirty="0">
                <a:latin typeface="Times New Roman" charset="0"/>
              </a:rPr>
              <a:t>{</a:t>
            </a:r>
          </a:p>
          <a:p>
            <a:r>
              <a:rPr lang="en-US" altLang="ko-KR" sz="1800" dirty="0">
                <a:latin typeface="Times New Roman" charset="0"/>
              </a:rPr>
              <a:t>	// TODO: Add your command handler code here</a:t>
            </a:r>
          </a:p>
          <a:p>
            <a:r>
              <a:rPr lang="en-US" altLang="ko-KR" sz="1800" dirty="0">
                <a:latin typeface="Times New Roman" charset="0"/>
              </a:rPr>
              <a:t>	HCURSOR </a:t>
            </a:r>
            <a:r>
              <a:rPr lang="en-US" altLang="ko-KR" sz="1800" dirty="0" err="1">
                <a:latin typeface="Times New Roman" charset="0"/>
              </a:rPr>
              <a:t>hCursor</a:t>
            </a:r>
            <a:r>
              <a:rPr lang="en-US" altLang="ko-KR" sz="1800" dirty="0">
                <a:latin typeface="Times New Roman" charset="0"/>
              </a:rPr>
              <a:t>;</a:t>
            </a:r>
          </a:p>
          <a:p>
            <a:r>
              <a:rPr lang="en-US" altLang="ko-KR" sz="1800" dirty="0">
                <a:latin typeface="Times New Roman" charset="0"/>
              </a:rPr>
              <a:t>	</a:t>
            </a:r>
            <a:r>
              <a:rPr lang="en-US" altLang="ko-KR" sz="1800" dirty="0" err="1">
                <a:latin typeface="Times New Roman" charset="0"/>
              </a:rPr>
              <a:t>hCursor</a:t>
            </a:r>
            <a:r>
              <a:rPr lang="en-US" altLang="ko-KR" sz="1800" dirty="0">
                <a:latin typeface="Times New Roman" charset="0"/>
              </a:rPr>
              <a:t> = ::</a:t>
            </a:r>
            <a:r>
              <a:rPr lang="en-US" altLang="ko-KR" sz="1800" dirty="0" err="1">
                <a:latin typeface="Times New Roman" charset="0"/>
              </a:rPr>
              <a:t>LoadCursorFromFile</a:t>
            </a:r>
            <a:r>
              <a:rPr lang="en-US" altLang="ko-KR" sz="1800" dirty="0">
                <a:latin typeface="Times New Roman" charset="0"/>
              </a:rPr>
              <a:t>(“C:\\Dog.ani);</a:t>
            </a:r>
          </a:p>
          <a:p>
            <a:r>
              <a:rPr lang="en-US" altLang="ko-KR" sz="1800" dirty="0">
                <a:latin typeface="Times New Roman" charset="0"/>
              </a:rPr>
              <a:t>}</a:t>
            </a:r>
            <a:endParaRPr lang="en-US" altLang="ko-KR" dirty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3. </a:t>
            </a:r>
            <a:r>
              <a:rPr lang="ko-KR" altLang="en-US" sz="3600" dirty="0" smtClean="0"/>
              <a:t>키보드</a:t>
            </a:r>
            <a:endParaRPr lang="ko-KR" altLang="en-US" sz="3600" dirty="0"/>
          </a:p>
        </p:txBody>
      </p:sp>
      <p:sp>
        <p:nvSpPr>
          <p:cNvPr id="43" name="직사각형 42"/>
          <p:cNvSpPr/>
          <p:nvPr/>
        </p:nvSpPr>
        <p:spPr>
          <a:xfrm>
            <a:off x="0" y="714356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90000"/>
              </a:lnSpc>
            </a:pPr>
            <a:r>
              <a:rPr lang="ko-KR" altLang="en-US" sz="2000" dirty="0" smtClean="0">
                <a:sym typeface="Wingdings" pitchFamily="2" charset="2"/>
              </a:rPr>
              <a:t>키보드 입력 기본 메시지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WM_KEYDOWN  &amp;  WM_KEYUP</a:t>
            </a: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ko-KR" altLang="en-US" sz="2000" dirty="0" smtClean="0">
                <a:sym typeface="Wingdings" pitchFamily="2" charset="2"/>
              </a:rPr>
              <a:t>문자 처리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WM_CHAR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shirt / cap</a:t>
            </a:r>
            <a:r>
              <a:rPr lang="ko-KR" altLang="en-US" sz="2000" dirty="0" smtClean="0">
                <a:sym typeface="Wingdings" pitchFamily="2" charset="2"/>
              </a:rPr>
              <a:t>등의 주변 요인들을 </a:t>
            </a:r>
            <a:r>
              <a:rPr lang="en-US" altLang="ko-KR" sz="2000" dirty="0" smtClean="0">
                <a:sym typeface="Wingdings" pitchFamily="2" charset="2"/>
              </a:rPr>
              <a:t>Windows</a:t>
            </a:r>
            <a:r>
              <a:rPr lang="ko-KR" altLang="en-US" sz="2000" dirty="0" smtClean="0">
                <a:sym typeface="Wingdings" pitchFamily="2" charset="2"/>
              </a:rPr>
              <a:t>가 처리해 주므로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     </a:t>
            </a:r>
            <a:r>
              <a:rPr lang="ko-KR" altLang="en-US" sz="2000" dirty="0" smtClean="0">
                <a:sym typeface="Wingdings" pitchFamily="2" charset="2"/>
              </a:rPr>
              <a:t>쉽게 문자 처리 가능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ko-KR" altLang="en-US" sz="2000" dirty="0" smtClean="0">
                <a:sym typeface="Wingdings" pitchFamily="2" charset="2"/>
              </a:rPr>
              <a:t>입력 포커스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WM_SETFOCUS()  / WM_KILLFOCUS()</a:t>
            </a: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// </a:t>
            </a:r>
            <a:r>
              <a:rPr lang="ko-KR" altLang="en-US" sz="2000" dirty="0" smtClean="0">
                <a:sym typeface="Wingdings" pitchFamily="2" charset="2"/>
              </a:rPr>
              <a:t>입력 포커스를 다른 창으로 옮길 수 </a:t>
            </a:r>
            <a:r>
              <a:rPr lang="ko-KR" altLang="en-US" sz="2000" dirty="0" err="1" smtClean="0">
                <a:sym typeface="Wingdings" pitchFamily="2" charset="2"/>
              </a:rPr>
              <a:t>있슴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</a:t>
            </a:r>
            <a:r>
              <a:rPr lang="en-US" altLang="ko-KR" sz="2000" dirty="0" err="1" smtClean="0">
                <a:sym typeface="Wingdings" pitchFamily="2" charset="2"/>
              </a:rPr>
              <a:t>pWnd</a:t>
            </a:r>
            <a:r>
              <a:rPr lang="en-US" altLang="ko-KR" sz="2000" dirty="0" smtClean="0">
                <a:sym typeface="Wingdings" pitchFamily="2" charset="2"/>
              </a:rPr>
              <a:t>-&gt;</a:t>
            </a:r>
            <a:r>
              <a:rPr lang="en-US" altLang="ko-KR" sz="2000" dirty="0" err="1" smtClean="0">
                <a:sym typeface="Wingdings" pitchFamily="2" charset="2"/>
              </a:rPr>
              <a:t>SetFocus</a:t>
            </a:r>
            <a:r>
              <a:rPr lang="en-US" altLang="ko-KR" sz="2000" dirty="0" smtClean="0">
                <a:sym typeface="Wingdings" pitchFamily="2" charset="2"/>
              </a:rPr>
              <a:t>();	</a:t>
            </a: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// </a:t>
            </a:r>
            <a:r>
              <a:rPr lang="ko-KR" altLang="en-US" sz="2000" dirty="0" smtClean="0">
                <a:sym typeface="Wingdings" pitchFamily="2" charset="2"/>
              </a:rPr>
              <a:t>현재 입력 포커스를 누가 갖고 있는지 확인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</a:t>
            </a:r>
            <a:r>
              <a:rPr lang="en-US" altLang="ko-KR" sz="2000" dirty="0" err="1" smtClean="0">
                <a:sym typeface="Wingdings" pitchFamily="2" charset="2"/>
              </a:rPr>
              <a:t>CWnd</a:t>
            </a:r>
            <a:r>
              <a:rPr lang="en-US" altLang="ko-KR" sz="2000" dirty="0" smtClean="0">
                <a:sym typeface="Wingdings" pitchFamily="2" charset="2"/>
              </a:rPr>
              <a:t> *</a:t>
            </a:r>
            <a:r>
              <a:rPr lang="en-US" altLang="ko-KR" sz="2000" dirty="0" err="1" smtClean="0">
                <a:sym typeface="Wingdings" pitchFamily="2" charset="2"/>
              </a:rPr>
              <a:t>pFocusWnd</a:t>
            </a:r>
            <a:r>
              <a:rPr lang="en-US" altLang="ko-KR" sz="2000" dirty="0" smtClean="0">
                <a:sym typeface="Wingdings" pitchFamily="2" charset="2"/>
              </a:rPr>
              <a:t> = </a:t>
            </a:r>
            <a:r>
              <a:rPr lang="en-US" altLang="ko-KR" sz="2000" dirty="0" err="1" smtClean="0">
                <a:sym typeface="Wingdings" pitchFamily="2" charset="2"/>
              </a:rPr>
              <a:t>CWnd</a:t>
            </a:r>
            <a:r>
              <a:rPr lang="en-US" altLang="ko-KR" sz="2000" dirty="0" smtClean="0">
                <a:sym typeface="Wingdings" pitchFamily="2" charset="2"/>
              </a:rPr>
              <a:t>::</a:t>
            </a:r>
            <a:r>
              <a:rPr lang="en-US" altLang="ko-KR" sz="2000" dirty="0" err="1" smtClean="0">
                <a:sym typeface="Wingdings" pitchFamily="2" charset="2"/>
              </a:rPr>
              <a:t>GetFocus</a:t>
            </a:r>
            <a:r>
              <a:rPr lang="en-US" altLang="ko-KR" sz="2000" dirty="0" smtClean="0">
                <a:sym typeface="Wingdings" pitchFamily="2" charset="2"/>
              </a:rPr>
              <a:t>();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     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3. </a:t>
            </a:r>
            <a:r>
              <a:rPr lang="ko-KR" altLang="en-US" sz="3600" dirty="0" smtClean="0"/>
              <a:t>키보드</a:t>
            </a:r>
            <a:endParaRPr lang="ko-KR" alt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1219200"/>
            <a:ext cx="2362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메시지 유형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15000" y="1219200"/>
            <a:ext cx="3200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charset="0"/>
              </a:rPr>
              <a:t>ANSI </a:t>
            </a:r>
            <a:r>
              <a:rPr lang="ko-KR" altLang="en-US">
                <a:latin typeface="Times New Roman" charset="0"/>
              </a:rPr>
              <a:t>코드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90600" y="1600200"/>
            <a:ext cx="2362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WM_KEYDOWN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715000" y="1600200"/>
            <a:ext cx="3200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2000">
              <a:latin typeface="Times New Roman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990600" y="1981200"/>
            <a:ext cx="2362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WM_KEYDOWN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715000" y="1981200"/>
            <a:ext cx="3200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2000">
              <a:latin typeface="Times New Roman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990600" y="2438400"/>
            <a:ext cx="2362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WM_CHAR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715000" y="2438400"/>
            <a:ext cx="3200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‘A’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352800" y="1219200"/>
            <a:ext cx="2362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가상키 코드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352800" y="1600200"/>
            <a:ext cx="2362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VK_SHIFT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352800" y="1981200"/>
            <a:ext cx="2362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65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352800" y="2438400"/>
            <a:ext cx="2362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 sz="2000">
              <a:latin typeface="Times New Roman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990600" y="2895600"/>
            <a:ext cx="2362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WM_KEYUP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715000" y="2895600"/>
            <a:ext cx="3200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2000">
              <a:latin typeface="Times New Roman" charset="0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990600" y="3276600"/>
            <a:ext cx="2362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WM_KEYUP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5715000" y="3276600"/>
            <a:ext cx="3200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ko-KR" sz="2000">
              <a:latin typeface="Times New Roman" charset="0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352800" y="2895600"/>
            <a:ext cx="2362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65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3352800" y="3276600"/>
            <a:ext cx="2362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VK_SHIFT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928662" y="3995678"/>
            <a:ext cx="77867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void CTEST11View::</a:t>
            </a:r>
            <a:r>
              <a:rPr lang="en-US" altLang="ko-KR" dirty="0" err="1" smtClean="0"/>
              <a:t>OnKeyDown</a:t>
            </a:r>
            <a:r>
              <a:rPr lang="en-US" altLang="ko-KR" dirty="0" smtClean="0"/>
              <a:t>(UINT </a:t>
            </a:r>
            <a:r>
              <a:rPr lang="en-US" altLang="ko-KR" dirty="0" err="1" smtClean="0"/>
              <a:t>nChar</a:t>
            </a:r>
            <a:r>
              <a:rPr lang="en-US" altLang="ko-KR" dirty="0" smtClean="0"/>
              <a:t>, UINT </a:t>
            </a:r>
            <a:r>
              <a:rPr lang="en-US" altLang="ko-KR" dirty="0" err="1" smtClean="0"/>
              <a:t>nRepCnt</a:t>
            </a:r>
            <a:r>
              <a:rPr lang="en-US" altLang="ko-KR" dirty="0" smtClean="0"/>
              <a:t>, UINT </a:t>
            </a:r>
            <a:r>
              <a:rPr lang="en-US" altLang="ko-KR" dirty="0" err="1" smtClean="0"/>
              <a:t>nFlags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if( </a:t>
            </a:r>
            <a:r>
              <a:rPr lang="en-US" altLang="ko-KR" dirty="0" err="1" smtClean="0"/>
              <a:t>nChar</a:t>
            </a:r>
            <a:r>
              <a:rPr lang="en-US" altLang="ko-KR" dirty="0" smtClean="0"/>
              <a:t> == 65 )  // </a:t>
            </a:r>
            <a:r>
              <a:rPr lang="en-US" altLang="ko-KR" dirty="0" err="1" smtClean="0"/>
              <a:t>nChar</a:t>
            </a:r>
            <a:r>
              <a:rPr lang="en-US" altLang="ko-KR" dirty="0" smtClean="0"/>
              <a:t> == ‘a’(</a:t>
            </a:r>
            <a:r>
              <a:rPr lang="ko-KR" altLang="en-US" dirty="0" smtClean="0"/>
              <a:t>대소문자 구분불가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{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AfxMessageBox</a:t>
            </a:r>
            <a:r>
              <a:rPr lang="en-US" altLang="ko-KR" dirty="0" smtClean="0"/>
              <a:t>("TEST");</a:t>
            </a:r>
          </a:p>
          <a:p>
            <a:r>
              <a:rPr lang="en-US" altLang="ko-KR" dirty="0" smtClean="0"/>
              <a:t>	}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CView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OnKeyDown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nChar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nRepCnt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nFlags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3. </a:t>
            </a:r>
            <a:r>
              <a:rPr lang="ko-KR" altLang="en-US" sz="3600" dirty="0" smtClean="0"/>
              <a:t>키보드</a:t>
            </a:r>
            <a:endParaRPr lang="ko-KR" altLang="en-US" sz="3600" dirty="0"/>
          </a:p>
        </p:txBody>
      </p:sp>
      <p:sp>
        <p:nvSpPr>
          <p:cNvPr id="43" name="직사각형 42"/>
          <p:cNvSpPr/>
          <p:nvPr/>
        </p:nvSpPr>
        <p:spPr>
          <a:xfrm>
            <a:off x="0" y="714356"/>
            <a:ext cx="9144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90000"/>
              </a:lnSpc>
            </a:pPr>
            <a:r>
              <a:rPr lang="ko-KR" altLang="en-US" sz="2000" dirty="0" smtClean="0">
                <a:sym typeface="Wingdings" pitchFamily="2" charset="2"/>
              </a:rPr>
              <a:t>키 입력 메시지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WM_KEYDOWN &amp; WM_KEYUP</a:t>
            </a: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</a:t>
            </a:r>
            <a:r>
              <a:rPr lang="ko-KR" altLang="en-US" sz="2000" dirty="0" smtClean="0">
                <a:sym typeface="Wingdings" pitchFamily="2" charset="2"/>
              </a:rPr>
              <a:t>키</a:t>
            </a:r>
            <a:r>
              <a:rPr lang="en-US" altLang="ko-KR" sz="2000" dirty="0" smtClean="0">
                <a:sym typeface="Wingdings" pitchFamily="2" charset="2"/>
              </a:rPr>
              <a:t> </a:t>
            </a:r>
            <a:r>
              <a:rPr lang="ko-KR" altLang="en-US" sz="2000" dirty="0" smtClean="0">
                <a:sym typeface="Wingdings" pitchFamily="2" charset="2"/>
              </a:rPr>
              <a:t>입력 </a:t>
            </a:r>
            <a:r>
              <a:rPr lang="en-US" altLang="ko-KR" sz="2000" dirty="0" smtClean="0">
                <a:sym typeface="Wingdings" pitchFamily="2" charset="2"/>
              </a:rPr>
              <a:t> </a:t>
            </a:r>
            <a:r>
              <a:rPr lang="ko-KR" altLang="en-US" sz="2000" dirty="0" smtClean="0">
                <a:sym typeface="Wingdings" pitchFamily="2" charset="2"/>
              </a:rPr>
              <a:t>입력 포커스가 있는 창에 키를 식별할 수 있는 가상 키 코드와 함께 </a:t>
            </a:r>
            <a:r>
              <a:rPr lang="en-US" altLang="ko-KR" sz="2000" dirty="0" smtClean="0">
                <a:sym typeface="Wingdings" pitchFamily="2" charset="2"/>
              </a:rPr>
              <a:t>WM_KEYDOWN </a:t>
            </a:r>
            <a:r>
              <a:rPr lang="ko-KR" altLang="en-US" sz="2000" dirty="0" smtClean="0">
                <a:sym typeface="Wingdings" pitchFamily="2" charset="2"/>
              </a:rPr>
              <a:t>메시지가 전달됨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     </a:t>
            </a:r>
            <a:r>
              <a:rPr lang="ko-KR" altLang="en-US" sz="2000" dirty="0" smtClean="0">
                <a:sym typeface="Wingdings" pitchFamily="2" charset="2"/>
              </a:rPr>
              <a:t>두 개</a:t>
            </a:r>
            <a:r>
              <a:rPr lang="en-US" altLang="ko-KR" sz="2000" dirty="0" smtClean="0">
                <a:sym typeface="Wingdings" pitchFamily="2" charset="2"/>
              </a:rPr>
              <a:t>(ALT, F10)</a:t>
            </a:r>
            <a:r>
              <a:rPr lang="ko-KR" altLang="en-US" sz="2000" dirty="0" smtClean="0">
                <a:sym typeface="Wingdings" pitchFamily="2" charset="2"/>
              </a:rPr>
              <a:t>를 제외한 모든 키는 해당 메시지를 발생시킴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WM_SYSKEYDOWN &amp; WM_SYSKEYUP (ALT, F10</a:t>
            </a:r>
            <a:r>
              <a:rPr lang="ko-KR" altLang="en-US" sz="2000" dirty="0" smtClean="0">
                <a:sym typeface="Wingdings" pitchFamily="2" charset="2"/>
              </a:rPr>
              <a:t>키 </a:t>
            </a:r>
            <a:r>
              <a:rPr lang="ko-KR" altLang="en-US" sz="2000" dirty="0" err="1" smtClean="0">
                <a:sym typeface="Wingdings" pitchFamily="2" charset="2"/>
              </a:rPr>
              <a:t>클릭시</a:t>
            </a:r>
            <a:r>
              <a:rPr lang="ko-KR" altLang="en-US" sz="2000" dirty="0" smtClean="0">
                <a:sym typeface="Wingdings" pitchFamily="2" charset="2"/>
              </a:rPr>
              <a:t> 발생</a:t>
            </a:r>
            <a:r>
              <a:rPr lang="en-US" altLang="ko-KR" sz="2000" dirty="0" smtClean="0">
                <a:sym typeface="Wingdings" pitchFamily="2" charset="2"/>
              </a:rPr>
              <a:t>)	</a:t>
            </a: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::</a:t>
            </a:r>
            <a:r>
              <a:rPr lang="en-US" altLang="ko-KR" sz="2000" dirty="0" err="1" smtClean="0">
                <a:sym typeface="Wingdings" pitchFamily="2" charset="2"/>
              </a:rPr>
              <a:t>GetKeyState</a:t>
            </a:r>
            <a:r>
              <a:rPr lang="en-US" altLang="ko-KR" sz="2000" dirty="0" smtClean="0">
                <a:sym typeface="Wingdings" pitchFamily="2" charset="2"/>
              </a:rPr>
              <a:t>(VK_SHIFT);	// </a:t>
            </a:r>
            <a:r>
              <a:rPr lang="ko-KR" altLang="en-US" sz="2000" dirty="0" smtClean="0">
                <a:sym typeface="Wingdings" pitchFamily="2" charset="2"/>
              </a:rPr>
              <a:t>원하는 키가 눌려져 있는지 확인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			// </a:t>
            </a:r>
            <a:r>
              <a:rPr lang="ko-KR" altLang="en-US" sz="2000" dirty="0" smtClean="0">
                <a:sym typeface="Wingdings" pitchFamily="2" charset="2"/>
              </a:rPr>
              <a:t>눌려 </a:t>
            </a:r>
            <a:r>
              <a:rPr lang="ko-KR" altLang="en-US" sz="2000" dirty="0" err="1" smtClean="0">
                <a:sym typeface="Wingdings" pitchFamily="2" charset="2"/>
              </a:rPr>
              <a:t>있을때</a:t>
            </a:r>
            <a:r>
              <a:rPr lang="ko-KR" altLang="en-US" sz="2000" dirty="0" smtClean="0">
                <a:sym typeface="Wingdings" pitchFamily="2" charset="2"/>
              </a:rPr>
              <a:t> </a:t>
            </a:r>
            <a:r>
              <a:rPr lang="ko-KR" altLang="en-US" sz="2000" dirty="0" err="1" smtClean="0">
                <a:sym typeface="Wingdings" pitchFamily="2" charset="2"/>
              </a:rPr>
              <a:t>음수값</a:t>
            </a:r>
            <a:r>
              <a:rPr lang="ko-KR" altLang="en-US" sz="2000" dirty="0" smtClean="0">
                <a:sym typeface="Wingdings" pitchFamily="2" charset="2"/>
              </a:rPr>
              <a:t> 반환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1600" dirty="0" smtClean="0">
                <a:sym typeface="Wingdings" pitchFamily="2" charset="2"/>
              </a:rPr>
              <a:t>void CTEST11View::</a:t>
            </a:r>
            <a:r>
              <a:rPr lang="en-US" altLang="ko-KR" sz="1600" dirty="0" err="1" smtClean="0">
                <a:sym typeface="Wingdings" pitchFamily="2" charset="2"/>
              </a:rPr>
              <a:t>OnKeyDown</a:t>
            </a:r>
            <a:r>
              <a:rPr lang="en-US" altLang="ko-KR" sz="1600" dirty="0" smtClean="0">
                <a:sym typeface="Wingdings" pitchFamily="2" charset="2"/>
              </a:rPr>
              <a:t>(UINT </a:t>
            </a:r>
            <a:r>
              <a:rPr lang="en-US" altLang="ko-KR" sz="1600" dirty="0" err="1" smtClean="0">
                <a:sym typeface="Wingdings" pitchFamily="2" charset="2"/>
              </a:rPr>
              <a:t>nChar</a:t>
            </a:r>
            <a:r>
              <a:rPr lang="en-US" altLang="ko-KR" sz="1600" dirty="0" smtClean="0">
                <a:sym typeface="Wingdings" pitchFamily="2" charset="2"/>
              </a:rPr>
              <a:t>, UINT </a:t>
            </a:r>
            <a:r>
              <a:rPr lang="en-US" altLang="ko-KR" sz="1600" dirty="0" err="1" smtClean="0">
                <a:sym typeface="Wingdings" pitchFamily="2" charset="2"/>
              </a:rPr>
              <a:t>nRepCnt</a:t>
            </a:r>
            <a:r>
              <a:rPr lang="en-US" altLang="ko-KR" sz="1600" dirty="0" smtClean="0">
                <a:sym typeface="Wingdings" pitchFamily="2" charset="2"/>
              </a:rPr>
              <a:t>, UINT </a:t>
            </a:r>
            <a:r>
              <a:rPr lang="en-US" altLang="ko-KR" sz="1600" dirty="0" err="1" smtClean="0">
                <a:sym typeface="Wingdings" pitchFamily="2" charset="2"/>
              </a:rPr>
              <a:t>nFlags</a:t>
            </a:r>
            <a:r>
              <a:rPr lang="en-US" altLang="ko-KR" sz="1600" dirty="0" smtClean="0">
                <a:sym typeface="Wingdings" pitchFamily="2" charset="2"/>
              </a:rPr>
              <a:t>)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1600" dirty="0" smtClean="0">
                <a:sym typeface="Wingdings" pitchFamily="2" charset="2"/>
              </a:rPr>
              <a:t>{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1600" dirty="0" smtClean="0">
                <a:sym typeface="Wingdings" pitchFamily="2" charset="2"/>
              </a:rPr>
              <a:t>	if( (</a:t>
            </a:r>
            <a:r>
              <a:rPr lang="en-US" altLang="ko-KR" sz="1600" dirty="0" err="1" smtClean="0">
                <a:sym typeface="Wingdings" pitchFamily="2" charset="2"/>
              </a:rPr>
              <a:t>nChar</a:t>
            </a:r>
            <a:r>
              <a:rPr lang="en-US" altLang="ko-KR" sz="1600" dirty="0" smtClean="0">
                <a:sym typeface="Wingdings" pitchFamily="2" charset="2"/>
              </a:rPr>
              <a:t> == VK_LEFT) &amp;&amp;	(::</a:t>
            </a:r>
            <a:r>
              <a:rPr lang="en-US" altLang="ko-KR" sz="1600" dirty="0" err="1" smtClean="0">
                <a:sym typeface="Wingdings" pitchFamily="2" charset="2"/>
              </a:rPr>
              <a:t>GetKeyState</a:t>
            </a:r>
            <a:r>
              <a:rPr lang="en-US" altLang="ko-KR" sz="1600" dirty="0" smtClean="0">
                <a:sym typeface="Wingdings" pitchFamily="2" charset="2"/>
              </a:rPr>
              <a:t>(VK_CONTROL) &lt; 0 ) )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1600" dirty="0" smtClean="0">
                <a:sym typeface="Wingdings" pitchFamily="2" charset="2"/>
              </a:rPr>
              <a:t>	{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1600" dirty="0" smtClean="0">
                <a:sym typeface="Wingdings" pitchFamily="2" charset="2"/>
              </a:rPr>
              <a:t>		</a:t>
            </a:r>
            <a:r>
              <a:rPr lang="en-US" altLang="ko-KR" sz="1600" dirty="0" err="1" smtClean="0">
                <a:sym typeface="Wingdings" pitchFamily="2" charset="2"/>
              </a:rPr>
              <a:t>AfxMessageBox</a:t>
            </a:r>
            <a:r>
              <a:rPr lang="en-US" altLang="ko-KR" sz="1600" dirty="0" smtClean="0">
                <a:sym typeface="Wingdings" pitchFamily="2" charset="2"/>
              </a:rPr>
              <a:t>("TEST");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1600" dirty="0" smtClean="0">
                <a:sym typeface="Wingdings" pitchFamily="2" charset="2"/>
              </a:rPr>
              <a:t>	}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1600" dirty="0" smtClean="0">
                <a:sym typeface="Wingdings" pitchFamily="2" charset="2"/>
              </a:rPr>
              <a:t>	</a:t>
            </a:r>
            <a:r>
              <a:rPr lang="en-US" altLang="ko-KR" sz="1600" dirty="0" err="1" smtClean="0">
                <a:sym typeface="Wingdings" pitchFamily="2" charset="2"/>
              </a:rPr>
              <a:t>CView</a:t>
            </a:r>
            <a:r>
              <a:rPr lang="en-US" altLang="ko-KR" sz="1600" dirty="0" smtClean="0">
                <a:sym typeface="Wingdings" pitchFamily="2" charset="2"/>
              </a:rPr>
              <a:t>::</a:t>
            </a:r>
            <a:r>
              <a:rPr lang="en-US" altLang="ko-KR" sz="1600" dirty="0" err="1" smtClean="0">
                <a:sym typeface="Wingdings" pitchFamily="2" charset="2"/>
              </a:rPr>
              <a:t>OnKeyDown</a:t>
            </a:r>
            <a:r>
              <a:rPr lang="en-US" altLang="ko-KR" sz="1600" dirty="0" smtClean="0">
                <a:sym typeface="Wingdings" pitchFamily="2" charset="2"/>
              </a:rPr>
              <a:t>(</a:t>
            </a:r>
            <a:r>
              <a:rPr lang="en-US" altLang="ko-KR" sz="1600" dirty="0" err="1" smtClean="0">
                <a:sym typeface="Wingdings" pitchFamily="2" charset="2"/>
              </a:rPr>
              <a:t>nChar</a:t>
            </a:r>
            <a:r>
              <a:rPr lang="en-US" altLang="ko-KR" sz="1600" dirty="0" smtClean="0">
                <a:sym typeface="Wingdings" pitchFamily="2" charset="2"/>
              </a:rPr>
              <a:t>, </a:t>
            </a:r>
            <a:r>
              <a:rPr lang="en-US" altLang="ko-KR" sz="1600" dirty="0" err="1" smtClean="0">
                <a:sym typeface="Wingdings" pitchFamily="2" charset="2"/>
              </a:rPr>
              <a:t>nRepCnt</a:t>
            </a:r>
            <a:r>
              <a:rPr lang="en-US" altLang="ko-KR" sz="1600" dirty="0" smtClean="0">
                <a:sym typeface="Wingdings" pitchFamily="2" charset="2"/>
              </a:rPr>
              <a:t>, </a:t>
            </a:r>
            <a:r>
              <a:rPr lang="en-US" altLang="ko-KR" sz="1600" dirty="0" err="1" smtClean="0">
                <a:sym typeface="Wingdings" pitchFamily="2" charset="2"/>
              </a:rPr>
              <a:t>nFlags</a:t>
            </a:r>
            <a:r>
              <a:rPr lang="en-US" altLang="ko-KR" sz="1600" dirty="0" smtClean="0">
                <a:sym typeface="Wingdings" pitchFamily="2" charset="2"/>
              </a:rPr>
              <a:t>);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1600" dirty="0" smtClean="0">
                <a:sym typeface="Wingdings" pitchFamily="2" charset="2"/>
              </a:rPr>
              <a:t>}</a:t>
            </a:r>
          </a:p>
          <a:p>
            <a:pPr marL="914400" lvl="1" indent="-457200">
              <a:lnSpc>
                <a:spcPct val="90000"/>
              </a:lnSpc>
            </a:pPr>
            <a:endParaRPr lang="en-US" altLang="ko-KR" sz="16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1600" dirty="0" smtClean="0">
                <a:sym typeface="Wingdings" pitchFamily="2" charset="2"/>
              </a:rPr>
              <a:t>::</a:t>
            </a:r>
            <a:r>
              <a:rPr lang="en-US" altLang="ko-KR" sz="1600" dirty="0" err="1" smtClean="0">
                <a:sym typeface="Wingdings" pitchFamily="2" charset="2"/>
              </a:rPr>
              <a:t>GetKeyState</a:t>
            </a:r>
            <a:r>
              <a:rPr lang="en-US" altLang="ko-KR" sz="1600" dirty="0" smtClean="0">
                <a:sym typeface="Wingdings" pitchFamily="2" charset="2"/>
              </a:rPr>
              <a:t>(VK_NUMLOCK) &amp; 0x01 // Num Lock,  Caps Lock,  </a:t>
            </a:r>
            <a:r>
              <a:rPr lang="en-US" altLang="ko-KR" sz="1600" dirty="0" err="1" smtClean="0">
                <a:sym typeface="Wingdings" pitchFamily="2" charset="2"/>
              </a:rPr>
              <a:t>Scrooll</a:t>
            </a:r>
            <a:r>
              <a:rPr lang="en-US" altLang="ko-KR" sz="1600" dirty="0" smtClean="0">
                <a:sym typeface="Wingdings" pitchFamily="2" charset="2"/>
              </a:rPr>
              <a:t> Lock </a:t>
            </a:r>
            <a:r>
              <a:rPr lang="ko-KR" altLang="en-US" sz="1600" dirty="0" err="1" smtClean="0">
                <a:sym typeface="Wingdings" pitchFamily="2" charset="2"/>
              </a:rPr>
              <a:t>토글상태</a:t>
            </a:r>
            <a:r>
              <a:rPr lang="ko-KR" altLang="en-US" sz="1600" dirty="0" smtClean="0">
                <a:sym typeface="Wingdings" pitchFamily="2" charset="2"/>
              </a:rPr>
              <a:t> 확인</a:t>
            </a:r>
            <a:endParaRPr lang="en-US" altLang="ko-KR" sz="16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     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3. </a:t>
            </a:r>
            <a:r>
              <a:rPr lang="ko-KR" altLang="en-US" sz="3600" dirty="0" smtClean="0"/>
              <a:t>키보드</a:t>
            </a:r>
            <a:endParaRPr lang="ko-KR" altLang="en-US" sz="3600" dirty="0"/>
          </a:p>
        </p:txBody>
      </p:sp>
      <p:sp>
        <p:nvSpPr>
          <p:cNvPr id="43" name="직사각형 42"/>
          <p:cNvSpPr/>
          <p:nvPr/>
        </p:nvSpPr>
        <p:spPr>
          <a:xfrm>
            <a:off x="0" y="1285860"/>
            <a:ext cx="9144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void CTEST11View::</a:t>
            </a:r>
            <a:r>
              <a:rPr lang="en-US" altLang="ko-KR" sz="2000" dirty="0" err="1" smtClean="0">
                <a:sym typeface="Wingdings" pitchFamily="2" charset="2"/>
              </a:rPr>
              <a:t>OnChar</a:t>
            </a:r>
            <a:r>
              <a:rPr lang="en-US" altLang="ko-KR" sz="2000" dirty="0" smtClean="0">
                <a:sym typeface="Wingdings" pitchFamily="2" charset="2"/>
              </a:rPr>
              <a:t>(UINT </a:t>
            </a:r>
            <a:r>
              <a:rPr lang="en-US" altLang="ko-KR" sz="2000" dirty="0" err="1" smtClean="0">
                <a:sym typeface="Wingdings" pitchFamily="2" charset="2"/>
              </a:rPr>
              <a:t>nChar</a:t>
            </a:r>
            <a:r>
              <a:rPr lang="en-US" altLang="ko-KR" sz="2000" dirty="0" smtClean="0">
                <a:sym typeface="Wingdings" pitchFamily="2" charset="2"/>
              </a:rPr>
              <a:t>, UINT </a:t>
            </a:r>
            <a:r>
              <a:rPr lang="en-US" altLang="ko-KR" sz="2000" dirty="0" err="1" smtClean="0">
                <a:sym typeface="Wingdings" pitchFamily="2" charset="2"/>
              </a:rPr>
              <a:t>nRepCnt</a:t>
            </a:r>
            <a:r>
              <a:rPr lang="en-US" altLang="ko-KR" sz="2000" dirty="0" smtClean="0">
                <a:sym typeface="Wingdings" pitchFamily="2" charset="2"/>
              </a:rPr>
              <a:t>, UINT </a:t>
            </a:r>
            <a:r>
              <a:rPr lang="en-US" altLang="ko-KR" sz="2000" dirty="0" err="1" smtClean="0">
                <a:sym typeface="Wingdings" pitchFamily="2" charset="2"/>
              </a:rPr>
              <a:t>nFlags</a:t>
            </a:r>
            <a:r>
              <a:rPr lang="en-US" altLang="ko-KR" sz="2000" dirty="0" smtClean="0">
                <a:sym typeface="Wingdings" pitchFamily="2" charset="2"/>
              </a:rPr>
              <a:t>)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{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if(( </a:t>
            </a:r>
            <a:r>
              <a:rPr lang="en-US" altLang="ko-KR" sz="2000" dirty="0" err="1" smtClean="0">
                <a:sym typeface="Wingdings" pitchFamily="2" charset="2"/>
              </a:rPr>
              <a:t>nChar</a:t>
            </a:r>
            <a:r>
              <a:rPr lang="en-US" altLang="ko-KR" sz="2000" dirty="0" smtClean="0">
                <a:sym typeface="Wingdings" pitchFamily="2" charset="2"/>
              </a:rPr>
              <a:t> &gt;= 'A' ) ) &amp;&amp; ( </a:t>
            </a:r>
            <a:r>
              <a:rPr lang="en-US" altLang="ko-KR" sz="2000" dirty="0" err="1" smtClean="0">
                <a:sym typeface="Wingdings" pitchFamily="2" charset="2"/>
              </a:rPr>
              <a:t>nChar</a:t>
            </a:r>
            <a:r>
              <a:rPr lang="en-US" altLang="ko-KR" sz="2000" dirty="0" smtClean="0">
                <a:sym typeface="Wingdings" pitchFamily="2" charset="2"/>
              </a:rPr>
              <a:t> &lt;= 'Z' ))) ||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	(( </a:t>
            </a:r>
            <a:r>
              <a:rPr lang="en-US" altLang="ko-KR" sz="2000" dirty="0" err="1" smtClean="0">
                <a:sym typeface="Wingdings" pitchFamily="2" charset="2"/>
              </a:rPr>
              <a:t>nChar</a:t>
            </a:r>
            <a:r>
              <a:rPr lang="en-US" altLang="ko-KR" sz="2000" dirty="0" smtClean="0">
                <a:sym typeface="Wingdings" pitchFamily="2" charset="2"/>
              </a:rPr>
              <a:t> &gt;= 'a')) &amp;&amp; ( </a:t>
            </a:r>
            <a:r>
              <a:rPr lang="en-US" altLang="ko-KR" sz="2000" dirty="0" err="1" smtClean="0">
                <a:sym typeface="Wingdings" pitchFamily="2" charset="2"/>
              </a:rPr>
              <a:t>nChar</a:t>
            </a:r>
            <a:r>
              <a:rPr lang="en-US" altLang="ko-KR" sz="2000" dirty="0" smtClean="0">
                <a:sym typeface="Wingdings" pitchFamily="2" charset="2"/>
              </a:rPr>
              <a:t> &lt;= 'z'))))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{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	// </a:t>
            </a:r>
            <a:r>
              <a:rPr lang="ko-KR" altLang="en-US" sz="2000" dirty="0" smtClean="0">
                <a:sym typeface="Wingdings" pitchFamily="2" charset="2"/>
              </a:rPr>
              <a:t>문자 표시</a:t>
            </a:r>
          </a:p>
          <a:p>
            <a:pPr marL="914400" lvl="1" indent="-457200">
              <a:lnSpc>
                <a:spcPct val="90000"/>
              </a:lnSpc>
            </a:pPr>
            <a:r>
              <a:rPr lang="ko-KR" altLang="en-US" sz="2000" dirty="0" smtClean="0">
                <a:sym typeface="Wingdings" pitchFamily="2" charset="2"/>
              </a:rPr>
              <a:t>	</a:t>
            </a:r>
            <a:r>
              <a:rPr lang="en-US" altLang="ko-KR" sz="2000" dirty="0" smtClean="0">
                <a:sym typeface="Wingdings" pitchFamily="2" charset="2"/>
              </a:rPr>
              <a:t>}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else if( </a:t>
            </a:r>
            <a:r>
              <a:rPr lang="en-US" altLang="ko-KR" sz="2000" dirty="0" err="1" smtClean="0">
                <a:sym typeface="Wingdings" pitchFamily="2" charset="2"/>
              </a:rPr>
              <a:t>nChar</a:t>
            </a:r>
            <a:r>
              <a:rPr lang="en-US" altLang="ko-KR" sz="2000" dirty="0" smtClean="0">
                <a:sym typeface="Wingdings" pitchFamily="2" charset="2"/>
              </a:rPr>
              <a:t> == VK_RETURN)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{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	// Enter</a:t>
            </a:r>
            <a:r>
              <a:rPr lang="ko-KR" altLang="en-US" sz="2000" dirty="0" smtClean="0">
                <a:sym typeface="Wingdings" pitchFamily="2" charset="2"/>
              </a:rPr>
              <a:t>키 처리</a:t>
            </a:r>
          </a:p>
          <a:p>
            <a:pPr marL="914400" lvl="1" indent="-457200">
              <a:lnSpc>
                <a:spcPct val="90000"/>
              </a:lnSpc>
            </a:pPr>
            <a:r>
              <a:rPr lang="ko-KR" altLang="en-US" sz="2000" dirty="0" smtClean="0">
                <a:sym typeface="Wingdings" pitchFamily="2" charset="2"/>
              </a:rPr>
              <a:t>	</a:t>
            </a:r>
            <a:r>
              <a:rPr lang="en-US" altLang="ko-KR" sz="2000" dirty="0" smtClean="0">
                <a:sym typeface="Wingdings" pitchFamily="2" charset="2"/>
              </a:rPr>
              <a:t>}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else if( </a:t>
            </a:r>
            <a:r>
              <a:rPr lang="en-US" altLang="ko-KR" sz="2000" dirty="0" err="1" smtClean="0">
                <a:sym typeface="Wingdings" pitchFamily="2" charset="2"/>
              </a:rPr>
              <a:t>nChar</a:t>
            </a:r>
            <a:r>
              <a:rPr lang="en-US" altLang="ko-KR" sz="2000" dirty="0" smtClean="0">
                <a:sym typeface="Wingdings" pitchFamily="2" charset="2"/>
              </a:rPr>
              <a:t> == VK_BACK)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{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	// </a:t>
            </a:r>
            <a:r>
              <a:rPr lang="en-US" altLang="ko-KR" sz="2000" dirty="0" err="1" smtClean="0">
                <a:sym typeface="Wingdings" pitchFamily="2" charset="2"/>
              </a:rPr>
              <a:t>BackSapce</a:t>
            </a:r>
            <a:r>
              <a:rPr lang="en-US" altLang="ko-KR" sz="2000" dirty="0" smtClean="0">
                <a:sym typeface="Wingdings" pitchFamily="2" charset="2"/>
              </a:rPr>
              <a:t> </a:t>
            </a:r>
            <a:r>
              <a:rPr lang="ko-KR" altLang="en-US" sz="2000" dirty="0" smtClean="0">
                <a:sym typeface="Wingdings" pitchFamily="2" charset="2"/>
              </a:rPr>
              <a:t>키 처리 </a:t>
            </a:r>
          </a:p>
          <a:p>
            <a:pPr marL="914400" lvl="1" indent="-457200">
              <a:lnSpc>
                <a:spcPct val="90000"/>
              </a:lnSpc>
            </a:pPr>
            <a:r>
              <a:rPr lang="ko-KR" altLang="en-US" sz="2000" dirty="0" smtClean="0">
                <a:sym typeface="Wingdings" pitchFamily="2" charset="2"/>
              </a:rPr>
              <a:t>	</a:t>
            </a:r>
            <a:r>
              <a:rPr lang="en-US" altLang="ko-KR" sz="2000" dirty="0" smtClean="0">
                <a:sym typeface="Wingdings" pitchFamily="2" charset="2"/>
              </a:rPr>
              <a:t>}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</a:t>
            </a:r>
            <a:r>
              <a:rPr lang="en-US" altLang="ko-KR" sz="2000" dirty="0" err="1" smtClean="0">
                <a:sym typeface="Wingdings" pitchFamily="2" charset="2"/>
              </a:rPr>
              <a:t>CView</a:t>
            </a:r>
            <a:r>
              <a:rPr lang="en-US" altLang="ko-KR" sz="2000" dirty="0" smtClean="0">
                <a:sym typeface="Wingdings" pitchFamily="2" charset="2"/>
              </a:rPr>
              <a:t>::</a:t>
            </a:r>
            <a:r>
              <a:rPr lang="en-US" altLang="ko-KR" sz="2000" dirty="0" err="1" smtClean="0">
                <a:sym typeface="Wingdings" pitchFamily="2" charset="2"/>
              </a:rPr>
              <a:t>OnChar</a:t>
            </a:r>
            <a:r>
              <a:rPr lang="en-US" altLang="ko-KR" sz="2000" dirty="0" smtClean="0">
                <a:sym typeface="Wingdings" pitchFamily="2" charset="2"/>
              </a:rPr>
              <a:t>(</a:t>
            </a:r>
            <a:r>
              <a:rPr lang="en-US" altLang="ko-KR" sz="2000" dirty="0" err="1" smtClean="0">
                <a:sym typeface="Wingdings" pitchFamily="2" charset="2"/>
              </a:rPr>
              <a:t>nChar</a:t>
            </a:r>
            <a:r>
              <a:rPr lang="en-US" altLang="ko-KR" sz="2000" dirty="0" smtClean="0">
                <a:sym typeface="Wingdings" pitchFamily="2" charset="2"/>
              </a:rPr>
              <a:t>, </a:t>
            </a:r>
            <a:r>
              <a:rPr lang="en-US" altLang="ko-KR" sz="2000" dirty="0" err="1" smtClean="0">
                <a:sym typeface="Wingdings" pitchFamily="2" charset="2"/>
              </a:rPr>
              <a:t>nRepCnt</a:t>
            </a:r>
            <a:r>
              <a:rPr lang="en-US" altLang="ko-KR" sz="2000" dirty="0" smtClean="0">
                <a:sym typeface="Wingdings" pitchFamily="2" charset="2"/>
              </a:rPr>
              <a:t>, </a:t>
            </a:r>
            <a:r>
              <a:rPr lang="en-US" altLang="ko-KR" sz="2000" dirty="0" err="1" smtClean="0">
                <a:sym typeface="Wingdings" pitchFamily="2" charset="2"/>
              </a:rPr>
              <a:t>nFlags</a:t>
            </a:r>
            <a:r>
              <a:rPr lang="en-US" altLang="ko-KR" sz="2000" dirty="0" smtClean="0">
                <a:sym typeface="Wingdings" pitchFamily="2" charset="2"/>
              </a:rPr>
              <a:t>);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}     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3. </a:t>
            </a:r>
            <a:r>
              <a:rPr lang="ko-KR" altLang="en-US" sz="3600" dirty="0" smtClean="0"/>
              <a:t>키보드</a:t>
            </a:r>
            <a:endParaRPr lang="ko-KR" altLang="en-US" sz="3600" dirty="0"/>
          </a:p>
        </p:txBody>
      </p:sp>
      <p:sp>
        <p:nvSpPr>
          <p:cNvPr id="43" name="직사각형 42"/>
          <p:cNvSpPr/>
          <p:nvPr/>
        </p:nvSpPr>
        <p:spPr>
          <a:xfrm>
            <a:off x="0" y="92867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90000"/>
              </a:lnSpc>
            </a:pPr>
            <a:r>
              <a:rPr lang="ko-KR" altLang="en-US" sz="2000" dirty="0" smtClean="0">
                <a:sym typeface="Wingdings" pitchFamily="2" charset="2"/>
              </a:rPr>
              <a:t>캐럿</a:t>
            </a:r>
            <a:endParaRPr lang="en-US" altLang="ko-KR" sz="2000" dirty="0" smtClean="0">
              <a:sym typeface="Wingdings" pitchFamily="2" charset="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04918" y="1904992"/>
            <a:ext cx="3276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함 수 명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81518" y="1904992"/>
            <a:ext cx="4648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기 능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90600" y="2285992"/>
            <a:ext cx="3276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dirty="0" err="1" smtClean="0">
                <a:latin typeface="Times New Roman" charset="0"/>
              </a:rPr>
              <a:t>CreateCaret</a:t>
            </a:r>
            <a:r>
              <a:rPr lang="en-US" altLang="ko-KR" sz="2000" dirty="0">
                <a:latin typeface="Times New Roman" charset="0"/>
              </a:rPr>
              <a:t>()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267200" y="2757502"/>
            <a:ext cx="4648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 dirty="0" err="1">
                <a:latin typeface="Times New Roman" charset="0"/>
              </a:rPr>
              <a:t>솔리드</a:t>
            </a:r>
            <a:r>
              <a:rPr lang="ko-KR" altLang="en-US" sz="2000" dirty="0">
                <a:latin typeface="Times New Roman" charset="0"/>
              </a:rPr>
              <a:t> 캐럿을 </a:t>
            </a:r>
            <a:r>
              <a:rPr lang="ko-KR" altLang="en-US" sz="2000" dirty="0" smtClean="0">
                <a:latin typeface="Times New Roman" charset="0"/>
              </a:rPr>
              <a:t>생성</a:t>
            </a:r>
            <a:r>
              <a:rPr lang="en-US" altLang="ko-KR" sz="2000" dirty="0" smtClean="0">
                <a:latin typeface="Times New Roman" charset="0"/>
              </a:rPr>
              <a:t>(</a:t>
            </a:r>
            <a:r>
              <a:rPr lang="ko-KR" altLang="en-US" sz="2000" dirty="0" smtClean="0">
                <a:latin typeface="Times New Roman" charset="0"/>
              </a:rPr>
              <a:t>실선</a:t>
            </a:r>
            <a:r>
              <a:rPr lang="en-US" altLang="ko-KR" sz="2000" dirty="0" smtClean="0">
                <a:latin typeface="Times New Roman" charset="0"/>
              </a:rPr>
              <a:t>, </a:t>
            </a:r>
            <a:r>
              <a:rPr lang="ko-KR" altLang="en-US" sz="2000" dirty="0" err="1" smtClean="0">
                <a:latin typeface="Times New Roman" charset="0"/>
              </a:rPr>
              <a:t>블록캐럿</a:t>
            </a:r>
            <a:r>
              <a:rPr lang="en-US" altLang="ko-KR" sz="2000" dirty="0" smtClean="0">
                <a:latin typeface="Times New Roman" charset="0"/>
              </a:rPr>
              <a:t>)</a:t>
            </a:r>
            <a:endParaRPr lang="ko-KR" altLang="en-US" sz="2000" dirty="0">
              <a:latin typeface="Times New Roman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990600" y="3214702"/>
            <a:ext cx="3276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GetCaretPos()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267200" y="3214702"/>
            <a:ext cx="4648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현재 캐럿의 위치를 리턴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990600" y="3671902"/>
            <a:ext cx="3276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SetCaretPos()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267200" y="3671902"/>
            <a:ext cx="4648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캐럿의 위치를 지정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990600" y="4129102"/>
            <a:ext cx="3276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ShowCaret()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267200" y="4129102"/>
            <a:ext cx="4648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캐럿을 화면에 표시한다</a:t>
            </a:r>
            <a:r>
              <a:rPr lang="en-US" altLang="ko-KR" sz="2000">
                <a:latin typeface="Times New Roman" charset="0"/>
              </a:rPr>
              <a:t>.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990600" y="4586302"/>
            <a:ext cx="3276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HideCaret()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4267200" y="4586302"/>
            <a:ext cx="4648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캐럿을 화면에서 숨긴다</a:t>
            </a:r>
            <a:r>
              <a:rPr lang="en-US" altLang="ko-KR" sz="2000">
                <a:latin typeface="Times New Roman" charset="0"/>
              </a:rPr>
              <a:t>.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990600" y="5043502"/>
            <a:ext cx="3276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::DestoryCaret()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267200" y="5043502"/>
            <a:ext cx="4648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캐럿을 소멸시킨다</a:t>
            </a:r>
            <a:r>
              <a:rPr lang="en-US" altLang="ko-KR" sz="2000">
                <a:latin typeface="Times New Roman" charset="0"/>
              </a:rPr>
              <a:t>.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1009648" y="2757486"/>
            <a:ext cx="3276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dirty="0" err="1">
                <a:latin typeface="Times New Roman" charset="0"/>
              </a:rPr>
              <a:t>CreateSolidCaret</a:t>
            </a:r>
            <a:r>
              <a:rPr lang="en-US" altLang="ko-KR" sz="2000" dirty="0">
                <a:latin typeface="Times New Roman" charset="0"/>
              </a:rPr>
              <a:t>()</a:t>
            </a: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4281518" y="2285992"/>
            <a:ext cx="4648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 dirty="0" smtClean="0">
                <a:latin typeface="Times New Roman" charset="0"/>
              </a:rPr>
              <a:t>비트맵을 이용한 캐럿을 생성</a:t>
            </a:r>
            <a:endParaRPr lang="ko-KR" altLang="en-US" sz="2000" dirty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 </a:t>
            </a:r>
            <a:r>
              <a:rPr lang="en-US" altLang="ko-KR" sz="3600" dirty="0" smtClean="0"/>
              <a:t>MFC(Microsoft Foundation Class)?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0" y="92867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- </a:t>
            </a:r>
            <a:r>
              <a:rPr lang="ko-KR" altLang="en-US" sz="2000" dirty="0" smtClean="0">
                <a:latin typeface="+mj-ea"/>
                <a:ea typeface="+mj-ea"/>
              </a:rPr>
              <a:t>클래스의 집합체이다</a:t>
            </a:r>
            <a:r>
              <a:rPr lang="en-US" altLang="ko-KR" sz="2000" dirty="0" smtClean="0">
                <a:latin typeface="+mj-ea"/>
                <a:ea typeface="+mj-ea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      MFC : Visual C++</a:t>
            </a:r>
            <a:r>
              <a:rPr lang="ko-KR" altLang="en-US" sz="2000" dirty="0" smtClean="0">
                <a:latin typeface="+mj-ea"/>
                <a:ea typeface="+mj-ea"/>
              </a:rPr>
              <a:t>이 제공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      OWL(Object Windows Library) : </a:t>
            </a:r>
            <a:r>
              <a:rPr lang="ko-KR" altLang="en-US" sz="2000" dirty="0" err="1" smtClean="0">
                <a:latin typeface="+mj-ea"/>
                <a:ea typeface="+mj-ea"/>
              </a:rPr>
              <a:t>볼랜드</a:t>
            </a:r>
            <a:r>
              <a:rPr lang="ko-KR" altLang="en-US" sz="2000" dirty="0" smtClean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C++</a:t>
            </a:r>
            <a:r>
              <a:rPr lang="ko-KR" altLang="en-US" sz="2000" dirty="0" smtClean="0">
                <a:latin typeface="+mj-ea"/>
                <a:ea typeface="+mj-ea"/>
              </a:rPr>
              <a:t>이 제공</a:t>
            </a:r>
            <a:endParaRPr lang="en-US" altLang="ko-KR" sz="2000" dirty="0" smtClean="0">
              <a:latin typeface="+mj-ea"/>
              <a:ea typeface="+mj-ea"/>
            </a:endParaRPr>
          </a:p>
          <a:p>
            <a:pPr lvl="1">
              <a:lnSpc>
                <a:spcPct val="90000"/>
              </a:lnSpc>
            </a:pPr>
            <a:endParaRPr lang="en-US" altLang="ko-KR" sz="2000" dirty="0">
              <a:latin typeface="+mj-ea"/>
              <a:ea typeface="+mj-ea"/>
            </a:endParaRP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altLang="ko-KR" sz="2000" dirty="0" smtClean="0">
                <a:latin typeface="+mj-ea"/>
                <a:ea typeface="+mj-ea"/>
              </a:rPr>
              <a:t> MFC </a:t>
            </a:r>
            <a:r>
              <a:rPr lang="ko-KR" altLang="en-US" sz="2000" dirty="0" smtClean="0">
                <a:latin typeface="+mj-ea"/>
                <a:ea typeface="+mj-ea"/>
              </a:rPr>
              <a:t>프로그래밍은 </a:t>
            </a:r>
            <a:r>
              <a:rPr lang="en-US" altLang="ko-KR" sz="2000" dirty="0" smtClean="0">
                <a:latin typeface="+mj-ea"/>
                <a:ea typeface="+mj-ea"/>
              </a:rPr>
              <a:t>C++ </a:t>
            </a:r>
            <a:r>
              <a:rPr lang="ko-KR" altLang="en-US" sz="2000" dirty="0" smtClean="0">
                <a:latin typeface="+mj-ea"/>
                <a:ea typeface="+mj-ea"/>
              </a:rPr>
              <a:t>과 </a:t>
            </a:r>
            <a:r>
              <a:rPr lang="en-US" altLang="ko-KR" sz="2000" dirty="0" smtClean="0">
                <a:latin typeface="+mj-ea"/>
                <a:ea typeface="+mj-ea"/>
              </a:rPr>
              <a:t>API </a:t>
            </a:r>
            <a:r>
              <a:rPr lang="ko-KR" altLang="en-US" sz="2000" dirty="0" smtClean="0">
                <a:latin typeface="+mj-ea"/>
                <a:ea typeface="+mj-ea"/>
              </a:rPr>
              <a:t>에 대한 이해를 바탕으로 </a:t>
            </a:r>
            <a:r>
              <a:rPr lang="en-US" altLang="ko-KR" sz="2000" dirty="0" smtClean="0">
                <a:latin typeface="+mj-ea"/>
                <a:ea typeface="+mj-ea"/>
              </a:rPr>
              <a:t>MFC</a:t>
            </a:r>
            <a:r>
              <a:rPr lang="ko-KR" altLang="en-US" sz="2000" dirty="0" smtClean="0">
                <a:latin typeface="+mj-ea"/>
                <a:ea typeface="+mj-ea"/>
              </a:rPr>
              <a:t>가 제공하</a:t>
            </a:r>
            <a:endParaRPr lang="en-US" altLang="ko-KR" sz="2000" dirty="0" smtClean="0">
              <a:latin typeface="+mj-ea"/>
              <a:ea typeface="+mj-ea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ko-KR" altLang="en-US" sz="2000" dirty="0" smtClean="0">
                <a:latin typeface="+mj-ea"/>
                <a:ea typeface="+mj-ea"/>
              </a:rPr>
              <a:t>는 클래스들의 종류와 기능</a:t>
            </a:r>
            <a:r>
              <a:rPr lang="en-US" altLang="ko-KR" sz="2000" dirty="0" smtClean="0">
                <a:latin typeface="+mj-ea"/>
                <a:ea typeface="+mj-ea"/>
              </a:rPr>
              <a:t>, Framework</a:t>
            </a:r>
            <a:r>
              <a:rPr lang="ko-KR" altLang="en-US" sz="2000" dirty="0" smtClean="0">
                <a:latin typeface="+mj-ea"/>
                <a:ea typeface="+mj-ea"/>
              </a:rPr>
              <a:t>을 익혀나가는 과정이다</a:t>
            </a:r>
            <a:r>
              <a:rPr lang="en-US" altLang="ko-KR" sz="2000" dirty="0" smtClean="0">
                <a:latin typeface="+mj-ea"/>
                <a:ea typeface="+mj-ea"/>
              </a:rPr>
              <a:t>.</a:t>
            </a:r>
          </a:p>
          <a:p>
            <a:pPr lvl="1">
              <a:lnSpc>
                <a:spcPct val="90000"/>
              </a:lnSpc>
            </a:pPr>
            <a:endParaRPr lang="en-US" altLang="ko-KR" sz="2000" dirty="0">
              <a:latin typeface="+mj-ea"/>
              <a:ea typeface="+mj-ea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latin typeface="+mj-ea"/>
                <a:ea typeface="+mj-ea"/>
              </a:rPr>
              <a:t>- </a:t>
            </a:r>
            <a:r>
              <a:rPr lang="ko-KR" altLang="en-US" sz="2000" dirty="0" smtClean="0">
                <a:latin typeface="+mj-ea"/>
                <a:ea typeface="+mj-ea"/>
              </a:rPr>
              <a:t>어플리케이션 프레임워크</a:t>
            </a:r>
            <a:r>
              <a:rPr lang="en-US" altLang="ko-KR" sz="2000" dirty="0" smtClean="0">
                <a:latin typeface="+mj-ea"/>
                <a:ea typeface="+mj-ea"/>
              </a:rPr>
              <a:t>(Application </a:t>
            </a:r>
            <a:r>
              <a:rPr lang="en-US" altLang="ko-KR" sz="2000" dirty="0" err="1" smtClean="0">
                <a:latin typeface="+mj-ea"/>
                <a:ea typeface="+mj-ea"/>
              </a:rPr>
              <a:t>FrameWork</a:t>
            </a:r>
            <a:r>
              <a:rPr lang="en-US" altLang="ko-KR" sz="2000" dirty="0" smtClean="0">
                <a:latin typeface="+mj-ea"/>
                <a:ea typeface="+mj-ea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 smtClean="0">
                <a:latin typeface="+mj-ea"/>
                <a:ea typeface="+mj-ea"/>
              </a:rPr>
              <a:t>      프로그램의 구조 자체를 정의한다</a:t>
            </a:r>
            <a:r>
              <a:rPr lang="en-US" altLang="ko-KR" sz="2000" dirty="0" smtClean="0">
                <a:latin typeface="+mj-ea"/>
                <a:ea typeface="+mj-ea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     </a:t>
            </a:r>
            <a:r>
              <a:rPr lang="ko-KR" altLang="en-US" sz="2000" dirty="0" smtClean="0">
                <a:latin typeface="+mj-ea"/>
                <a:ea typeface="+mj-ea"/>
              </a:rPr>
              <a:t>윈도우 프로그램은 윈도우를 만들기 위해서 꼭 필요한 정형화된 코드 </a:t>
            </a:r>
            <a:endParaRPr lang="en-US" altLang="ko-KR" sz="2000" dirty="0" smtClean="0">
              <a:latin typeface="+mj-ea"/>
              <a:ea typeface="+mj-ea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     </a:t>
            </a:r>
            <a:r>
              <a:rPr lang="ko-KR" altLang="en-US" sz="2000" dirty="0" smtClean="0">
                <a:latin typeface="+mj-ea"/>
                <a:ea typeface="+mj-ea"/>
              </a:rPr>
              <a:t>가 있다</a:t>
            </a:r>
            <a:r>
              <a:rPr lang="en-US" altLang="ko-KR" sz="2000" dirty="0" smtClean="0">
                <a:latin typeface="+mj-ea"/>
                <a:ea typeface="+mj-ea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     </a:t>
            </a:r>
            <a:r>
              <a:rPr lang="ko-KR" altLang="en-US" sz="2000" dirty="0" smtClean="0">
                <a:latin typeface="+mj-ea"/>
                <a:ea typeface="+mj-ea"/>
              </a:rPr>
              <a:t>이 코드</a:t>
            </a:r>
            <a:r>
              <a:rPr lang="en-US" altLang="ko-KR" sz="2000" dirty="0" smtClean="0">
                <a:latin typeface="+mj-ea"/>
                <a:ea typeface="+mj-ea"/>
              </a:rPr>
              <a:t>(</a:t>
            </a:r>
            <a:r>
              <a:rPr lang="ko-KR" altLang="en-US" sz="2000" dirty="0" smtClean="0">
                <a:latin typeface="+mj-ea"/>
                <a:ea typeface="+mj-ea"/>
              </a:rPr>
              <a:t>기본 골격</a:t>
            </a:r>
            <a:r>
              <a:rPr lang="en-US" altLang="ko-KR" sz="2000" dirty="0" smtClean="0">
                <a:latin typeface="+mj-ea"/>
                <a:ea typeface="+mj-ea"/>
              </a:rPr>
              <a:t>)</a:t>
            </a:r>
            <a:r>
              <a:rPr lang="ko-KR" altLang="en-US" sz="2000" dirty="0" smtClean="0">
                <a:latin typeface="+mj-ea"/>
                <a:ea typeface="+mj-ea"/>
              </a:rPr>
              <a:t>를 </a:t>
            </a:r>
            <a:r>
              <a:rPr lang="en-US" altLang="ko-KR" sz="2000" dirty="0" smtClean="0">
                <a:latin typeface="+mj-ea"/>
                <a:ea typeface="+mj-ea"/>
              </a:rPr>
              <a:t>AppWizard</a:t>
            </a:r>
            <a:r>
              <a:rPr lang="ko-KR" altLang="en-US" sz="2000" dirty="0" smtClean="0">
                <a:latin typeface="+mj-ea"/>
                <a:ea typeface="+mj-ea"/>
              </a:rPr>
              <a:t>를 이용하여 자동으로 생성해 준다</a:t>
            </a:r>
            <a:r>
              <a:rPr lang="en-US" altLang="ko-KR" sz="2000" dirty="0" smtClean="0">
                <a:latin typeface="+mj-ea"/>
                <a:ea typeface="+mj-ea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     </a:t>
            </a:r>
            <a:r>
              <a:rPr lang="ko-KR" altLang="en-US" sz="2000" dirty="0" smtClean="0">
                <a:latin typeface="+mj-ea"/>
                <a:ea typeface="+mj-ea"/>
              </a:rPr>
              <a:t>기본 골격을 자동으로 생성함으로써 코드의 </a:t>
            </a:r>
            <a:r>
              <a:rPr lang="ko-KR" altLang="en-US" sz="2000" dirty="0" err="1" smtClean="0"/>
              <a:t>재사용성을</a:t>
            </a:r>
            <a:r>
              <a:rPr lang="ko-KR" altLang="en-US" sz="2000" dirty="0" smtClean="0"/>
              <a:t> 높이고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프로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</a:t>
            </a:r>
            <a:r>
              <a:rPr lang="ko-KR" altLang="en-US" sz="2000" dirty="0" err="1" smtClean="0"/>
              <a:t>그래머는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특화시킬</a:t>
            </a:r>
            <a:r>
              <a:rPr lang="ko-KR" altLang="en-US" sz="2000" dirty="0" smtClean="0"/>
              <a:t> 고유 기능만을 추가하는 방식이다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애플 매킨토시용 </a:t>
            </a:r>
            <a:r>
              <a:rPr lang="en-US" altLang="ko-KR" sz="2000" dirty="0" err="1" smtClean="0"/>
              <a:t>MacApp</a:t>
            </a:r>
            <a:r>
              <a:rPr lang="ko-KR" altLang="en-US" sz="2000" dirty="0" smtClean="0"/>
              <a:t>에 도입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상업화 되면서 </a:t>
            </a:r>
            <a:r>
              <a:rPr lang="en-US" altLang="ko-KR" sz="2000" dirty="0" smtClean="0"/>
              <a:t>MS</a:t>
            </a:r>
            <a:r>
              <a:rPr lang="ko-KR" altLang="en-US" sz="2000" dirty="0" smtClean="0"/>
              <a:t>사가 </a:t>
            </a:r>
            <a:r>
              <a:rPr lang="en-US" altLang="ko-KR" sz="2000" dirty="0" smtClean="0"/>
              <a:t>MFC2.0</a:t>
            </a:r>
            <a:r>
              <a:rPr lang="ko-KR" altLang="en-US" sz="2000" dirty="0" smtClean="0"/>
              <a:t>부터 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포함시켰다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90000"/>
              </a:lnSpc>
            </a:pPr>
            <a:endParaRPr lang="ko-KR" altLang="en-US" sz="2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3. </a:t>
            </a:r>
            <a:r>
              <a:rPr lang="ko-KR" altLang="en-US" sz="3600" dirty="0" smtClean="0"/>
              <a:t>키보드</a:t>
            </a:r>
            <a:endParaRPr lang="ko-KR" altLang="en-US" sz="3600" dirty="0"/>
          </a:p>
        </p:txBody>
      </p:sp>
      <p:sp>
        <p:nvSpPr>
          <p:cNvPr id="43" name="직사각형 42"/>
          <p:cNvSpPr/>
          <p:nvPr/>
        </p:nvSpPr>
        <p:spPr>
          <a:xfrm>
            <a:off x="0" y="928670"/>
            <a:ext cx="9144000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90000"/>
              </a:lnSpc>
            </a:pPr>
            <a:r>
              <a:rPr lang="ko-KR" altLang="en-US" sz="2000" dirty="0" smtClean="0">
                <a:sym typeface="Wingdings" pitchFamily="2" charset="2"/>
              </a:rPr>
              <a:t>캐럿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void CTEST11View::</a:t>
            </a:r>
            <a:r>
              <a:rPr lang="en-US" altLang="ko-KR" dirty="0" err="1" smtClean="0">
                <a:sym typeface="Wingdings" pitchFamily="2" charset="2"/>
              </a:rPr>
              <a:t>OnSetFocus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CWnd</a:t>
            </a:r>
            <a:r>
              <a:rPr lang="en-US" altLang="ko-KR" dirty="0" smtClean="0">
                <a:sym typeface="Wingdings" pitchFamily="2" charset="2"/>
              </a:rPr>
              <a:t>* </a:t>
            </a:r>
            <a:r>
              <a:rPr lang="en-US" altLang="ko-KR" dirty="0" err="1" smtClean="0">
                <a:sym typeface="Wingdings" pitchFamily="2" charset="2"/>
              </a:rPr>
              <a:t>pOldWnd</a:t>
            </a:r>
            <a:r>
              <a:rPr lang="en-US" altLang="ko-KR" dirty="0" smtClean="0">
                <a:sym typeface="Wingdings" pitchFamily="2" charset="2"/>
              </a:rPr>
              <a:t>)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{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</a:t>
            </a:r>
            <a:r>
              <a:rPr lang="en-US" altLang="ko-KR" dirty="0" err="1" smtClean="0">
                <a:sym typeface="Wingdings" pitchFamily="2" charset="2"/>
              </a:rPr>
              <a:t>CView</a:t>
            </a:r>
            <a:r>
              <a:rPr lang="en-US" altLang="ko-KR" dirty="0" smtClean="0">
                <a:sym typeface="Wingdings" pitchFamily="2" charset="2"/>
              </a:rPr>
              <a:t>::</a:t>
            </a:r>
            <a:r>
              <a:rPr lang="en-US" altLang="ko-KR" dirty="0" err="1" smtClean="0">
                <a:sym typeface="Wingdings" pitchFamily="2" charset="2"/>
              </a:rPr>
              <a:t>OnSetFocus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pOldWnd</a:t>
            </a:r>
            <a:r>
              <a:rPr lang="en-US" altLang="ko-KR" dirty="0" smtClean="0">
                <a:sym typeface="Wingdings" pitchFamily="2" charset="2"/>
              </a:rPr>
              <a:t>);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</a:t>
            </a:r>
            <a:r>
              <a:rPr lang="en-US" altLang="ko-KR" dirty="0" err="1" smtClean="0">
                <a:sym typeface="Wingdings" pitchFamily="2" charset="2"/>
              </a:rPr>
              <a:t>CreateSolidCaret</a:t>
            </a:r>
            <a:r>
              <a:rPr lang="en-US" altLang="ko-KR" dirty="0" smtClean="0">
                <a:sym typeface="Wingdings" pitchFamily="2" charset="2"/>
              </a:rPr>
              <a:t>(2, 20);</a:t>
            </a:r>
          </a:p>
          <a:p>
            <a:pPr marL="914400" lvl="1" indent="-457200">
              <a:lnSpc>
                <a:spcPct val="90000"/>
              </a:lnSpc>
            </a:pPr>
            <a:endParaRPr lang="en-US" altLang="ko-KR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POINT pt = { 10, 10 };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</a:t>
            </a:r>
            <a:r>
              <a:rPr lang="en-US" altLang="ko-KR" dirty="0" err="1" smtClean="0">
                <a:sym typeface="Wingdings" pitchFamily="2" charset="2"/>
              </a:rPr>
              <a:t>SetCaretPos</a:t>
            </a:r>
            <a:r>
              <a:rPr lang="en-US" altLang="ko-KR" dirty="0" smtClean="0">
                <a:sym typeface="Wingdings" pitchFamily="2" charset="2"/>
              </a:rPr>
              <a:t>(pt);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</a:t>
            </a:r>
            <a:r>
              <a:rPr lang="en-US" altLang="ko-KR" dirty="0" err="1" smtClean="0">
                <a:sym typeface="Wingdings" pitchFamily="2" charset="2"/>
              </a:rPr>
              <a:t>ShowCaret</a:t>
            </a:r>
            <a:r>
              <a:rPr lang="en-US" altLang="ko-KR" dirty="0" smtClean="0">
                <a:sym typeface="Wingdings" pitchFamily="2" charset="2"/>
              </a:rPr>
              <a:t>();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}</a:t>
            </a:r>
          </a:p>
          <a:p>
            <a:pPr marL="914400" lvl="1" indent="-457200">
              <a:lnSpc>
                <a:spcPct val="90000"/>
              </a:lnSpc>
            </a:pPr>
            <a:endParaRPr lang="en-US" altLang="ko-KR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void CTEST11View::</a:t>
            </a:r>
            <a:r>
              <a:rPr lang="en-US" altLang="ko-KR" dirty="0" err="1" smtClean="0">
                <a:sym typeface="Wingdings" pitchFamily="2" charset="2"/>
              </a:rPr>
              <a:t>OnKillFocus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CWnd</a:t>
            </a:r>
            <a:r>
              <a:rPr lang="en-US" altLang="ko-KR" dirty="0" smtClean="0">
                <a:sym typeface="Wingdings" pitchFamily="2" charset="2"/>
              </a:rPr>
              <a:t>* </a:t>
            </a:r>
            <a:r>
              <a:rPr lang="en-US" altLang="ko-KR" dirty="0" err="1" smtClean="0">
                <a:sym typeface="Wingdings" pitchFamily="2" charset="2"/>
              </a:rPr>
              <a:t>pNewWnd</a:t>
            </a:r>
            <a:r>
              <a:rPr lang="en-US" altLang="ko-KR" dirty="0" smtClean="0">
                <a:sym typeface="Wingdings" pitchFamily="2" charset="2"/>
              </a:rPr>
              <a:t>)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{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</a:t>
            </a:r>
            <a:r>
              <a:rPr lang="en-US" altLang="ko-KR" dirty="0" err="1" smtClean="0">
                <a:sym typeface="Wingdings" pitchFamily="2" charset="2"/>
              </a:rPr>
              <a:t>CView</a:t>
            </a:r>
            <a:r>
              <a:rPr lang="en-US" altLang="ko-KR" dirty="0" smtClean="0">
                <a:sym typeface="Wingdings" pitchFamily="2" charset="2"/>
              </a:rPr>
              <a:t>::</a:t>
            </a:r>
            <a:r>
              <a:rPr lang="en-US" altLang="ko-KR" dirty="0" err="1" smtClean="0">
                <a:sym typeface="Wingdings" pitchFamily="2" charset="2"/>
              </a:rPr>
              <a:t>OnKillFocus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pNewWnd</a:t>
            </a:r>
            <a:r>
              <a:rPr lang="en-US" altLang="ko-KR" dirty="0" smtClean="0">
                <a:sym typeface="Wingdings" pitchFamily="2" charset="2"/>
              </a:rPr>
              <a:t>);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</a:t>
            </a:r>
            <a:r>
              <a:rPr lang="en-US" altLang="ko-KR" dirty="0" err="1" smtClean="0">
                <a:sym typeface="Wingdings" pitchFamily="2" charset="2"/>
              </a:rPr>
              <a:t>HideCaret</a:t>
            </a:r>
            <a:r>
              <a:rPr lang="en-US" altLang="ko-KR" dirty="0" smtClean="0">
                <a:sym typeface="Wingdings" pitchFamily="2" charset="2"/>
              </a:rPr>
              <a:t>();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::</a:t>
            </a:r>
            <a:r>
              <a:rPr lang="en-US" altLang="ko-KR" dirty="0" err="1" smtClean="0">
                <a:sym typeface="Wingdings" pitchFamily="2" charset="2"/>
              </a:rPr>
              <a:t>DestroyCaret</a:t>
            </a:r>
            <a:r>
              <a:rPr lang="en-US" altLang="ko-KR" dirty="0" smtClean="0">
                <a:sym typeface="Wingdings" pitchFamily="2" charset="2"/>
              </a:rPr>
              <a:t>();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}</a:t>
            </a: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3. </a:t>
            </a:r>
            <a:r>
              <a:rPr lang="ko-KR" altLang="en-US" sz="3600" dirty="0" smtClean="0"/>
              <a:t>키보드</a:t>
            </a:r>
            <a:endParaRPr lang="ko-KR" altLang="en-US" sz="3600" dirty="0"/>
          </a:p>
        </p:txBody>
      </p:sp>
      <p:sp>
        <p:nvSpPr>
          <p:cNvPr id="43" name="직사각형 42"/>
          <p:cNvSpPr/>
          <p:nvPr/>
        </p:nvSpPr>
        <p:spPr>
          <a:xfrm>
            <a:off x="0" y="92867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Ex) </a:t>
            </a:r>
            <a:r>
              <a:rPr lang="en-US" altLang="ko-KR" sz="2000" dirty="0" err="1" smtClean="0">
                <a:sym typeface="Wingdings" pitchFamily="2" charset="2"/>
              </a:rPr>
              <a:t>VisualKB</a:t>
            </a:r>
            <a:r>
              <a:rPr lang="en-US" altLang="ko-KR" sz="2000" dirty="0" smtClean="0">
                <a:sym typeface="Wingdings" pitchFamily="2" charset="2"/>
              </a:rPr>
              <a:t> </a:t>
            </a:r>
            <a:r>
              <a:rPr lang="ko-KR" altLang="en-US" sz="2000" dirty="0" smtClean="0">
                <a:sym typeface="Wingdings" pitchFamily="2" charset="2"/>
              </a:rPr>
              <a:t>응용 프로그램 확인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- KEY </a:t>
            </a:r>
            <a:r>
              <a:rPr lang="ko-KR" altLang="en-US" sz="2000" dirty="0" smtClean="0">
                <a:sym typeface="Wingdings" pitchFamily="2" charset="2"/>
              </a:rPr>
              <a:t>입력에 따른 메시지 확인</a:t>
            </a:r>
            <a:endParaRPr lang="en-US" altLang="ko-KR" sz="200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Chapter4 </a:t>
            </a:r>
            <a:r>
              <a:rPr lang="ko-KR" altLang="en-US" sz="3600" dirty="0" smtClean="0"/>
              <a:t>메뉴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 </a:t>
            </a:r>
            <a:r>
              <a:rPr lang="ko-KR" altLang="en-US" sz="3600" dirty="0" smtClean="0"/>
              <a:t>메뉴의 기본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만들기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0" y="714356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90000"/>
              </a:lnSpc>
            </a:pPr>
            <a:r>
              <a:rPr lang="ko-KR" altLang="en-US" sz="2000" dirty="0" smtClean="0">
                <a:sym typeface="Wingdings" pitchFamily="2" charset="2"/>
              </a:rPr>
              <a:t>메뉴 만들기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ko-KR" altLang="en-US" sz="2000" dirty="0" smtClean="0">
                <a:sym typeface="Wingdings" pitchFamily="2" charset="2"/>
              </a:rPr>
              <a:t>메뉴 작성하는 가장 쉬운 방법 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     </a:t>
            </a:r>
            <a:r>
              <a:rPr lang="ko-KR" altLang="en-US" sz="2000" dirty="0" smtClean="0">
                <a:sym typeface="Wingdings" pitchFamily="2" charset="2"/>
              </a:rPr>
              <a:t>메뉴 템플릿을 응용프로그램의 리소스 파일에 추가하는 것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ko-KR" altLang="en-US" sz="2000" dirty="0" smtClean="0">
                <a:sym typeface="Wingdings" pitchFamily="2" charset="2"/>
              </a:rPr>
              <a:t>리소스 파일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     </a:t>
            </a:r>
            <a:r>
              <a:rPr lang="ko-KR" altLang="en-US" sz="2000" dirty="0" smtClean="0">
                <a:sym typeface="Wingdings" pitchFamily="2" charset="2"/>
              </a:rPr>
              <a:t>응용 프로그램의 리소스를 정의하는 스크립트와 같은 텍스트 파일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</a:t>
            </a:r>
            <a:r>
              <a:rPr lang="ko-KR" altLang="en-US" sz="2000" dirty="0" smtClean="0">
                <a:sym typeface="Wingdings" pitchFamily="2" charset="2"/>
              </a:rPr>
              <a:t>확장명 </a:t>
            </a:r>
            <a:r>
              <a:rPr lang="en-US" altLang="ko-KR" sz="2000" dirty="0" smtClean="0">
                <a:sym typeface="Wingdings" pitchFamily="2" charset="2"/>
              </a:rPr>
              <a:t>(.</a:t>
            </a:r>
            <a:r>
              <a:rPr lang="en-US" altLang="ko-KR" sz="2000" dirty="0" err="1" smtClean="0">
                <a:sym typeface="Wingdings" pitchFamily="2" charset="2"/>
              </a:rPr>
              <a:t>rc</a:t>
            </a:r>
            <a:r>
              <a:rPr lang="en-US" altLang="ko-KR" sz="2000" dirty="0" smtClean="0">
                <a:sym typeface="Wingdings" pitchFamily="2" charset="2"/>
              </a:rPr>
              <a:t>)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</a:t>
            </a:r>
            <a:r>
              <a:rPr lang="ko-KR" altLang="en-US" sz="2000" dirty="0" smtClean="0">
                <a:sym typeface="Wingdings" pitchFamily="2" charset="2"/>
              </a:rPr>
              <a:t>리소스는 메뉴와 아이콘 같은 바이너리 개체임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- </a:t>
            </a:r>
            <a:r>
              <a:rPr lang="ko-KR" altLang="en-US" sz="2000" dirty="0" smtClean="0">
                <a:sym typeface="Wingdings" pitchFamily="2" charset="2"/>
              </a:rPr>
              <a:t>메뉴</a:t>
            </a:r>
            <a:r>
              <a:rPr lang="en-US" altLang="ko-KR" sz="2000" dirty="0" smtClean="0">
                <a:sym typeface="Wingdings" pitchFamily="2" charset="2"/>
              </a:rPr>
              <a:t>, </a:t>
            </a:r>
            <a:r>
              <a:rPr lang="ko-KR" altLang="en-US" sz="2000" dirty="0" smtClean="0">
                <a:sym typeface="Wingdings" pitchFamily="2" charset="2"/>
              </a:rPr>
              <a:t>아이콘</a:t>
            </a:r>
            <a:r>
              <a:rPr lang="en-US" altLang="ko-KR" sz="2000" dirty="0" smtClean="0">
                <a:sym typeface="Wingdings" pitchFamily="2" charset="2"/>
              </a:rPr>
              <a:t>, </a:t>
            </a:r>
            <a:r>
              <a:rPr lang="ko-KR" altLang="en-US" sz="2000" dirty="0" smtClean="0">
                <a:sym typeface="Wingdings" pitchFamily="2" charset="2"/>
              </a:rPr>
              <a:t>비트맵</a:t>
            </a:r>
            <a:r>
              <a:rPr lang="en-US" altLang="ko-KR" sz="2000" dirty="0" smtClean="0">
                <a:sym typeface="Wingdings" pitchFamily="2" charset="2"/>
              </a:rPr>
              <a:t>, </a:t>
            </a:r>
            <a:r>
              <a:rPr lang="ko-KR" altLang="en-US" sz="2000" dirty="0" smtClean="0">
                <a:sym typeface="Wingdings" pitchFamily="2" charset="2"/>
              </a:rPr>
              <a:t>문자열등의 여러 형식의 리소스 지원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ko-KR" altLang="en-US" sz="2000" dirty="0" smtClean="0">
                <a:sym typeface="Wingdings" pitchFamily="2" charset="2"/>
              </a:rPr>
              <a:t>리소스 컴파일러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rc.exe</a:t>
            </a:r>
            <a:r>
              <a:rPr lang="ko-KR" altLang="en-US" sz="2000" dirty="0" smtClean="0">
                <a:sym typeface="Wingdings" pitchFamily="2" charset="2"/>
              </a:rPr>
              <a:t>는 </a:t>
            </a:r>
            <a:r>
              <a:rPr lang="en-US" altLang="ko-KR" sz="2000" dirty="0" smtClean="0">
                <a:sym typeface="Wingdings" pitchFamily="2" charset="2"/>
              </a:rPr>
              <a:t>RC</a:t>
            </a:r>
            <a:r>
              <a:rPr lang="ko-KR" altLang="en-US" sz="2000" dirty="0" smtClean="0">
                <a:sym typeface="Wingdings" pitchFamily="2" charset="2"/>
              </a:rPr>
              <a:t>파일의 구문을 컴파일하고 결과리소스를 응용 프로그램의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exe</a:t>
            </a:r>
            <a:r>
              <a:rPr lang="ko-KR" altLang="en-US" sz="2000" dirty="0" smtClean="0">
                <a:sym typeface="Wingdings" pitchFamily="2" charset="2"/>
              </a:rPr>
              <a:t>파일에 연결함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Ex) </a:t>
            </a:r>
            <a:r>
              <a:rPr lang="ko-KR" altLang="en-US" sz="2000" dirty="0" smtClean="0">
                <a:sym typeface="Wingdings" pitchFamily="2" charset="2"/>
              </a:rPr>
              <a:t>메뉴관련 리소스 확인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     BEGIN ~ END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POPUP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</a:t>
            </a:r>
            <a:r>
              <a:rPr lang="ko-KR" altLang="en-US" sz="2000" dirty="0" err="1" smtClean="0">
                <a:sym typeface="Wingdings" pitchFamily="2" charset="2"/>
              </a:rPr>
              <a:t>바로가기키</a:t>
            </a:r>
            <a:r>
              <a:rPr lang="ko-KR" altLang="en-US" sz="2000" dirty="0" smtClean="0">
                <a:sym typeface="Wingdings" pitchFamily="2" charset="2"/>
              </a:rPr>
              <a:t> </a:t>
            </a:r>
            <a:r>
              <a:rPr lang="en-US" altLang="ko-KR" sz="2000" dirty="0" smtClean="0">
                <a:sym typeface="Wingdings" pitchFamily="2" charset="2"/>
              </a:rPr>
              <a:t>: &amp;New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</a:t>
            </a:r>
            <a:r>
              <a:rPr lang="ko-KR" altLang="en-US" sz="2000" dirty="0" err="1" smtClean="0">
                <a:sym typeface="Wingdings" pitchFamily="2" charset="2"/>
              </a:rPr>
              <a:t>악셀러레이터키</a:t>
            </a:r>
            <a:r>
              <a:rPr lang="ko-KR" altLang="en-US" sz="2000" dirty="0" smtClean="0">
                <a:sym typeface="Wingdings" pitchFamily="2" charset="2"/>
              </a:rPr>
              <a:t> 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     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 </a:t>
            </a:r>
            <a:r>
              <a:rPr lang="ko-KR" altLang="en-US" sz="3600" dirty="0" smtClean="0"/>
              <a:t>메뉴의 기본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불러오기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0" y="714356"/>
            <a:ext cx="9144000" cy="7460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90000"/>
              </a:lnSpc>
            </a:pPr>
            <a:r>
              <a:rPr lang="ko-KR" altLang="en-US" sz="2000" dirty="0" smtClean="0">
                <a:sym typeface="Wingdings" pitchFamily="2" charset="2"/>
              </a:rPr>
              <a:t>메뉴 불러오기 및 표시하기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1. </a:t>
            </a:r>
            <a:r>
              <a:rPr lang="en-US" altLang="ko-KR" sz="2000" dirty="0" err="1" smtClean="0">
                <a:sym typeface="Wingdings" pitchFamily="2" charset="2"/>
              </a:rPr>
              <a:t>CFrameWnd</a:t>
            </a:r>
            <a:r>
              <a:rPr lang="en-US" altLang="ko-KR" sz="2000" dirty="0" smtClean="0">
                <a:sym typeface="Wingdings" pitchFamily="2" charset="2"/>
              </a:rPr>
              <a:t>::Create</a:t>
            </a:r>
            <a:r>
              <a:rPr lang="ko-KR" altLang="en-US" sz="2000" dirty="0" smtClean="0">
                <a:sym typeface="Wingdings" pitchFamily="2" charset="2"/>
              </a:rPr>
              <a:t>로 전달하는 방법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     Create(NULL, _T(“My Application”), MS_OVERLAPPEDWINDOW,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</a:t>
            </a:r>
            <a:r>
              <a:rPr lang="en-US" altLang="ko-KR" sz="2000" dirty="0" err="1" smtClean="0">
                <a:sym typeface="Wingdings" pitchFamily="2" charset="2"/>
              </a:rPr>
              <a:t>rectDefault</a:t>
            </a:r>
            <a:r>
              <a:rPr lang="en-US" altLang="ko-KR" sz="2000" dirty="0" smtClean="0">
                <a:sym typeface="Wingdings" pitchFamily="2" charset="2"/>
              </a:rPr>
              <a:t>, NULL, </a:t>
            </a:r>
            <a:r>
              <a:rPr lang="en-US" altLang="ko-KR" sz="2000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MAKEINTRESOURCE(IDR_MAINFRAME)</a:t>
            </a:r>
            <a:r>
              <a:rPr lang="en-US" altLang="ko-KR" sz="2000" dirty="0" smtClean="0">
                <a:sym typeface="Wingdings" pitchFamily="2" charset="2"/>
              </a:rPr>
              <a:t>);</a:t>
            </a: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2. </a:t>
            </a:r>
            <a:r>
              <a:rPr lang="en-US" altLang="ko-KR" sz="2000" dirty="0" err="1" smtClean="0">
                <a:sym typeface="Wingdings" pitchFamily="2" charset="2"/>
              </a:rPr>
              <a:t>CFrameWnd</a:t>
            </a:r>
            <a:r>
              <a:rPr lang="en-US" altLang="ko-KR" sz="2000" dirty="0" smtClean="0">
                <a:sym typeface="Wingdings" pitchFamily="2" charset="2"/>
              </a:rPr>
              <a:t>::</a:t>
            </a:r>
            <a:r>
              <a:rPr lang="en-US" altLang="ko-KR" sz="2000" dirty="0" err="1" smtClean="0">
                <a:sym typeface="Wingdings" pitchFamily="2" charset="2"/>
              </a:rPr>
              <a:t>LoadFrame</a:t>
            </a:r>
            <a:r>
              <a:rPr lang="ko-KR" altLang="en-US" sz="2000" dirty="0" smtClean="0">
                <a:sym typeface="Wingdings" pitchFamily="2" charset="2"/>
              </a:rPr>
              <a:t>을 이용하는 방법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- </a:t>
            </a:r>
            <a:r>
              <a:rPr lang="ko-KR" altLang="en-US" sz="2000" dirty="0" smtClean="0">
                <a:sym typeface="Wingdings" pitchFamily="2" charset="2"/>
              </a:rPr>
              <a:t>프레임 창을 생성하고 메뉴를 연결하는 기능을 가지고 </a:t>
            </a:r>
            <a:r>
              <a:rPr lang="ko-KR" altLang="en-US" sz="2000" dirty="0" err="1" smtClean="0">
                <a:sym typeface="Wingdings" pitchFamily="2" charset="2"/>
              </a:rPr>
              <a:t>있슴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</a:t>
            </a:r>
            <a:r>
              <a:rPr lang="en-US" altLang="ko-KR" sz="2000" dirty="0" err="1" smtClean="0">
                <a:sym typeface="Wingdings" pitchFamily="2" charset="2"/>
              </a:rPr>
              <a:t>LoadFrame</a:t>
            </a:r>
            <a:r>
              <a:rPr lang="en-US" altLang="ko-KR" sz="2000" dirty="0" smtClean="0">
                <a:sym typeface="Wingdings" pitchFamily="2" charset="2"/>
              </a:rPr>
              <a:t>(</a:t>
            </a:r>
            <a:r>
              <a:rPr lang="en-US" altLang="ko-KR" sz="2000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IDR_MAINFRAME</a:t>
            </a:r>
            <a:r>
              <a:rPr lang="en-US" altLang="ko-KR" sz="2000" dirty="0" smtClean="0">
                <a:sym typeface="Wingdings" pitchFamily="2" charset="2"/>
              </a:rPr>
              <a:t>, WS_OVERLAPPEDWINDOW,NULL, NULL);</a:t>
            </a: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3. </a:t>
            </a:r>
            <a:r>
              <a:rPr lang="en-US" altLang="ko-KR" sz="2000" dirty="0" err="1" smtClean="0">
                <a:sym typeface="Wingdings" pitchFamily="2" charset="2"/>
              </a:rPr>
              <a:t>Cmenu</a:t>
            </a:r>
            <a:r>
              <a:rPr lang="en-US" altLang="ko-KR" sz="2000" dirty="0" smtClean="0">
                <a:sym typeface="Wingdings" pitchFamily="2" charset="2"/>
              </a:rPr>
              <a:t>::</a:t>
            </a:r>
            <a:r>
              <a:rPr lang="en-US" altLang="ko-KR" sz="2000" dirty="0" err="1" smtClean="0">
                <a:sym typeface="Wingdings" pitchFamily="2" charset="2"/>
              </a:rPr>
              <a:t>LoadMenu</a:t>
            </a:r>
            <a:r>
              <a:rPr lang="en-US" altLang="ko-KR" sz="2000" dirty="0" smtClean="0">
                <a:sym typeface="Wingdings" pitchFamily="2" charset="2"/>
              </a:rPr>
              <a:t> </a:t>
            </a:r>
            <a:r>
              <a:rPr lang="ko-KR" altLang="en-US" sz="2000" dirty="0" smtClean="0">
                <a:sym typeface="Wingdings" pitchFamily="2" charset="2"/>
              </a:rPr>
              <a:t>호출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</a:t>
            </a:r>
            <a:r>
              <a:rPr lang="en-US" altLang="ko-KR" sz="2000" dirty="0" err="1" smtClean="0">
                <a:sym typeface="Wingdings" pitchFamily="2" charset="2"/>
              </a:rPr>
              <a:t>Cmenu</a:t>
            </a:r>
            <a:r>
              <a:rPr lang="en-US" altLang="ko-KR" sz="2000" dirty="0" smtClean="0">
                <a:sym typeface="Wingdings" pitchFamily="2" charset="2"/>
              </a:rPr>
              <a:t>	menu;		</a:t>
            </a:r>
            <a:r>
              <a:rPr lang="en-US" altLang="ko-KR" sz="2000" dirty="0" err="1" smtClean="0">
                <a:sym typeface="Wingdings" pitchFamily="2" charset="2"/>
              </a:rPr>
              <a:t>menu.LoadMenu</a:t>
            </a:r>
            <a:r>
              <a:rPr lang="en-US" altLang="ko-KR" sz="2000" dirty="0" smtClean="0">
                <a:sym typeface="Wingdings" pitchFamily="2" charset="2"/>
              </a:rPr>
              <a:t>(IDR_MAINFRAME);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</a:t>
            </a:r>
            <a:r>
              <a:rPr lang="en-US" altLang="ko-KR" sz="2000" dirty="0" err="1" smtClean="0">
                <a:sym typeface="Wingdings" pitchFamily="2" charset="2"/>
              </a:rPr>
              <a:t>SetMenu</a:t>
            </a:r>
            <a:r>
              <a:rPr lang="en-US" altLang="ko-KR" sz="2000" dirty="0" smtClean="0">
                <a:sym typeface="Wingdings" pitchFamily="2" charset="2"/>
              </a:rPr>
              <a:t>(&amp;menu);    // </a:t>
            </a:r>
            <a:r>
              <a:rPr lang="ko-KR" altLang="en-US" sz="2000" dirty="0" smtClean="0">
                <a:sym typeface="Wingdings" pitchFamily="2" charset="2"/>
              </a:rPr>
              <a:t>메뉴를 창에 연결</a:t>
            </a:r>
            <a:r>
              <a:rPr lang="en-US" altLang="ko-KR" sz="2000" dirty="0" smtClean="0">
                <a:sym typeface="Wingdings" pitchFamily="2" charset="2"/>
              </a:rPr>
              <a:t>	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</a:t>
            </a:r>
            <a:r>
              <a:rPr lang="en-US" altLang="ko-KR" sz="2000" dirty="0" err="1" smtClean="0">
                <a:sym typeface="Wingdings" pitchFamily="2" charset="2"/>
              </a:rPr>
              <a:t>menu.Detach</a:t>
            </a:r>
            <a:r>
              <a:rPr lang="en-US" altLang="ko-KR" sz="2000" dirty="0" smtClean="0">
                <a:sym typeface="Wingdings" pitchFamily="2" charset="2"/>
              </a:rPr>
              <a:t>();	      // </a:t>
            </a:r>
            <a:r>
              <a:rPr lang="ko-KR" altLang="en-US" sz="2000" dirty="0" smtClean="0">
                <a:sym typeface="Wingdings" pitchFamily="2" charset="2"/>
              </a:rPr>
              <a:t>메뉴가 범위를 벋어났을 때 손실되지 않게 함 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		     // </a:t>
            </a:r>
            <a:r>
              <a:rPr lang="en-US" altLang="ko-KR" sz="2000" dirty="0" err="1" smtClean="0">
                <a:sym typeface="Wingdings" pitchFamily="2" charset="2"/>
              </a:rPr>
              <a:t>CMenu</a:t>
            </a:r>
            <a:r>
              <a:rPr lang="ko-KR" altLang="en-US" sz="2000" dirty="0" smtClean="0">
                <a:sym typeface="Wingdings" pitchFamily="2" charset="2"/>
              </a:rPr>
              <a:t>로 </a:t>
            </a:r>
            <a:r>
              <a:rPr lang="ko-KR" altLang="en-US" sz="2000" dirty="0" err="1" smtClean="0">
                <a:sym typeface="Wingdings" pitchFamily="2" charset="2"/>
              </a:rPr>
              <a:t>부터</a:t>
            </a:r>
            <a:r>
              <a:rPr lang="ko-KR" altLang="en-US" sz="2000" dirty="0" smtClean="0">
                <a:sym typeface="Wingdings" pitchFamily="2" charset="2"/>
              </a:rPr>
              <a:t> 메뉴를 분리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</a:t>
            </a:r>
            <a:r>
              <a:rPr lang="en-US" altLang="ko-KR" dirty="0" smtClean="0">
                <a:sym typeface="Wingdings" pitchFamily="2" charset="2"/>
              </a:rPr>
              <a:t>- </a:t>
            </a:r>
            <a:r>
              <a:rPr lang="ko-KR" altLang="en-US" dirty="0" smtClean="0">
                <a:sym typeface="Wingdings" pitchFamily="2" charset="2"/>
              </a:rPr>
              <a:t>일반적으로 </a:t>
            </a:r>
            <a:r>
              <a:rPr lang="en-US" altLang="ko-KR" dirty="0" err="1" smtClean="0">
                <a:sym typeface="Wingdings" pitchFamily="2" charset="2"/>
              </a:rPr>
              <a:t>LoadMenu</a:t>
            </a:r>
            <a:r>
              <a:rPr lang="ko-KR" altLang="en-US" dirty="0" smtClean="0">
                <a:sym typeface="Wingdings" pitchFamily="2" charset="2"/>
              </a:rPr>
              <a:t>로 </a:t>
            </a:r>
            <a:r>
              <a:rPr lang="ko-KR" altLang="en-US" dirty="0" err="1" smtClean="0">
                <a:sym typeface="Wingdings" pitchFamily="2" charset="2"/>
              </a:rPr>
              <a:t>로드된</a:t>
            </a:r>
            <a:r>
              <a:rPr lang="ko-KR" altLang="en-US" dirty="0" smtClean="0">
                <a:sym typeface="Wingdings" pitchFamily="2" charset="2"/>
              </a:rPr>
              <a:t> 메뉴는 응용 프로그램이 종료되기 전에 </a:t>
            </a:r>
            <a:endParaRPr lang="en-US" altLang="ko-KR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         </a:t>
            </a:r>
            <a:r>
              <a:rPr lang="en-US" altLang="ko-KR" dirty="0" err="1" smtClean="0">
                <a:sym typeface="Wingdings" pitchFamily="2" charset="2"/>
              </a:rPr>
              <a:t>DestroyMenu</a:t>
            </a:r>
            <a:r>
              <a:rPr lang="ko-KR" altLang="en-US" dirty="0" smtClean="0">
                <a:sym typeface="Wingdings" pitchFamily="2" charset="2"/>
              </a:rPr>
              <a:t>로 소멸됨</a:t>
            </a:r>
            <a:endParaRPr lang="en-US" altLang="ko-KR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   </a:t>
            </a:r>
            <a:r>
              <a:rPr lang="ko-KR" altLang="en-US" dirty="0" smtClean="0">
                <a:sym typeface="Wingdings" pitchFamily="2" charset="2"/>
              </a:rPr>
              <a:t>그러나 창에 연결된 메뉴는 창이 소멸되면 자동으로 소멸됨</a:t>
            </a:r>
            <a:endParaRPr lang="en-US" altLang="ko-KR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   </a:t>
            </a:r>
            <a:r>
              <a:rPr lang="ko-KR" altLang="en-US" dirty="0" smtClean="0">
                <a:sym typeface="Wingdings" pitchFamily="2" charset="2"/>
              </a:rPr>
              <a:t>그래서 창에 연결된 이후에 </a:t>
            </a:r>
            <a:r>
              <a:rPr lang="en-US" altLang="ko-KR" dirty="0" err="1" smtClean="0">
                <a:sym typeface="Wingdings" pitchFamily="2" charset="2"/>
              </a:rPr>
              <a:t>CMenu</a:t>
            </a:r>
            <a:r>
              <a:rPr lang="ko-KR" altLang="en-US" dirty="0" smtClean="0">
                <a:sym typeface="Wingdings" pitchFamily="2" charset="2"/>
              </a:rPr>
              <a:t>로부터 분리한 메뉴는 다음 </a:t>
            </a:r>
            <a:r>
              <a:rPr lang="en-US" altLang="ko-KR" dirty="0" err="1" smtClean="0">
                <a:sym typeface="Wingdings" pitchFamily="2" charset="2"/>
              </a:rPr>
              <a:t>DestroyMenu</a:t>
            </a:r>
            <a:endParaRPr lang="en-US" altLang="ko-KR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         </a:t>
            </a:r>
            <a:r>
              <a:rPr lang="ko-KR" altLang="en-US" dirty="0" smtClean="0">
                <a:sym typeface="Wingdings" pitchFamily="2" charset="2"/>
              </a:rPr>
              <a:t>호출 없이 창에서 분리된 메뉴가 아니라면 리소스 손실이 </a:t>
            </a:r>
            <a:r>
              <a:rPr lang="ko-KR" altLang="en-US" dirty="0" err="1" smtClean="0">
                <a:sym typeface="Wingdings" pitchFamily="2" charset="2"/>
              </a:rPr>
              <a:t>없슴</a:t>
            </a:r>
            <a:endParaRPr lang="en-US" altLang="ko-KR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     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 </a:t>
            </a:r>
            <a:r>
              <a:rPr lang="ko-KR" altLang="en-US" sz="3600" dirty="0" smtClean="0"/>
              <a:t>메뉴의 기본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불러오기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0" y="714356"/>
            <a:ext cx="9144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90000"/>
              </a:lnSpc>
            </a:pPr>
            <a:r>
              <a:rPr lang="ko-KR" altLang="en-US" sz="2000" dirty="0" smtClean="0">
                <a:sym typeface="Wingdings" pitchFamily="2" charset="2"/>
              </a:rPr>
              <a:t>메뉴 불러오기 및 표시하기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err="1" smtClean="0">
                <a:sym typeface="Wingdings" pitchFamily="2" charset="2"/>
              </a:rPr>
              <a:t>SetMenu</a:t>
            </a:r>
            <a:r>
              <a:rPr lang="ko-KR" altLang="en-US" sz="2000" dirty="0" smtClean="0">
                <a:sym typeface="Wingdings" pitchFamily="2" charset="2"/>
              </a:rPr>
              <a:t>에 대한 고찰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2</a:t>
            </a:r>
            <a:r>
              <a:rPr lang="ko-KR" altLang="en-US" sz="2000" dirty="0" smtClean="0">
                <a:sym typeface="Wingdings" pitchFamily="2" charset="2"/>
              </a:rPr>
              <a:t>개 이상의 메뉴를 하나의 프로그램에서 사용시 유용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Create(NULL, _T(“My Application”));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</a:t>
            </a:r>
            <a:r>
              <a:rPr lang="en-US" altLang="ko-KR" sz="2000" dirty="0" err="1" smtClean="0">
                <a:sym typeface="Wingdings" pitchFamily="2" charset="2"/>
              </a:rPr>
              <a:t>m_menulong.LoadMenu</a:t>
            </a:r>
            <a:r>
              <a:rPr lang="en-US" altLang="ko-KR" sz="2000" dirty="0" smtClean="0">
                <a:sym typeface="Wingdings" pitchFamily="2" charset="2"/>
              </a:rPr>
              <a:t>( IDR_LONGMENU);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</a:t>
            </a:r>
            <a:r>
              <a:rPr lang="en-US" altLang="ko-KR" sz="2000" dirty="0" err="1" smtClean="0">
                <a:sym typeface="Wingdings" pitchFamily="2" charset="2"/>
              </a:rPr>
              <a:t>m_menuShort.LoadMenu</a:t>
            </a:r>
            <a:r>
              <a:rPr lang="en-US" altLang="ko-KR" sz="2000" dirty="0" smtClean="0">
                <a:sym typeface="Wingdings" pitchFamily="2" charset="2"/>
              </a:rPr>
              <a:t>(IDR_SHORTMENU);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</a:t>
            </a:r>
            <a:r>
              <a:rPr lang="en-US" altLang="ko-KR" sz="2000" dirty="0" err="1" smtClean="0">
                <a:sym typeface="Wingdings" pitchFamily="2" charset="2"/>
              </a:rPr>
              <a:t>SetMenu</a:t>
            </a:r>
            <a:r>
              <a:rPr lang="en-US" altLang="ko-KR" sz="2000" dirty="0" smtClean="0">
                <a:sym typeface="Wingdings" pitchFamily="2" charset="2"/>
              </a:rPr>
              <a:t>(</a:t>
            </a:r>
            <a:r>
              <a:rPr lang="en-US" altLang="ko-KR" sz="2000" dirty="0" err="1" smtClean="0">
                <a:sym typeface="Wingdings" pitchFamily="2" charset="2"/>
              </a:rPr>
              <a:t>m_bShortMenu</a:t>
            </a:r>
            <a:r>
              <a:rPr lang="en-US" altLang="ko-KR" sz="2000" dirty="0" smtClean="0">
                <a:sym typeface="Wingdings" pitchFamily="2" charset="2"/>
              </a:rPr>
              <a:t> ? &amp;</a:t>
            </a:r>
            <a:r>
              <a:rPr lang="en-US" altLang="ko-KR" sz="2000" dirty="0" err="1" smtClean="0">
                <a:sym typeface="Wingdings" pitchFamily="2" charset="2"/>
              </a:rPr>
              <a:t>m_menuShort</a:t>
            </a:r>
            <a:r>
              <a:rPr lang="en-US" altLang="ko-KR" sz="2000" dirty="0" smtClean="0">
                <a:sym typeface="Wingdings" pitchFamily="2" charset="2"/>
              </a:rPr>
              <a:t> : &amp;</a:t>
            </a:r>
            <a:r>
              <a:rPr lang="en-US" altLang="ko-KR" sz="2000" dirty="0" err="1" smtClean="0">
                <a:sym typeface="Wingdings" pitchFamily="2" charset="2"/>
              </a:rPr>
              <a:t>m_menuLong</a:t>
            </a:r>
            <a:r>
              <a:rPr lang="en-US" altLang="ko-KR" sz="2000" dirty="0" smtClean="0">
                <a:sym typeface="Wingdings" pitchFamily="2" charset="2"/>
              </a:rPr>
              <a:t>);</a:t>
            </a: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//---------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</a:t>
            </a:r>
            <a:r>
              <a:rPr lang="en-US" altLang="ko-KR" sz="2000" dirty="0" err="1" smtClean="0">
                <a:sym typeface="Wingdings" pitchFamily="2" charset="2"/>
              </a:rPr>
              <a:t>m_bShortMenu</a:t>
            </a:r>
            <a:r>
              <a:rPr lang="en-US" altLang="ko-KR" sz="2000" dirty="0" smtClean="0">
                <a:sym typeface="Wingdings" pitchFamily="2" charset="2"/>
              </a:rPr>
              <a:t> = TRUE;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</a:t>
            </a:r>
            <a:r>
              <a:rPr lang="en-US" altLang="ko-KR" sz="2000" dirty="0" err="1" smtClean="0">
                <a:sym typeface="Wingdings" pitchFamily="2" charset="2"/>
              </a:rPr>
              <a:t>SetMenu</a:t>
            </a:r>
            <a:r>
              <a:rPr lang="en-US" altLang="ko-KR" sz="2000" dirty="0" smtClean="0">
                <a:sym typeface="Wingdings" pitchFamily="2" charset="2"/>
              </a:rPr>
              <a:t>(&amp;</a:t>
            </a:r>
            <a:r>
              <a:rPr lang="en-US" altLang="ko-KR" sz="2000" dirty="0" err="1" smtClean="0">
                <a:sym typeface="Wingdings" pitchFamily="2" charset="2"/>
              </a:rPr>
              <a:t>m_menuShort</a:t>
            </a:r>
            <a:r>
              <a:rPr lang="en-US" altLang="ko-KR" sz="2000" dirty="0" smtClean="0">
                <a:sym typeface="Wingdings" pitchFamily="2" charset="2"/>
              </a:rPr>
              <a:t>);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</a:t>
            </a:r>
            <a:r>
              <a:rPr lang="en-US" altLang="ko-KR" sz="2000" dirty="0" err="1" smtClean="0">
                <a:sym typeface="Wingdings" pitchFamily="2" charset="2"/>
              </a:rPr>
              <a:t>DrawMenuBar</a:t>
            </a:r>
            <a:r>
              <a:rPr lang="en-US" altLang="ko-KR" sz="2000" dirty="0" smtClean="0">
                <a:sym typeface="Wingdings" pitchFamily="2" charset="2"/>
              </a:rPr>
              <a:t>();		// </a:t>
            </a:r>
            <a:r>
              <a:rPr lang="ko-KR" altLang="en-US" sz="2000" dirty="0" smtClean="0">
                <a:sym typeface="Wingdings" pitchFamily="2" charset="2"/>
              </a:rPr>
              <a:t>메뉴 변경을 다시 그림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//----------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</a:t>
            </a:r>
            <a:r>
              <a:rPr lang="en-US" altLang="ko-KR" sz="2000" dirty="0" err="1" smtClean="0">
                <a:sym typeface="Wingdings" pitchFamily="2" charset="2"/>
              </a:rPr>
              <a:t>m_bShortMenu</a:t>
            </a:r>
            <a:r>
              <a:rPr lang="en-US" altLang="ko-KR" sz="2000" dirty="0" smtClean="0">
                <a:sym typeface="Wingdings" pitchFamily="2" charset="2"/>
              </a:rPr>
              <a:t> = FALSE;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</a:t>
            </a:r>
            <a:r>
              <a:rPr lang="en-US" altLang="ko-KR" sz="2000" dirty="0" err="1" smtClean="0">
                <a:sym typeface="Wingdings" pitchFamily="2" charset="2"/>
              </a:rPr>
              <a:t>SetMenu</a:t>
            </a:r>
            <a:r>
              <a:rPr lang="en-US" altLang="ko-KR" sz="2000" dirty="0" smtClean="0">
                <a:sym typeface="Wingdings" pitchFamily="2" charset="2"/>
              </a:rPr>
              <a:t>(&amp;</a:t>
            </a:r>
            <a:r>
              <a:rPr lang="en-US" altLang="ko-KR" sz="2000" dirty="0" err="1" smtClean="0">
                <a:sym typeface="Wingdings" pitchFamily="2" charset="2"/>
              </a:rPr>
              <a:t>m_menuLong</a:t>
            </a:r>
            <a:r>
              <a:rPr lang="en-US" altLang="ko-KR" sz="2000" dirty="0" smtClean="0">
                <a:sym typeface="Wingdings" pitchFamily="2" charset="2"/>
              </a:rPr>
              <a:t>);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</a:t>
            </a:r>
            <a:r>
              <a:rPr lang="en-US" altLang="ko-KR" sz="2000" dirty="0" err="1" smtClean="0">
                <a:sym typeface="Wingdings" pitchFamily="2" charset="2"/>
              </a:rPr>
              <a:t>DrawMenuBar</a:t>
            </a:r>
            <a:r>
              <a:rPr lang="en-US" altLang="ko-KR" sz="2000" dirty="0" smtClean="0">
                <a:sym typeface="Wingdings" pitchFamily="2" charset="2"/>
              </a:rPr>
              <a:t>();</a:t>
            </a: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</a:t>
            </a:r>
            <a:r>
              <a:rPr lang="en-US" altLang="ko-KR" sz="2000" dirty="0" err="1" smtClean="0">
                <a:sym typeface="Wingdings" pitchFamily="2" charset="2"/>
              </a:rPr>
              <a:t>DestroyMenu</a:t>
            </a:r>
            <a:r>
              <a:rPr lang="ko-KR" altLang="en-US" sz="2000" dirty="0" smtClean="0">
                <a:sym typeface="Wingdings" pitchFamily="2" charset="2"/>
              </a:rPr>
              <a:t>를 호출하지 않아도 생성된 메뉴는 정상 제거됨</a:t>
            </a:r>
            <a:r>
              <a:rPr lang="en-US" altLang="ko-KR" sz="2000" dirty="0" smtClean="0">
                <a:sym typeface="Wingdings" pitchFamily="2" charset="2"/>
              </a:rPr>
              <a:t/>
            </a:r>
            <a:br>
              <a:rPr lang="en-US" altLang="ko-KR" sz="2000" dirty="0" smtClean="0">
                <a:sym typeface="Wingdings" pitchFamily="2" charset="2"/>
              </a:rPr>
            </a:br>
            <a:r>
              <a:rPr lang="en-US" altLang="ko-KR" sz="2000" dirty="0" smtClean="0">
                <a:sym typeface="Wingdings" pitchFamily="2" charset="2"/>
              </a:rPr>
              <a:t>	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</a:t>
            </a: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     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 </a:t>
            </a:r>
            <a:r>
              <a:rPr lang="ko-KR" altLang="en-US" sz="3600" dirty="0" smtClean="0"/>
              <a:t>메뉴의 기본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명령에 반응하기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0" y="714356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90000"/>
              </a:lnSpc>
            </a:pPr>
            <a:r>
              <a:rPr lang="ko-KR" altLang="en-US" sz="2000" dirty="0" smtClean="0">
                <a:sym typeface="Wingdings" pitchFamily="2" charset="2"/>
              </a:rPr>
              <a:t>메뉴 명령에 반응하기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WM_COMMAND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- HIWORD(</a:t>
            </a:r>
            <a:r>
              <a:rPr lang="en-US" altLang="ko-KR" sz="2000" dirty="0" err="1" smtClean="0">
                <a:sym typeface="Wingdings" pitchFamily="2" charset="2"/>
              </a:rPr>
              <a:t>wParam</a:t>
            </a:r>
            <a:r>
              <a:rPr lang="en-US" altLang="ko-KR" sz="2000" dirty="0" smtClean="0">
                <a:sym typeface="Wingdings" pitchFamily="2" charset="2"/>
              </a:rPr>
              <a:t>) : </a:t>
            </a:r>
            <a:r>
              <a:rPr lang="ko-KR" altLang="en-US" sz="2000" dirty="0" smtClean="0">
                <a:sym typeface="Wingdings" pitchFamily="2" charset="2"/>
              </a:rPr>
              <a:t>명령 </a:t>
            </a:r>
            <a:r>
              <a:rPr lang="en-US" altLang="ko-KR" sz="2000" dirty="0" smtClean="0">
                <a:sym typeface="Wingdings" pitchFamily="2" charset="2"/>
              </a:rPr>
              <a:t>ID</a:t>
            </a: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err="1" smtClean="0">
                <a:sym typeface="Wingdings" pitchFamily="2" charset="2"/>
              </a:rPr>
              <a:t>MessageMap</a:t>
            </a:r>
            <a:r>
              <a:rPr lang="en-US" altLang="ko-KR" sz="2000" dirty="0" smtClean="0">
                <a:sym typeface="Wingdings" pitchFamily="2" charset="2"/>
              </a:rPr>
              <a:t> :    ON_COMMAND(ID_FILE_SAVE, </a:t>
            </a:r>
            <a:r>
              <a:rPr lang="en-US" altLang="ko-KR" sz="2000" dirty="0" err="1" smtClean="0">
                <a:sym typeface="Wingdings" pitchFamily="2" charset="2"/>
              </a:rPr>
              <a:t>OnFileSave</a:t>
            </a:r>
            <a:r>
              <a:rPr lang="en-US" altLang="ko-KR" sz="2000" dirty="0" smtClean="0">
                <a:sym typeface="Wingdings" pitchFamily="2" charset="2"/>
              </a:rPr>
              <a:t>)</a:t>
            </a: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.h	              :    void </a:t>
            </a:r>
            <a:r>
              <a:rPr lang="en-US" altLang="ko-KR" sz="2000" dirty="0" err="1" smtClean="0">
                <a:sym typeface="Wingdings" pitchFamily="2" charset="2"/>
              </a:rPr>
              <a:t>CMainWindow</a:t>
            </a:r>
            <a:r>
              <a:rPr lang="en-US" altLang="ko-KR" sz="2000" dirty="0" smtClean="0">
                <a:sym typeface="Wingdings" pitchFamily="2" charset="2"/>
              </a:rPr>
              <a:t>::</a:t>
            </a:r>
            <a:r>
              <a:rPr lang="en-US" altLang="ko-KR" sz="2000" dirty="0" err="1" smtClean="0">
                <a:sym typeface="Wingdings" pitchFamily="2" charset="2"/>
              </a:rPr>
              <a:t>OnFileSave</a:t>
            </a:r>
            <a:r>
              <a:rPr lang="en-US" altLang="ko-KR" sz="2000" dirty="0" smtClean="0">
                <a:sym typeface="Wingdings" pitchFamily="2" charset="2"/>
              </a:rPr>
              <a:t>();</a:t>
            </a: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.</a:t>
            </a:r>
            <a:r>
              <a:rPr lang="en-US" altLang="ko-KR" sz="2000" dirty="0" err="1" smtClean="0">
                <a:sym typeface="Wingdings" pitchFamily="2" charset="2"/>
              </a:rPr>
              <a:t>cpp</a:t>
            </a:r>
            <a:r>
              <a:rPr lang="en-US" altLang="ko-KR" sz="2000" dirty="0" smtClean="0">
                <a:sym typeface="Wingdings" pitchFamily="2" charset="2"/>
              </a:rPr>
              <a:t>              :    void </a:t>
            </a:r>
            <a:r>
              <a:rPr lang="en-US" altLang="ko-KR" sz="2000" dirty="0" err="1" smtClean="0">
                <a:sym typeface="Wingdings" pitchFamily="2" charset="2"/>
              </a:rPr>
              <a:t>CMainWindow</a:t>
            </a:r>
            <a:r>
              <a:rPr lang="en-US" altLang="ko-KR" sz="2000" dirty="0" smtClean="0">
                <a:sym typeface="Wingdings" pitchFamily="2" charset="2"/>
              </a:rPr>
              <a:t>::</a:t>
            </a:r>
            <a:r>
              <a:rPr lang="en-US" altLang="ko-KR" sz="2000" dirty="0" err="1" smtClean="0">
                <a:sym typeface="Wingdings" pitchFamily="2" charset="2"/>
              </a:rPr>
              <a:t>OnFileSave</a:t>
            </a:r>
            <a:r>
              <a:rPr lang="en-US" altLang="ko-KR" sz="2000" dirty="0" smtClean="0">
                <a:sym typeface="Wingdings" pitchFamily="2" charset="2"/>
              </a:rPr>
              <a:t>()   {   …. }</a:t>
            </a: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ko-KR" altLang="en-US" sz="2000" dirty="0" smtClean="0">
                <a:sym typeface="Wingdings" pitchFamily="2" charset="2"/>
              </a:rPr>
              <a:t>메뉴 </a:t>
            </a:r>
            <a:r>
              <a:rPr lang="ko-KR" altLang="en-US" sz="2000" dirty="0" err="1" smtClean="0">
                <a:sym typeface="Wingdings" pitchFamily="2" charset="2"/>
              </a:rPr>
              <a:t>핸들러를</a:t>
            </a:r>
            <a:r>
              <a:rPr lang="ko-KR" altLang="en-US" sz="2000" dirty="0" smtClean="0">
                <a:sym typeface="Wingdings" pitchFamily="2" charset="2"/>
              </a:rPr>
              <a:t> 생성시킬 수 있는 객체</a:t>
            </a:r>
            <a:r>
              <a:rPr lang="en-US" altLang="ko-KR" sz="2000" dirty="0" smtClean="0">
                <a:sym typeface="Wingdings" pitchFamily="2" charset="2"/>
              </a:rPr>
              <a:t>?	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     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 </a:t>
            </a:r>
            <a:r>
              <a:rPr lang="ko-KR" altLang="en-US" sz="3600" dirty="0" smtClean="0"/>
              <a:t>메뉴의 기본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명령의 범위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0" y="714356"/>
            <a:ext cx="9144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90000"/>
              </a:lnSpc>
            </a:pPr>
            <a:r>
              <a:rPr lang="ko-KR" altLang="en-US" sz="2000" dirty="0" smtClean="0">
                <a:sym typeface="Wingdings" pitchFamily="2" charset="2"/>
              </a:rPr>
              <a:t>메뉴</a:t>
            </a:r>
            <a:r>
              <a:rPr lang="en-US" altLang="ko-KR" sz="2000" dirty="0" smtClean="0">
                <a:sym typeface="Wingdings" pitchFamily="2" charset="2"/>
              </a:rPr>
              <a:t> </a:t>
            </a:r>
            <a:r>
              <a:rPr lang="ko-KR" altLang="en-US" sz="2000" dirty="0" smtClean="0">
                <a:sym typeface="Wingdings" pitchFamily="2" charset="2"/>
              </a:rPr>
              <a:t>명령의 범위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ON_COMMAND( ID_COLOR_RED,  </a:t>
            </a:r>
            <a:r>
              <a:rPr lang="en-US" altLang="ko-KR" sz="2000" dirty="0" err="1" smtClean="0">
                <a:sym typeface="Wingdings" pitchFamily="2" charset="2"/>
              </a:rPr>
              <a:t>OnColorRed</a:t>
            </a:r>
            <a:r>
              <a:rPr lang="en-US" altLang="ko-KR" sz="2000" dirty="0" smtClean="0">
                <a:sym typeface="Wingdings" pitchFamily="2" charset="2"/>
              </a:rPr>
              <a:t>)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ON_COMMAND( ID_COLOR_GREEN,  </a:t>
            </a:r>
            <a:r>
              <a:rPr lang="en-US" altLang="ko-KR" sz="2000" dirty="0" err="1" smtClean="0">
                <a:sym typeface="Wingdings" pitchFamily="2" charset="2"/>
              </a:rPr>
              <a:t>OnColorGreen</a:t>
            </a:r>
            <a:r>
              <a:rPr lang="en-US" altLang="ko-KR" sz="2000" dirty="0" smtClean="0">
                <a:sym typeface="Wingdings" pitchFamily="2" charset="2"/>
              </a:rPr>
              <a:t>)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ON_COMMAND( ID_COLOR_BLUE,  </a:t>
            </a:r>
            <a:r>
              <a:rPr lang="en-US" altLang="ko-KR" sz="2000" dirty="0" err="1" smtClean="0">
                <a:sym typeface="Wingdings" pitchFamily="2" charset="2"/>
              </a:rPr>
              <a:t>OnColorBlue</a:t>
            </a:r>
            <a:r>
              <a:rPr lang="en-US" altLang="ko-KR" sz="2000" dirty="0" smtClean="0">
                <a:sym typeface="Wingdings" pitchFamily="2" charset="2"/>
              </a:rPr>
              <a:t>)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void </a:t>
            </a:r>
            <a:r>
              <a:rPr lang="en-US" altLang="ko-KR" sz="2000" dirty="0" err="1" smtClean="0">
                <a:sym typeface="Wingdings" pitchFamily="2" charset="2"/>
              </a:rPr>
              <a:t>CMainWindow</a:t>
            </a:r>
            <a:r>
              <a:rPr lang="en-US" altLang="ko-KR" sz="2000" dirty="0" smtClean="0">
                <a:sym typeface="Wingdings" pitchFamily="2" charset="2"/>
              </a:rPr>
              <a:t>::</a:t>
            </a:r>
            <a:r>
              <a:rPr lang="en-US" altLang="ko-KR" sz="2000" dirty="0" err="1" smtClean="0">
                <a:sym typeface="Wingdings" pitchFamily="2" charset="2"/>
              </a:rPr>
              <a:t>OnColorRed</a:t>
            </a:r>
            <a:r>
              <a:rPr lang="en-US" altLang="ko-KR" sz="2000" dirty="0" smtClean="0">
                <a:sym typeface="Wingdings" pitchFamily="2" charset="2"/>
              </a:rPr>
              <a:t>() { </a:t>
            </a:r>
            <a:r>
              <a:rPr lang="en-US" altLang="ko-KR" sz="2000" dirty="0" err="1" smtClean="0">
                <a:sym typeface="Wingdings" pitchFamily="2" charset="2"/>
              </a:rPr>
              <a:t>m_nCurrentColor</a:t>
            </a:r>
            <a:r>
              <a:rPr lang="en-US" altLang="ko-KR" sz="2000" dirty="0" smtClean="0">
                <a:sym typeface="Wingdings" pitchFamily="2" charset="2"/>
              </a:rPr>
              <a:t> = 0; }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void </a:t>
            </a:r>
            <a:r>
              <a:rPr lang="en-US" altLang="ko-KR" sz="2000" dirty="0" err="1" smtClean="0">
                <a:sym typeface="Wingdings" pitchFamily="2" charset="2"/>
              </a:rPr>
              <a:t>CMainWindow</a:t>
            </a:r>
            <a:r>
              <a:rPr lang="en-US" altLang="ko-KR" sz="2000" dirty="0" smtClean="0">
                <a:sym typeface="Wingdings" pitchFamily="2" charset="2"/>
              </a:rPr>
              <a:t>::</a:t>
            </a:r>
            <a:r>
              <a:rPr lang="en-US" altLang="ko-KR" sz="2000" dirty="0" err="1" smtClean="0">
                <a:sym typeface="Wingdings" pitchFamily="2" charset="2"/>
              </a:rPr>
              <a:t>OnColorRed</a:t>
            </a:r>
            <a:r>
              <a:rPr lang="en-US" altLang="ko-KR" sz="2000" dirty="0" smtClean="0">
                <a:sym typeface="Wingdings" pitchFamily="2" charset="2"/>
              </a:rPr>
              <a:t>() { </a:t>
            </a:r>
            <a:r>
              <a:rPr lang="en-US" altLang="ko-KR" sz="2000" dirty="0" err="1" smtClean="0">
                <a:sym typeface="Wingdings" pitchFamily="2" charset="2"/>
              </a:rPr>
              <a:t>m_nCurrentColor</a:t>
            </a:r>
            <a:r>
              <a:rPr lang="en-US" altLang="ko-KR" sz="2000" dirty="0" smtClean="0">
                <a:sym typeface="Wingdings" pitchFamily="2" charset="2"/>
              </a:rPr>
              <a:t> = 1; }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void </a:t>
            </a:r>
            <a:r>
              <a:rPr lang="en-US" altLang="ko-KR" sz="2000" dirty="0" err="1" smtClean="0">
                <a:sym typeface="Wingdings" pitchFamily="2" charset="2"/>
              </a:rPr>
              <a:t>CMainWindow</a:t>
            </a:r>
            <a:r>
              <a:rPr lang="en-US" altLang="ko-KR" sz="2000" dirty="0" smtClean="0">
                <a:sym typeface="Wingdings" pitchFamily="2" charset="2"/>
              </a:rPr>
              <a:t>::</a:t>
            </a:r>
            <a:r>
              <a:rPr lang="en-US" altLang="ko-KR" sz="2000" dirty="0" err="1" smtClean="0">
                <a:sym typeface="Wingdings" pitchFamily="2" charset="2"/>
              </a:rPr>
              <a:t>OnColorRed</a:t>
            </a:r>
            <a:r>
              <a:rPr lang="en-US" altLang="ko-KR" sz="2000" dirty="0" smtClean="0">
                <a:sym typeface="Wingdings" pitchFamily="2" charset="2"/>
              </a:rPr>
              <a:t>() { </a:t>
            </a:r>
            <a:r>
              <a:rPr lang="en-US" altLang="ko-KR" sz="2000" dirty="0" err="1" smtClean="0">
                <a:sym typeface="Wingdings" pitchFamily="2" charset="2"/>
              </a:rPr>
              <a:t>m_nCurrentColor</a:t>
            </a:r>
            <a:r>
              <a:rPr lang="en-US" altLang="ko-KR" sz="2000" dirty="0" smtClean="0">
                <a:sym typeface="Wingdings" pitchFamily="2" charset="2"/>
              </a:rPr>
              <a:t> = 2; }</a:t>
            </a: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// </a:t>
            </a:r>
            <a:r>
              <a:rPr lang="ko-KR" altLang="en-US" sz="2000" dirty="0" smtClean="0">
                <a:sym typeface="Wingdings" pitchFamily="2" charset="2"/>
              </a:rPr>
              <a:t>메시지가 하는 기능은 모두 동일</a:t>
            </a:r>
            <a:r>
              <a:rPr lang="en-US" altLang="ko-KR" sz="2000" dirty="0" smtClean="0">
                <a:sym typeface="Wingdings" pitchFamily="2" charset="2"/>
              </a:rPr>
              <a:t>….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ON_COMMAND( ID_COLOR_RED,  </a:t>
            </a:r>
            <a:r>
              <a:rPr lang="en-US" altLang="ko-KR" sz="2000" dirty="0" err="1" smtClean="0">
                <a:sym typeface="Wingdings" pitchFamily="2" charset="2"/>
              </a:rPr>
              <a:t>OnColor</a:t>
            </a:r>
            <a:r>
              <a:rPr lang="en-US" altLang="ko-KR" sz="2000" dirty="0" smtClean="0">
                <a:sym typeface="Wingdings" pitchFamily="2" charset="2"/>
              </a:rPr>
              <a:t>)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ON_COMMAND( ID_COLOR_GREEN,  </a:t>
            </a:r>
            <a:r>
              <a:rPr lang="en-US" altLang="ko-KR" sz="2000" dirty="0" err="1" smtClean="0">
                <a:sym typeface="Wingdings" pitchFamily="2" charset="2"/>
              </a:rPr>
              <a:t>OnColor</a:t>
            </a:r>
            <a:r>
              <a:rPr lang="en-US" altLang="ko-KR" sz="2000" dirty="0" smtClean="0">
                <a:sym typeface="Wingdings" pitchFamily="2" charset="2"/>
              </a:rPr>
              <a:t>)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ON_COMMAND( ID_COLOR_BLUE,  </a:t>
            </a:r>
            <a:r>
              <a:rPr lang="en-US" altLang="ko-KR" sz="2000" dirty="0" err="1" smtClean="0">
                <a:sym typeface="Wingdings" pitchFamily="2" charset="2"/>
              </a:rPr>
              <a:t>OnColor</a:t>
            </a:r>
            <a:r>
              <a:rPr lang="en-US" altLang="ko-KR" sz="2000" dirty="0" smtClean="0">
                <a:sym typeface="Wingdings" pitchFamily="2" charset="2"/>
              </a:rPr>
              <a:t>)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void </a:t>
            </a:r>
            <a:r>
              <a:rPr lang="en-US" altLang="ko-KR" sz="2000" dirty="0" err="1" smtClean="0">
                <a:sym typeface="Wingdings" pitchFamily="2" charset="2"/>
              </a:rPr>
              <a:t>CMainWindow</a:t>
            </a:r>
            <a:r>
              <a:rPr lang="en-US" altLang="ko-KR" sz="2000" dirty="0" smtClean="0">
                <a:sym typeface="Wingdings" pitchFamily="2" charset="2"/>
              </a:rPr>
              <a:t>::</a:t>
            </a:r>
            <a:r>
              <a:rPr lang="en-US" altLang="ko-KR" sz="2000" dirty="0" err="1" smtClean="0">
                <a:sym typeface="Wingdings" pitchFamily="2" charset="2"/>
              </a:rPr>
              <a:t>OnColor</a:t>
            </a:r>
            <a:r>
              <a:rPr lang="en-US" altLang="ko-KR" sz="2000" dirty="0" smtClean="0">
                <a:sym typeface="Wingdings" pitchFamily="2" charset="2"/>
              </a:rPr>
              <a:t> ()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{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UINT </a:t>
            </a:r>
            <a:r>
              <a:rPr lang="en-US" altLang="ko-KR" sz="2000" dirty="0" err="1" smtClean="0">
                <a:sym typeface="Wingdings" pitchFamily="2" charset="2"/>
              </a:rPr>
              <a:t>nID</a:t>
            </a:r>
            <a:r>
              <a:rPr lang="en-US" altLang="ko-KR" sz="2000" dirty="0" smtClean="0">
                <a:sym typeface="Wingdings" pitchFamily="2" charset="2"/>
              </a:rPr>
              <a:t> = (UINT)LOWORD(</a:t>
            </a:r>
            <a:r>
              <a:rPr lang="en-US" altLang="ko-KR" sz="2000" dirty="0" err="1" smtClean="0">
                <a:sym typeface="Wingdings" pitchFamily="2" charset="2"/>
              </a:rPr>
              <a:t>GetCurrentMessage</a:t>
            </a:r>
            <a:r>
              <a:rPr lang="en-US" altLang="ko-KR" sz="2000" dirty="0" smtClean="0">
                <a:sym typeface="Wingdings" pitchFamily="2" charset="2"/>
              </a:rPr>
              <a:t>()-&gt;</a:t>
            </a:r>
            <a:r>
              <a:rPr lang="en-US" altLang="ko-KR" sz="2000" dirty="0" err="1" smtClean="0">
                <a:sym typeface="Wingdings" pitchFamily="2" charset="2"/>
              </a:rPr>
              <a:t>wParam</a:t>
            </a:r>
            <a:r>
              <a:rPr lang="en-US" altLang="ko-KR" sz="2000" dirty="0" smtClean="0">
                <a:sym typeface="Wingdings" pitchFamily="2" charset="2"/>
              </a:rPr>
              <a:t>);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</a:t>
            </a:r>
            <a:r>
              <a:rPr lang="en-US" altLang="ko-KR" sz="2000" dirty="0" err="1" smtClean="0">
                <a:sym typeface="Wingdings" pitchFamily="2" charset="2"/>
              </a:rPr>
              <a:t>m_nCurrentColor</a:t>
            </a:r>
            <a:r>
              <a:rPr lang="en-US" altLang="ko-KR" sz="2000" dirty="0" smtClean="0">
                <a:sym typeface="Wingdings" pitchFamily="2" charset="2"/>
              </a:rPr>
              <a:t> = </a:t>
            </a:r>
            <a:r>
              <a:rPr lang="en-US" altLang="ko-KR" sz="2000" dirty="0" err="1" smtClean="0">
                <a:sym typeface="Wingdings" pitchFamily="2" charset="2"/>
              </a:rPr>
              <a:t>nID</a:t>
            </a:r>
            <a:r>
              <a:rPr lang="en-US" altLang="ko-KR" sz="2000" dirty="0" smtClean="0">
                <a:sym typeface="Wingdings" pitchFamily="2" charset="2"/>
              </a:rPr>
              <a:t>  - ID_COLOR_RED;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}</a:t>
            </a: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     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 </a:t>
            </a:r>
            <a:r>
              <a:rPr lang="ko-KR" altLang="en-US" sz="3600" dirty="0" smtClean="0"/>
              <a:t>메뉴의 기본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명령의 범위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0" y="714356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90000"/>
              </a:lnSpc>
            </a:pPr>
            <a:r>
              <a:rPr lang="ko-KR" altLang="en-US" sz="2000" dirty="0" smtClean="0">
                <a:sym typeface="Wingdings" pitchFamily="2" charset="2"/>
              </a:rPr>
              <a:t>메뉴</a:t>
            </a:r>
            <a:r>
              <a:rPr lang="en-US" altLang="ko-KR" sz="2000" dirty="0" smtClean="0">
                <a:sym typeface="Wingdings" pitchFamily="2" charset="2"/>
              </a:rPr>
              <a:t> </a:t>
            </a:r>
            <a:r>
              <a:rPr lang="ko-KR" altLang="en-US" sz="2000" dirty="0" smtClean="0">
                <a:sym typeface="Wingdings" pitchFamily="2" charset="2"/>
              </a:rPr>
              <a:t>명령의 범위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// </a:t>
            </a:r>
            <a:r>
              <a:rPr lang="ko-KR" altLang="en-US" sz="2000" dirty="0" smtClean="0">
                <a:sym typeface="Wingdings" pitchFamily="2" charset="2"/>
              </a:rPr>
              <a:t>메시지가 하는 기능은 모두 동일</a:t>
            </a:r>
            <a:r>
              <a:rPr lang="en-US" altLang="ko-KR" sz="2000" dirty="0" smtClean="0">
                <a:sym typeface="Wingdings" pitchFamily="2" charset="2"/>
              </a:rPr>
              <a:t>….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ON_COMMAND_RANGE( ID_COLOR_RED,  ID_COLOR_BLUE, </a:t>
            </a:r>
            <a:r>
              <a:rPr lang="en-US" altLang="ko-KR" sz="2000" dirty="0" err="1" smtClean="0">
                <a:sym typeface="Wingdings" pitchFamily="2" charset="2"/>
              </a:rPr>
              <a:t>OnColor</a:t>
            </a:r>
            <a:r>
              <a:rPr lang="en-US" altLang="ko-KR" sz="2000" dirty="0" smtClean="0">
                <a:sym typeface="Wingdings" pitchFamily="2" charset="2"/>
              </a:rPr>
              <a:t>)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void </a:t>
            </a:r>
            <a:r>
              <a:rPr lang="en-US" altLang="ko-KR" sz="2000" dirty="0" err="1" smtClean="0">
                <a:sym typeface="Wingdings" pitchFamily="2" charset="2"/>
              </a:rPr>
              <a:t>CMainWindow</a:t>
            </a:r>
            <a:r>
              <a:rPr lang="en-US" altLang="ko-KR" sz="2000" dirty="0" smtClean="0">
                <a:sym typeface="Wingdings" pitchFamily="2" charset="2"/>
              </a:rPr>
              <a:t>::</a:t>
            </a:r>
            <a:r>
              <a:rPr lang="en-US" altLang="ko-KR" sz="2000" dirty="0" err="1" smtClean="0">
                <a:sym typeface="Wingdings" pitchFamily="2" charset="2"/>
              </a:rPr>
              <a:t>OnColor</a:t>
            </a:r>
            <a:r>
              <a:rPr lang="en-US" altLang="ko-KR" sz="2000" dirty="0" smtClean="0">
                <a:sym typeface="Wingdings" pitchFamily="2" charset="2"/>
              </a:rPr>
              <a:t> (UINT </a:t>
            </a:r>
            <a:r>
              <a:rPr lang="en-US" altLang="ko-KR" sz="2000" dirty="0" err="1" smtClean="0">
                <a:sym typeface="Wingdings" pitchFamily="2" charset="2"/>
              </a:rPr>
              <a:t>nID</a:t>
            </a:r>
            <a:r>
              <a:rPr lang="en-US" altLang="ko-KR" sz="2000" dirty="0" smtClean="0">
                <a:sym typeface="Wingdings" pitchFamily="2" charset="2"/>
              </a:rPr>
              <a:t>)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{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</a:t>
            </a:r>
            <a:r>
              <a:rPr lang="en-US" altLang="ko-KR" sz="2000" dirty="0" err="1" smtClean="0">
                <a:sym typeface="Wingdings" pitchFamily="2" charset="2"/>
              </a:rPr>
              <a:t>m_nCurrentColor</a:t>
            </a:r>
            <a:r>
              <a:rPr lang="en-US" altLang="ko-KR" sz="2000" dirty="0" smtClean="0">
                <a:sym typeface="Wingdings" pitchFamily="2" charset="2"/>
              </a:rPr>
              <a:t> = </a:t>
            </a:r>
            <a:r>
              <a:rPr lang="en-US" altLang="ko-KR" sz="2000" dirty="0" err="1" smtClean="0">
                <a:sym typeface="Wingdings" pitchFamily="2" charset="2"/>
              </a:rPr>
              <a:t>nID</a:t>
            </a:r>
            <a:r>
              <a:rPr lang="en-US" altLang="ko-KR" sz="2000" dirty="0" smtClean="0">
                <a:sym typeface="Wingdings" pitchFamily="2" charset="2"/>
              </a:rPr>
              <a:t>  - ID_COLOR_RED;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}</a:t>
            </a: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// RANGE </a:t>
            </a:r>
            <a:r>
              <a:rPr lang="ko-KR" altLang="en-US" sz="2000" dirty="0" err="1" smtClean="0">
                <a:sym typeface="Wingdings" pitchFamily="2" charset="2"/>
              </a:rPr>
              <a:t>핸들러는</a:t>
            </a:r>
            <a:r>
              <a:rPr lang="ko-KR" altLang="en-US" sz="2000" dirty="0" smtClean="0">
                <a:sym typeface="Wingdings" pitchFamily="2" charset="2"/>
              </a:rPr>
              <a:t> </a:t>
            </a:r>
            <a:r>
              <a:rPr lang="ko-KR" altLang="en-US" sz="2000" dirty="0" err="1" smtClean="0">
                <a:sym typeface="Wingdings" pitchFamily="2" charset="2"/>
              </a:rPr>
              <a:t>위자드에서</a:t>
            </a:r>
            <a:r>
              <a:rPr lang="ko-KR" altLang="en-US" sz="2000" dirty="0" smtClean="0">
                <a:sym typeface="Wingdings" pitchFamily="2" charset="2"/>
              </a:rPr>
              <a:t> 지원되지 않음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// </a:t>
            </a:r>
            <a:r>
              <a:rPr lang="ko-KR" altLang="en-US" sz="2000" dirty="0" smtClean="0">
                <a:sym typeface="Wingdings" pitchFamily="2" charset="2"/>
              </a:rPr>
              <a:t>단</a:t>
            </a:r>
            <a:r>
              <a:rPr lang="en-US" altLang="ko-KR" sz="2000" dirty="0" smtClean="0">
                <a:sym typeface="Wingdings" pitchFamily="2" charset="2"/>
              </a:rPr>
              <a:t>, ID</a:t>
            </a:r>
            <a:r>
              <a:rPr lang="ko-KR" altLang="en-US" sz="2000" dirty="0" smtClean="0">
                <a:sym typeface="Wingdings" pitchFamily="2" charset="2"/>
              </a:rPr>
              <a:t>값이 연속선상에 있어야 함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   #define ID_COLOR_RED		100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   #define ID_COLOR_GREEN	101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   #define ID_COLOR_BLUE		102</a:t>
            </a: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     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 </a:t>
            </a:r>
            <a:r>
              <a:rPr lang="ko-KR" altLang="en-US" sz="3600" dirty="0" smtClean="0"/>
              <a:t>메뉴의 기본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항목 업데이트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0" y="714356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90000"/>
              </a:lnSpc>
            </a:pPr>
            <a:r>
              <a:rPr lang="ko-KR" altLang="en-US" sz="2000" dirty="0" smtClean="0">
                <a:sym typeface="Wingdings" pitchFamily="2" charset="2"/>
              </a:rPr>
              <a:t>메뉴</a:t>
            </a:r>
            <a:r>
              <a:rPr lang="en-US" altLang="ko-KR" sz="2000" dirty="0" smtClean="0">
                <a:sym typeface="Wingdings" pitchFamily="2" charset="2"/>
              </a:rPr>
              <a:t> </a:t>
            </a:r>
            <a:r>
              <a:rPr lang="ko-KR" altLang="en-US" sz="2000" dirty="0" smtClean="0">
                <a:sym typeface="Wingdings" pitchFamily="2" charset="2"/>
              </a:rPr>
              <a:t>항목 업데이트</a:t>
            </a:r>
            <a:r>
              <a:rPr lang="en-US" altLang="ko-KR" sz="2000" dirty="0" smtClean="0">
                <a:sym typeface="Wingdings" pitchFamily="2" charset="2"/>
              </a:rPr>
              <a:t> 1</a:t>
            </a:r>
            <a:r>
              <a:rPr lang="ko-KR" altLang="en-US" sz="2000" dirty="0" smtClean="0">
                <a:sym typeface="Wingdings" pitchFamily="2" charset="2"/>
              </a:rPr>
              <a:t>단계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void </a:t>
            </a:r>
            <a:r>
              <a:rPr lang="en-US" altLang="ko-KR" sz="2000" dirty="0" err="1" smtClean="0">
                <a:sym typeface="Wingdings" pitchFamily="2" charset="2"/>
              </a:rPr>
              <a:t>CMainWindow</a:t>
            </a:r>
            <a:r>
              <a:rPr lang="en-US" altLang="ko-KR" sz="2000" dirty="0" smtClean="0">
                <a:sym typeface="Wingdings" pitchFamily="2" charset="2"/>
              </a:rPr>
              <a:t>::</a:t>
            </a:r>
            <a:r>
              <a:rPr lang="en-US" altLang="ko-KR" sz="2000" dirty="0" err="1" smtClean="0">
                <a:sym typeface="Wingdings" pitchFamily="2" charset="2"/>
              </a:rPr>
              <a:t>OnColor</a:t>
            </a:r>
            <a:r>
              <a:rPr lang="en-US" altLang="ko-KR" sz="2000" dirty="0" smtClean="0">
                <a:sym typeface="Wingdings" pitchFamily="2" charset="2"/>
              </a:rPr>
              <a:t> (UINT </a:t>
            </a:r>
            <a:r>
              <a:rPr lang="en-US" altLang="ko-KR" sz="2000" dirty="0" err="1" smtClean="0">
                <a:sym typeface="Wingdings" pitchFamily="2" charset="2"/>
              </a:rPr>
              <a:t>nID</a:t>
            </a:r>
            <a:r>
              <a:rPr lang="en-US" altLang="ko-KR" sz="2000" dirty="0" smtClean="0">
                <a:sym typeface="Wingdings" pitchFamily="2" charset="2"/>
              </a:rPr>
              <a:t>)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{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</a:t>
            </a:r>
            <a:r>
              <a:rPr lang="en-US" altLang="ko-KR" sz="2000" dirty="0" err="1" smtClean="0">
                <a:sym typeface="Wingdings" pitchFamily="2" charset="2"/>
              </a:rPr>
              <a:t>Cmenu</a:t>
            </a:r>
            <a:r>
              <a:rPr lang="en-US" altLang="ko-KR" sz="2000" dirty="0" smtClean="0">
                <a:sym typeface="Wingdings" pitchFamily="2" charset="2"/>
              </a:rPr>
              <a:t> *</a:t>
            </a:r>
            <a:r>
              <a:rPr lang="en-US" altLang="ko-KR" sz="2000" dirty="0" err="1" smtClean="0">
                <a:sym typeface="Wingdings" pitchFamily="2" charset="2"/>
              </a:rPr>
              <a:t>pMenu</a:t>
            </a:r>
            <a:r>
              <a:rPr lang="en-US" altLang="ko-KR" sz="2000" dirty="0" smtClean="0">
                <a:sym typeface="Wingdings" pitchFamily="2" charset="2"/>
              </a:rPr>
              <a:t> = </a:t>
            </a:r>
            <a:r>
              <a:rPr lang="en-US" altLang="ko-KR" sz="2000" dirty="0" err="1" smtClean="0">
                <a:sym typeface="Wingdings" pitchFamily="2" charset="2"/>
              </a:rPr>
              <a:t>GetMenu</a:t>
            </a:r>
            <a:r>
              <a:rPr lang="en-US" altLang="ko-KR" sz="2000" dirty="0" smtClean="0">
                <a:sym typeface="Wingdings" pitchFamily="2" charset="2"/>
              </a:rPr>
              <a:t>();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</a:t>
            </a:r>
            <a:r>
              <a:rPr lang="en-US" altLang="ko-KR" sz="2000" dirty="0" err="1" smtClean="0">
                <a:sym typeface="Wingdings" pitchFamily="2" charset="2"/>
              </a:rPr>
              <a:t>pMenu</a:t>
            </a:r>
            <a:r>
              <a:rPr lang="en-US" altLang="ko-KR" sz="2000" dirty="0" smtClean="0">
                <a:sym typeface="Wingdings" pitchFamily="2" charset="2"/>
              </a:rPr>
              <a:t>-&gt;</a:t>
            </a:r>
            <a:r>
              <a:rPr lang="en-US" altLang="ko-KR" sz="2000" dirty="0" err="1" smtClean="0">
                <a:sym typeface="Wingdings" pitchFamily="2" charset="2"/>
              </a:rPr>
              <a:t>CheckMenuItem</a:t>
            </a:r>
            <a:r>
              <a:rPr lang="en-US" altLang="ko-KR" sz="2000" dirty="0" smtClean="0">
                <a:sym typeface="Wingdings" pitchFamily="2" charset="2"/>
              </a:rPr>
              <a:t>(</a:t>
            </a:r>
            <a:r>
              <a:rPr lang="en-US" altLang="ko-KR" sz="2000" dirty="0" err="1" smtClean="0">
                <a:sym typeface="Wingdings" pitchFamily="2" charset="2"/>
              </a:rPr>
              <a:t>m_nCurrentColor</a:t>
            </a:r>
            <a:r>
              <a:rPr lang="en-US" altLang="ko-KR" sz="2000" dirty="0" smtClean="0">
                <a:sym typeface="Wingdings" pitchFamily="2" charset="2"/>
              </a:rPr>
              <a:t> + ID_COLOR_RED,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		MF_UNCHECKED);		// </a:t>
            </a:r>
            <a:r>
              <a:rPr lang="ko-KR" altLang="en-US" sz="2000" dirty="0" smtClean="0">
                <a:sym typeface="Wingdings" pitchFamily="2" charset="2"/>
              </a:rPr>
              <a:t>제거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</a:t>
            </a:r>
            <a:r>
              <a:rPr lang="en-US" altLang="ko-KR" sz="2000" dirty="0" err="1" smtClean="0">
                <a:sym typeface="Wingdings" pitchFamily="2" charset="2"/>
              </a:rPr>
              <a:t>pMenu</a:t>
            </a:r>
            <a:r>
              <a:rPr lang="en-US" altLang="ko-KR" sz="2000" dirty="0" smtClean="0">
                <a:sym typeface="Wingdings" pitchFamily="2" charset="2"/>
              </a:rPr>
              <a:t>-&gt;</a:t>
            </a:r>
            <a:r>
              <a:rPr lang="en-US" altLang="ko-KR" sz="2000" dirty="0" err="1" smtClean="0">
                <a:sym typeface="Wingdings" pitchFamily="2" charset="2"/>
              </a:rPr>
              <a:t>CheckMenuItem</a:t>
            </a:r>
            <a:r>
              <a:rPr lang="en-US" altLang="ko-KR" sz="2000" dirty="0" smtClean="0">
                <a:sym typeface="Wingdings" pitchFamily="2" charset="2"/>
              </a:rPr>
              <a:t>(</a:t>
            </a:r>
            <a:r>
              <a:rPr lang="en-US" altLang="ko-KR" sz="2000" dirty="0" err="1" smtClean="0">
                <a:sym typeface="Wingdings" pitchFamily="2" charset="2"/>
              </a:rPr>
              <a:t>nID</a:t>
            </a:r>
            <a:r>
              <a:rPr lang="en-US" altLang="ko-KR" sz="2000" dirty="0" smtClean="0">
                <a:sym typeface="Wingdings" pitchFamily="2" charset="2"/>
              </a:rPr>
              <a:t>, MF_CHECKED);	// </a:t>
            </a:r>
            <a:r>
              <a:rPr lang="ko-KR" altLang="en-US" sz="2000" dirty="0" smtClean="0">
                <a:sym typeface="Wingdings" pitchFamily="2" charset="2"/>
              </a:rPr>
              <a:t>표시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	</a:t>
            </a:r>
            <a:r>
              <a:rPr lang="en-US" altLang="ko-KR" sz="2000" dirty="0" err="1" smtClean="0">
                <a:sym typeface="Wingdings" pitchFamily="2" charset="2"/>
              </a:rPr>
              <a:t>m_nCurrentColor</a:t>
            </a:r>
            <a:r>
              <a:rPr lang="en-US" altLang="ko-KR" sz="2000" dirty="0" smtClean="0">
                <a:sym typeface="Wingdings" pitchFamily="2" charset="2"/>
              </a:rPr>
              <a:t> = </a:t>
            </a:r>
            <a:r>
              <a:rPr lang="en-US" altLang="ko-KR" sz="2000" dirty="0" err="1" smtClean="0">
                <a:sym typeface="Wingdings" pitchFamily="2" charset="2"/>
              </a:rPr>
              <a:t>nID</a:t>
            </a:r>
            <a:r>
              <a:rPr lang="en-US" altLang="ko-KR" sz="2000" dirty="0" smtClean="0">
                <a:sym typeface="Wingdings" pitchFamily="2" charset="2"/>
              </a:rPr>
              <a:t>  - ID_COLOR_RED;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}</a:t>
            </a: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     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 </a:t>
            </a:r>
            <a:r>
              <a:rPr lang="en-US" altLang="ko-KR" sz="3600" dirty="0" smtClean="0"/>
              <a:t>MFC(Microsoft Foundation Class)?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0" y="928670"/>
            <a:ext cx="9144000" cy="467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dirty="0" smtClean="0">
                <a:latin typeface="+mj-lt"/>
                <a:ea typeface="+mj-ea"/>
              </a:rPr>
              <a:t>- </a:t>
            </a:r>
            <a:r>
              <a:rPr lang="ko-KR" altLang="en-US" sz="2000" dirty="0" smtClean="0">
                <a:latin typeface="+mj-lt"/>
              </a:rPr>
              <a:t>프레임워크를 사용하여 얻는 이점</a:t>
            </a:r>
          </a:p>
          <a:p>
            <a:pPr lvl="2"/>
            <a:r>
              <a:rPr lang="ko-KR" altLang="en-US" sz="2000" dirty="0" smtClean="0">
                <a:latin typeface="+mj-lt"/>
              </a:rPr>
              <a:t>표준화된 구조를 사용한다</a:t>
            </a:r>
            <a:r>
              <a:rPr lang="en-US" altLang="ko-KR" sz="2000" dirty="0" smtClean="0">
                <a:latin typeface="+mj-lt"/>
              </a:rPr>
              <a:t>.</a:t>
            </a:r>
          </a:p>
          <a:p>
            <a:pPr lvl="3"/>
            <a:r>
              <a:rPr lang="ko-KR" altLang="en-US" sz="2000" dirty="0">
                <a:latin typeface="+mj-lt"/>
              </a:rPr>
              <a:t>유지</a:t>
            </a:r>
            <a:r>
              <a:rPr lang="en-US" altLang="ko-KR" sz="2000" dirty="0">
                <a:latin typeface="+mj-lt"/>
              </a:rPr>
              <a:t>/</a:t>
            </a:r>
            <a:r>
              <a:rPr lang="ko-KR" altLang="en-US" sz="2000" dirty="0">
                <a:latin typeface="+mj-lt"/>
              </a:rPr>
              <a:t>보수가 용이하다</a:t>
            </a:r>
            <a:r>
              <a:rPr lang="en-US" altLang="ko-KR" sz="2000" dirty="0">
                <a:latin typeface="+mj-lt"/>
              </a:rPr>
              <a:t>.</a:t>
            </a:r>
          </a:p>
          <a:p>
            <a:pPr lvl="3"/>
            <a:r>
              <a:rPr lang="ko-KR" altLang="en-US" sz="2000" dirty="0">
                <a:latin typeface="+mj-lt"/>
              </a:rPr>
              <a:t>조각난 프로젝트를 엮어나가기가 쉽다</a:t>
            </a:r>
            <a:r>
              <a:rPr lang="en-US" altLang="ko-KR" sz="2000" dirty="0" smtClean="0">
                <a:latin typeface="+mj-lt"/>
              </a:rPr>
              <a:t>.</a:t>
            </a:r>
          </a:p>
          <a:p>
            <a:pPr lvl="3"/>
            <a:endParaRPr lang="en-US" altLang="ko-KR" sz="2000" dirty="0">
              <a:latin typeface="+mj-lt"/>
            </a:endParaRPr>
          </a:p>
          <a:p>
            <a:pPr lvl="2"/>
            <a:r>
              <a:rPr lang="ko-KR" altLang="en-US" sz="2000" dirty="0" smtClean="0">
                <a:latin typeface="+mj-lt"/>
              </a:rPr>
              <a:t>프레임워크의 애플리케이션은 작고 빠르다</a:t>
            </a:r>
            <a:r>
              <a:rPr lang="en-US" altLang="ko-KR" sz="2000" dirty="0" smtClean="0">
                <a:latin typeface="+mj-lt"/>
              </a:rPr>
              <a:t>.</a:t>
            </a:r>
          </a:p>
          <a:p>
            <a:pPr lvl="3"/>
            <a:r>
              <a:rPr lang="ko-KR" altLang="en-US" sz="2000" dirty="0">
                <a:latin typeface="+mj-lt"/>
              </a:rPr>
              <a:t>프레임워크가 제공하는 기능은 </a:t>
            </a:r>
            <a:r>
              <a:rPr lang="en-US" altLang="ko-KR" sz="2000" dirty="0">
                <a:latin typeface="+mj-lt"/>
              </a:rPr>
              <a:t>DLL</a:t>
            </a:r>
            <a:r>
              <a:rPr lang="ko-KR" altLang="en-US" sz="2000" dirty="0">
                <a:latin typeface="+mj-lt"/>
              </a:rPr>
              <a:t>로 작성되었으므로 실행파일 크기는 작아 졌으며</a:t>
            </a:r>
          </a:p>
          <a:p>
            <a:pPr lvl="3"/>
            <a:r>
              <a:rPr lang="en-US" altLang="ko-KR" sz="2000" dirty="0">
                <a:latin typeface="+mj-lt"/>
              </a:rPr>
              <a:t>DLL</a:t>
            </a:r>
            <a:r>
              <a:rPr lang="ko-KR" altLang="en-US" sz="2000" dirty="0">
                <a:latin typeface="+mj-lt"/>
              </a:rPr>
              <a:t>이 최적화된 컴파일러로 만들어진 기계 코드를 사용하므로 실행 속도가 빠르다</a:t>
            </a:r>
            <a:r>
              <a:rPr lang="en-US" altLang="ko-KR" sz="2000" dirty="0" smtClean="0">
                <a:latin typeface="+mj-lt"/>
              </a:rPr>
              <a:t>.</a:t>
            </a:r>
            <a:endParaRPr lang="en-US" altLang="ko-KR" sz="2000" dirty="0" smtClean="0"/>
          </a:p>
          <a:p>
            <a:pPr lvl="3"/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      프레임워크를 사용하여 얻는 이점</a:t>
            </a:r>
          </a:p>
          <a:p>
            <a:pPr lvl="2">
              <a:lnSpc>
                <a:spcPct val="90000"/>
              </a:lnSpc>
            </a:pPr>
            <a:r>
              <a:rPr lang="ko-KR" altLang="en-US" sz="2000" dirty="0" smtClean="0"/>
              <a:t>      프레임워크를 이용하면 코딩 작업이 줄어 개발 기간이 단축된다</a:t>
            </a:r>
            <a:r>
              <a:rPr lang="en-US" altLang="ko-KR" sz="2000" dirty="0" smtClean="0"/>
              <a:t>.</a:t>
            </a:r>
          </a:p>
          <a:p>
            <a:pPr lvl="3"/>
            <a:endParaRPr lang="en-US" altLang="ko-KR" sz="2000" dirty="0">
              <a:latin typeface="+mj-lt"/>
            </a:endParaRPr>
          </a:p>
          <a:p>
            <a:pPr lvl="1">
              <a:lnSpc>
                <a:spcPct val="90000"/>
              </a:lnSpc>
            </a:pPr>
            <a:endParaRPr lang="ko-KR" altLang="en-US" sz="2000" dirty="0">
              <a:latin typeface="+mj-lt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 </a:t>
            </a:r>
            <a:r>
              <a:rPr lang="ko-KR" altLang="en-US" sz="3600" dirty="0" smtClean="0"/>
              <a:t>메뉴의 기본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항목 업데이트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0" y="714356"/>
            <a:ext cx="9144000" cy="638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90000"/>
              </a:lnSpc>
            </a:pPr>
            <a:r>
              <a:rPr lang="ko-KR" altLang="en-US" sz="2000" dirty="0" smtClean="0">
                <a:sym typeface="Wingdings" pitchFamily="2" charset="2"/>
              </a:rPr>
              <a:t>메뉴</a:t>
            </a:r>
            <a:r>
              <a:rPr lang="en-US" altLang="ko-KR" sz="2000" dirty="0" smtClean="0">
                <a:sym typeface="Wingdings" pitchFamily="2" charset="2"/>
              </a:rPr>
              <a:t> </a:t>
            </a:r>
            <a:r>
              <a:rPr lang="ko-KR" altLang="en-US" sz="2000" dirty="0" smtClean="0">
                <a:sym typeface="Wingdings" pitchFamily="2" charset="2"/>
              </a:rPr>
              <a:t>항목 업데이트 </a:t>
            </a:r>
            <a:r>
              <a:rPr lang="en-US" altLang="ko-KR" sz="2000" dirty="0" smtClean="0">
                <a:sym typeface="Wingdings" pitchFamily="2" charset="2"/>
              </a:rPr>
              <a:t>2</a:t>
            </a:r>
            <a:r>
              <a:rPr lang="ko-KR" altLang="en-US" sz="2000" dirty="0" smtClean="0">
                <a:sym typeface="Wingdings" pitchFamily="2" charset="2"/>
              </a:rPr>
              <a:t>단계</a:t>
            </a:r>
            <a:r>
              <a:rPr lang="en-US" altLang="ko-KR" sz="2000" dirty="0" smtClean="0">
                <a:sym typeface="Wingdings" pitchFamily="2" charset="2"/>
              </a:rPr>
              <a:t>(API</a:t>
            </a:r>
            <a:r>
              <a:rPr lang="ko-KR" altLang="en-US" sz="2000" dirty="0" smtClean="0">
                <a:sym typeface="Wingdings" pitchFamily="2" charset="2"/>
              </a:rPr>
              <a:t>방식</a:t>
            </a:r>
            <a:r>
              <a:rPr lang="en-US" altLang="ko-KR" sz="2000" dirty="0" smtClean="0">
                <a:sym typeface="Wingdings" pitchFamily="2" charset="2"/>
              </a:rPr>
              <a:t>)</a:t>
            </a: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ON_WM_INITMENUPOPUP </a:t>
            </a:r>
            <a:r>
              <a:rPr lang="ko-KR" altLang="en-US" sz="2000" dirty="0" err="1" smtClean="0">
                <a:sym typeface="Wingdings" pitchFamily="2" charset="2"/>
              </a:rPr>
              <a:t>핸들러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void </a:t>
            </a:r>
            <a:r>
              <a:rPr lang="en-US" altLang="ko-KR" dirty="0" err="1" smtClean="0">
                <a:sym typeface="Wingdings" pitchFamily="2" charset="2"/>
              </a:rPr>
              <a:t>CMainWindow</a:t>
            </a:r>
            <a:r>
              <a:rPr lang="en-US" altLang="ko-KR" dirty="0" smtClean="0">
                <a:sym typeface="Wingdings" pitchFamily="2" charset="2"/>
              </a:rPr>
              <a:t>::</a:t>
            </a:r>
            <a:r>
              <a:rPr lang="en-US" altLang="ko-KR" dirty="0" err="1" smtClean="0">
                <a:sym typeface="Wingdings" pitchFamily="2" charset="2"/>
              </a:rPr>
              <a:t>OnInitMenuPopup</a:t>
            </a:r>
            <a:r>
              <a:rPr lang="en-US" altLang="ko-KR" dirty="0" smtClean="0">
                <a:sym typeface="Wingdings" pitchFamily="2" charset="2"/>
              </a:rPr>
              <a:t>( </a:t>
            </a:r>
            <a:r>
              <a:rPr lang="en-US" altLang="ko-KR" dirty="0" err="1" smtClean="0">
                <a:sym typeface="Wingdings" pitchFamily="2" charset="2"/>
              </a:rPr>
              <a:t>CMenu</a:t>
            </a:r>
            <a:r>
              <a:rPr lang="en-US" altLang="ko-KR" dirty="0" smtClean="0">
                <a:sym typeface="Wingdings" pitchFamily="2" charset="2"/>
              </a:rPr>
              <a:t> *</a:t>
            </a:r>
            <a:r>
              <a:rPr lang="en-US" altLang="ko-KR" dirty="0" err="1" smtClean="0">
                <a:sym typeface="Wingdings" pitchFamily="2" charset="2"/>
              </a:rPr>
              <a:t>pPopupMenu</a:t>
            </a:r>
            <a:r>
              <a:rPr lang="en-US" altLang="ko-KR" dirty="0" smtClean="0">
                <a:sym typeface="Wingdings" pitchFamily="2" charset="2"/>
              </a:rPr>
              <a:t>,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	UINT </a:t>
            </a:r>
            <a:r>
              <a:rPr lang="en-US" altLang="ko-KR" dirty="0" err="1" smtClean="0">
                <a:sym typeface="Wingdings" pitchFamily="2" charset="2"/>
              </a:rPr>
              <a:t>nIndex</a:t>
            </a:r>
            <a:r>
              <a:rPr lang="en-US" altLang="ko-KR" dirty="0" smtClean="0">
                <a:sym typeface="Wingdings" pitchFamily="2" charset="2"/>
              </a:rPr>
              <a:t>, BOOL </a:t>
            </a:r>
            <a:r>
              <a:rPr lang="en-US" altLang="ko-KR" dirty="0" err="1" smtClean="0">
                <a:sym typeface="Wingdings" pitchFamily="2" charset="2"/>
              </a:rPr>
              <a:t>bSysMenu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{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if( !</a:t>
            </a:r>
            <a:r>
              <a:rPr lang="en-US" altLang="ko-KR" dirty="0" err="1" smtClean="0">
                <a:sym typeface="Wingdings" pitchFamily="2" charset="2"/>
              </a:rPr>
              <a:t>bSysMenu</a:t>
            </a:r>
            <a:r>
              <a:rPr lang="en-US" altLang="ko-KR" dirty="0" smtClean="0">
                <a:sym typeface="Wingdings" pitchFamily="2" charset="2"/>
              </a:rPr>
              <a:t> ** ( </a:t>
            </a:r>
            <a:r>
              <a:rPr lang="en-US" altLang="ko-KR" dirty="0" err="1" smtClean="0">
                <a:sym typeface="Wingdings" pitchFamily="2" charset="2"/>
              </a:rPr>
              <a:t>nIndex</a:t>
            </a:r>
            <a:r>
              <a:rPr lang="en-US" altLang="ko-KR" dirty="0" smtClean="0">
                <a:sym typeface="Wingdings" pitchFamily="2" charset="2"/>
              </a:rPr>
              <a:t> == COLOR_MENU_INDEX))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{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    </a:t>
            </a:r>
            <a:r>
              <a:rPr lang="en-US" altLang="ko-KR" dirty="0" err="1" smtClean="0">
                <a:sym typeface="Wingdings" pitchFamily="2" charset="2"/>
              </a:rPr>
              <a:t>pPopupMenu</a:t>
            </a:r>
            <a:r>
              <a:rPr lang="en-US" altLang="ko-KR" dirty="0" smtClean="0">
                <a:sym typeface="Wingdings" pitchFamily="2" charset="2"/>
              </a:rPr>
              <a:t>-&gt;</a:t>
            </a:r>
            <a:r>
              <a:rPr lang="en-US" altLang="ko-KR" dirty="0" err="1" smtClean="0">
                <a:sym typeface="Wingdings" pitchFamily="2" charset="2"/>
              </a:rPr>
              <a:t>CheckMenuItem</a:t>
            </a:r>
            <a:r>
              <a:rPr lang="en-US" altLang="ko-KR" dirty="0" smtClean="0">
                <a:sym typeface="Wingdings" pitchFamily="2" charset="2"/>
              </a:rPr>
              <a:t>(ID_COLOR_RED, MF_UNCHECKED;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    </a:t>
            </a:r>
            <a:r>
              <a:rPr lang="en-US" altLang="ko-KR" dirty="0" err="1" smtClean="0">
                <a:sym typeface="Wingdings" pitchFamily="2" charset="2"/>
              </a:rPr>
              <a:t>pPopupMenu</a:t>
            </a:r>
            <a:r>
              <a:rPr lang="en-US" altLang="ko-KR" dirty="0" smtClean="0">
                <a:sym typeface="Wingdings" pitchFamily="2" charset="2"/>
              </a:rPr>
              <a:t>-&gt;</a:t>
            </a:r>
            <a:r>
              <a:rPr lang="en-US" altLang="ko-KR" dirty="0" err="1" smtClean="0">
                <a:sym typeface="Wingdings" pitchFamily="2" charset="2"/>
              </a:rPr>
              <a:t>CheckMenuItem</a:t>
            </a:r>
            <a:r>
              <a:rPr lang="en-US" altLang="ko-KR" dirty="0" smtClean="0">
                <a:sym typeface="Wingdings" pitchFamily="2" charset="2"/>
              </a:rPr>
              <a:t>(ID_COLOR_GREEN, MF_UNCHECKED);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    </a:t>
            </a:r>
            <a:r>
              <a:rPr lang="en-US" altLang="ko-KR" dirty="0" err="1" smtClean="0">
                <a:sym typeface="Wingdings" pitchFamily="2" charset="2"/>
              </a:rPr>
              <a:t>pPopupMenu</a:t>
            </a:r>
            <a:r>
              <a:rPr lang="en-US" altLang="ko-KR" dirty="0" smtClean="0">
                <a:sym typeface="Wingdings" pitchFamily="2" charset="2"/>
              </a:rPr>
              <a:t>-&gt;</a:t>
            </a:r>
            <a:r>
              <a:rPr lang="en-US" altLang="ko-KR" dirty="0" err="1" smtClean="0">
                <a:sym typeface="Wingdings" pitchFamily="2" charset="2"/>
              </a:rPr>
              <a:t>CheckMenuItem</a:t>
            </a:r>
            <a:r>
              <a:rPr lang="en-US" altLang="ko-KR" dirty="0" smtClean="0">
                <a:sym typeface="Wingdings" pitchFamily="2" charset="2"/>
              </a:rPr>
              <a:t>(ID_COLOR_BLUE, MF_UNCHEKED);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 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    </a:t>
            </a:r>
            <a:r>
              <a:rPr lang="en-US" altLang="ko-KR" dirty="0" err="1" smtClean="0">
                <a:sym typeface="Wingdings" pitchFamily="2" charset="2"/>
              </a:rPr>
              <a:t>pPupupMenu</a:t>
            </a:r>
            <a:r>
              <a:rPr lang="en-US" altLang="ko-KR" dirty="0" smtClean="0">
                <a:sym typeface="Wingdings" pitchFamily="2" charset="2"/>
              </a:rPr>
              <a:t>-&gt;</a:t>
            </a:r>
            <a:r>
              <a:rPr lang="en-US" altLang="ko-KR" dirty="0" err="1" smtClean="0">
                <a:sym typeface="Wingdings" pitchFamily="2" charset="2"/>
              </a:rPr>
              <a:t>CheckMenuItem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m_nCurrentColor</a:t>
            </a:r>
            <a:r>
              <a:rPr lang="en-US" altLang="ko-KR" dirty="0" smtClean="0">
                <a:sym typeface="Wingdings" pitchFamily="2" charset="2"/>
              </a:rPr>
              <a:t> + ID_COLOR_RED,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			MF_CHECKED);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}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}</a:t>
            </a: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     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 </a:t>
            </a:r>
            <a:r>
              <a:rPr lang="ko-KR" altLang="en-US" sz="3600" dirty="0" smtClean="0"/>
              <a:t>메뉴의 기본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항목 업데이트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0" y="714356"/>
            <a:ext cx="9144000" cy="809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90000"/>
              </a:lnSpc>
            </a:pPr>
            <a:r>
              <a:rPr lang="ko-KR" altLang="en-US" sz="2000" dirty="0" smtClean="0">
                <a:sym typeface="Wingdings" pitchFamily="2" charset="2"/>
              </a:rPr>
              <a:t>메뉴</a:t>
            </a:r>
            <a:r>
              <a:rPr lang="en-US" altLang="ko-KR" sz="2000" dirty="0" smtClean="0">
                <a:sym typeface="Wingdings" pitchFamily="2" charset="2"/>
              </a:rPr>
              <a:t> </a:t>
            </a:r>
            <a:r>
              <a:rPr lang="ko-KR" altLang="en-US" sz="2000" dirty="0" smtClean="0">
                <a:sym typeface="Wingdings" pitchFamily="2" charset="2"/>
              </a:rPr>
              <a:t>항목 업데이트 </a:t>
            </a:r>
            <a:r>
              <a:rPr lang="en-US" altLang="ko-KR" sz="2000" dirty="0" smtClean="0">
                <a:sym typeface="Wingdings" pitchFamily="2" charset="2"/>
              </a:rPr>
              <a:t>3</a:t>
            </a:r>
            <a:r>
              <a:rPr lang="ko-KR" altLang="en-US" sz="2000" dirty="0" smtClean="0">
                <a:sym typeface="Wingdings" pitchFamily="2" charset="2"/>
              </a:rPr>
              <a:t>단계</a:t>
            </a:r>
            <a:r>
              <a:rPr lang="en-US" altLang="ko-KR" sz="2000" dirty="0" smtClean="0">
                <a:sym typeface="Wingdings" pitchFamily="2" charset="2"/>
              </a:rPr>
              <a:t>(MFC </a:t>
            </a:r>
            <a:r>
              <a:rPr lang="ko-KR" altLang="en-US" sz="2000" dirty="0" smtClean="0">
                <a:sym typeface="Wingdings" pitchFamily="2" charset="2"/>
              </a:rPr>
              <a:t>방식</a:t>
            </a:r>
            <a:r>
              <a:rPr lang="en-US" altLang="ko-KR" sz="2000" dirty="0" smtClean="0">
                <a:sym typeface="Wingdings" pitchFamily="2" charset="2"/>
              </a:rPr>
              <a:t>)</a:t>
            </a: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ON_UPDATE_COMMAND_UI </a:t>
            </a:r>
            <a:r>
              <a:rPr lang="ko-KR" altLang="en-US" sz="2000" dirty="0" err="1" smtClean="0">
                <a:sym typeface="Wingdings" pitchFamily="2" charset="2"/>
              </a:rPr>
              <a:t>핸들러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ON_COMMAND_RANGE(ID_COLOR_RED, ID_COLOR_BLUE, </a:t>
            </a:r>
            <a:r>
              <a:rPr lang="en-US" altLang="ko-KR" dirty="0" err="1" smtClean="0">
                <a:sym typeface="Wingdings" pitchFamily="2" charset="2"/>
              </a:rPr>
              <a:t>OnColor</a:t>
            </a:r>
            <a:r>
              <a:rPr lang="en-US" altLang="ko-KR" dirty="0" smtClean="0">
                <a:sym typeface="Wingdings" pitchFamily="2" charset="2"/>
              </a:rPr>
              <a:t>);</a:t>
            </a:r>
          </a:p>
          <a:p>
            <a:pPr marL="914400" lvl="1" indent="-457200">
              <a:lnSpc>
                <a:spcPct val="90000"/>
              </a:lnSpc>
            </a:pPr>
            <a:endParaRPr lang="en-US" altLang="ko-KR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ON_UPDATE_COMMAND_UI( ID_COLOR_RED, </a:t>
            </a:r>
            <a:r>
              <a:rPr lang="en-US" altLang="ko-KR" dirty="0" err="1" smtClean="0">
                <a:sym typeface="Wingdings" pitchFamily="2" charset="2"/>
              </a:rPr>
              <a:t>OnUpdateColorRed</a:t>
            </a:r>
            <a:r>
              <a:rPr lang="en-US" altLang="ko-KR" dirty="0" smtClean="0">
                <a:sym typeface="Wingdings" pitchFamily="2" charset="2"/>
              </a:rPr>
              <a:t>);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ON_UPDATE_COMMAND_UI( </a:t>
            </a:r>
            <a:r>
              <a:rPr lang="en-US" altLang="ko-KR" dirty="0" err="1" smtClean="0">
                <a:sym typeface="Wingdings" pitchFamily="2" charset="2"/>
              </a:rPr>
              <a:t>ID_COLOR_GREEN,OnUpdateColorGreen</a:t>
            </a:r>
            <a:r>
              <a:rPr lang="en-US" altLang="ko-KR" dirty="0" smtClean="0">
                <a:sym typeface="Wingdings" pitchFamily="2" charset="2"/>
              </a:rPr>
              <a:t>);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ON_UPDATE_COMMAND_UI( ID_COLOR_BLUE, </a:t>
            </a:r>
            <a:r>
              <a:rPr lang="en-US" altLang="ko-KR" dirty="0" err="1" smtClean="0">
                <a:sym typeface="Wingdings" pitchFamily="2" charset="2"/>
              </a:rPr>
              <a:t>OnUpdateColorBlue</a:t>
            </a:r>
            <a:r>
              <a:rPr lang="en-US" altLang="ko-KR" dirty="0" smtClean="0">
                <a:sym typeface="Wingdings" pitchFamily="2" charset="2"/>
              </a:rPr>
              <a:t>);</a:t>
            </a:r>
          </a:p>
          <a:p>
            <a:pPr marL="914400" lvl="1" indent="-457200">
              <a:lnSpc>
                <a:spcPct val="90000"/>
              </a:lnSpc>
            </a:pPr>
            <a:endParaRPr lang="en-US" altLang="ko-KR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void </a:t>
            </a:r>
            <a:r>
              <a:rPr lang="en-US" altLang="ko-KR" dirty="0" err="1" smtClean="0">
                <a:sym typeface="Wingdings" pitchFamily="2" charset="2"/>
              </a:rPr>
              <a:t>CMainWindow</a:t>
            </a:r>
            <a:r>
              <a:rPr lang="en-US" altLang="ko-KR" dirty="0" smtClean="0">
                <a:sym typeface="Wingdings" pitchFamily="2" charset="2"/>
              </a:rPr>
              <a:t>::</a:t>
            </a:r>
            <a:r>
              <a:rPr lang="en-US" altLang="ko-KR" dirty="0" err="1" smtClean="0">
                <a:sym typeface="Wingdings" pitchFamily="2" charset="2"/>
              </a:rPr>
              <a:t>OnColor</a:t>
            </a:r>
            <a:r>
              <a:rPr lang="en-US" altLang="ko-KR" dirty="0" smtClean="0">
                <a:sym typeface="Wingdings" pitchFamily="2" charset="2"/>
              </a:rPr>
              <a:t>(UINT </a:t>
            </a:r>
            <a:r>
              <a:rPr lang="en-US" altLang="ko-KR" dirty="0" err="1" smtClean="0">
                <a:sym typeface="Wingdings" pitchFamily="2" charset="2"/>
              </a:rPr>
              <a:t>nID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{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</a:t>
            </a:r>
            <a:r>
              <a:rPr lang="en-US" altLang="ko-KR" dirty="0" err="1" smtClean="0">
                <a:sym typeface="Wingdings" pitchFamily="2" charset="2"/>
              </a:rPr>
              <a:t>m_nCurrentColor</a:t>
            </a:r>
            <a:r>
              <a:rPr lang="en-US" altLang="ko-KR" dirty="0" smtClean="0">
                <a:sym typeface="Wingdings" pitchFamily="2" charset="2"/>
              </a:rPr>
              <a:t> = </a:t>
            </a:r>
            <a:r>
              <a:rPr lang="en-US" altLang="ko-KR" dirty="0" err="1" smtClean="0">
                <a:sym typeface="Wingdings" pitchFamily="2" charset="2"/>
              </a:rPr>
              <a:t>nID</a:t>
            </a:r>
            <a:r>
              <a:rPr lang="en-US" altLang="ko-KR" dirty="0" smtClean="0">
                <a:sym typeface="Wingdings" pitchFamily="2" charset="2"/>
              </a:rPr>
              <a:t> – ID_COLOR_RED;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}</a:t>
            </a:r>
          </a:p>
          <a:p>
            <a:pPr marL="914400" lvl="1" indent="-457200">
              <a:lnSpc>
                <a:spcPct val="90000"/>
              </a:lnSpc>
            </a:pPr>
            <a:endParaRPr lang="en-US" altLang="ko-KR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void </a:t>
            </a:r>
            <a:r>
              <a:rPr lang="en-US" altLang="ko-KR" dirty="0" err="1" smtClean="0">
                <a:sym typeface="Wingdings" pitchFamily="2" charset="2"/>
              </a:rPr>
              <a:t>CMainWindow</a:t>
            </a:r>
            <a:r>
              <a:rPr lang="en-US" altLang="ko-KR" dirty="0" smtClean="0">
                <a:sym typeface="Wingdings" pitchFamily="2" charset="2"/>
              </a:rPr>
              <a:t>::</a:t>
            </a:r>
            <a:r>
              <a:rPr lang="en-US" altLang="ko-KR" dirty="0" err="1" smtClean="0">
                <a:sym typeface="Wingdings" pitchFamily="2" charset="2"/>
              </a:rPr>
              <a:t>OnUpdatgeColorRed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CCmdUI</a:t>
            </a:r>
            <a:r>
              <a:rPr lang="en-US" altLang="ko-KR" dirty="0" smtClean="0">
                <a:sym typeface="Wingdings" pitchFamily="2" charset="2"/>
              </a:rPr>
              <a:t> *</a:t>
            </a:r>
            <a:r>
              <a:rPr lang="en-US" altLang="ko-KR" dirty="0" err="1" smtClean="0">
                <a:sym typeface="Wingdings" pitchFamily="2" charset="2"/>
              </a:rPr>
              <a:t>pCmdUI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{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</a:t>
            </a:r>
            <a:r>
              <a:rPr lang="en-US" altLang="ko-KR" dirty="0" err="1" smtClean="0">
                <a:sym typeface="Wingdings" pitchFamily="2" charset="2"/>
              </a:rPr>
              <a:t>pCmdUI</a:t>
            </a:r>
            <a:r>
              <a:rPr lang="en-US" altLang="ko-KR" dirty="0" smtClean="0">
                <a:sym typeface="Wingdings" pitchFamily="2" charset="2"/>
              </a:rPr>
              <a:t>-&gt;</a:t>
            </a:r>
            <a:r>
              <a:rPr lang="en-US" altLang="ko-KR" dirty="0" err="1" smtClean="0">
                <a:sym typeface="Wingdings" pitchFamily="2" charset="2"/>
              </a:rPr>
              <a:t>SetCheck</a:t>
            </a:r>
            <a:r>
              <a:rPr lang="en-US" altLang="ko-KR" dirty="0" smtClean="0">
                <a:sym typeface="Wingdings" pitchFamily="2" charset="2"/>
              </a:rPr>
              <a:t>( </a:t>
            </a:r>
            <a:r>
              <a:rPr lang="en-US" altLang="ko-KR" dirty="0" err="1" smtClean="0">
                <a:sym typeface="Wingdings" pitchFamily="2" charset="2"/>
              </a:rPr>
              <a:t>m_nCurrentColor</a:t>
            </a:r>
            <a:r>
              <a:rPr lang="en-US" altLang="ko-KR" dirty="0" smtClean="0">
                <a:sym typeface="Wingdings" pitchFamily="2" charset="2"/>
              </a:rPr>
              <a:t> == 0 );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}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void </a:t>
            </a:r>
            <a:r>
              <a:rPr lang="en-US" altLang="ko-KR" dirty="0" err="1" smtClean="0">
                <a:sym typeface="Wingdings" pitchFamily="2" charset="2"/>
              </a:rPr>
              <a:t>CMainWindow</a:t>
            </a:r>
            <a:r>
              <a:rPr lang="en-US" altLang="ko-KR" dirty="0" smtClean="0">
                <a:sym typeface="Wingdings" pitchFamily="2" charset="2"/>
              </a:rPr>
              <a:t>::</a:t>
            </a:r>
            <a:r>
              <a:rPr lang="en-US" altLang="ko-KR" dirty="0" err="1" smtClean="0">
                <a:sym typeface="Wingdings" pitchFamily="2" charset="2"/>
              </a:rPr>
              <a:t>OnUpdatgeColorGreen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CCmdUI</a:t>
            </a:r>
            <a:r>
              <a:rPr lang="en-US" altLang="ko-KR" dirty="0" smtClean="0">
                <a:sym typeface="Wingdings" pitchFamily="2" charset="2"/>
              </a:rPr>
              <a:t> *</a:t>
            </a:r>
            <a:r>
              <a:rPr lang="en-US" altLang="ko-KR" dirty="0" err="1" smtClean="0">
                <a:sym typeface="Wingdings" pitchFamily="2" charset="2"/>
              </a:rPr>
              <a:t>pCmdUI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{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</a:t>
            </a:r>
            <a:r>
              <a:rPr lang="en-US" altLang="ko-KR" dirty="0" err="1" smtClean="0">
                <a:sym typeface="Wingdings" pitchFamily="2" charset="2"/>
              </a:rPr>
              <a:t>pCmdUI</a:t>
            </a:r>
            <a:r>
              <a:rPr lang="en-US" altLang="ko-KR" dirty="0" smtClean="0">
                <a:sym typeface="Wingdings" pitchFamily="2" charset="2"/>
              </a:rPr>
              <a:t>-&gt;</a:t>
            </a:r>
            <a:r>
              <a:rPr lang="en-US" altLang="ko-KR" dirty="0" err="1" smtClean="0">
                <a:sym typeface="Wingdings" pitchFamily="2" charset="2"/>
              </a:rPr>
              <a:t>SetCheck</a:t>
            </a:r>
            <a:r>
              <a:rPr lang="en-US" altLang="ko-KR" dirty="0" smtClean="0">
                <a:sym typeface="Wingdings" pitchFamily="2" charset="2"/>
              </a:rPr>
              <a:t>( </a:t>
            </a:r>
            <a:r>
              <a:rPr lang="en-US" altLang="ko-KR" dirty="0" err="1" smtClean="0">
                <a:sym typeface="Wingdings" pitchFamily="2" charset="2"/>
              </a:rPr>
              <a:t>m_nCurrentColor</a:t>
            </a:r>
            <a:r>
              <a:rPr lang="en-US" altLang="ko-KR" dirty="0" smtClean="0">
                <a:sym typeface="Wingdings" pitchFamily="2" charset="2"/>
              </a:rPr>
              <a:t> == 1 );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}</a:t>
            </a:r>
          </a:p>
          <a:p>
            <a:pPr marL="914400" lvl="1" indent="-457200">
              <a:lnSpc>
                <a:spcPct val="90000"/>
              </a:lnSpc>
            </a:pPr>
            <a:endParaRPr lang="en-US" altLang="ko-KR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     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 </a:t>
            </a:r>
            <a:r>
              <a:rPr lang="ko-KR" altLang="en-US" sz="3600" dirty="0" smtClean="0"/>
              <a:t>메뉴의 기본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항목 업데이트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0" y="714356"/>
            <a:ext cx="9144000" cy="7100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90000"/>
              </a:lnSpc>
            </a:pPr>
            <a:r>
              <a:rPr lang="ko-KR" altLang="en-US" sz="2000" dirty="0" smtClean="0">
                <a:sym typeface="Wingdings" pitchFamily="2" charset="2"/>
              </a:rPr>
              <a:t>메뉴</a:t>
            </a:r>
            <a:r>
              <a:rPr lang="en-US" altLang="ko-KR" sz="2000" dirty="0" smtClean="0">
                <a:sym typeface="Wingdings" pitchFamily="2" charset="2"/>
              </a:rPr>
              <a:t> </a:t>
            </a:r>
            <a:r>
              <a:rPr lang="ko-KR" altLang="en-US" sz="2000" dirty="0" smtClean="0">
                <a:sym typeface="Wingdings" pitchFamily="2" charset="2"/>
              </a:rPr>
              <a:t>항목 업데이트 </a:t>
            </a:r>
            <a:r>
              <a:rPr lang="en-US" altLang="ko-KR" sz="2000" dirty="0" smtClean="0">
                <a:sym typeface="Wingdings" pitchFamily="2" charset="2"/>
              </a:rPr>
              <a:t>3</a:t>
            </a:r>
            <a:r>
              <a:rPr lang="ko-KR" altLang="en-US" sz="2000" dirty="0" smtClean="0">
                <a:sym typeface="Wingdings" pitchFamily="2" charset="2"/>
              </a:rPr>
              <a:t>단계</a:t>
            </a:r>
            <a:r>
              <a:rPr lang="en-US" altLang="ko-KR" sz="2000" dirty="0" smtClean="0">
                <a:sym typeface="Wingdings" pitchFamily="2" charset="2"/>
              </a:rPr>
              <a:t>(MFC </a:t>
            </a:r>
            <a:r>
              <a:rPr lang="ko-KR" altLang="en-US" sz="2000" dirty="0" smtClean="0">
                <a:sym typeface="Wingdings" pitchFamily="2" charset="2"/>
              </a:rPr>
              <a:t>방식</a:t>
            </a:r>
            <a:r>
              <a:rPr lang="en-US" altLang="ko-KR" sz="2000" dirty="0" smtClean="0">
                <a:sym typeface="Wingdings" pitchFamily="2" charset="2"/>
              </a:rPr>
              <a:t>)</a:t>
            </a: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ON_UPDATE_COMMAND_UI_RANGE </a:t>
            </a:r>
            <a:r>
              <a:rPr lang="ko-KR" altLang="en-US" sz="2000" dirty="0" err="1" smtClean="0">
                <a:sym typeface="Wingdings" pitchFamily="2" charset="2"/>
              </a:rPr>
              <a:t>핸들러</a:t>
            </a: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ON_COMMAND_RANGE(ID_COLOR_RED, ID_COLOR_BLUE, </a:t>
            </a:r>
            <a:r>
              <a:rPr lang="en-US" altLang="ko-KR" dirty="0" err="1" smtClean="0">
                <a:sym typeface="Wingdings" pitchFamily="2" charset="2"/>
              </a:rPr>
              <a:t>OnColor</a:t>
            </a:r>
            <a:r>
              <a:rPr lang="en-US" altLang="ko-KR" dirty="0" smtClean="0">
                <a:sym typeface="Wingdings" pitchFamily="2" charset="2"/>
              </a:rPr>
              <a:t>);</a:t>
            </a:r>
          </a:p>
          <a:p>
            <a:pPr marL="914400" lvl="1" indent="-457200">
              <a:lnSpc>
                <a:spcPct val="90000"/>
              </a:lnSpc>
            </a:pPr>
            <a:endParaRPr lang="en-US" altLang="ko-KR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ON_UPDATE_COMMAND_UI_RANGE(ID_COLOR_BLUE, ID_COLOR_BLUE,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	</a:t>
            </a:r>
            <a:r>
              <a:rPr lang="en-US" altLang="ko-KR" dirty="0" err="1" smtClean="0">
                <a:sym typeface="Wingdings" pitchFamily="2" charset="2"/>
              </a:rPr>
              <a:t>OnUpdateColorUI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pPr marL="914400" lvl="1" indent="-457200">
              <a:lnSpc>
                <a:spcPct val="90000"/>
              </a:lnSpc>
            </a:pPr>
            <a:endParaRPr lang="en-US" altLang="ko-KR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void </a:t>
            </a:r>
            <a:r>
              <a:rPr lang="en-US" altLang="ko-KR" dirty="0" err="1" smtClean="0">
                <a:sym typeface="Wingdings" pitchFamily="2" charset="2"/>
              </a:rPr>
              <a:t>CMainWindow</a:t>
            </a:r>
            <a:r>
              <a:rPr lang="en-US" altLang="ko-KR" dirty="0" smtClean="0">
                <a:sym typeface="Wingdings" pitchFamily="2" charset="2"/>
              </a:rPr>
              <a:t>::</a:t>
            </a:r>
            <a:r>
              <a:rPr lang="en-US" altLang="ko-KR" dirty="0" err="1" smtClean="0">
                <a:sym typeface="Wingdings" pitchFamily="2" charset="2"/>
              </a:rPr>
              <a:t>OnColor</a:t>
            </a:r>
            <a:r>
              <a:rPr lang="en-US" altLang="ko-KR" dirty="0" smtClean="0">
                <a:sym typeface="Wingdings" pitchFamily="2" charset="2"/>
              </a:rPr>
              <a:t>(UINT </a:t>
            </a:r>
            <a:r>
              <a:rPr lang="en-US" altLang="ko-KR" dirty="0" err="1" smtClean="0">
                <a:sym typeface="Wingdings" pitchFamily="2" charset="2"/>
              </a:rPr>
              <a:t>nID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{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</a:t>
            </a:r>
            <a:r>
              <a:rPr lang="en-US" altLang="ko-KR" dirty="0" err="1" smtClean="0">
                <a:sym typeface="Wingdings" pitchFamily="2" charset="2"/>
              </a:rPr>
              <a:t>m_nCurrentColor</a:t>
            </a:r>
            <a:r>
              <a:rPr lang="en-US" altLang="ko-KR" dirty="0" smtClean="0">
                <a:sym typeface="Wingdings" pitchFamily="2" charset="2"/>
              </a:rPr>
              <a:t> = </a:t>
            </a:r>
            <a:r>
              <a:rPr lang="en-US" altLang="ko-KR" dirty="0" err="1" smtClean="0">
                <a:sym typeface="Wingdings" pitchFamily="2" charset="2"/>
              </a:rPr>
              <a:t>nID</a:t>
            </a:r>
            <a:r>
              <a:rPr lang="en-US" altLang="ko-KR" dirty="0" smtClean="0">
                <a:sym typeface="Wingdings" pitchFamily="2" charset="2"/>
              </a:rPr>
              <a:t> – ID_COLOR_RED;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}</a:t>
            </a:r>
          </a:p>
          <a:p>
            <a:pPr marL="914400" lvl="1" indent="-457200">
              <a:lnSpc>
                <a:spcPct val="90000"/>
              </a:lnSpc>
            </a:pPr>
            <a:endParaRPr lang="en-US" altLang="ko-KR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void </a:t>
            </a:r>
            <a:r>
              <a:rPr lang="en-US" altLang="ko-KR" dirty="0" err="1" smtClean="0">
                <a:sym typeface="Wingdings" pitchFamily="2" charset="2"/>
              </a:rPr>
              <a:t>CMainWindow</a:t>
            </a:r>
            <a:r>
              <a:rPr lang="en-US" altLang="ko-KR" dirty="0" smtClean="0">
                <a:sym typeface="Wingdings" pitchFamily="2" charset="2"/>
              </a:rPr>
              <a:t>::</a:t>
            </a:r>
            <a:r>
              <a:rPr lang="en-US" altLang="ko-KR" dirty="0" err="1" smtClean="0">
                <a:sym typeface="Wingdings" pitchFamily="2" charset="2"/>
              </a:rPr>
              <a:t>OnUpdatgeColorRed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CCmdUI</a:t>
            </a:r>
            <a:r>
              <a:rPr lang="en-US" altLang="ko-KR" dirty="0" smtClean="0">
                <a:sym typeface="Wingdings" pitchFamily="2" charset="2"/>
              </a:rPr>
              <a:t> *</a:t>
            </a:r>
            <a:r>
              <a:rPr lang="en-US" altLang="ko-KR" dirty="0" err="1" smtClean="0">
                <a:sym typeface="Wingdings" pitchFamily="2" charset="2"/>
              </a:rPr>
              <a:t>pCmdUI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{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</a:t>
            </a:r>
            <a:r>
              <a:rPr lang="en-US" altLang="ko-KR" dirty="0" err="1" smtClean="0">
                <a:sym typeface="Wingdings" pitchFamily="2" charset="2"/>
              </a:rPr>
              <a:t>pCmdUI</a:t>
            </a:r>
            <a:r>
              <a:rPr lang="en-US" altLang="ko-KR" dirty="0" smtClean="0">
                <a:sym typeface="Wingdings" pitchFamily="2" charset="2"/>
              </a:rPr>
              <a:t>-&gt;</a:t>
            </a:r>
            <a:r>
              <a:rPr lang="en-US" altLang="ko-KR" dirty="0" err="1" smtClean="0">
                <a:sym typeface="Wingdings" pitchFamily="2" charset="2"/>
              </a:rPr>
              <a:t>SetCheck</a:t>
            </a:r>
            <a:r>
              <a:rPr lang="en-US" altLang="ko-KR" dirty="0" smtClean="0">
                <a:sym typeface="Wingdings" pitchFamily="2" charset="2"/>
              </a:rPr>
              <a:t>( </a:t>
            </a:r>
            <a:r>
              <a:rPr lang="en-US" altLang="ko-KR" dirty="0" err="1" smtClean="0">
                <a:sym typeface="Wingdings" pitchFamily="2" charset="2"/>
              </a:rPr>
              <a:t>pCmdUI</a:t>
            </a:r>
            <a:r>
              <a:rPr lang="en-US" altLang="ko-KR" dirty="0" smtClean="0">
                <a:sym typeface="Wingdings" pitchFamily="2" charset="2"/>
              </a:rPr>
              <a:t>-&gt;</a:t>
            </a:r>
            <a:r>
              <a:rPr lang="en-US" altLang="ko-KR" dirty="0" err="1" smtClean="0">
                <a:sym typeface="Wingdings" pitchFamily="2" charset="2"/>
              </a:rPr>
              <a:t>m_nID</a:t>
            </a:r>
            <a:r>
              <a:rPr lang="en-US" altLang="ko-KR" dirty="0" smtClean="0">
                <a:sym typeface="Wingdings" pitchFamily="2" charset="2"/>
              </a:rPr>
              <a:t> – ID_COLOR_BLUE ==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		</a:t>
            </a:r>
            <a:r>
              <a:rPr lang="en-US" altLang="ko-KR" dirty="0" err="1" smtClean="0">
                <a:sym typeface="Wingdings" pitchFamily="2" charset="2"/>
              </a:rPr>
              <a:t>m_nCurrentColor</a:t>
            </a:r>
            <a:r>
              <a:rPr lang="en-US" altLang="ko-KR" dirty="0" smtClean="0">
                <a:sym typeface="Wingdings" pitchFamily="2" charset="2"/>
              </a:rPr>
              <a:t>);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}</a:t>
            </a:r>
          </a:p>
          <a:p>
            <a:pPr marL="914400" lvl="1" indent="-457200">
              <a:lnSpc>
                <a:spcPct val="90000"/>
              </a:lnSpc>
            </a:pPr>
            <a:endParaRPr lang="en-US" altLang="ko-KR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     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 </a:t>
            </a:r>
            <a:r>
              <a:rPr lang="ko-KR" altLang="en-US" sz="3600" dirty="0" smtClean="0"/>
              <a:t>메뉴의 기본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키보</a:t>
            </a:r>
            <a:r>
              <a:rPr lang="ko-KR" altLang="en-US" sz="3600" baseline="0" dirty="0" smtClean="0"/>
              <a:t>드 액셀러레이터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0" y="714356"/>
            <a:ext cx="9144000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90000"/>
              </a:lnSpc>
            </a:pPr>
            <a:endParaRPr lang="en-US" altLang="ko-KR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// </a:t>
            </a:r>
            <a:r>
              <a:rPr lang="en-US" altLang="ko-KR" dirty="0" err="1" smtClean="0">
                <a:sym typeface="Wingdings" pitchFamily="2" charset="2"/>
              </a:rPr>
              <a:t>CMainWindow</a:t>
            </a:r>
            <a:r>
              <a:rPr lang="ko-KR" altLang="en-US" dirty="0" smtClean="0">
                <a:sym typeface="Wingdings" pitchFamily="2" charset="2"/>
              </a:rPr>
              <a:t>의 생성자에서</a:t>
            </a:r>
            <a:endParaRPr lang="en-US" altLang="ko-KR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err="1" smtClean="0">
                <a:sym typeface="Wingdings" pitchFamily="2" charset="2"/>
              </a:rPr>
              <a:t>m_hAccelTable</a:t>
            </a:r>
            <a:r>
              <a:rPr lang="en-US" altLang="ko-KR" dirty="0" smtClean="0">
                <a:sym typeface="Wingdings" pitchFamily="2" charset="2"/>
              </a:rPr>
              <a:t> = ::</a:t>
            </a:r>
            <a:r>
              <a:rPr lang="en-US" altLang="ko-KR" dirty="0" err="1" smtClean="0">
                <a:sym typeface="Wingdings" pitchFamily="2" charset="2"/>
              </a:rPr>
              <a:t>LoadAccelerators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AfxGetInstanceHandle</a:t>
            </a:r>
            <a:r>
              <a:rPr lang="en-US" altLang="ko-KR" dirty="0" smtClean="0">
                <a:sym typeface="Wingdings" pitchFamily="2" charset="2"/>
              </a:rPr>
              <a:t>(),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	MAKEINTRESOURCE(IDR_ACCELERATORS));</a:t>
            </a:r>
          </a:p>
          <a:p>
            <a:pPr marL="914400" lvl="1" indent="-457200">
              <a:lnSpc>
                <a:spcPct val="90000"/>
              </a:lnSpc>
            </a:pPr>
            <a:endParaRPr lang="en-US" altLang="ko-KR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// </a:t>
            </a:r>
            <a:r>
              <a:rPr lang="en-US" altLang="ko-KR" dirty="0" err="1" smtClean="0">
                <a:sym typeface="Wingdings" pitchFamily="2" charset="2"/>
              </a:rPr>
              <a:t>PreTranslateMessage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재지정</a:t>
            </a:r>
            <a:endParaRPr lang="en-US" altLang="ko-KR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BOOL </a:t>
            </a:r>
            <a:r>
              <a:rPr lang="en-US" altLang="ko-KR" dirty="0" err="1" smtClean="0">
                <a:sym typeface="Wingdings" pitchFamily="2" charset="2"/>
              </a:rPr>
              <a:t>CMainWindow</a:t>
            </a:r>
            <a:r>
              <a:rPr lang="en-US" altLang="ko-KR" dirty="0" smtClean="0">
                <a:sym typeface="Wingdings" pitchFamily="2" charset="2"/>
              </a:rPr>
              <a:t>::</a:t>
            </a:r>
            <a:r>
              <a:rPr lang="en-US" altLang="ko-KR" dirty="0" err="1" smtClean="0">
                <a:sym typeface="Wingdings" pitchFamily="2" charset="2"/>
              </a:rPr>
              <a:t>PreTranslateMessage</a:t>
            </a:r>
            <a:r>
              <a:rPr lang="en-US" altLang="ko-KR" dirty="0" smtClean="0">
                <a:sym typeface="Wingdings" pitchFamily="2" charset="2"/>
              </a:rPr>
              <a:t>( MSG *</a:t>
            </a:r>
            <a:r>
              <a:rPr lang="en-US" altLang="ko-KR" dirty="0" err="1" smtClean="0">
                <a:sym typeface="Wingdings" pitchFamily="2" charset="2"/>
              </a:rPr>
              <a:t>pMsg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{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if(  </a:t>
            </a:r>
            <a:r>
              <a:rPr lang="en-US" altLang="ko-KR" dirty="0" err="1" smtClean="0">
                <a:sym typeface="Wingdings" pitchFamily="2" charset="2"/>
              </a:rPr>
              <a:t>CWnd</a:t>
            </a:r>
            <a:r>
              <a:rPr lang="en-US" altLang="ko-KR" dirty="0" smtClean="0">
                <a:sym typeface="Wingdings" pitchFamily="2" charset="2"/>
              </a:rPr>
              <a:t>::</a:t>
            </a:r>
            <a:r>
              <a:rPr lang="en-US" altLang="ko-KR" dirty="0" err="1" smtClean="0">
                <a:sym typeface="Wingdings" pitchFamily="2" charset="2"/>
              </a:rPr>
              <a:t>PreTranslateMessage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pMsg</a:t>
            </a:r>
            <a:r>
              <a:rPr lang="en-US" altLang="ko-KR" dirty="0" smtClean="0">
                <a:sym typeface="Wingdings" pitchFamily="2" charset="2"/>
              </a:rPr>
              <a:t>))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	return TRUE;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return ((</a:t>
            </a:r>
            <a:r>
              <a:rPr lang="en-US" altLang="ko-KR" dirty="0" err="1" smtClean="0">
                <a:sym typeface="Wingdings" pitchFamily="2" charset="2"/>
              </a:rPr>
              <a:t>m_hAccelTable</a:t>
            </a:r>
            <a:r>
              <a:rPr lang="en-US" altLang="ko-KR" dirty="0" smtClean="0">
                <a:sym typeface="Wingdings" pitchFamily="2" charset="2"/>
              </a:rPr>
              <a:t> != NULL &amp;&amp;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		::</a:t>
            </a:r>
            <a:r>
              <a:rPr lang="en-US" altLang="ko-KR" dirty="0" err="1" smtClean="0">
                <a:sym typeface="Wingdings" pitchFamily="2" charset="2"/>
              </a:rPr>
              <a:t>TranslateAccelerator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m_hWnd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en-US" altLang="ko-KR" dirty="0" err="1" smtClean="0">
                <a:sym typeface="Wingdings" pitchFamily="2" charset="2"/>
              </a:rPr>
              <a:t>m_hAccelTable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en-US" altLang="ko-KR" dirty="0" err="1" smtClean="0">
                <a:sym typeface="Wingdings" pitchFamily="2" charset="2"/>
              </a:rPr>
              <a:t>pMsg</a:t>
            </a:r>
            <a:r>
              <a:rPr lang="en-US" altLang="ko-KR" dirty="0" smtClean="0">
                <a:sym typeface="Wingdings" pitchFamily="2" charset="2"/>
              </a:rPr>
              <a:t>);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}</a:t>
            </a:r>
          </a:p>
          <a:p>
            <a:pPr marL="914400" lvl="1" indent="-457200">
              <a:lnSpc>
                <a:spcPct val="90000"/>
              </a:lnSpc>
            </a:pPr>
            <a:endParaRPr lang="en-US" altLang="ko-KR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r>
              <a:rPr lang="en-US" altLang="ko-KR" dirty="0" smtClean="0">
                <a:sym typeface="Wingdings" pitchFamily="2" charset="2"/>
              </a:rPr>
              <a:t>// ex) Shapes</a:t>
            </a:r>
            <a:r>
              <a:rPr lang="ko-KR" altLang="en-US" smtClean="0">
                <a:sym typeface="Wingdings" pitchFamily="2" charset="2"/>
              </a:rPr>
              <a:t>응용 프로그램 </a:t>
            </a:r>
            <a:endParaRPr lang="en-US" altLang="ko-KR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marL="914400" lvl="1" indent="-457200">
              <a:lnSpc>
                <a:spcPct val="90000"/>
              </a:lnSpc>
            </a:pPr>
            <a:endParaRPr lang="en-US" altLang="ko-KR" sz="2000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 smtClean="0">
                <a:sym typeface="Wingdings" pitchFamily="2" charset="2"/>
              </a:rPr>
              <a:t>     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PART1</a:t>
            </a:r>
            <a:br>
              <a:rPr lang="en-US" altLang="ko-KR" dirty="0" smtClean="0"/>
            </a:br>
            <a:r>
              <a:rPr lang="en-US" altLang="ko-KR" dirty="0" smtClean="0"/>
              <a:t>Windows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MFC</a:t>
            </a:r>
            <a:r>
              <a:rPr lang="ko-KR" altLang="en-US" dirty="0" smtClean="0"/>
              <a:t>의 기초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68607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ko-KR" sz="2000" dirty="0" smtClean="0"/>
              <a:t>Chapter1 MFC</a:t>
            </a:r>
            <a:r>
              <a:rPr lang="ko-KR" altLang="en-US" sz="2000" dirty="0" smtClean="0"/>
              <a:t>란</a:t>
            </a:r>
            <a:r>
              <a:rPr lang="en-US" altLang="ko-KR" sz="2000" dirty="0" smtClean="0"/>
              <a:t>?</a:t>
            </a:r>
          </a:p>
          <a:p>
            <a:pPr algn="l"/>
            <a:r>
              <a:rPr lang="en-US" altLang="ko-KR" sz="2000" dirty="0" smtClean="0"/>
              <a:t>Chapter2 </a:t>
            </a:r>
            <a:r>
              <a:rPr lang="ko-KR" altLang="en-US" sz="2000" dirty="0" smtClean="0"/>
              <a:t>창에 그리기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Chapter3 </a:t>
            </a:r>
            <a:r>
              <a:rPr lang="ko-KR" altLang="en-US" sz="2000" dirty="0" smtClean="0"/>
              <a:t>마우스와 키보드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Chapter4 </a:t>
            </a:r>
            <a:r>
              <a:rPr lang="ko-KR" altLang="en-US" sz="2000" dirty="0" smtClean="0"/>
              <a:t>메뉴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Chapter5 MFC</a:t>
            </a:r>
            <a:r>
              <a:rPr lang="ko-KR" altLang="en-US" sz="2000" dirty="0" smtClean="0"/>
              <a:t>컬렉션 클래스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Chapter6 </a:t>
            </a:r>
            <a:r>
              <a:rPr lang="ko-KR" altLang="en-US" sz="2000" dirty="0" smtClean="0"/>
              <a:t>파일 입출력 및 직렬화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Chapter7 </a:t>
            </a:r>
            <a:r>
              <a:rPr lang="ko-KR" altLang="en-US" sz="2000" dirty="0" smtClean="0"/>
              <a:t>컨트롤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Chapter8 </a:t>
            </a:r>
            <a:r>
              <a:rPr lang="ko-KR" altLang="en-US" sz="2000" dirty="0" smtClean="0"/>
              <a:t>대화상자와 속성시트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 MFC – </a:t>
            </a:r>
            <a:r>
              <a:rPr lang="en-US" altLang="ko-KR" sz="3600" dirty="0" err="1" smtClean="0"/>
              <a:t>FrameWork</a:t>
            </a:r>
            <a:r>
              <a:rPr lang="en-US" altLang="ko-KR" sz="3600" dirty="0" smtClean="0"/>
              <a:t>(AFX)</a:t>
            </a:r>
            <a:endParaRPr lang="ko-KR" altLang="en-US" sz="3600" dirty="0"/>
          </a:p>
        </p:txBody>
      </p:sp>
      <p:graphicFrame>
        <p:nvGraphicFramePr>
          <p:cNvPr id="98306" name="Object 2"/>
          <p:cNvGraphicFramePr>
            <a:graphicFrameLocks noChangeAspect="1"/>
          </p:cNvGraphicFramePr>
          <p:nvPr/>
        </p:nvGraphicFramePr>
        <p:xfrm>
          <a:off x="571472" y="1071546"/>
          <a:ext cx="8040716" cy="5615856"/>
        </p:xfrm>
        <a:graphic>
          <a:graphicData uri="http://schemas.openxmlformats.org/presentationml/2006/ole">
            <p:oleObj spid="_x0000_s98306" name="VISIO" r:id="rId3" imgW="6862680" imgH="4792680" progId="">
              <p:embed/>
            </p:oleObj>
          </a:graphicData>
        </a:graphic>
      </p:graphicFrame>
      <p:sp>
        <p:nvSpPr>
          <p:cNvPr id="8" name="직사각형 7"/>
          <p:cNvSpPr/>
          <p:nvPr/>
        </p:nvSpPr>
        <p:spPr>
          <a:xfrm>
            <a:off x="142844" y="714356"/>
            <a:ext cx="337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Object Oriented Programming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 </a:t>
            </a:r>
            <a:r>
              <a:rPr lang="en-US" altLang="ko-KR" sz="3600" dirty="0" smtClean="0"/>
              <a:t>MFC – </a:t>
            </a:r>
            <a:r>
              <a:rPr lang="en-US" altLang="ko-KR" sz="3600" dirty="0" err="1" smtClean="0"/>
              <a:t>FrameWork</a:t>
            </a:r>
            <a:r>
              <a:rPr lang="en-US" altLang="ko-KR" sz="3600" dirty="0" smtClean="0"/>
              <a:t>(AFX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8" name="직사각형 7"/>
          <p:cNvSpPr/>
          <p:nvPr/>
        </p:nvSpPr>
        <p:spPr>
          <a:xfrm>
            <a:off x="142844" y="714356"/>
            <a:ext cx="1725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Object </a:t>
            </a:r>
            <a:r>
              <a:rPr lang="ko-KR" altLang="en-US" dirty="0" smtClean="0"/>
              <a:t>분리 예</a:t>
            </a:r>
            <a:endParaRPr lang="ko-KR" altLang="en-US" dirty="0"/>
          </a:p>
        </p:txBody>
      </p:sp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381000" y="2438400"/>
          <a:ext cx="3505200" cy="2873375"/>
        </p:xfrm>
        <a:graphic>
          <a:graphicData uri="http://schemas.openxmlformats.org/presentationml/2006/ole">
            <p:oleObj spid="_x0000_s99331" name="VISIO" r:id="rId3" imgW="2286360" imgH="1872360" progId="">
              <p:embed/>
            </p:oleObj>
          </a:graphicData>
        </a:graphic>
      </p:graphicFrame>
      <p:graphicFrame>
        <p:nvGraphicFramePr>
          <p:cNvPr id="99332" name="Object 4"/>
          <p:cNvGraphicFramePr>
            <a:graphicFrameLocks noChangeAspect="1"/>
          </p:cNvGraphicFramePr>
          <p:nvPr/>
        </p:nvGraphicFramePr>
        <p:xfrm>
          <a:off x="4038600" y="2438400"/>
          <a:ext cx="3505200" cy="2871788"/>
        </p:xfrm>
        <a:graphic>
          <a:graphicData uri="http://schemas.openxmlformats.org/presentationml/2006/ole">
            <p:oleObj spid="_x0000_s99332" name="VISIO" r:id="rId4" imgW="2286360" imgH="1872360" progId="">
              <p:embed/>
            </p:oleObj>
          </a:graphicData>
        </a:graphic>
      </p:graphicFrame>
      <p:graphicFrame>
        <p:nvGraphicFramePr>
          <p:cNvPr id="99333" name="Object 5"/>
          <p:cNvGraphicFramePr>
            <a:graphicFrameLocks noChangeAspect="1"/>
          </p:cNvGraphicFramePr>
          <p:nvPr/>
        </p:nvGraphicFramePr>
        <p:xfrm>
          <a:off x="7696200" y="3429000"/>
          <a:ext cx="1189038" cy="896938"/>
        </p:xfrm>
        <a:graphic>
          <a:graphicData uri="http://schemas.openxmlformats.org/presentationml/2006/ole">
            <p:oleObj spid="_x0000_s99333" name="VISIO" r:id="rId5" imgW="549360" imgH="4150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 </a:t>
            </a:r>
            <a:r>
              <a:rPr lang="en-US" altLang="ko-KR" sz="3600" dirty="0" smtClean="0"/>
              <a:t>MFC – </a:t>
            </a:r>
            <a:r>
              <a:rPr lang="en-US" altLang="ko-KR" sz="3600" dirty="0" err="1" smtClean="0"/>
              <a:t>FrameWork</a:t>
            </a:r>
            <a:r>
              <a:rPr lang="en-US" altLang="ko-KR" sz="3600" dirty="0" smtClean="0"/>
              <a:t>(AFX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8" name="직사각형 7"/>
          <p:cNvSpPr/>
          <p:nvPr/>
        </p:nvSpPr>
        <p:spPr>
          <a:xfrm>
            <a:off x="142844" y="714356"/>
            <a:ext cx="2887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일관된 사용자 인터페이스</a:t>
            </a:r>
            <a:endParaRPr lang="ko-KR" altLang="en-US" dirty="0"/>
          </a:p>
        </p:txBody>
      </p:sp>
      <p:graphicFrame>
        <p:nvGraphicFramePr>
          <p:cNvPr id="100357" name="Object 5"/>
          <p:cNvGraphicFramePr>
            <a:graphicFrameLocks noChangeAspect="1"/>
          </p:cNvGraphicFramePr>
          <p:nvPr/>
        </p:nvGraphicFramePr>
        <p:xfrm>
          <a:off x="533400" y="1600200"/>
          <a:ext cx="4114800" cy="3602038"/>
        </p:xfrm>
        <a:graphic>
          <a:graphicData uri="http://schemas.openxmlformats.org/presentationml/2006/ole">
            <p:oleObj spid="_x0000_s100357" name="문서" r:id="rId4" imgW="4079160" imgH="3571560" progId="Word.Document.8">
              <p:embed/>
            </p:oleObj>
          </a:graphicData>
        </a:graphic>
      </p:graphicFrame>
      <p:graphicFrame>
        <p:nvGraphicFramePr>
          <p:cNvPr id="100358" name="Object 6"/>
          <p:cNvGraphicFramePr>
            <a:graphicFrameLocks noChangeAspect="1"/>
          </p:cNvGraphicFramePr>
          <p:nvPr/>
        </p:nvGraphicFramePr>
        <p:xfrm>
          <a:off x="1219200" y="1828800"/>
          <a:ext cx="4079875" cy="3530600"/>
        </p:xfrm>
        <a:graphic>
          <a:graphicData uri="http://schemas.openxmlformats.org/presentationml/2006/ole">
            <p:oleObj spid="_x0000_s100358" name="문서" r:id="rId5" imgW="4079160" imgH="3530880" progId="Word.Document.8">
              <p:embed/>
            </p:oleObj>
          </a:graphicData>
        </a:graphic>
      </p:graphicFrame>
      <p:graphicFrame>
        <p:nvGraphicFramePr>
          <p:cNvPr id="100359" name="Object 7"/>
          <p:cNvGraphicFramePr>
            <a:graphicFrameLocks noChangeAspect="1"/>
          </p:cNvGraphicFramePr>
          <p:nvPr/>
        </p:nvGraphicFramePr>
        <p:xfrm>
          <a:off x="2286000" y="2057400"/>
          <a:ext cx="4079875" cy="3578225"/>
        </p:xfrm>
        <a:graphic>
          <a:graphicData uri="http://schemas.openxmlformats.org/presentationml/2006/ole">
            <p:oleObj spid="_x0000_s100359" name="문서" r:id="rId6" imgW="4079160" imgH="3578040" progId="Word.Document.8">
              <p:embed/>
            </p:oleObj>
          </a:graphicData>
        </a:graphic>
      </p:graphicFrame>
      <p:graphicFrame>
        <p:nvGraphicFramePr>
          <p:cNvPr id="100360" name="Object 8"/>
          <p:cNvGraphicFramePr>
            <a:graphicFrameLocks noChangeAspect="1"/>
          </p:cNvGraphicFramePr>
          <p:nvPr/>
        </p:nvGraphicFramePr>
        <p:xfrm>
          <a:off x="3352800" y="2362200"/>
          <a:ext cx="4079875" cy="3560763"/>
        </p:xfrm>
        <a:graphic>
          <a:graphicData uri="http://schemas.openxmlformats.org/presentationml/2006/ole">
            <p:oleObj spid="_x0000_s100360" name="문서" r:id="rId7" imgW="4079160" imgH="3560760" progId="Word.Document.8">
              <p:embed/>
            </p:oleObj>
          </a:graphicData>
        </a:graphic>
      </p:graphicFrame>
      <p:graphicFrame>
        <p:nvGraphicFramePr>
          <p:cNvPr id="100361" name="Object 9"/>
          <p:cNvGraphicFramePr>
            <a:graphicFrameLocks noChangeAspect="1"/>
          </p:cNvGraphicFramePr>
          <p:nvPr/>
        </p:nvGraphicFramePr>
        <p:xfrm>
          <a:off x="4419600" y="2819400"/>
          <a:ext cx="4195763" cy="3665538"/>
        </p:xfrm>
        <a:graphic>
          <a:graphicData uri="http://schemas.openxmlformats.org/presentationml/2006/ole">
            <p:oleObj spid="_x0000_s100361" name="문서" r:id="rId8" imgW="4195440" imgH="366588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 </a:t>
            </a:r>
            <a:r>
              <a:rPr lang="en-US" altLang="ko-KR" sz="3600" dirty="0" smtClean="0"/>
              <a:t>MFC – </a:t>
            </a:r>
            <a:r>
              <a:rPr lang="en-US" altLang="ko-KR" sz="3600" dirty="0" err="1" smtClean="0"/>
              <a:t>FrameWork</a:t>
            </a:r>
            <a:r>
              <a:rPr lang="en-US" altLang="ko-KR" sz="3600" dirty="0" smtClean="0"/>
              <a:t>(AFX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8" name="직사각형 7"/>
          <p:cNvSpPr/>
          <p:nvPr/>
        </p:nvSpPr>
        <p:spPr>
          <a:xfrm>
            <a:off x="142844" y="714356"/>
            <a:ext cx="1975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MFC</a:t>
            </a:r>
            <a:r>
              <a:rPr lang="ko-KR" altLang="en-US" dirty="0" smtClean="0"/>
              <a:t>의 계층 구조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28596" y="928670"/>
            <a:ext cx="63579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2000" dirty="0"/>
          </a:p>
        </p:txBody>
      </p:sp>
      <p:sp>
        <p:nvSpPr>
          <p:cNvPr id="45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797300" y="6569075"/>
            <a:ext cx="2311400" cy="288925"/>
          </a:xfrm>
        </p:spPr>
        <p:txBody>
          <a:bodyPr/>
          <a:lstStyle/>
          <a:p>
            <a:r>
              <a:rPr lang="en-US" altLang="ko-KR"/>
              <a:t>[</a:t>
            </a:r>
            <a:fld id="{EE160F6F-432E-42E4-BD44-66045C55CD37}" type="slidenum">
              <a:rPr lang="en-US" altLang="ko-KR"/>
              <a:pPr/>
              <a:t>23</a:t>
            </a:fld>
            <a:r>
              <a:rPr lang="en-US" altLang="ko-KR"/>
              <a:t>]</a:t>
            </a:r>
          </a:p>
        </p:txBody>
      </p:sp>
      <p:sp>
        <p:nvSpPr>
          <p:cNvPr id="55" name="Line 2"/>
          <p:cNvSpPr>
            <a:spLocks noChangeShapeType="1"/>
          </p:cNvSpPr>
          <p:nvPr/>
        </p:nvSpPr>
        <p:spPr bwMode="auto">
          <a:xfrm>
            <a:off x="1320800" y="2063750"/>
            <a:ext cx="0" cy="1643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" name="Line 3"/>
          <p:cNvSpPr>
            <a:spLocks noChangeShapeType="1"/>
          </p:cNvSpPr>
          <p:nvPr/>
        </p:nvSpPr>
        <p:spPr bwMode="auto">
          <a:xfrm flipH="1">
            <a:off x="3986213" y="2840038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" name="Line 4"/>
          <p:cNvSpPr>
            <a:spLocks noChangeShapeType="1"/>
          </p:cNvSpPr>
          <p:nvPr/>
        </p:nvSpPr>
        <p:spPr bwMode="auto">
          <a:xfrm>
            <a:off x="1063625" y="1597025"/>
            <a:ext cx="0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" name="Line 5"/>
          <p:cNvSpPr>
            <a:spLocks noChangeShapeType="1"/>
          </p:cNvSpPr>
          <p:nvPr/>
        </p:nvSpPr>
        <p:spPr bwMode="auto">
          <a:xfrm>
            <a:off x="1087438" y="1943100"/>
            <a:ext cx="107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" name="Rectangle 7"/>
          <p:cNvSpPr>
            <a:spLocks noChangeArrowheads="1"/>
          </p:cNvSpPr>
          <p:nvPr/>
        </p:nvSpPr>
        <p:spPr bwMode="auto">
          <a:xfrm>
            <a:off x="930275" y="1255713"/>
            <a:ext cx="7453313" cy="309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911225" y="1257300"/>
            <a:ext cx="3236913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>
                <a:ea typeface="굴림" charset="-127"/>
              </a:rPr>
              <a:t>CObject </a:t>
            </a:r>
            <a:r>
              <a:rPr lang="en-US" altLang="ko-KR" sz="1800" i="1">
                <a:ea typeface="굴림" charset="-127"/>
              </a:rPr>
              <a:t>(MFC Base Class)</a:t>
            </a:r>
          </a:p>
        </p:txBody>
      </p:sp>
      <p:sp>
        <p:nvSpPr>
          <p:cNvPr id="65" name="Rectangle 9"/>
          <p:cNvSpPr>
            <a:spLocks noChangeArrowheads="1"/>
          </p:cNvSpPr>
          <p:nvPr/>
        </p:nvSpPr>
        <p:spPr bwMode="auto">
          <a:xfrm>
            <a:off x="1216025" y="1789113"/>
            <a:ext cx="2339975" cy="277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6" name="Rectangle 10"/>
          <p:cNvSpPr>
            <a:spLocks noChangeArrowheads="1"/>
          </p:cNvSpPr>
          <p:nvPr/>
        </p:nvSpPr>
        <p:spPr bwMode="auto">
          <a:xfrm>
            <a:off x="1209675" y="1755775"/>
            <a:ext cx="236855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>
                <a:ea typeface="굴림" charset="-127"/>
              </a:rPr>
              <a:t>Command Targets</a:t>
            </a:r>
          </a:p>
        </p:txBody>
      </p:sp>
      <p:sp>
        <p:nvSpPr>
          <p:cNvPr id="67" name="Line 11"/>
          <p:cNvSpPr>
            <a:spLocks noChangeShapeType="1"/>
          </p:cNvSpPr>
          <p:nvPr/>
        </p:nvSpPr>
        <p:spPr bwMode="auto">
          <a:xfrm flipH="1">
            <a:off x="1320800" y="3711575"/>
            <a:ext cx="260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8" name="Line 12"/>
          <p:cNvSpPr>
            <a:spLocks noChangeShapeType="1"/>
          </p:cNvSpPr>
          <p:nvPr/>
        </p:nvSpPr>
        <p:spPr bwMode="auto">
          <a:xfrm flipH="1">
            <a:off x="1651000" y="4243388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" name="Line 13"/>
          <p:cNvSpPr>
            <a:spLocks noChangeShapeType="1"/>
          </p:cNvSpPr>
          <p:nvPr/>
        </p:nvSpPr>
        <p:spPr bwMode="auto">
          <a:xfrm flipH="1">
            <a:off x="1651000" y="5602288"/>
            <a:ext cx="24765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" name="Line 14"/>
          <p:cNvSpPr>
            <a:spLocks noChangeShapeType="1"/>
          </p:cNvSpPr>
          <p:nvPr/>
        </p:nvSpPr>
        <p:spPr bwMode="auto">
          <a:xfrm flipH="1">
            <a:off x="1651000" y="5160963"/>
            <a:ext cx="2746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" name="Rectangle 15"/>
          <p:cNvSpPr>
            <a:spLocks noChangeArrowheads="1"/>
          </p:cNvSpPr>
          <p:nvPr/>
        </p:nvSpPr>
        <p:spPr bwMode="auto">
          <a:xfrm>
            <a:off x="1579563" y="3587750"/>
            <a:ext cx="1333500" cy="277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2" name="Rectangle 16"/>
          <p:cNvSpPr>
            <a:spLocks noChangeArrowheads="1"/>
          </p:cNvSpPr>
          <p:nvPr/>
        </p:nvSpPr>
        <p:spPr bwMode="auto">
          <a:xfrm>
            <a:off x="1612900" y="3556000"/>
            <a:ext cx="12827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>
                <a:ea typeface="굴림" charset="-127"/>
              </a:rPr>
              <a:t>Windows</a:t>
            </a:r>
          </a:p>
        </p:txBody>
      </p:sp>
      <p:sp>
        <p:nvSpPr>
          <p:cNvPr id="73" name="Line 17"/>
          <p:cNvSpPr>
            <a:spLocks noChangeShapeType="1"/>
          </p:cNvSpPr>
          <p:nvPr/>
        </p:nvSpPr>
        <p:spPr bwMode="auto">
          <a:xfrm flipH="1">
            <a:off x="1651000" y="3954463"/>
            <a:ext cx="0" cy="1684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4" name="Rectangle 18"/>
          <p:cNvSpPr>
            <a:spLocks noChangeArrowheads="1"/>
          </p:cNvSpPr>
          <p:nvPr/>
        </p:nvSpPr>
        <p:spPr bwMode="auto">
          <a:xfrm>
            <a:off x="1909763" y="4087813"/>
            <a:ext cx="1357312" cy="295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Rectangle 19"/>
          <p:cNvSpPr>
            <a:spLocks noChangeArrowheads="1"/>
          </p:cNvSpPr>
          <p:nvPr/>
        </p:nvSpPr>
        <p:spPr bwMode="auto">
          <a:xfrm>
            <a:off x="1927225" y="4057650"/>
            <a:ext cx="1077913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>
                <a:ea typeface="굴림" charset="-127"/>
              </a:rPr>
              <a:t>Frames</a:t>
            </a:r>
          </a:p>
        </p:txBody>
      </p:sp>
      <p:sp>
        <p:nvSpPr>
          <p:cNvPr id="76" name="Rectangle 20"/>
          <p:cNvSpPr>
            <a:spLocks noChangeArrowheads="1"/>
          </p:cNvSpPr>
          <p:nvPr/>
        </p:nvSpPr>
        <p:spPr bwMode="auto">
          <a:xfrm>
            <a:off x="1909763" y="5461000"/>
            <a:ext cx="1550987" cy="295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Rectangle 21"/>
          <p:cNvSpPr>
            <a:spLocks noChangeArrowheads="1"/>
          </p:cNvSpPr>
          <p:nvPr/>
        </p:nvSpPr>
        <p:spPr bwMode="auto">
          <a:xfrm>
            <a:off x="1900238" y="5430838"/>
            <a:ext cx="1214437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>
                <a:ea typeface="굴림" charset="-127"/>
              </a:rPr>
              <a:t>Controls</a:t>
            </a:r>
          </a:p>
        </p:txBody>
      </p:sp>
      <p:sp>
        <p:nvSpPr>
          <p:cNvPr id="78" name="Rectangle 22"/>
          <p:cNvSpPr>
            <a:spLocks noChangeArrowheads="1"/>
          </p:cNvSpPr>
          <p:nvPr/>
        </p:nvSpPr>
        <p:spPr bwMode="auto">
          <a:xfrm>
            <a:off x="1909763" y="5005388"/>
            <a:ext cx="1527175" cy="295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Rectangle 23"/>
          <p:cNvSpPr>
            <a:spLocks noChangeArrowheads="1"/>
          </p:cNvSpPr>
          <p:nvPr/>
        </p:nvSpPr>
        <p:spPr bwMode="auto">
          <a:xfrm>
            <a:off x="1924050" y="4975225"/>
            <a:ext cx="1090613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>
                <a:ea typeface="굴림" charset="-127"/>
              </a:rPr>
              <a:t>Dialogs</a:t>
            </a:r>
          </a:p>
        </p:txBody>
      </p:sp>
      <p:sp>
        <p:nvSpPr>
          <p:cNvPr id="80" name="Line 24"/>
          <p:cNvSpPr>
            <a:spLocks noChangeShapeType="1"/>
          </p:cNvSpPr>
          <p:nvPr/>
        </p:nvSpPr>
        <p:spPr bwMode="auto">
          <a:xfrm>
            <a:off x="4000500" y="1595438"/>
            <a:ext cx="0" cy="2149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" name="Line 25"/>
          <p:cNvSpPr>
            <a:spLocks noChangeShapeType="1"/>
          </p:cNvSpPr>
          <p:nvPr/>
        </p:nvSpPr>
        <p:spPr bwMode="auto">
          <a:xfrm flipH="1">
            <a:off x="3983038" y="1935163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" name="Line 26"/>
          <p:cNvSpPr>
            <a:spLocks noChangeShapeType="1"/>
          </p:cNvSpPr>
          <p:nvPr/>
        </p:nvSpPr>
        <p:spPr bwMode="auto">
          <a:xfrm flipH="1">
            <a:off x="3995738" y="2393950"/>
            <a:ext cx="21907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" name="Line 27"/>
          <p:cNvSpPr>
            <a:spLocks noChangeShapeType="1"/>
          </p:cNvSpPr>
          <p:nvPr/>
        </p:nvSpPr>
        <p:spPr bwMode="auto">
          <a:xfrm flipH="1" flipV="1">
            <a:off x="3962400" y="3276600"/>
            <a:ext cx="247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4" name="Rectangle 28"/>
          <p:cNvSpPr>
            <a:spLocks noChangeArrowheads="1"/>
          </p:cNvSpPr>
          <p:nvPr/>
        </p:nvSpPr>
        <p:spPr bwMode="auto">
          <a:xfrm>
            <a:off x="4230688" y="1779588"/>
            <a:ext cx="1633537" cy="295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" name="Rectangle 29"/>
          <p:cNvSpPr>
            <a:spLocks noChangeArrowheads="1"/>
          </p:cNvSpPr>
          <p:nvPr/>
        </p:nvSpPr>
        <p:spPr bwMode="auto">
          <a:xfrm>
            <a:off x="4222750" y="1749425"/>
            <a:ext cx="1516063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>
                <a:ea typeface="굴림" charset="-127"/>
              </a:rPr>
              <a:t>Exceptions</a:t>
            </a:r>
          </a:p>
        </p:txBody>
      </p:sp>
      <p:sp>
        <p:nvSpPr>
          <p:cNvPr id="86" name="Rectangle 30"/>
          <p:cNvSpPr>
            <a:spLocks noChangeArrowheads="1"/>
          </p:cNvSpPr>
          <p:nvPr/>
        </p:nvSpPr>
        <p:spPr bwMode="auto">
          <a:xfrm>
            <a:off x="4203700" y="2238375"/>
            <a:ext cx="1660525" cy="295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" name="Rectangle 31"/>
          <p:cNvSpPr>
            <a:spLocks noChangeArrowheads="1"/>
          </p:cNvSpPr>
          <p:nvPr/>
        </p:nvSpPr>
        <p:spPr bwMode="auto">
          <a:xfrm>
            <a:off x="4194175" y="2208213"/>
            <a:ext cx="1709738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>
                <a:ea typeface="굴림" charset="-127"/>
              </a:rPr>
              <a:t>File Services</a:t>
            </a:r>
          </a:p>
        </p:txBody>
      </p:sp>
      <p:sp>
        <p:nvSpPr>
          <p:cNvPr id="88" name="Rectangle 32"/>
          <p:cNvSpPr>
            <a:spLocks noChangeArrowheads="1"/>
          </p:cNvSpPr>
          <p:nvPr/>
        </p:nvSpPr>
        <p:spPr bwMode="auto">
          <a:xfrm>
            <a:off x="4227513" y="2697163"/>
            <a:ext cx="1636712" cy="295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" name="Rectangle 33"/>
          <p:cNvSpPr>
            <a:spLocks noChangeArrowheads="1"/>
          </p:cNvSpPr>
          <p:nvPr/>
        </p:nvSpPr>
        <p:spPr bwMode="auto">
          <a:xfrm>
            <a:off x="4217988" y="2667000"/>
            <a:ext cx="69215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>
                <a:ea typeface="굴림" charset="-127"/>
              </a:rPr>
              <a:t>DCs</a:t>
            </a:r>
          </a:p>
        </p:txBody>
      </p:sp>
      <p:sp>
        <p:nvSpPr>
          <p:cNvPr id="90" name="Line 34"/>
          <p:cNvSpPr>
            <a:spLocks noChangeShapeType="1"/>
          </p:cNvSpPr>
          <p:nvPr/>
        </p:nvSpPr>
        <p:spPr bwMode="auto">
          <a:xfrm flipH="1">
            <a:off x="4002088" y="3740150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" name="Rectangle 35"/>
          <p:cNvSpPr>
            <a:spLocks noChangeArrowheads="1"/>
          </p:cNvSpPr>
          <p:nvPr/>
        </p:nvSpPr>
        <p:spPr bwMode="auto">
          <a:xfrm>
            <a:off x="4214813" y="3135313"/>
            <a:ext cx="1631950" cy="295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" name="Rectangle 36"/>
          <p:cNvSpPr>
            <a:spLocks noChangeArrowheads="1"/>
          </p:cNvSpPr>
          <p:nvPr/>
        </p:nvSpPr>
        <p:spPr bwMode="auto">
          <a:xfrm>
            <a:off x="4210050" y="3124200"/>
            <a:ext cx="16129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>
                <a:ea typeface="굴림" charset="-127"/>
              </a:rPr>
              <a:t>GDI Objects</a:t>
            </a:r>
          </a:p>
        </p:txBody>
      </p:sp>
      <p:sp>
        <p:nvSpPr>
          <p:cNvPr id="93" name="Rectangle 37"/>
          <p:cNvSpPr>
            <a:spLocks noChangeArrowheads="1"/>
          </p:cNvSpPr>
          <p:nvPr/>
        </p:nvSpPr>
        <p:spPr bwMode="auto">
          <a:xfrm>
            <a:off x="4241800" y="3594100"/>
            <a:ext cx="1641475" cy="295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" name="Rectangle 38"/>
          <p:cNvSpPr>
            <a:spLocks noChangeArrowheads="1"/>
          </p:cNvSpPr>
          <p:nvPr/>
        </p:nvSpPr>
        <p:spPr bwMode="auto">
          <a:xfrm>
            <a:off x="4232275" y="3563938"/>
            <a:ext cx="9810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>
                <a:ea typeface="굴림" charset="-127"/>
              </a:rPr>
              <a:t>Menus</a:t>
            </a:r>
          </a:p>
        </p:txBody>
      </p:sp>
      <p:sp>
        <p:nvSpPr>
          <p:cNvPr id="95" name="Line 39"/>
          <p:cNvSpPr>
            <a:spLocks noChangeShapeType="1"/>
          </p:cNvSpPr>
          <p:nvPr/>
        </p:nvSpPr>
        <p:spPr bwMode="auto">
          <a:xfrm>
            <a:off x="6107113" y="1601788"/>
            <a:ext cx="4762" cy="180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6" name="Line 40"/>
          <p:cNvSpPr>
            <a:spLocks noChangeShapeType="1"/>
          </p:cNvSpPr>
          <p:nvPr/>
        </p:nvSpPr>
        <p:spPr bwMode="auto">
          <a:xfrm flipH="1">
            <a:off x="6089650" y="1941513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7" name="Rectangle 41"/>
          <p:cNvSpPr>
            <a:spLocks noChangeArrowheads="1"/>
          </p:cNvSpPr>
          <p:nvPr/>
        </p:nvSpPr>
        <p:spPr bwMode="auto">
          <a:xfrm>
            <a:off x="6337300" y="1785938"/>
            <a:ext cx="1633538" cy="295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8" name="Rectangle 42"/>
          <p:cNvSpPr>
            <a:spLocks noChangeArrowheads="1"/>
          </p:cNvSpPr>
          <p:nvPr/>
        </p:nvSpPr>
        <p:spPr bwMode="auto">
          <a:xfrm>
            <a:off x="6329363" y="1755775"/>
            <a:ext cx="153035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>
                <a:ea typeface="굴림" charset="-127"/>
              </a:rPr>
              <a:t>Collections</a:t>
            </a:r>
          </a:p>
        </p:txBody>
      </p:sp>
      <p:sp>
        <p:nvSpPr>
          <p:cNvPr id="99" name="Line 43"/>
          <p:cNvSpPr>
            <a:spLocks noChangeShapeType="1"/>
          </p:cNvSpPr>
          <p:nvPr/>
        </p:nvSpPr>
        <p:spPr bwMode="auto">
          <a:xfrm flipH="1">
            <a:off x="6102350" y="2362200"/>
            <a:ext cx="260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0" name="Rectangle 44"/>
          <p:cNvSpPr>
            <a:spLocks noChangeArrowheads="1"/>
          </p:cNvSpPr>
          <p:nvPr/>
        </p:nvSpPr>
        <p:spPr bwMode="auto">
          <a:xfrm>
            <a:off x="6321425" y="2227263"/>
            <a:ext cx="2009775" cy="295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1" name="Rectangle 45"/>
          <p:cNvSpPr>
            <a:spLocks noChangeArrowheads="1"/>
          </p:cNvSpPr>
          <p:nvPr/>
        </p:nvSpPr>
        <p:spPr bwMode="auto">
          <a:xfrm>
            <a:off x="6313488" y="2197100"/>
            <a:ext cx="19431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>
                <a:ea typeface="굴림" charset="-127"/>
              </a:rPr>
              <a:t>ODBC Support</a:t>
            </a:r>
          </a:p>
        </p:txBody>
      </p:sp>
      <p:sp>
        <p:nvSpPr>
          <p:cNvPr id="102" name="Rectangle 46"/>
          <p:cNvSpPr>
            <a:spLocks noChangeArrowheads="1"/>
          </p:cNvSpPr>
          <p:nvPr/>
        </p:nvSpPr>
        <p:spPr bwMode="auto">
          <a:xfrm>
            <a:off x="5949950" y="4914900"/>
            <a:ext cx="2203450" cy="295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" name="Rectangle 47"/>
          <p:cNvSpPr>
            <a:spLocks noChangeArrowheads="1"/>
          </p:cNvSpPr>
          <p:nvPr/>
        </p:nvSpPr>
        <p:spPr bwMode="auto">
          <a:xfrm>
            <a:off x="5945188" y="4870450"/>
            <a:ext cx="2420937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>
                <a:ea typeface="굴림" charset="-127"/>
              </a:rPr>
              <a:t>Support Classes</a:t>
            </a:r>
          </a:p>
        </p:txBody>
      </p:sp>
      <p:sp>
        <p:nvSpPr>
          <p:cNvPr id="104" name="Rectangle 48"/>
          <p:cNvSpPr>
            <a:spLocks noChangeArrowheads="1"/>
          </p:cNvSpPr>
          <p:nvPr/>
        </p:nvSpPr>
        <p:spPr bwMode="auto">
          <a:xfrm>
            <a:off x="5949950" y="4440238"/>
            <a:ext cx="2220913" cy="295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5" name="Rectangle 49"/>
          <p:cNvSpPr>
            <a:spLocks noChangeArrowheads="1"/>
          </p:cNvSpPr>
          <p:nvPr/>
        </p:nvSpPr>
        <p:spPr bwMode="auto">
          <a:xfrm>
            <a:off x="5945188" y="4406900"/>
            <a:ext cx="20447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>
                <a:ea typeface="굴림" charset="-127"/>
              </a:rPr>
              <a:t>Utility Classes</a:t>
            </a:r>
          </a:p>
        </p:txBody>
      </p:sp>
      <p:sp>
        <p:nvSpPr>
          <p:cNvPr id="106" name="Line 50"/>
          <p:cNvSpPr>
            <a:spLocks noChangeShapeType="1"/>
          </p:cNvSpPr>
          <p:nvPr/>
        </p:nvSpPr>
        <p:spPr bwMode="auto">
          <a:xfrm flipH="1">
            <a:off x="1314450" y="2328863"/>
            <a:ext cx="260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7" name="Rectangle 51"/>
          <p:cNvSpPr>
            <a:spLocks noChangeArrowheads="1"/>
          </p:cNvSpPr>
          <p:nvPr/>
        </p:nvSpPr>
        <p:spPr bwMode="auto">
          <a:xfrm>
            <a:off x="1543050" y="2233613"/>
            <a:ext cx="1414463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8" name="Rectangle 52"/>
          <p:cNvSpPr>
            <a:spLocks noChangeArrowheads="1"/>
          </p:cNvSpPr>
          <p:nvPr/>
        </p:nvSpPr>
        <p:spPr bwMode="auto">
          <a:xfrm>
            <a:off x="1635125" y="2198688"/>
            <a:ext cx="122872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>
                <a:ea typeface="굴림" charset="-127"/>
              </a:rPr>
              <a:t>Threads </a:t>
            </a:r>
          </a:p>
        </p:txBody>
      </p:sp>
      <p:sp>
        <p:nvSpPr>
          <p:cNvPr id="109" name="Line 53"/>
          <p:cNvSpPr>
            <a:spLocks noChangeShapeType="1"/>
          </p:cNvSpPr>
          <p:nvPr/>
        </p:nvSpPr>
        <p:spPr bwMode="auto">
          <a:xfrm flipH="1">
            <a:off x="1319213" y="3255963"/>
            <a:ext cx="2333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0" name="Rectangle 54"/>
          <p:cNvSpPr>
            <a:spLocks noChangeArrowheads="1"/>
          </p:cNvSpPr>
          <p:nvPr/>
        </p:nvSpPr>
        <p:spPr bwMode="auto">
          <a:xfrm>
            <a:off x="1576388" y="3130550"/>
            <a:ext cx="1719262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1" name="Rectangle 55"/>
          <p:cNvSpPr>
            <a:spLocks noChangeArrowheads="1"/>
          </p:cNvSpPr>
          <p:nvPr/>
        </p:nvSpPr>
        <p:spPr bwMode="auto">
          <a:xfrm>
            <a:off x="1611313" y="3094038"/>
            <a:ext cx="1689100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>
                <a:ea typeface="굴림" charset="-127"/>
              </a:rPr>
              <a:t>Documents</a:t>
            </a:r>
          </a:p>
        </p:txBody>
      </p:sp>
      <p:sp>
        <p:nvSpPr>
          <p:cNvPr id="112" name="Line 56"/>
          <p:cNvSpPr>
            <a:spLocks noChangeShapeType="1"/>
          </p:cNvSpPr>
          <p:nvPr/>
        </p:nvSpPr>
        <p:spPr bwMode="auto">
          <a:xfrm flipH="1">
            <a:off x="1651000" y="4656138"/>
            <a:ext cx="260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3" name="Rectangle 57"/>
          <p:cNvSpPr>
            <a:spLocks noChangeArrowheads="1"/>
          </p:cNvSpPr>
          <p:nvPr/>
        </p:nvSpPr>
        <p:spPr bwMode="auto">
          <a:xfrm>
            <a:off x="1909763" y="4549775"/>
            <a:ext cx="1358900" cy="277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4" name="Rectangle 58"/>
          <p:cNvSpPr>
            <a:spLocks noChangeArrowheads="1"/>
          </p:cNvSpPr>
          <p:nvPr/>
        </p:nvSpPr>
        <p:spPr bwMode="auto">
          <a:xfrm>
            <a:off x="1968500" y="4518025"/>
            <a:ext cx="8985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>
                <a:ea typeface="굴림" charset="-127"/>
              </a:rPr>
              <a:t>Views</a:t>
            </a:r>
          </a:p>
        </p:txBody>
      </p:sp>
      <p:sp>
        <p:nvSpPr>
          <p:cNvPr id="115" name="Line 59"/>
          <p:cNvSpPr>
            <a:spLocks noChangeShapeType="1"/>
          </p:cNvSpPr>
          <p:nvPr/>
        </p:nvSpPr>
        <p:spPr bwMode="auto">
          <a:xfrm flipH="1">
            <a:off x="6102350" y="2819400"/>
            <a:ext cx="260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6" name="Rectangle 60"/>
          <p:cNvSpPr>
            <a:spLocks noChangeArrowheads="1"/>
          </p:cNvSpPr>
          <p:nvPr/>
        </p:nvSpPr>
        <p:spPr bwMode="auto">
          <a:xfrm>
            <a:off x="6321425" y="2684463"/>
            <a:ext cx="2009775" cy="295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7" name="Rectangle 61"/>
          <p:cNvSpPr>
            <a:spLocks noChangeArrowheads="1"/>
          </p:cNvSpPr>
          <p:nvPr/>
        </p:nvSpPr>
        <p:spPr bwMode="auto">
          <a:xfrm>
            <a:off x="6313488" y="2654300"/>
            <a:ext cx="1722437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>
                <a:ea typeface="굴림" charset="-127"/>
              </a:rPr>
              <a:t>OLE Support</a:t>
            </a:r>
          </a:p>
        </p:txBody>
      </p:sp>
      <p:sp>
        <p:nvSpPr>
          <p:cNvPr id="118" name="Line 62"/>
          <p:cNvSpPr>
            <a:spLocks noChangeShapeType="1"/>
          </p:cNvSpPr>
          <p:nvPr/>
        </p:nvSpPr>
        <p:spPr bwMode="auto">
          <a:xfrm flipH="1">
            <a:off x="6102350" y="3409950"/>
            <a:ext cx="260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9" name="Rectangle 63"/>
          <p:cNvSpPr>
            <a:spLocks noChangeArrowheads="1"/>
          </p:cNvSpPr>
          <p:nvPr/>
        </p:nvSpPr>
        <p:spPr bwMode="auto">
          <a:xfrm>
            <a:off x="6319838" y="3128963"/>
            <a:ext cx="2338387" cy="6159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0" name="Rectangle 64"/>
          <p:cNvSpPr>
            <a:spLocks noChangeArrowheads="1"/>
          </p:cNvSpPr>
          <p:nvPr/>
        </p:nvSpPr>
        <p:spPr bwMode="auto">
          <a:xfrm>
            <a:off x="6357938" y="3117850"/>
            <a:ext cx="2163762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>
                <a:ea typeface="굴림" charset="-127"/>
              </a:rPr>
              <a:t>Windows Socket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>
                <a:ea typeface="굴림" charset="-127"/>
              </a:rPr>
              <a:t>Support</a:t>
            </a:r>
          </a:p>
        </p:txBody>
      </p:sp>
      <p:sp>
        <p:nvSpPr>
          <p:cNvPr id="121" name="Rectangle 65"/>
          <p:cNvSpPr>
            <a:spLocks noChangeArrowheads="1"/>
          </p:cNvSpPr>
          <p:nvPr/>
        </p:nvSpPr>
        <p:spPr bwMode="auto">
          <a:xfrm>
            <a:off x="5949950" y="5380038"/>
            <a:ext cx="2655888" cy="295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" name="Rectangle 66"/>
          <p:cNvSpPr>
            <a:spLocks noChangeArrowheads="1"/>
          </p:cNvSpPr>
          <p:nvPr/>
        </p:nvSpPr>
        <p:spPr bwMode="auto">
          <a:xfrm>
            <a:off x="5945188" y="5334000"/>
            <a:ext cx="2714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>
                <a:ea typeface="굴림" charset="-127"/>
              </a:rPr>
              <a:t>Collection Templates</a:t>
            </a:r>
          </a:p>
        </p:txBody>
      </p:sp>
      <p:sp>
        <p:nvSpPr>
          <p:cNvPr id="123" name="Line 67"/>
          <p:cNvSpPr>
            <a:spLocks noChangeShapeType="1"/>
          </p:cNvSpPr>
          <p:nvPr/>
        </p:nvSpPr>
        <p:spPr bwMode="auto">
          <a:xfrm>
            <a:off x="1651000" y="2563813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4" name="Line 68"/>
          <p:cNvSpPr>
            <a:spLocks noChangeShapeType="1"/>
          </p:cNvSpPr>
          <p:nvPr/>
        </p:nvSpPr>
        <p:spPr bwMode="auto">
          <a:xfrm>
            <a:off x="1657350" y="2786063"/>
            <a:ext cx="234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5" name="Rectangle 69"/>
          <p:cNvSpPr>
            <a:spLocks noChangeArrowheads="1"/>
          </p:cNvSpPr>
          <p:nvPr/>
        </p:nvSpPr>
        <p:spPr bwMode="auto">
          <a:xfrm>
            <a:off x="1936750" y="2682875"/>
            <a:ext cx="1524000" cy="295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6" name="Rectangle 70"/>
          <p:cNvSpPr>
            <a:spLocks noChangeArrowheads="1"/>
          </p:cNvSpPr>
          <p:nvPr/>
        </p:nvSpPr>
        <p:spPr bwMode="auto">
          <a:xfrm>
            <a:off x="1927225" y="2652713"/>
            <a:ext cx="1544638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>
                <a:ea typeface="굴림" charset="-127"/>
              </a:rPr>
              <a:t>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 </a:t>
            </a:r>
            <a:r>
              <a:rPr lang="en-US" altLang="ko-KR" sz="3600" dirty="0" smtClean="0"/>
              <a:t>MFC – </a:t>
            </a:r>
            <a:r>
              <a:rPr lang="en-US" altLang="ko-KR" sz="3600" dirty="0" err="1" smtClean="0"/>
              <a:t>FrameWork</a:t>
            </a:r>
            <a:r>
              <a:rPr lang="en-US" altLang="ko-KR" sz="3600" dirty="0" smtClean="0"/>
              <a:t>(AFX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8" name="직사각형 7"/>
          <p:cNvSpPr/>
          <p:nvPr/>
        </p:nvSpPr>
        <p:spPr>
          <a:xfrm>
            <a:off x="142844" y="714356"/>
            <a:ext cx="3322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Application Frameworks (AFX)</a:t>
            </a:r>
            <a:endParaRPr lang="ko-KR" altLang="en-US" dirty="0"/>
          </a:p>
        </p:txBody>
      </p:sp>
      <p:sp>
        <p:nvSpPr>
          <p:cNvPr id="10" name="Line 36"/>
          <p:cNvSpPr>
            <a:spLocks noChangeShapeType="1"/>
          </p:cNvSpPr>
          <p:nvPr/>
        </p:nvSpPr>
        <p:spPr bwMode="auto">
          <a:xfrm>
            <a:off x="3697288" y="5065713"/>
            <a:ext cx="14287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" name="Line 37"/>
          <p:cNvSpPr>
            <a:spLocks noChangeShapeType="1"/>
          </p:cNvSpPr>
          <p:nvPr/>
        </p:nvSpPr>
        <p:spPr bwMode="auto">
          <a:xfrm>
            <a:off x="3725863" y="5065713"/>
            <a:ext cx="14287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" name="Line 38"/>
          <p:cNvSpPr>
            <a:spLocks noChangeShapeType="1"/>
          </p:cNvSpPr>
          <p:nvPr/>
        </p:nvSpPr>
        <p:spPr bwMode="auto">
          <a:xfrm>
            <a:off x="3756025" y="5065713"/>
            <a:ext cx="14288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" name="Line 39"/>
          <p:cNvSpPr>
            <a:spLocks noChangeShapeType="1"/>
          </p:cNvSpPr>
          <p:nvPr/>
        </p:nvSpPr>
        <p:spPr bwMode="auto">
          <a:xfrm>
            <a:off x="3784600" y="5065713"/>
            <a:ext cx="14288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" name="Line 40"/>
          <p:cNvSpPr>
            <a:spLocks noChangeShapeType="1"/>
          </p:cNvSpPr>
          <p:nvPr/>
        </p:nvSpPr>
        <p:spPr bwMode="auto">
          <a:xfrm>
            <a:off x="3813175" y="5065713"/>
            <a:ext cx="15875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" name="Line 41"/>
          <p:cNvSpPr>
            <a:spLocks noChangeShapeType="1"/>
          </p:cNvSpPr>
          <p:nvPr/>
        </p:nvSpPr>
        <p:spPr bwMode="auto">
          <a:xfrm>
            <a:off x="3843338" y="5065713"/>
            <a:ext cx="14287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6" name="Line 42"/>
          <p:cNvSpPr>
            <a:spLocks noChangeShapeType="1"/>
          </p:cNvSpPr>
          <p:nvPr/>
        </p:nvSpPr>
        <p:spPr bwMode="auto">
          <a:xfrm>
            <a:off x="3871913" y="5065713"/>
            <a:ext cx="14287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3902075" y="5065713"/>
            <a:ext cx="14288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Line 44"/>
          <p:cNvSpPr>
            <a:spLocks noChangeShapeType="1"/>
          </p:cNvSpPr>
          <p:nvPr/>
        </p:nvSpPr>
        <p:spPr bwMode="auto">
          <a:xfrm>
            <a:off x="3930650" y="5065713"/>
            <a:ext cx="14288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" name="Line 45"/>
          <p:cNvSpPr>
            <a:spLocks noChangeShapeType="1"/>
          </p:cNvSpPr>
          <p:nvPr/>
        </p:nvSpPr>
        <p:spPr bwMode="auto">
          <a:xfrm>
            <a:off x="3959225" y="5065713"/>
            <a:ext cx="14288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" name="Line 46"/>
          <p:cNvSpPr>
            <a:spLocks noChangeShapeType="1"/>
          </p:cNvSpPr>
          <p:nvPr/>
        </p:nvSpPr>
        <p:spPr bwMode="auto">
          <a:xfrm>
            <a:off x="3989388" y="5065713"/>
            <a:ext cx="14287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" name="Line 47"/>
          <p:cNvSpPr>
            <a:spLocks noChangeShapeType="1"/>
          </p:cNvSpPr>
          <p:nvPr/>
        </p:nvSpPr>
        <p:spPr bwMode="auto">
          <a:xfrm>
            <a:off x="4017963" y="5065713"/>
            <a:ext cx="14287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" name="Line 48"/>
          <p:cNvSpPr>
            <a:spLocks noChangeShapeType="1"/>
          </p:cNvSpPr>
          <p:nvPr/>
        </p:nvSpPr>
        <p:spPr bwMode="auto">
          <a:xfrm>
            <a:off x="4046538" y="5065713"/>
            <a:ext cx="15875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" name="Line 49"/>
          <p:cNvSpPr>
            <a:spLocks noChangeShapeType="1"/>
          </p:cNvSpPr>
          <p:nvPr/>
        </p:nvSpPr>
        <p:spPr bwMode="auto">
          <a:xfrm>
            <a:off x="4076700" y="5065713"/>
            <a:ext cx="14288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4" name="Line 50"/>
          <p:cNvSpPr>
            <a:spLocks noChangeShapeType="1"/>
          </p:cNvSpPr>
          <p:nvPr/>
        </p:nvSpPr>
        <p:spPr bwMode="auto">
          <a:xfrm>
            <a:off x="4105275" y="5065713"/>
            <a:ext cx="14288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5" name="Line 51"/>
          <p:cNvSpPr>
            <a:spLocks noChangeShapeType="1"/>
          </p:cNvSpPr>
          <p:nvPr/>
        </p:nvSpPr>
        <p:spPr bwMode="auto">
          <a:xfrm>
            <a:off x="4135438" y="5065713"/>
            <a:ext cx="14287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" name="Line 52"/>
          <p:cNvSpPr>
            <a:spLocks noChangeShapeType="1"/>
          </p:cNvSpPr>
          <p:nvPr/>
        </p:nvSpPr>
        <p:spPr bwMode="auto">
          <a:xfrm>
            <a:off x="4164013" y="5065713"/>
            <a:ext cx="14287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" name="Line 53"/>
          <p:cNvSpPr>
            <a:spLocks noChangeShapeType="1"/>
          </p:cNvSpPr>
          <p:nvPr/>
        </p:nvSpPr>
        <p:spPr bwMode="auto">
          <a:xfrm>
            <a:off x="4192588" y="5065713"/>
            <a:ext cx="15875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" name="Line 54"/>
          <p:cNvSpPr>
            <a:spLocks noChangeShapeType="1"/>
          </p:cNvSpPr>
          <p:nvPr/>
        </p:nvSpPr>
        <p:spPr bwMode="auto">
          <a:xfrm>
            <a:off x="4222750" y="5065713"/>
            <a:ext cx="14288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9" name="Line 55"/>
          <p:cNvSpPr>
            <a:spLocks noChangeShapeType="1"/>
          </p:cNvSpPr>
          <p:nvPr/>
        </p:nvSpPr>
        <p:spPr bwMode="auto">
          <a:xfrm>
            <a:off x="4251325" y="5065713"/>
            <a:ext cx="14288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" name="Line 56"/>
          <p:cNvSpPr>
            <a:spLocks noChangeShapeType="1"/>
          </p:cNvSpPr>
          <p:nvPr/>
        </p:nvSpPr>
        <p:spPr bwMode="auto">
          <a:xfrm>
            <a:off x="4279900" y="5065713"/>
            <a:ext cx="15875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" name="Line 57"/>
          <p:cNvSpPr>
            <a:spLocks noChangeShapeType="1"/>
          </p:cNvSpPr>
          <p:nvPr/>
        </p:nvSpPr>
        <p:spPr bwMode="auto">
          <a:xfrm>
            <a:off x="4310063" y="5065713"/>
            <a:ext cx="14287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" name="Line 58"/>
          <p:cNvSpPr>
            <a:spLocks noChangeShapeType="1"/>
          </p:cNvSpPr>
          <p:nvPr/>
        </p:nvSpPr>
        <p:spPr bwMode="auto">
          <a:xfrm>
            <a:off x="4338638" y="5065713"/>
            <a:ext cx="14287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3" name="Line 59"/>
          <p:cNvSpPr>
            <a:spLocks noChangeShapeType="1"/>
          </p:cNvSpPr>
          <p:nvPr/>
        </p:nvSpPr>
        <p:spPr bwMode="auto">
          <a:xfrm>
            <a:off x="4368800" y="5065713"/>
            <a:ext cx="14288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4" name="Line 60"/>
          <p:cNvSpPr>
            <a:spLocks noChangeShapeType="1"/>
          </p:cNvSpPr>
          <p:nvPr/>
        </p:nvSpPr>
        <p:spPr bwMode="auto">
          <a:xfrm>
            <a:off x="4397375" y="5065713"/>
            <a:ext cx="14288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5" name="Line 61"/>
          <p:cNvSpPr>
            <a:spLocks noChangeShapeType="1"/>
          </p:cNvSpPr>
          <p:nvPr/>
        </p:nvSpPr>
        <p:spPr bwMode="auto">
          <a:xfrm>
            <a:off x="4425950" y="5065713"/>
            <a:ext cx="15875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6" name="Line 62"/>
          <p:cNvSpPr>
            <a:spLocks noChangeShapeType="1"/>
          </p:cNvSpPr>
          <p:nvPr/>
        </p:nvSpPr>
        <p:spPr bwMode="auto">
          <a:xfrm>
            <a:off x="4456113" y="5065713"/>
            <a:ext cx="14287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7" name="Line 63"/>
          <p:cNvSpPr>
            <a:spLocks noChangeShapeType="1"/>
          </p:cNvSpPr>
          <p:nvPr/>
        </p:nvSpPr>
        <p:spPr bwMode="auto">
          <a:xfrm>
            <a:off x="4484688" y="5065713"/>
            <a:ext cx="14287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8" name="Line 64"/>
          <p:cNvSpPr>
            <a:spLocks noChangeShapeType="1"/>
          </p:cNvSpPr>
          <p:nvPr/>
        </p:nvSpPr>
        <p:spPr bwMode="auto">
          <a:xfrm>
            <a:off x="4514850" y="5065713"/>
            <a:ext cx="14288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" name="Line 65"/>
          <p:cNvSpPr>
            <a:spLocks noChangeShapeType="1"/>
          </p:cNvSpPr>
          <p:nvPr/>
        </p:nvSpPr>
        <p:spPr bwMode="auto">
          <a:xfrm>
            <a:off x="4543425" y="5065713"/>
            <a:ext cx="14288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0" name="Line 66"/>
          <p:cNvSpPr>
            <a:spLocks noChangeShapeType="1"/>
          </p:cNvSpPr>
          <p:nvPr/>
        </p:nvSpPr>
        <p:spPr bwMode="auto">
          <a:xfrm>
            <a:off x="4572000" y="5065713"/>
            <a:ext cx="15875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" name="Line 67"/>
          <p:cNvSpPr>
            <a:spLocks noChangeShapeType="1"/>
          </p:cNvSpPr>
          <p:nvPr/>
        </p:nvSpPr>
        <p:spPr bwMode="auto">
          <a:xfrm>
            <a:off x="4602163" y="5065713"/>
            <a:ext cx="14287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2" name="Line 68"/>
          <p:cNvSpPr>
            <a:spLocks noChangeShapeType="1"/>
          </p:cNvSpPr>
          <p:nvPr/>
        </p:nvSpPr>
        <p:spPr bwMode="auto">
          <a:xfrm>
            <a:off x="4630738" y="5065713"/>
            <a:ext cx="14287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3" name="Line 69"/>
          <p:cNvSpPr>
            <a:spLocks noChangeShapeType="1"/>
          </p:cNvSpPr>
          <p:nvPr/>
        </p:nvSpPr>
        <p:spPr bwMode="auto">
          <a:xfrm>
            <a:off x="4659313" y="5065713"/>
            <a:ext cx="15875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4" name="Line 70"/>
          <p:cNvSpPr>
            <a:spLocks noChangeShapeType="1"/>
          </p:cNvSpPr>
          <p:nvPr/>
        </p:nvSpPr>
        <p:spPr bwMode="auto">
          <a:xfrm>
            <a:off x="4689475" y="5065713"/>
            <a:ext cx="14288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" name="Line 71"/>
          <p:cNvSpPr>
            <a:spLocks noChangeShapeType="1"/>
          </p:cNvSpPr>
          <p:nvPr/>
        </p:nvSpPr>
        <p:spPr bwMode="auto">
          <a:xfrm>
            <a:off x="4718050" y="5065713"/>
            <a:ext cx="14288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6" name="Line 72"/>
          <p:cNvSpPr>
            <a:spLocks noChangeShapeType="1"/>
          </p:cNvSpPr>
          <p:nvPr/>
        </p:nvSpPr>
        <p:spPr bwMode="auto">
          <a:xfrm>
            <a:off x="4748213" y="5065713"/>
            <a:ext cx="14287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" name="Line 73"/>
          <p:cNvSpPr>
            <a:spLocks noChangeShapeType="1"/>
          </p:cNvSpPr>
          <p:nvPr/>
        </p:nvSpPr>
        <p:spPr bwMode="auto">
          <a:xfrm>
            <a:off x="4776788" y="5065713"/>
            <a:ext cx="14287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8" name="Line 74"/>
          <p:cNvSpPr>
            <a:spLocks noChangeShapeType="1"/>
          </p:cNvSpPr>
          <p:nvPr/>
        </p:nvSpPr>
        <p:spPr bwMode="auto">
          <a:xfrm>
            <a:off x="4805363" y="5065713"/>
            <a:ext cx="15875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9" name="Line 75"/>
          <p:cNvSpPr>
            <a:spLocks noChangeShapeType="1"/>
          </p:cNvSpPr>
          <p:nvPr/>
        </p:nvSpPr>
        <p:spPr bwMode="auto">
          <a:xfrm>
            <a:off x="4835525" y="5065713"/>
            <a:ext cx="14288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0" name="Line 76"/>
          <p:cNvSpPr>
            <a:spLocks noChangeShapeType="1"/>
          </p:cNvSpPr>
          <p:nvPr/>
        </p:nvSpPr>
        <p:spPr bwMode="auto">
          <a:xfrm>
            <a:off x="4864100" y="5065713"/>
            <a:ext cx="14288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" name="Line 77"/>
          <p:cNvSpPr>
            <a:spLocks noChangeShapeType="1"/>
          </p:cNvSpPr>
          <p:nvPr/>
        </p:nvSpPr>
        <p:spPr bwMode="auto">
          <a:xfrm>
            <a:off x="4894263" y="5065713"/>
            <a:ext cx="14287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2" name="Line 78"/>
          <p:cNvSpPr>
            <a:spLocks noChangeShapeType="1"/>
          </p:cNvSpPr>
          <p:nvPr/>
        </p:nvSpPr>
        <p:spPr bwMode="auto">
          <a:xfrm>
            <a:off x="4922838" y="5065713"/>
            <a:ext cx="14287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3" name="Line 79"/>
          <p:cNvSpPr>
            <a:spLocks noChangeShapeType="1"/>
          </p:cNvSpPr>
          <p:nvPr/>
        </p:nvSpPr>
        <p:spPr bwMode="auto">
          <a:xfrm>
            <a:off x="4951413" y="5065713"/>
            <a:ext cx="15875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4" name="Line 80"/>
          <p:cNvSpPr>
            <a:spLocks noChangeShapeType="1"/>
          </p:cNvSpPr>
          <p:nvPr/>
        </p:nvSpPr>
        <p:spPr bwMode="auto">
          <a:xfrm>
            <a:off x="4981575" y="5065713"/>
            <a:ext cx="14288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5" name="Line 81"/>
          <p:cNvSpPr>
            <a:spLocks noChangeShapeType="1"/>
          </p:cNvSpPr>
          <p:nvPr/>
        </p:nvSpPr>
        <p:spPr bwMode="auto">
          <a:xfrm>
            <a:off x="5010150" y="5065713"/>
            <a:ext cx="14288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6" name="Line 82"/>
          <p:cNvSpPr>
            <a:spLocks noChangeShapeType="1"/>
          </p:cNvSpPr>
          <p:nvPr/>
        </p:nvSpPr>
        <p:spPr bwMode="auto">
          <a:xfrm>
            <a:off x="5038725" y="5065713"/>
            <a:ext cx="15875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7" name="Line 83"/>
          <p:cNvSpPr>
            <a:spLocks noChangeShapeType="1"/>
          </p:cNvSpPr>
          <p:nvPr/>
        </p:nvSpPr>
        <p:spPr bwMode="auto">
          <a:xfrm>
            <a:off x="5068888" y="5065713"/>
            <a:ext cx="14287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8" name="Line 84"/>
          <p:cNvSpPr>
            <a:spLocks noChangeShapeType="1"/>
          </p:cNvSpPr>
          <p:nvPr/>
        </p:nvSpPr>
        <p:spPr bwMode="auto">
          <a:xfrm>
            <a:off x="5097463" y="5065713"/>
            <a:ext cx="14287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9" name="Line 85"/>
          <p:cNvSpPr>
            <a:spLocks noChangeShapeType="1"/>
          </p:cNvSpPr>
          <p:nvPr/>
        </p:nvSpPr>
        <p:spPr bwMode="auto">
          <a:xfrm>
            <a:off x="5127625" y="5065713"/>
            <a:ext cx="14288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0" name="Line 86"/>
          <p:cNvSpPr>
            <a:spLocks noChangeShapeType="1"/>
          </p:cNvSpPr>
          <p:nvPr/>
        </p:nvSpPr>
        <p:spPr bwMode="auto">
          <a:xfrm>
            <a:off x="5156200" y="5065713"/>
            <a:ext cx="14288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1" name="Line 87"/>
          <p:cNvSpPr>
            <a:spLocks noChangeShapeType="1"/>
          </p:cNvSpPr>
          <p:nvPr/>
        </p:nvSpPr>
        <p:spPr bwMode="auto">
          <a:xfrm>
            <a:off x="5184775" y="5065713"/>
            <a:ext cx="15875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2" name="Line 88"/>
          <p:cNvSpPr>
            <a:spLocks noChangeShapeType="1"/>
          </p:cNvSpPr>
          <p:nvPr/>
        </p:nvSpPr>
        <p:spPr bwMode="auto">
          <a:xfrm>
            <a:off x="5214938" y="5065713"/>
            <a:ext cx="14287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3" name="Line 89"/>
          <p:cNvSpPr>
            <a:spLocks noChangeShapeType="1"/>
          </p:cNvSpPr>
          <p:nvPr/>
        </p:nvSpPr>
        <p:spPr bwMode="auto">
          <a:xfrm>
            <a:off x="5243513" y="5065713"/>
            <a:ext cx="14287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4" name="Line 90"/>
          <p:cNvSpPr>
            <a:spLocks noChangeShapeType="1"/>
          </p:cNvSpPr>
          <p:nvPr/>
        </p:nvSpPr>
        <p:spPr bwMode="auto">
          <a:xfrm>
            <a:off x="5273675" y="5065713"/>
            <a:ext cx="14288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5" name="Line 91"/>
          <p:cNvSpPr>
            <a:spLocks noChangeShapeType="1"/>
          </p:cNvSpPr>
          <p:nvPr/>
        </p:nvSpPr>
        <p:spPr bwMode="auto">
          <a:xfrm>
            <a:off x="5302250" y="5065713"/>
            <a:ext cx="14288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6" name="Line 92"/>
          <p:cNvSpPr>
            <a:spLocks noChangeShapeType="1"/>
          </p:cNvSpPr>
          <p:nvPr/>
        </p:nvSpPr>
        <p:spPr bwMode="auto">
          <a:xfrm>
            <a:off x="5330825" y="5065713"/>
            <a:ext cx="14288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7" name="Line 93"/>
          <p:cNvSpPr>
            <a:spLocks noChangeShapeType="1"/>
          </p:cNvSpPr>
          <p:nvPr/>
        </p:nvSpPr>
        <p:spPr bwMode="auto">
          <a:xfrm>
            <a:off x="5360988" y="5065713"/>
            <a:ext cx="14287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8" name="Line 94"/>
          <p:cNvSpPr>
            <a:spLocks noChangeShapeType="1"/>
          </p:cNvSpPr>
          <p:nvPr/>
        </p:nvSpPr>
        <p:spPr bwMode="auto">
          <a:xfrm>
            <a:off x="5389563" y="5065713"/>
            <a:ext cx="14287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9" name="Line 95"/>
          <p:cNvSpPr>
            <a:spLocks noChangeShapeType="1"/>
          </p:cNvSpPr>
          <p:nvPr/>
        </p:nvSpPr>
        <p:spPr bwMode="auto">
          <a:xfrm>
            <a:off x="5418138" y="5065713"/>
            <a:ext cx="15875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0" name="Line 96"/>
          <p:cNvSpPr>
            <a:spLocks noChangeShapeType="1"/>
          </p:cNvSpPr>
          <p:nvPr/>
        </p:nvSpPr>
        <p:spPr bwMode="auto">
          <a:xfrm>
            <a:off x="5448300" y="5065713"/>
            <a:ext cx="14288" cy="1587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" name="Line 407"/>
          <p:cNvSpPr>
            <a:spLocks noChangeShapeType="1"/>
          </p:cNvSpPr>
          <p:nvPr/>
        </p:nvSpPr>
        <p:spPr bwMode="auto">
          <a:xfrm>
            <a:off x="5314950" y="2398713"/>
            <a:ext cx="14288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2" name="Line 408"/>
          <p:cNvSpPr>
            <a:spLocks noChangeShapeType="1"/>
          </p:cNvSpPr>
          <p:nvPr/>
        </p:nvSpPr>
        <p:spPr bwMode="auto">
          <a:xfrm>
            <a:off x="5343525" y="2398713"/>
            <a:ext cx="15875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3" name="Line 409"/>
          <p:cNvSpPr>
            <a:spLocks noChangeShapeType="1"/>
          </p:cNvSpPr>
          <p:nvPr/>
        </p:nvSpPr>
        <p:spPr bwMode="auto">
          <a:xfrm>
            <a:off x="5373688" y="2398713"/>
            <a:ext cx="14287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4" name="Line 410"/>
          <p:cNvSpPr>
            <a:spLocks noChangeShapeType="1"/>
          </p:cNvSpPr>
          <p:nvPr/>
        </p:nvSpPr>
        <p:spPr bwMode="auto">
          <a:xfrm>
            <a:off x="5402263" y="2398713"/>
            <a:ext cx="14287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5" name="Line 411"/>
          <p:cNvSpPr>
            <a:spLocks noChangeShapeType="1"/>
          </p:cNvSpPr>
          <p:nvPr/>
        </p:nvSpPr>
        <p:spPr bwMode="auto">
          <a:xfrm>
            <a:off x="5430838" y="2398713"/>
            <a:ext cx="15875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6" name="Line 412"/>
          <p:cNvSpPr>
            <a:spLocks noChangeShapeType="1"/>
          </p:cNvSpPr>
          <p:nvPr/>
        </p:nvSpPr>
        <p:spPr bwMode="auto">
          <a:xfrm>
            <a:off x="5461000" y="2398713"/>
            <a:ext cx="14288" cy="1587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77" name="Group 437"/>
          <p:cNvGrpSpPr>
            <a:grpSpLocks/>
          </p:cNvGrpSpPr>
          <p:nvPr/>
        </p:nvGrpSpPr>
        <p:grpSpPr bwMode="auto">
          <a:xfrm>
            <a:off x="1524000" y="1644650"/>
            <a:ext cx="2159000" cy="4329113"/>
            <a:chOff x="960" y="1036"/>
            <a:chExt cx="1360" cy="2727"/>
          </a:xfrm>
        </p:grpSpPr>
        <p:grpSp>
          <p:nvGrpSpPr>
            <p:cNvPr id="78" name="Group 436"/>
            <p:cNvGrpSpPr>
              <a:grpSpLocks/>
            </p:cNvGrpSpPr>
            <p:nvPr/>
          </p:nvGrpSpPr>
          <p:grpSpPr bwMode="auto">
            <a:xfrm>
              <a:off x="1161" y="1036"/>
              <a:ext cx="1159" cy="2563"/>
              <a:chOff x="1161" y="1036"/>
              <a:chExt cx="1159" cy="2563"/>
            </a:xfrm>
          </p:grpSpPr>
          <p:grpSp>
            <p:nvGrpSpPr>
              <p:cNvPr id="80" name="Group 433"/>
              <p:cNvGrpSpPr>
                <a:grpSpLocks/>
              </p:cNvGrpSpPr>
              <p:nvPr/>
            </p:nvGrpSpPr>
            <p:grpSpPr bwMode="auto">
              <a:xfrm>
                <a:off x="1161" y="1036"/>
                <a:ext cx="1159" cy="2414"/>
                <a:chOff x="1161" y="1036"/>
                <a:chExt cx="1159" cy="2414"/>
              </a:xfrm>
            </p:grpSpPr>
            <p:sp>
              <p:nvSpPr>
                <p:cNvPr id="82" name="Freeform 5"/>
                <p:cNvSpPr>
                  <a:spLocks/>
                </p:cNvSpPr>
                <p:nvPr/>
              </p:nvSpPr>
              <p:spPr bwMode="auto">
                <a:xfrm>
                  <a:off x="1161" y="1036"/>
                  <a:ext cx="1055" cy="2414"/>
                </a:xfrm>
                <a:custGeom>
                  <a:avLst/>
                  <a:gdLst/>
                  <a:ahLst/>
                  <a:cxnLst>
                    <a:cxn ang="0">
                      <a:pos x="1055" y="0"/>
                    </a:cxn>
                    <a:cxn ang="0">
                      <a:pos x="1055" y="2414"/>
                    </a:cxn>
                    <a:cxn ang="0">
                      <a:pos x="0" y="2069"/>
                    </a:cxn>
                    <a:cxn ang="0">
                      <a:pos x="0" y="345"/>
                    </a:cxn>
                    <a:cxn ang="0">
                      <a:pos x="1055" y="0"/>
                    </a:cxn>
                  </a:cxnLst>
                  <a:rect l="0" t="0" r="r" b="b"/>
                  <a:pathLst>
                    <a:path w="1055" h="2414">
                      <a:moveTo>
                        <a:pt x="1055" y="0"/>
                      </a:moveTo>
                      <a:lnTo>
                        <a:pt x="1055" y="2414"/>
                      </a:lnTo>
                      <a:lnTo>
                        <a:pt x="0" y="2069"/>
                      </a:lnTo>
                      <a:lnTo>
                        <a:pt x="0" y="345"/>
                      </a:lnTo>
                      <a:lnTo>
                        <a:pt x="1055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 w="3175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3" name="Freeform 6"/>
                <p:cNvSpPr>
                  <a:spLocks/>
                </p:cNvSpPr>
                <p:nvPr/>
              </p:nvSpPr>
              <p:spPr bwMode="auto">
                <a:xfrm>
                  <a:off x="1198" y="1295"/>
                  <a:ext cx="868" cy="1896"/>
                </a:xfrm>
                <a:custGeom>
                  <a:avLst/>
                  <a:gdLst/>
                  <a:ahLst/>
                  <a:cxnLst>
                    <a:cxn ang="0">
                      <a:pos x="0" y="216"/>
                    </a:cxn>
                    <a:cxn ang="0">
                      <a:pos x="868" y="0"/>
                    </a:cxn>
                    <a:cxn ang="0">
                      <a:pos x="868" y="1896"/>
                    </a:cxn>
                    <a:cxn ang="0">
                      <a:pos x="0" y="1681"/>
                    </a:cxn>
                    <a:cxn ang="0">
                      <a:pos x="0" y="216"/>
                    </a:cxn>
                  </a:cxnLst>
                  <a:rect l="0" t="0" r="r" b="b"/>
                  <a:pathLst>
                    <a:path w="868" h="1896">
                      <a:moveTo>
                        <a:pt x="0" y="216"/>
                      </a:moveTo>
                      <a:lnTo>
                        <a:pt x="868" y="0"/>
                      </a:lnTo>
                      <a:lnTo>
                        <a:pt x="868" y="1896"/>
                      </a:lnTo>
                      <a:lnTo>
                        <a:pt x="0" y="1681"/>
                      </a:lnTo>
                      <a:lnTo>
                        <a:pt x="0" y="2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4" name="Freeform 7"/>
                <p:cNvSpPr>
                  <a:spLocks/>
                </p:cNvSpPr>
                <p:nvPr/>
              </p:nvSpPr>
              <p:spPr bwMode="auto">
                <a:xfrm>
                  <a:off x="2066" y="1080"/>
                  <a:ext cx="112" cy="189"/>
                </a:xfrm>
                <a:custGeom>
                  <a:avLst/>
                  <a:gdLst/>
                  <a:ahLst/>
                  <a:cxnLst>
                    <a:cxn ang="0">
                      <a:pos x="112" y="0"/>
                    </a:cxn>
                    <a:cxn ang="0">
                      <a:pos x="112" y="161"/>
                    </a:cxn>
                    <a:cxn ang="0">
                      <a:pos x="0" y="189"/>
                    </a:cxn>
                    <a:cxn ang="0">
                      <a:pos x="0" y="37"/>
                    </a:cxn>
                    <a:cxn ang="0">
                      <a:pos x="112" y="0"/>
                    </a:cxn>
                  </a:cxnLst>
                  <a:rect l="0" t="0" r="r" b="b"/>
                  <a:pathLst>
                    <a:path w="112" h="189">
                      <a:moveTo>
                        <a:pt x="112" y="0"/>
                      </a:moveTo>
                      <a:lnTo>
                        <a:pt x="112" y="161"/>
                      </a:lnTo>
                      <a:lnTo>
                        <a:pt x="0" y="189"/>
                      </a:lnTo>
                      <a:lnTo>
                        <a:pt x="0" y="37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5" name="Rectangle 8"/>
                <p:cNvSpPr>
                  <a:spLocks noChangeArrowheads="1"/>
                </p:cNvSpPr>
                <p:nvPr/>
              </p:nvSpPr>
              <p:spPr bwMode="auto">
                <a:xfrm>
                  <a:off x="2216" y="1036"/>
                  <a:ext cx="76" cy="2414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2">
                        <a:gamma/>
                        <a:shade val="46275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0" scaled="1"/>
                </a:gradFill>
                <a:ln w="11113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6" name="Freeform 9"/>
                <p:cNvSpPr>
                  <a:spLocks/>
                </p:cNvSpPr>
                <p:nvPr/>
              </p:nvSpPr>
              <p:spPr bwMode="auto">
                <a:xfrm>
                  <a:off x="1949" y="1123"/>
                  <a:ext cx="96" cy="174"/>
                </a:xfrm>
                <a:custGeom>
                  <a:avLst/>
                  <a:gdLst/>
                  <a:ahLst/>
                  <a:cxnLst>
                    <a:cxn ang="0">
                      <a:pos x="96" y="0"/>
                    </a:cxn>
                    <a:cxn ang="0">
                      <a:pos x="96" y="152"/>
                    </a:cxn>
                    <a:cxn ang="0">
                      <a:pos x="0" y="174"/>
                    </a:cxn>
                    <a:cxn ang="0">
                      <a:pos x="0" y="29"/>
                    </a:cxn>
                    <a:cxn ang="0">
                      <a:pos x="96" y="0"/>
                    </a:cxn>
                  </a:cxnLst>
                  <a:rect l="0" t="0" r="r" b="b"/>
                  <a:pathLst>
                    <a:path w="96" h="174">
                      <a:moveTo>
                        <a:pt x="96" y="0"/>
                      </a:moveTo>
                      <a:lnTo>
                        <a:pt x="96" y="152"/>
                      </a:lnTo>
                      <a:lnTo>
                        <a:pt x="0" y="174"/>
                      </a:lnTo>
                      <a:lnTo>
                        <a:pt x="0" y="29"/>
                      </a:lnTo>
                      <a:lnTo>
                        <a:pt x="9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7" name="Freeform 10"/>
                <p:cNvSpPr>
                  <a:spLocks/>
                </p:cNvSpPr>
                <p:nvPr/>
              </p:nvSpPr>
              <p:spPr bwMode="auto">
                <a:xfrm>
                  <a:off x="1844" y="1160"/>
                  <a:ext cx="84" cy="163"/>
                </a:xfrm>
                <a:custGeom>
                  <a:avLst/>
                  <a:gdLst/>
                  <a:ahLst/>
                  <a:cxnLst>
                    <a:cxn ang="0">
                      <a:pos x="84" y="0"/>
                    </a:cxn>
                    <a:cxn ang="0">
                      <a:pos x="84" y="142"/>
                    </a:cxn>
                    <a:cxn ang="0">
                      <a:pos x="0" y="163"/>
                    </a:cxn>
                    <a:cxn ang="0">
                      <a:pos x="0" y="27"/>
                    </a:cxn>
                    <a:cxn ang="0">
                      <a:pos x="84" y="0"/>
                    </a:cxn>
                  </a:cxnLst>
                  <a:rect l="0" t="0" r="r" b="b"/>
                  <a:pathLst>
                    <a:path w="84" h="163">
                      <a:moveTo>
                        <a:pt x="84" y="0"/>
                      </a:moveTo>
                      <a:lnTo>
                        <a:pt x="84" y="142"/>
                      </a:lnTo>
                      <a:lnTo>
                        <a:pt x="0" y="163"/>
                      </a:lnTo>
                      <a:lnTo>
                        <a:pt x="0" y="27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8" name="Freeform 11"/>
                <p:cNvSpPr>
                  <a:spLocks/>
                </p:cNvSpPr>
                <p:nvPr/>
              </p:nvSpPr>
              <p:spPr bwMode="auto">
                <a:xfrm>
                  <a:off x="2070" y="1088"/>
                  <a:ext cx="104" cy="174"/>
                </a:xfrm>
                <a:custGeom>
                  <a:avLst/>
                  <a:gdLst/>
                  <a:ahLst/>
                  <a:cxnLst>
                    <a:cxn ang="0">
                      <a:pos x="104" y="0"/>
                    </a:cxn>
                    <a:cxn ang="0">
                      <a:pos x="104" y="147"/>
                    </a:cxn>
                    <a:cxn ang="0">
                      <a:pos x="0" y="174"/>
                    </a:cxn>
                  </a:cxnLst>
                  <a:rect l="0" t="0" r="r" b="b"/>
                  <a:pathLst>
                    <a:path w="104" h="174">
                      <a:moveTo>
                        <a:pt x="104" y="0"/>
                      </a:moveTo>
                      <a:lnTo>
                        <a:pt x="104" y="147"/>
                      </a:lnTo>
                      <a:lnTo>
                        <a:pt x="0" y="174"/>
                      </a:lnTo>
                    </a:path>
                  </a:pathLst>
                </a:custGeom>
                <a:noFill/>
                <a:ln w="11113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9" name="Freeform 12"/>
                <p:cNvSpPr>
                  <a:spLocks/>
                </p:cNvSpPr>
                <p:nvPr/>
              </p:nvSpPr>
              <p:spPr bwMode="auto">
                <a:xfrm>
                  <a:off x="1955" y="1130"/>
                  <a:ext cx="83" cy="160"/>
                </a:xfrm>
                <a:custGeom>
                  <a:avLst/>
                  <a:gdLst/>
                  <a:ahLst/>
                  <a:cxnLst>
                    <a:cxn ang="0">
                      <a:pos x="83" y="0"/>
                    </a:cxn>
                    <a:cxn ang="0">
                      <a:pos x="83" y="141"/>
                    </a:cxn>
                    <a:cxn ang="0">
                      <a:pos x="0" y="160"/>
                    </a:cxn>
                  </a:cxnLst>
                  <a:rect l="0" t="0" r="r" b="b"/>
                  <a:pathLst>
                    <a:path w="83" h="160">
                      <a:moveTo>
                        <a:pt x="83" y="0"/>
                      </a:moveTo>
                      <a:lnTo>
                        <a:pt x="83" y="141"/>
                      </a:lnTo>
                      <a:lnTo>
                        <a:pt x="0" y="160"/>
                      </a:lnTo>
                    </a:path>
                  </a:pathLst>
                </a:custGeom>
                <a:noFill/>
                <a:ln w="11113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0" name="Freeform 13"/>
                <p:cNvSpPr>
                  <a:spLocks/>
                </p:cNvSpPr>
                <p:nvPr/>
              </p:nvSpPr>
              <p:spPr bwMode="auto">
                <a:xfrm>
                  <a:off x="1849" y="1169"/>
                  <a:ext cx="75" cy="148"/>
                </a:xfrm>
                <a:custGeom>
                  <a:avLst/>
                  <a:gdLst/>
                  <a:ahLst/>
                  <a:cxnLst>
                    <a:cxn ang="0">
                      <a:pos x="75" y="0"/>
                    </a:cxn>
                    <a:cxn ang="0">
                      <a:pos x="75" y="128"/>
                    </a:cxn>
                    <a:cxn ang="0">
                      <a:pos x="0" y="148"/>
                    </a:cxn>
                  </a:cxnLst>
                  <a:rect l="0" t="0" r="r" b="b"/>
                  <a:pathLst>
                    <a:path w="75" h="148">
                      <a:moveTo>
                        <a:pt x="75" y="0"/>
                      </a:moveTo>
                      <a:lnTo>
                        <a:pt x="75" y="128"/>
                      </a:lnTo>
                      <a:lnTo>
                        <a:pt x="0" y="148"/>
                      </a:lnTo>
                    </a:path>
                  </a:pathLst>
                </a:custGeom>
                <a:noFill/>
                <a:ln w="11113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1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2090" y="1122"/>
                  <a:ext cx="61" cy="108"/>
                </a:xfrm>
                <a:prstGeom prst="line">
                  <a:avLst/>
                </a:prstGeom>
                <a:noFill/>
                <a:ln w="11113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2" name="Line 15"/>
                <p:cNvSpPr>
                  <a:spLocks noChangeShapeType="1"/>
                </p:cNvSpPr>
                <p:nvPr/>
              </p:nvSpPr>
              <p:spPr bwMode="auto">
                <a:xfrm>
                  <a:off x="2090" y="1136"/>
                  <a:ext cx="63" cy="83"/>
                </a:xfrm>
                <a:prstGeom prst="line">
                  <a:avLst/>
                </a:prstGeom>
                <a:noFill/>
                <a:ln w="11113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3" name="Freeform 16"/>
                <p:cNvSpPr>
                  <a:spLocks/>
                </p:cNvSpPr>
                <p:nvPr/>
              </p:nvSpPr>
              <p:spPr bwMode="auto">
                <a:xfrm>
                  <a:off x="1959" y="1180"/>
                  <a:ext cx="54" cy="99"/>
                </a:xfrm>
                <a:custGeom>
                  <a:avLst/>
                  <a:gdLst/>
                  <a:ahLst/>
                  <a:cxnLst>
                    <a:cxn ang="0">
                      <a:pos x="54" y="0"/>
                    </a:cxn>
                    <a:cxn ang="0">
                      <a:pos x="54" y="87"/>
                    </a:cxn>
                    <a:cxn ang="0">
                      <a:pos x="0" y="99"/>
                    </a:cxn>
                    <a:cxn ang="0">
                      <a:pos x="0" y="16"/>
                    </a:cxn>
                    <a:cxn ang="0">
                      <a:pos x="54" y="0"/>
                    </a:cxn>
                  </a:cxnLst>
                  <a:rect l="0" t="0" r="r" b="b"/>
                  <a:pathLst>
                    <a:path w="54" h="99">
                      <a:moveTo>
                        <a:pt x="54" y="0"/>
                      </a:moveTo>
                      <a:lnTo>
                        <a:pt x="54" y="87"/>
                      </a:lnTo>
                      <a:lnTo>
                        <a:pt x="0" y="99"/>
                      </a:lnTo>
                      <a:lnTo>
                        <a:pt x="0" y="16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113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4" name="Freeform 17"/>
                <p:cNvSpPr>
                  <a:spLocks/>
                </p:cNvSpPr>
                <p:nvPr/>
              </p:nvSpPr>
              <p:spPr bwMode="auto">
                <a:xfrm>
                  <a:off x="1975" y="1141"/>
                  <a:ext cx="54" cy="98"/>
                </a:xfrm>
                <a:custGeom>
                  <a:avLst/>
                  <a:gdLst/>
                  <a:ahLst/>
                  <a:cxnLst>
                    <a:cxn ang="0">
                      <a:pos x="54" y="0"/>
                    </a:cxn>
                    <a:cxn ang="0">
                      <a:pos x="54" y="86"/>
                    </a:cxn>
                    <a:cxn ang="0">
                      <a:pos x="0" y="98"/>
                    </a:cxn>
                    <a:cxn ang="0">
                      <a:pos x="0" y="16"/>
                    </a:cxn>
                    <a:cxn ang="0">
                      <a:pos x="54" y="0"/>
                    </a:cxn>
                  </a:cxnLst>
                  <a:rect l="0" t="0" r="r" b="b"/>
                  <a:pathLst>
                    <a:path w="54" h="98">
                      <a:moveTo>
                        <a:pt x="54" y="0"/>
                      </a:moveTo>
                      <a:lnTo>
                        <a:pt x="54" y="86"/>
                      </a:lnTo>
                      <a:lnTo>
                        <a:pt x="0" y="98"/>
                      </a:lnTo>
                      <a:lnTo>
                        <a:pt x="0" y="16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113">
                  <a:solidFill>
                    <a:schemeClr val="accent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5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855" y="1276"/>
                  <a:ext cx="53" cy="14"/>
                </a:xfrm>
                <a:prstGeom prst="line">
                  <a:avLst/>
                </a:prstGeom>
                <a:noFill/>
                <a:ln w="11113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6" name="Line 19"/>
                <p:cNvSpPr>
                  <a:spLocks noChangeShapeType="1"/>
                </p:cNvSpPr>
                <p:nvPr/>
              </p:nvSpPr>
              <p:spPr bwMode="auto">
                <a:xfrm>
                  <a:off x="2067" y="3191"/>
                  <a:ext cx="150" cy="39"/>
                </a:xfrm>
                <a:prstGeom prst="line">
                  <a:avLst/>
                </a:prstGeom>
                <a:noFill/>
                <a:ln w="31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7" name="Line 20"/>
                <p:cNvSpPr>
                  <a:spLocks noChangeShapeType="1"/>
                </p:cNvSpPr>
                <p:nvPr/>
              </p:nvSpPr>
              <p:spPr bwMode="auto">
                <a:xfrm>
                  <a:off x="2067" y="3035"/>
                  <a:ext cx="149" cy="17"/>
                </a:xfrm>
                <a:prstGeom prst="line">
                  <a:avLst/>
                </a:prstGeom>
                <a:noFill/>
                <a:ln w="31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8" name="Line 21"/>
                <p:cNvSpPr>
                  <a:spLocks noChangeShapeType="1"/>
                </p:cNvSpPr>
                <p:nvPr/>
              </p:nvSpPr>
              <p:spPr bwMode="auto">
                <a:xfrm>
                  <a:off x="2066" y="3192"/>
                  <a:ext cx="1" cy="206"/>
                </a:xfrm>
                <a:prstGeom prst="line">
                  <a:avLst/>
                </a:prstGeom>
                <a:noFill/>
                <a:ln w="31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9" name="Line 22"/>
                <p:cNvSpPr>
                  <a:spLocks noChangeShapeType="1"/>
                </p:cNvSpPr>
                <p:nvPr/>
              </p:nvSpPr>
              <p:spPr bwMode="auto">
                <a:xfrm>
                  <a:off x="1930" y="3159"/>
                  <a:ext cx="1" cy="199"/>
                </a:xfrm>
                <a:prstGeom prst="line">
                  <a:avLst/>
                </a:prstGeom>
                <a:noFill/>
                <a:ln w="31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0" name="Line 23"/>
                <p:cNvSpPr>
                  <a:spLocks noChangeShapeType="1"/>
                </p:cNvSpPr>
                <p:nvPr/>
              </p:nvSpPr>
              <p:spPr bwMode="auto">
                <a:xfrm>
                  <a:off x="1198" y="2972"/>
                  <a:ext cx="1" cy="147"/>
                </a:xfrm>
                <a:prstGeom prst="line">
                  <a:avLst/>
                </a:prstGeom>
                <a:noFill/>
                <a:ln w="31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1" name="Line 24"/>
                <p:cNvSpPr>
                  <a:spLocks noChangeShapeType="1"/>
                </p:cNvSpPr>
                <p:nvPr/>
              </p:nvSpPr>
              <p:spPr bwMode="auto">
                <a:xfrm>
                  <a:off x="1263" y="2992"/>
                  <a:ext cx="1" cy="146"/>
                </a:xfrm>
                <a:prstGeom prst="line">
                  <a:avLst/>
                </a:prstGeom>
                <a:noFill/>
                <a:ln w="31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2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068" y="1257"/>
                  <a:ext cx="149" cy="35"/>
                </a:xfrm>
                <a:prstGeom prst="line">
                  <a:avLst/>
                </a:prstGeom>
                <a:noFill/>
                <a:ln w="31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3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067" y="1435"/>
                  <a:ext cx="150" cy="23"/>
                </a:xfrm>
                <a:prstGeom prst="line">
                  <a:avLst/>
                </a:prstGeom>
                <a:noFill/>
                <a:ln w="31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4" name="Freeform 27"/>
                <p:cNvSpPr>
                  <a:spLocks/>
                </p:cNvSpPr>
                <p:nvPr/>
              </p:nvSpPr>
              <p:spPr bwMode="auto">
                <a:xfrm>
                  <a:off x="2097" y="1308"/>
                  <a:ext cx="89" cy="103"/>
                </a:xfrm>
                <a:custGeom>
                  <a:avLst/>
                  <a:gdLst/>
                  <a:ahLst/>
                  <a:cxnLst>
                    <a:cxn ang="0">
                      <a:pos x="45" y="0"/>
                    </a:cxn>
                    <a:cxn ang="0">
                      <a:pos x="0" y="103"/>
                    </a:cxn>
                    <a:cxn ang="0">
                      <a:pos x="89" y="87"/>
                    </a:cxn>
                    <a:cxn ang="0">
                      <a:pos x="45" y="0"/>
                    </a:cxn>
                  </a:cxnLst>
                  <a:rect l="0" t="0" r="r" b="b"/>
                  <a:pathLst>
                    <a:path w="89" h="103">
                      <a:moveTo>
                        <a:pt x="45" y="0"/>
                      </a:moveTo>
                      <a:lnTo>
                        <a:pt x="0" y="103"/>
                      </a:lnTo>
                      <a:lnTo>
                        <a:pt x="89" y="87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175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5" name="Freeform 28"/>
                <p:cNvSpPr>
                  <a:spLocks/>
                </p:cNvSpPr>
                <p:nvPr/>
              </p:nvSpPr>
              <p:spPr bwMode="auto">
                <a:xfrm>
                  <a:off x="2100" y="3074"/>
                  <a:ext cx="90" cy="9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0" y="13"/>
                    </a:cxn>
                    <a:cxn ang="0">
                      <a:pos x="37" y="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90" h="92">
                      <a:moveTo>
                        <a:pt x="0" y="0"/>
                      </a:moveTo>
                      <a:lnTo>
                        <a:pt x="90" y="13"/>
                      </a:lnTo>
                      <a:lnTo>
                        <a:pt x="37" y="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175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6" name="Freeform 29"/>
                <p:cNvSpPr>
                  <a:spLocks/>
                </p:cNvSpPr>
                <p:nvPr/>
              </p:nvSpPr>
              <p:spPr bwMode="auto">
                <a:xfrm>
                  <a:off x="1972" y="3213"/>
                  <a:ext cx="62" cy="11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10"/>
                    </a:cxn>
                    <a:cxn ang="0">
                      <a:pos x="62" y="6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2" h="110">
                      <a:moveTo>
                        <a:pt x="0" y="0"/>
                      </a:moveTo>
                      <a:lnTo>
                        <a:pt x="0" y="110"/>
                      </a:lnTo>
                      <a:lnTo>
                        <a:pt x="62" y="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175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7" name="Freeform 30"/>
                <p:cNvSpPr>
                  <a:spLocks/>
                </p:cNvSpPr>
                <p:nvPr/>
              </p:nvSpPr>
              <p:spPr bwMode="auto">
                <a:xfrm>
                  <a:off x="1211" y="3020"/>
                  <a:ext cx="34" cy="79"/>
                </a:xfrm>
                <a:custGeom>
                  <a:avLst/>
                  <a:gdLst/>
                  <a:ahLst/>
                  <a:cxnLst>
                    <a:cxn ang="0">
                      <a:pos x="34" y="0"/>
                    </a:cxn>
                    <a:cxn ang="0">
                      <a:pos x="34" y="79"/>
                    </a:cxn>
                    <a:cxn ang="0">
                      <a:pos x="0" y="28"/>
                    </a:cxn>
                    <a:cxn ang="0">
                      <a:pos x="34" y="0"/>
                    </a:cxn>
                  </a:cxnLst>
                  <a:rect l="0" t="0" r="r" b="b"/>
                  <a:pathLst>
                    <a:path w="34" h="79">
                      <a:moveTo>
                        <a:pt x="34" y="0"/>
                      </a:moveTo>
                      <a:lnTo>
                        <a:pt x="34" y="79"/>
                      </a:lnTo>
                      <a:lnTo>
                        <a:pt x="0" y="28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175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8" name="Line 34"/>
                <p:cNvSpPr>
                  <a:spLocks noChangeShapeType="1"/>
                </p:cNvSpPr>
                <p:nvPr/>
              </p:nvSpPr>
              <p:spPr bwMode="auto">
                <a:xfrm>
                  <a:off x="2292" y="3191"/>
                  <a:ext cx="9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9" name="Line 35"/>
                <p:cNvSpPr>
                  <a:spLocks noChangeShapeType="1"/>
                </p:cNvSpPr>
                <p:nvPr/>
              </p:nvSpPr>
              <p:spPr bwMode="auto">
                <a:xfrm>
                  <a:off x="2310" y="3191"/>
                  <a:ext cx="10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0" name="Line 153"/>
                <p:cNvSpPr>
                  <a:spLocks noChangeShapeType="1"/>
                </p:cNvSpPr>
                <p:nvPr/>
              </p:nvSpPr>
              <p:spPr bwMode="auto">
                <a:xfrm>
                  <a:off x="1198" y="1511"/>
                  <a:ext cx="9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1" name="Line 154"/>
                <p:cNvSpPr>
                  <a:spLocks noChangeShapeType="1"/>
                </p:cNvSpPr>
                <p:nvPr/>
              </p:nvSpPr>
              <p:spPr bwMode="auto">
                <a:xfrm>
                  <a:off x="1217" y="1511"/>
                  <a:ext cx="9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2" name="Line 155"/>
                <p:cNvSpPr>
                  <a:spLocks noChangeShapeType="1"/>
                </p:cNvSpPr>
                <p:nvPr/>
              </p:nvSpPr>
              <p:spPr bwMode="auto">
                <a:xfrm>
                  <a:off x="1235" y="1511"/>
                  <a:ext cx="9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3" name="Line 156"/>
                <p:cNvSpPr>
                  <a:spLocks noChangeShapeType="1"/>
                </p:cNvSpPr>
                <p:nvPr/>
              </p:nvSpPr>
              <p:spPr bwMode="auto">
                <a:xfrm>
                  <a:off x="1253" y="1511"/>
                  <a:ext cx="10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4" name="Line 157"/>
                <p:cNvSpPr>
                  <a:spLocks noChangeShapeType="1"/>
                </p:cNvSpPr>
                <p:nvPr/>
              </p:nvSpPr>
              <p:spPr bwMode="auto">
                <a:xfrm>
                  <a:off x="1272" y="1511"/>
                  <a:ext cx="9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5" name="Line 158"/>
                <p:cNvSpPr>
                  <a:spLocks noChangeShapeType="1"/>
                </p:cNvSpPr>
                <p:nvPr/>
              </p:nvSpPr>
              <p:spPr bwMode="auto">
                <a:xfrm>
                  <a:off x="1290" y="1511"/>
                  <a:ext cx="9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6" name="Line 159"/>
                <p:cNvSpPr>
                  <a:spLocks noChangeShapeType="1"/>
                </p:cNvSpPr>
                <p:nvPr/>
              </p:nvSpPr>
              <p:spPr bwMode="auto">
                <a:xfrm>
                  <a:off x="1309" y="1511"/>
                  <a:ext cx="9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7" name="Line 160"/>
                <p:cNvSpPr>
                  <a:spLocks noChangeShapeType="1"/>
                </p:cNvSpPr>
                <p:nvPr/>
              </p:nvSpPr>
              <p:spPr bwMode="auto">
                <a:xfrm>
                  <a:off x="1327" y="1511"/>
                  <a:ext cx="9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8" name="Line 161"/>
                <p:cNvSpPr>
                  <a:spLocks noChangeShapeType="1"/>
                </p:cNvSpPr>
                <p:nvPr/>
              </p:nvSpPr>
              <p:spPr bwMode="auto">
                <a:xfrm>
                  <a:off x="1345" y="1511"/>
                  <a:ext cx="10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9" name="Line 162"/>
                <p:cNvSpPr>
                  <a:spLocks noChangeShapeType="1"/>
                </p:cNvSpPr>
                <p:nvPr/>
              </p:nvSpPr>
              <p:spPr bwMode="auto">
                <a:xfrm>
                  <a:off x="1364" y="1511"/>
                  <a:ext cx="9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20" name="Line 163"/>
                <p:cNvSpPr>
                  <a:spLocks noChangeShapeType="1"/>
                </p:cNvSpPr>
                <p:nvPr/>
              </p:nvSpPr>
              <p:spPr bwMode="auto">
                <a:xfrm>
                  <a:off x="1382" y="1511"/>
                  <a:ext cx="9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21" name="Line 164"/>
                <p:cNvSpPr>
                  <a:spLocks noChangeShapeType="1"/>
                </p:cNvSpPr>
                <p:nvPr/>
              </p:nvSpPr>
              <p:spPr bwMode="auto">
                <a:xfrm>
                  <a:off x="1400" y="1511"/>
                  <a:ext cx="10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22" name="Line 165"/>
                <p:cNvSpPr>
                  <a:spLocks noChangeShapeType="1"/>
                </p:cNvSpPr>
                <p:nvPr/>
              </p:nvSpPr>
              <p:spPr bwMode="auto">
                <a:xfrm>
                  <a:off x="1419" y="1511"/>
                  <a:ext cx="9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23" name="Line 166"/>
                <p:cNvSpPr>
                  <a:spLocks noChangeShapeType="1"/>
                </p:cNvSpPr>
                <p:nvPr/>
              </p:nvSpPr>
              <p:spPr bwMode="auto">
                <a:xfrm>
                  <a:off x="1437" y="1511"/>
                  <a:ext cx="9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24" name="Line 167"/>
                <p:cNvSpPr>
                  <a:spLocks noChangeShapeType="1"/>
                </p:cNvSpPr>
                <p:nvPr/>
              </p:nvSpPr>
              <p:spPr bwMode="auto">
                <a:xfrm>
                  <a:off x="1456" y="1511"/>
                  <a:ext cx="9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25" name="Line 168"/>
                <p:cNvSpPr>
                  <a:spLocks noChangeShapeType="1"/>
                </p:cNvSpPr>
                <p:nvPr/>
              </p:nvSpPr>
              <p:spPr bwMode="auto">
                <a:xfrm>
                  <a:off x="1474" y="1511"/>
                  <a:ext cx="9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26" name="Line 169"/>
                <p:cNvSpPr>
                  <a:spLocks noChangeShapeType="1"/>
                </p:cNvSpPr>
                <p:nvPr/>
              </p:nvSpPr>
              <p:spPr bwMode="auto">
                <a:xfrm>
                  <a:off x="1492" y="1511"/>
                  <a:ext cx="10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27" name="Line 170"/>
                <p:cNvSpPr>
                  <a:spLocks noChangeShapeType="1"/>
                </p:cNvSpPr>
                <p:nvPr/>
              </p:nvSpPr>
              <p:spPr bwMode="auto">
                <a:xfrm>
                  <a:off x="1511" y="1511"/>
                  <a:ext cx="9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28" name="Line 171"/>
                <p:cNvSpPr>
                  <a:spLocks noChangeShapeType="1"/>
                </p:cNvSpPr>
                <p:nvPr/>
              </p:nvSpPr>
              <p:spPr bwMode="auto">
                <a:xfrm>
                  <a:off x="1529" y="1511"/>
                  <a:ext cx="9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29" name="Line 172"/>
                <p:cNvSpPr>
                  <a:spLocks noChangeShapeType="1"/>
                </p:cNvSpPr>
                <p:nvPr/>
              </p:nvSpPr>
              <p:spPr bwMode="auto">
                <a:xfrm>
                  <a:off x="1548" y="1511"/>
                  <a:ext cx="9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0" name="Line 173"/>
                <p:cNvSpPr>
                  <a:spLocks noChangeShapeType="1"/>
                </p:cNvSpPr>
                <p:nvPr/>
              </p:nvSpPr>
              <p:spPr bwMode="auto">
                <a:xfrm>
                  <a:off x="1566" y="1511"/>
                  <a:ext cx="9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1" name="Line 174"/>
                <p:cNvSpPr>
                  <a:spLocks noChangeShapeType="1"/>
                </p:cNvSpPr>
                <p:nvPr/>
              </p:nvSpPr>
              <p:spPr bwMode="auto">
                <a:xfrm>
                  <a:off x="1584" y="1511"/>
                  <a:ext cx="9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2" name="Line 175"/>
                <p:cNvSpPr>
                  <a:spLocks noChangeShapeType="1"/>
                </p:cNvSpPr>
                <p:nvPr/>
              </p:nvSpPr>
              <p:spPr bwMode="auto">
                <a:xfrm>
                  <a:off x="1603" y="1511"/>
                  <a:ext cx="9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3" name="Line 176"/>
                <p:cNvSpPr>
                  <a:spLocks noChangeShapeType="1"/>
                </p:cNvSpPr>
                <p:nvPr/>
              </p:nvSpPr>
              <p:spPr bwMode="auto">
                <a:xfrm>
                  <a:off x="1621" y="1511"/>
                  <a:ext cx="9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4" name="Line 177"/>
                <p:cNvSpPr>
                  <a:spLocks noChangeShapeType="1"/>
                </p:cNvSpPr>
                <p:nvPr/>
              </p:nvSpPr>
              <p:spPr bwMode="auto">
                <a:xfrm>
                  <a:off x="1639" y="1511"/>
                  <a:ext cx="10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5" name="Line 178"/>
                <p:cNvSpPr>
                  <a:spLocks noChangeShapeType="1"/>
                </p:cNvSpPr>
                <p:nvPr/>
              </p:nvSpPr>
              <p:spPr bwMode="auto">
                <a:xfrm>
                  <a:off x="1658" y="1511"/>
                  <a:ext cx="9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6" name="Line 179"/>
                <p:cNvSpPr>
                  <a:spLocks noChangeShapeType="1"/>
                </p:cNvSpPr>
                <p:nvPr/>
              </p:nvSpPr>
              <p:spPr bwMode="auto">
                <a:xfrm>
                  <a:off x="1676" y="1511"/>
                  <a:ext cx="9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7" name="Line 180"/>
                <p:cNvSpPr>
                  <a:spLocks noChangeShapeType="1"/>
                </p:cNvSpPr>
                <p:nvPr/>
              </p:nvSpPr>
              <p:spPr bwMode="auto">
                <a:xfrm>
                  <a:off x="1695" y="1511"/>
                  <a:ext cx="9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8" name="Line 181"/>
                <p:cNvSpPr>
                  <a:spLocks noChangeShapeType="1"/>
                </p:cNvSpPr>
                <p:nvPr/>
              </p:nvSpPr>
              <p:spPr bwMode="auto">
                <a:xfrm>
                  <a:off x="1713" y="1511"/>
                  <a:ext cx="9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9" name="Line 182"/>
                <p:cNvSpPr>
                  <a:spLocks noChangeShapeType="1"/>
                </p:cNvSpPr>
                <p:nvPr/>
              </p:nvSpPr>
              <p:spPr bwMode="auto">
                <a:xfrm>
                  <a:off x="1731" y="1511"/>
                  <a:ext cx="10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0" name="Line 183"/>
                <p:cNvSpPr>
                  <a:spLocks noChangeShapeType="1"/>
                </p:cNvSpPr>
                <p:nvPr/>
              </p:nvSpPr>
              <p:spPr bwMode="auto">
                <a:xfrm>
                  <a:off x="1750" y="1511"/>
                  <a:ext cx="9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1" name="Line 184"/>
                <p:cNvSpPr>
                  <a:spLocks noChangeShapeType="1"/>
                </p:cNvSpPr>
                <p:nvPr/>
              </p:nvSpPr>
              <p:spPr bwMode="auto">
                <a:xfrm>
                  <a:off x="1768" y="1511"/>
                  <a:ext cx="9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2" name="Line 185"/>
                <p:cNvSpPr>
                  <a:spLocks noChangeShapeType="1"/>
                </p:cNvSpPr>
                <p:nvPr/>
              </p:nvSpPr>
              <p:spPr bwMode="auto">
                <a:xfrm>
                  <a:off x="1787" y="1511"/>
                  <a:ext cx="9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3" name="Line 186"/>
                <p:cNvSpPr>
                  <a:spLocks noChangeShapeType="1"/>
                </p:cNvSpPr>
                <p:nvPr/>
              </p:nvSpPr>
              <p:spPr bwMode="auto">
                <a:xfrm>
                  <a:off x="1805" y="1511"/>
                  <a:ext cx="9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4" name="Line 187"/>
                <p:cNvSpPr>
                  <a:spLocks noChangeShapeType="1"/>
                </p:cNvSpPr>
                <p:nvPr/>
              </p:nvSpPr>
              <p:spPr bwMode="auto">
                <a:xfrm>
                  <a:off x="1823" y="1511"/>
                  <a:ext cx="9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5" name="Line 188"/>
                <p:cNvSpPr>
                  <a:spLocks noChangeShapeType="1"/>
                </p:cNvSpPr>
                <p:nvPr/>
              </p:nvSpPr>
              <p:spPr bwMode="auto">
                <a:xfrm>
                  <a:off x="1842" y="1511"/>
                  <a:ext cx="9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6" name="Line 189"/>
                <p:cNvSpPr>
                  <a:spLocks noChangeShapeType="1"/>
                </p:cNvSpPr>
                <p:nvPr/>
              </p:nvSpPr>
              <p:spPr bwMode="auto">
                <a:xfrm>
                  <a:off x="1860" y="1511"/>
                  <a:ext cx="9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7" name="Line 190"/>
                <p:cNvSpPr>
                  <a:spLocks noChangeShapeType="1"/>
                </p:cNvSpPr>
                <p:nvPr/>
              </p:nvSpPr>
              <p:spPr bwMode="auto">
                <a:xfrm>
                  <a:off x="1878" y="1511"/>
                  <a:ext cx="10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8" name="Line 191"/>
                <p:cNvSpPr>
                  <a:spLocks noChangeShapeType="1"/>
                </p:cNvSpPr>
                <p:nvPr/>
              </p:nvSpPr>
              <p:spPr bwMode="auto">
                <a:xfrm>
                  <a:off x="1897" y="1511"/>
                  <a:ext cx="9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9" name="Line 192"/>
                <p:cNvSpPr>
                  <a:spLocks noChangeShapeType="1"/>
                </p:cNvSpPr>
                <p:nvPr/>
              </p:nvSpPr>
              <p:spPr bwMode="auto">
                <a:xfrm>
                  <a:off x="1915" y="1511"/>
                  <a:ext cx="9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50" name="Line 193"/>
                <p:cNvSpPr>
                  <a:spLocks noChangeShapeType="1"/>
                </p:cNvSpPr>
                <p:nvPr/>
              </p:nvSpPr>
              <p:spPr bwMode="auto">
                <a:xfrm>
                  <a:off x="1934" y="1511"/>
                  <a:ext cx="9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51" name="Line 194"/>
                <p:cNvSpPr>
                  <a:spLocks noChangeShapeType="1"/>
                </p:cNvSpPr>
                <p:nvPr/>
              </p:nvSpPr>
              <p:spPr bwMode="auto">
                <a:xfrm>
                  <a:off x="1952" y="1511"/>
                  <a:ext cx="9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52" name="Line 195"/>
                <p:cNvSpPr>
                  <a:spLocks noChangeShapeType="1"/>
                </p:cNvSpPr>
                <p:nvPr/>
              </p:nvSpPr>
              <p:spPr bwMode="auto">
                <a:xfrm>
                  <a:off x="1970" y="1511"/>
                  <a:ext cx="10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53" name="Line 196"/>
                <p:cNvSpPr>
                  <a:spLocks noChangeShapeType="1"/>
                </p:cNvSpPr>
                <p:nvPr/>
              </p:nvSpPr>
              <p:spPr bwMode="auto">
                <a:xfrm>
                  <a:off x="1989" y="1511"/>
                  <a:ext cx="9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54" name="Line 197"/>
                <p:cNvSpPr>
                  <a:spLocks noChangeShapeType="1"/>
                </p:cNvSpPr>
                <p:nvPr/>
              </p:nvSpPr>
              <p:spPr bwMode="auto">
                <a:xfrm>
                  <a:off x="2007" y="1511"/>
                  <a:ext cx="9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55" name="Line 198"/>
                <p:cNvSpPr>
                  <a:spLocks noChangeShapeType="1"/>
                </p:cNvSpPr>
                <p:nvPr/>
              </p:nvSpPr>
              <p:spPr bwMode="auto">
                <a:xfrm>
                  <a:off x="2026" y="1511"/>
                  <a:ext cx="9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56" name="Line 199"/>
                <p:cNvSpPr>
                  <a:spLocks noChangeShapeType="1"/>
                </p:cNvSpPr>
                <p:nvPr/>
              </p:nvSpPr>
              <p:spPr bwMode="auto">
                <a:xfrm>
                  <a:off x="2044" y="1511"/>
                  <a:ext cx="9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57" name="Line 200"/>
                <p:cNvSpPr>
                  <a:spLocks noChangeShapeType="1"/>
                </p:cNvSpPr>
                <p:nvPr/>
              </p:nvSpPr>
              <p:spPr bwMode="auto">
                <a:xfrm>
                  <a:off x="2062" y="1511"/>
                  <a:ext cx="4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58" name="Line 201"/>
                <p:cNvSpPr>
                  <a:spLocks noChangeShapeType="1"/>
                </p:cNvSpPr>
                <p:nvPr/>
              </p:nvSpPr>
              <p:spPr bwMode="auto">
                <a:xfrm>
                  <a:off x="1198" y="2976"/>
                  <a:ext cx="9" cy="1"/>
                </a:xfrm>
                <a:prstGeom prst="line">
                  <a:avLst/>
                </a:prstGeom>
                <a:noFill/>
                <a:ln w="317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59" name="Line 202"/>
                <p:cNvSpPr>
                  <a:spLocks noChangeShapeType="1"/>
                </p:cNvSpPr>
                <p:nvPr/>
              </p:nvSpPr>
              <p:spPr bwMode="auto">
                <a:xfrm>
                  <a:off x="1217" y="2976"/>
                  <a:ext cx="9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60" name="Line 203"/>
                <p:cNvSpPr>
                  <a:spLocks noChangeShapeType="1"/>
                </p:cNvSpPr>
                <p:nvPr/>
              </p:nvSpPr>
              <p:spPr bwMode="auto">
                <a:xfrm>
                  <a:off x="1235" y="2976"/>
                  <a:ext cx="9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61" name="Line 204"/>
                <p:cNvSpPr>
                  <a:spLocks noChangeShapeType="1"/>
                </p:cNvSpPr>
                <p:nvPr/>
              </p:nvSpPr>
              <p:spPr bwMode="auto">
                <a:xfrm>
                  <a:off x="1253" y="2976"/>
                  <a:ext cx="10" cy="1"/>
                </a:xfrm>
                <a:prstGeom prst="line">
                  <a:avLst/>
                </a:prstGeom>
                <a:noFill/>
                <a:ln w="31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81" name="Rectangle 422"/>
              <p:cNvSpPr>
                <a:spLocks noChangeArrowheads="1"/>
              </p:cNvSpPr>
              <p:nvPr/>
            </p:nvSpPr>
            <p:spPr bwMode="auto">
              <a:xfrm>
                <a:off x="1366" y="3483"/>
                <a:ext cx="544" cy="116"/>
              </a:xfrm>
              <a:prstGeom prst="rect">
                <a:avLst/>
              </a:prstGeom>
              <a:noFill/>
              <a:ln w="9525">
                <a:solidFill>
                  <a:schemeClr val="tx2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latinLnBrk="1" hangingPunct="1"/>
                <a:r>
                  <a:rPr kumimoji="1" lang="en-US" altLang="ko-KR" sz="1200" b="1" dirty="0" err="1">
                    <a:ln w="18000">
                      <a:solidFill>
                        <a:schemeClr val="accent2">
                          <a:satMod val="140000"/>
                        </a:schemeClr>
                      </a:solidFill>
                      <a:prstDash val="solid"/>
                      <a:miter lim="800000"/>
                    </a:ln>
                    <a:solidFill>
                      <a:srgbClr val="FF0000"/>
                    </a:solidFill>
                    <a:effectLst>
                      <a:outerShdw blurRad="25500" dist="23000" dir="7020000" algn="tl">
                        <a:srgbClr val="000000">
                          <a:alpha val="50000"/>
                        </a:srgbClr>
                      </a:outerShdw>
                    </a:effectLst>
                    <a:latin typeface="굴림" charset="-127"/>
                  </a:rPr>
                  <a:t>CFrameWnd</a:t>
                </a:r>
                <a:endParaRPr kumimoji="1" lang="en-US" altLang="ko-KR" b="1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rgbClr val="FF0000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9" name="Rectangle 425"/>
            <p:cNvSpPr>
              <a:spLocks noChangeArrowheads="1"/>
            </p:cNvSpPr>
            <p:nvPr/>
          </p:nvSpPr>
          <p:spPr bwMode="auto">
            <a:xfrm>
              <a:off x="960" y="3648"/>
              <a:ext cx="121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1200">
                  <a:latin typeface="바탕" pitchFamily="18" charset="-127"/>
                  <a:ea typeface="바탕" pitchFamily="18" charset="-127"/>
                </a:rPr>
                <a:t>윈도우의 프레임(틀)을 관리</a:t>
              </a:r>
              <a:endParaRPr kumimoji="1" lang="ko-KR" altLang="en-US"/>
            </a:p>
          </p:txBody>
        </p:sp>
      </p:grpSp>
      <p:grpSp>
        <p:nvGrpSpPr>
          <p:cNvPr id="162" name="Group 438"/>
          <p:cNvGrpSpPr>
            <a:grpSpLocks/>
          </p:cNvGrpSpPr>
          <p:nvPr/>
        </p:nvGrpSpPr>
        <p:grpSpPr bwMode="auto">
          <a:xfrm>
            <a:off x="3657600" y="2055813"/>
            <a:ext cx="1778000" cy="3917950"/>
            <a:chOff x="2304" y="1295"/>
            <a:chExt cx="1120" cy="2468"/>
          </a:xfrm>
        </p:grpSpPr>
        <p:grpSp>
          <p:nvGrpSpPr>
            <p:cNvPr id="163" name="Group 435"/>
            <p:cNvGrpSpPr>
              <a:grpSpLocks/>
            </p:cNvGrpSpPr>
            <p:nvPr/>
          </p:nvGrpSpPr>
          <p:grpSpPr bwMode="auto">
            <a:xfrm>
              <a:off x="2480" y="1295"/>
              <a:ext cx="868" cy="2325"/>
              <a:chOff x="2480" y="1295"/>
              <a:chExt cx="868" cy="2325"/>
            </a:xfrm>
          </p:grpSpPr>
          <p:sp>
            <p:nvSpPr>
              <p:cNvPr id="165" name="Freeform 31"/>
              <p:cNvSpPr>
                <a:spLocks/>
              </p:cNvSpPr>
              <p:nvPr/>
            </p:nvSpPr>
            <p:spPr bwMode="auto">
              <a:xfrm>
                <a:off x="2480" y="1295"/>
                <a:ext cx="868" cy="1896"/>
              </a:xfrm>
              <a:custGeom>
                <a:avLst/>
                <a:gdLst/>
                <a:ahLst/>
                <a:cxnLst>
                  <a:cxn ang="0">
                    <a:pos x="0" y="216"/>
                  </a:cxn>
                  <a:cxn ang="0">
                    <a:pos x="868" y="0"/>
                  </a:cxn>
                  <a:cxn ang="0">
                    <a:pos x="868" y="1896"/>
                  </a:cxn>
                  <a:cxn ang="0">
                    <a:pos x="0" y="1681"/>
                  </a:cxn>
                  <a:cxn ang="0">
                    <a:pos x="0" y="216"/>
                  </a:cxn>
                </a:cxnLst>
                <a:rect l="0" t="0" r="r" b="b"/>
                <a:pathLst>
                  <a:path w="868" h="1896">
                    <a:moveTo>
                      <a:pt x="0" y="216"/>
                    </a:moveTo>
                    <a:lnTo>
                      <a:pt x="868" y="0"/>
                    </a:lnTo>
                    <a:lnTo>
                      <a:pt x="868" y="1896"/>
                    </a:lnTo>
                    <a:lnTo>
                      <a:pt x="0" y="1681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6" name="Rectangle 423"/>
              <p:cNvSpPr>
                <a:spLocks noChangeArrowheads="1"/>
              </p:cNvSpPr>
              <p:nvPr/>
            </p:nvSpPr>
            <p:spPr bwMode="auto">
              <a:xfrm>
                <a:off x="2784" y="3504"/>
                <a:ext cx="276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latinLnBrk="1" hangingPunct="1"/>
                <a:r>
                  <a:rPr kumimoji="1" lang="en-US" altLang="ko-KR" sz="1200" b="1" dirty="0" err="1">
                    <a:solidFill>
                      <a:srgbClr val="FF0000"/>
                    </a:solidFill>
                    <a:latin typeface="굴림" charset="-127"/>
                  </a:rPr>
                  <a:t>CView</a:t>
                </a:r>
                <a:endParaRPr kumimoji="1" lang="en-US" altLang="ko-KR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64" name="Rectangle 426"/>
            <p:cNvSpPr>
              <a:spLocks noChangeArrowheads="1"/>
            </p:cNvSpPr>
            <p:nvPr/>
          </p:nvSpPr>
          <p:spPr bwMode="auto">
            <a:xfrm>
              <a:off x="2304" y="3648"/>
              <a:ext cx="112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1200">
                  <a:latin typeface="바탕" pitchFamily="18" charset="-127"/>
                  <a:ea typeface="바탕" pitchFamily="18" charset="-127"/>
                </a:rPr>
                <a:t>데이터를 보여주는 윈도우</a:t>
              </a:r>
              <a:endParaRPr kumimoji="1" lang="ko-KR" altLang="en-US"/>
            </a:p>
          </p:txBody>
        </p:sp>
      </p:grpSp>
      <p:grpSp>
        <p:nvGrpSpPr>
          <p:cNvPr id="167" name="Group 439"/>
          <p:cNvGrpSpPr>
            <a:grpSpLocks/>
          </p:cNvGrpSpPr>
          <p:nvPr/>
        </p:nvGrpSpPr>
        <p:grpSpPr bwMode="auto">
          <a:xfrm>
            <a:off x="5476875" y="1371600"/>
            <a:ext cx="2932113" cy="4591050"/>
            <a:chOff x="3450" y="864"/>
            <a:chExt cx="1847" cy="2892"/>
          </a:xfrm>
        </p:grpSpPr>
        <p:grpSp>
          <p:nvGrpSpPr>
            <p:cNvPr id="168" name="Group 434"/>
            <p:cNvGrpSpPr>
              <a:grpSpLocks/>
            </p:cNvGrpSpPr>
            <p:nvPr/>
          </p:nvGrpSpPr>
          <p:grpSpPr bwMode="auto">
            <a:xfrm>
              <a:off x="3450" y="864"/>
              <a:ext cx="1331" cy="2758"/>
              <a:chOff x="3450" y="864"/>
              <a:chExt cx="1331" cy="2758"/>
            </a:xfrm>
          </p:grpSpPr>
          <p:sp>
            <p:nvSpPr>
              <p:cNvPr id="170" name="Freeform 32"/>
              <p:cNvSpPr>
                <a:spLocks/>
              </p:cNvSpPr>
              <p:nvPr/>
            </p:nvSpPr>
            <p:spPr bwMode="auto">
              <a:xfrm>
                <a:off x="3536" y="864"/>
                <a:ext cx="1245" cy="2758"/>
              </a:xfrm>
              <a:custGeom>
                <a:avLst/>
                <a:gdLst/>
                <a:ahLst/>
                <a:cxnLst>
                  <a:cxn ang="0">
                    <a:pos x="1245" y="0"/>
                  </a:cxn>
                  <a:cxn ang="0">
                    <a:pos x="1245" y="2758"/>
                  </a:cxn>
                  <a:cxn ang="0">
                    <a:pos x="0" y="2364"/>
                  </a:cxn>
                  <a:cxn ang="0">
                    <a:pos x="0" y="394"/>
                  </a:cxn>
                  <a:cxn ang="0">
                    <a:pos x="1245" y="0"/>
                  </a:cxn>
                </a:cxnLst>
                <a:rect l="0" t="0" r="r" b="b"/>
                <a:pathLst>
                  <a:path w="1245" h="2758">
                    <a:moveTo>
                      <a:pt x="1245" y="0"/>
                    </a:moveTo>
                    <a:lnTo>
                      <a:pt x="1245" y="2758"/>
                    </a:lnTo>
                    <a:lnTo>
                      <a:pt x="0" y="2364"/>
                    </a:lnTo>
                    <a:lnTo>
                      <a:pt x="0" y="394"/>
                    </a:lnTo>
                    <a:lnTo>
                      <a:pt x="1245" y="0"/>
                    </a:lnTo>
                    <a:close/>
                  </a:path>
                </a:pathLst>
              </a:custGeom>
              <a:solidFill>
                <a:srgbClr val="E6E6E6"/>
              </a:solidFill>
              <a:ln w="317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1" name="Freeform 33"/>
              <p:cNvSpPr>
                <a:spLocks/>
              </p:cNvSpPr>
              <p:nvPr/>
            </p:nvSpPr>
            <p:spPr bwMode="auto">
              <a:xfrm>
                <a:off x="3611" y="1295"/>
                <a:ext cx="868" cy="1896"/>
              </a:xfrm>
              <a:custGeom>
                <a:avLst/>
                <a:gdLst/>
                <a:ahLst/>
                <a:cxnLst>
                  <a:cxn ang="0">
                    <a:pos x="0" y="216"/>
                  </a:cxn>
                  <a:cxn ang="0">
                    <a:pos x="868" y="0"/>
                  </a:cxn>
                  <a:cxn ang="0">
                    <a:pos x="868" y="1896"/>
                  </a:cxn>
                  <a:cxn ang="0">
                    <a:pos x="0" y="1681"/>
                  </a:cxn>
                  <a:cxn ang="0">
                    <a:pos x="0" y="216"/>
                  </a:cxn>
                </a:cxnLst>
                <a:rect l="0" t="0" r="r" b="b"/>
                <a:pathLst>
                  <a:path w="868" h="1896">
                    <a:moveTo>
                      <a:pt x="0" y="216"/>
                    </a:moveTo>
                    <a:lnTo>
                      <a:pt x="868" y="0"/>
                    </a:lnTo>
                    <a:lnTo>
                      <a:pt x="868" y="1896"/>
                    </a:lnTo>
                    <a:lnTo>
                      <a:pt x="0" y="1681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2" name="Line 97"/>
              <p:cNvSpPr>
                <a:spLocks noChangeShapeType="1"/>
              </p:cNvSpPr>
              <p:nvPr/>
            </p:nvSpPr>
            <p:spPr bwMode="auto">
              <a:xfrm>
                <a:off x="3450" y="3191"/>
                <a:ext cx="9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3" name="Line 98"/>
              <p:cNvSpPr>
                <a:spLocks noChangeShapeType="1"/>
              </p:cNvSpPr>
              <p:nvPr/>
            </p:nvSpPr>
            <p:spPr bwMode="auto">
              <a:xfrm>
                <a:off x="3469" y="3191"/>
                <a:ext cx="9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" name="Line 99"/>
              <p:cNvSpPr>
                <a:spLocks noChangeShapeType="1"/>
              </p:cNvSpPr>
              <p:nvPr/>
            </p:nvSpPr>
            <p:spPr bwMode="auto">
              <a:xfrm>
                <a:off x="3487" y="3191"/>
                <a:ext cx="9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" name="Line 100"/>
              <p:cNvSpPr>
                <a:spLocks noChangeShapeType="1"/>
              </p:cNvSpPr>
              <p:nvPr/>
            </p:nvSpPr>
            <p:spPr bwMode="auto">
              <a:xfrm>
                <a:off x="3505" y="3191"/>
                <a:ext cx="10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" name="Line 101"/>
              <p:cNvSpPr>
                <a:spLocks noChangeShapeType="1"/>
              </p:cNvSpPr>
              <p:nvPr/>
            </p:nvSpPr>
            <p:spPr bwMode="auto">
              <a:xfrm>
                <a:off x="3524" y="3191"/>
                <a:ext cx="9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" name="Line 102"/>
              <p:cNvSpPr>
                <a:spLocks noChangeShapeType="1"/>
              </p:cNvSpPr>
              <p:nvPr/>
            </p:nvSpPr>
            <p:spPr bwMode="auto">
              <a:xfrm>
                <a:off x="3542" y="3191"/>
                <a:ext cx="9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" name="Line 103"/>
              <p:cNvSpPr>
                <a:spLocks noChangeShapeType="1"/>
              </p:cNvSpPr>
              <p:nvPr/>
            </p:nvSpPr>
            <p:spPr bwMode="auto">
              <a:xfrm>
                <a:off x="3561" y="3191"/>
                <a:ext cx="9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" name="Line 104"/>
              <p:cNvSpPr>
                <a:spLocks noChangeShapeType="1"/>
              </p:cNvSpPr>
              <p:nvPr/>
            </p:nvSpPr>
            <p:spPr bwMode="auto">
              <a:xfrm>
                <a:off x="3579" y="3191"/>
                <a:ext cx="9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0" name="Line 105"/>
              <p:cNvSpPr>
                <a:spLocks noChangeShapeType="1"/>
              </p:cNvSpPr>
              <p:nvPr/>
            </p:nvSpPr>
            <p:spPr bwMode="auto">
              <a:xfrm>
                <a:off x="3597" y="3191"/>
                <a:ext cx="9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1" name="Line 106"/>
              <p:cNvSpPr>
                <a:spLocks noChangeShapeType="1"/>
              </p:cNvSpPr>
              <p:nvPr/>
            </p:nvSpPr>
            <p:spPr bwMode="auto">
              <a:xfrm>
                <a:off x="3616" y="3191"/>
                <a:ext cx="9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2" name="Line 107"/>
              <p:cNvSpPr>
                <a:spLocks noChangeShapeType="1"/>
              </p:cNvSpPr>
              <p:nvPr/>
            </p:nvSpPr>
            <p:spPr bwMode="auto">
              <a:xfrm>
                <a:off x="3634" y="3191"/>
                <a:ext cx="9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3" name="Line 108"/>
              <p:cNvSpPr>
                <a:spLocks noChangeShapeType="1"/>
              </p:cNvSpPr>
              <p:nvPr/>
            </p:nvSpPr>
            <p:spPr bwMode="auto">
              <a:xfrm>
                <a:off x="3652" y="3191"/>
                <a:ext cx="10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" name="Line 109"/>
              <p:cNvSpPr>
                <a:spLocks noChangeShapeType="1"/>
              </p:cNvSpPr>
              <p:nvPr/>
            </p:nvSpPr>
            <p:spPr bwMode="auto">
              <a:xfrm>
                <a:off x="3671" y="3191"/>
                <a:ext cx="9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" name="Line 110"/>
              <p:cNvSpPr>
                <a:spLocks noChangeShapeType="1"/>
              </p:cNvSpPr>
              <p:nvPr/>
            </p:nvSpPr>
            <p:spPr bwMode="auto">
              <a:xfrm>
                <a:off x="3689" y="3191"/>
                <a:ext cx="9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6" name="Line 111"/>
              <p:cNvSpPr>
                <a:spLocks noChangeShapeType="1"/>
              </p:cNvSpPr>
              <p:nvPr/>
            </p:nvSpPr>
            <p:spPr bwMode="auto">
              <a:xfrm>
                <a:off x="3708" y="3191"/>
                <a:ext cx="9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7" name="Line 112"/>
              <p:cNvSpPr>
                <a:spLocks noChangeShapeType="1"/>
              </p:cNvSpPr>
              <p:nvPr/>
            </p:nvSpPr>
            <p:spPr bwMode="auto">
              <a:xfrm>
                <a:off x="3726" y="3191"/>
                <a:ext cx="9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" name="Line 113"/>
              <p:cNvSpPr>
                <a:spLocks noChangeShapeType="1"/>
              </p:cNvSpPr>
              <p:nvPr/>
            </p:nvSpPr>
            <p:spPr bwMode="auto">
              <a:xfrm>
                <a:off x="3744" y="3191"/>
                <a:ext cx="10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9" name="Line 114"/>
              <p:cNvSpPr>
                <a:spLocks noChangeShapeType="1"/>
              </p:cNvSpPr>
              <p:nvPr/>
            </p:nvSpPr>
            <p:spPr bwMode="auto">
              <a:xfrm>
                <a:off x="3763" y="3191"/>
                <a:ext cx="9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0" name="Line 115"/>
              <p:cNvSpPr>
                <a:spLocks noChangeShapeType="1"/>
              </p:cNvSpPr>
              <p:nvPr/>
            </p:nvSpPr>
            <p:spPr bwMode="auto">
              <a:xfrm>
                <a:off x="3781" y="3191"/>
                <a:ext cx="9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1" name="Line 116"/>
              <p:cNvSpPr>
                <a:spLocks noChangeShapeType="1"/>
              </p:cNvSpPr>
              <p:nvPr/>
            </p:nvSpPr>
            <p:spPr bwMode="auto">
              <a:xfrm>
                <a:off x="3800" y="3191"/>
                <a:ext cx="9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2" name="Line 117"/>
              <p:cNvSpPr>
                <a:spLocks noChangeShapeType="1"/>
              </p:cNvSpPr>
              <p:nvPr/>
            </p:nvSpPr>
            <p:spPr bwMode="auto">
              <a:xfrm>
                <a:off x="3818" y="3191"/>
                <a:ext cx="9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3" name="Line 118"/>
              <p:cNvSpPr>
                <a:spLocks noChangeShapeType="1"/>
              </p:cNvSpPr>
              <p:nvPr/>
            </p:nvSpPr>
            <p:spPr bwMode="auto">
              <a:xfrm>
                <a:off x="3836" y="3191"/>
                <a:ext cx="9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4" name="Line 119"/>
              <p:cNvSpPr>
                <a:spLocks noChangeShapeType="1"/>
              </p:cNvSpPr>
              <p:nvPr/>
            </p:nvSpPr>
            <p:spPr bwMode="auto">
              <a:xfrm>
                <a:off x="3855" y="3191"/>
                <a:ext cx="9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" name="Line 120"/>
              <p:cNvSpPr>
                <a:spLocks noChangeShapeType="1"/>
              </p:cNvSpPr>
              <p:nvPr/>
            </p:nvSpPr>
            <p:spPr bwMode="auto">
              <a:xfrm>
                <a:off x="3873" y="3191"/>
                <a:ext cx="9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6" name="Line 121"/>
              <p:cNvSpPr>
                <a:spLocks noChangeShapeType="1"/>
              </p:cNvSpPr>
              <p:nvPr/>
            </p:nvSpPr>
            <p:spPr bwMode="auto">
              <a:xfrm>
                <a:off x="3891" y="3191"/>
                <a:ext cx="10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7" name="Line 122"/>
              <p:cNvSpPr>
                <a:spLocks noChangeShapeType="1"/>
              </p:cNvSpPr>
              <p:nvPr/>
            </p:nvSpPr>
            <p:spPr bwMode="auto">
              <a:xfrm>
                <a:off x="3910" y="3191"/>
                <a:ext cx="9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8" name="Line 123"/>
              <p:cNvSpPr>
                <a:spLocks noChangeShapeType="1"/>
              </p:cNvSpPr>
              <p:nvPr/>
            </p:nvSpPr>
            <p:spPr bwMode="auto">
              <a:xfrm>
                <a:off x="3928" y="3191"/>
                <a:ext cx="9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9" name="Line 124"/>
              <p:cNvSpPr>
                <a:spLocks noChangeShapeType="1"/>
              </p:cNvSpPr>
              <p:nvPr/>
            </p:nvSpPr>
            <p:spPr bwMode="auto">
              <a:xfrm>
                <a:off x="3947" y="3191"/>
                <a:ext cx="9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0" name="Line 125"/>
              <p:cNvSpPr>
                <a:spLocks noChangeShapeType="1"/>
              </p:cNvSpPr>
              <p:nvPr/>
            </p:nvSpPr>
            <p:spPr bwMode="auto">
              <a:xfrm>
                <a:off x="3965" y="3191"/>
                <a:ext cx="9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1" name="Line 126"/>
              <p:cNvSpPr>
                <a:spLocks noChangeShapeType="1"/>
              </p:cNvSpPr>
              <p:nvPr/>
            </p:nvSpPr>
            <p:spPr bwMode="auto">
              <a:xfrm>
                <a:off x="3983" y="3191"/>
                <a:ext cx="10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2" name="Line 127"/>
              <p:cNvSpPr>
                <a:spLocks noChangeShapeType="1"/>
              </p:cNvSpPr>
              <p:nvPr/>
            </p:nvSpPr>
            <p:spPr bwMode="auto">
              <a:xfrm>
                <a:off x="4002" y="3191"/>
                <a:ext cx="9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3" name="Line 128"/>
              <p:cNvSpPr>
                <a:spLocks noChangeShapeType="1"/>
              </p:cNvSpPr>
              <p:nvPr/>
            </p:nvSpPr>
            <p:spPr bwMode="auto">
              <a:xfrm>
                <a:off x="4020" y="3191"/>
                <a:ext cx="9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4" name="Line 129"/>
              <p:cNvSpPr>
                <a:spLocks noChangeShapeType="1"/>
              </p:cNvSpPr>
              <p:nvPr/>
            </p:nvSpPr>
            <p:spPr bwMode="auto">
              <a:xfrm>
                <a:off x="4038" y="3191"/>
                <a:ext cx="10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" name="Line 130"/>
              <p:cNvSpPr>
                <a:spLocks noChangeShapeType="1"/>
              </p:cNvSpPr>
              <p:nvPr/>
            </p:nvSpPr>
            <p:spPr bwMode="auto">
              <a:xfrm>
                <a:off x="4057" y="3191"/>
                <a:ext cx="9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6" name="Line 131"/>
              <p:cNvSpPr>
                <a:spLocks noChangeShapeType="1"/>
              </p:cNvSpPr>
              <p:nvPr/>
            </p:nvSpPr>
            <p:spPr bwMode="auto">
              <a:xfrm>
                <a:off x="4075" y="3191"/>
                <a:ext cx="9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7" name="Line 132"/>
              <p:cNvSpPr>
                <a:spLocks noChangeShapeType="1"/>
              </p:cNvSpPr>
              <p:nvPr/>
            </p:nvSpPr>
            <p:spPr bwMode="auto">
              <a:xfrm>
                <a:off x="4094" y="3191"/>
                <a:ext cx="9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8" name="Line 133"/>
              <p:cNvSpPr>
                <a:spLocks noChangeShapeType="1"/>
              </p:cNvSpPr>
              <p:nvPr/>
            </p:nvSpPr>
            <p:spPr bwMode="auto">
              <a:xfrm>
                <a:off x="4112" y="3191"/>
                <a:ext cx="9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9" name="Line 134"/>
              <p:cNvSpPr>
                <a:spLocks noChangeShapeType="1"/>
              </p:cNvSpPr>
              <p:nvPr/>
            </p:nvSpPr>
            <p:spPr bwMode="auto">
              <a:xfrm>
                <a:off x="4130" y="3191"/>
                <a:ext cx="10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0" name="Line 135"/>
              <p:cNvSpPr>
                <a:spLocks noChangeShapeType="1"/>
              </p:cNvSpPr>
              <p:nvPr/>
            </p:nvSpPr>
            <p:spPr bwMode="auto">
              <a:xfrm>
                <a:off x="4149" y="3191"/>
                <a:ext cx="9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1" name="Line 136"/>
              <p:cNvSpPr>
                <a:spLocks noChangeShapeType="1"/>
              </p:cNvSpPr>
              <p:nvPr/>
            </p:nvSpPr>
            <p:spPr bwMode="auto">
              <a:xfrm>
                <a:off x="4167" y="3191"/>
                <a:ext cx="9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2" name="Line 137"/>
              <p:cNvSpPr>
                <a:spLocks noChangeShapeType="1"/>
              </p:cNvSpPr>
              <p:nvPr/>
            </p:nvSpPr>
            <p:spPr bwMode="auto">
              <a:xfrm>
                <a:off x="4186" y="3191"/>
                <a:ext cx="9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3" name="Line 138"/>
              <p:cNvSpPr>
                <a:spLocks noChangeShapeType="1"/>
              </p:cNvSpPr>
              <p:nvPr/>
            </p:nvSpPr>
            <p:spPr bwMode="auto">
              <a:xfrm>
                <a:off x="4204" y="3191"/>
                <a:ext cx="9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4" name="Line 139"/>
              <p:cNvSpPr>
                <a:spLocks noChangeShapeType="1"/>
              </p:cNvSpPr>
              <p:nvPr/>
            </p:nvSpPr>
            <p:spPr bwMode="auto">
              <a:xfrm>
                <a:off x="4222" y="3191"/>
                <a:ext cx="10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5" name="Line 140"/>
              <p:cNvSpPr>
                <a:spLocks noChangeShapeType="1"/>
              </p:cNvSpPr>
              <p:nvPr/>
            </p:nvSpPr>
            <p:spPr bwMode="auto">
              <a:xfrm>
                <a:off x="4241" y="3191"/>
                <a:ext cx="9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6" name="Line 141"/>
              <p:cNvSpPr>
                <a:spLocks noChangeShapeType="1"/>
              </p:cNvSpPr>
              <p:nvPr/>
            </p:nvSpPr>
            <p:spPr bwMode="auto">
              <a:xfrm>
                <a:off x="4259" y="3191"/>
                <a:ext cx="9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7" name="Line 142"/>
              <p:cNvSpPr>
                <a:spLocks noChangeShapeType="1"/>
              </p:cNvSpPr>
              <p:nvPr/>
            </p:nvSpPr>
            <p:spPr bwMode="auto">
              <a:xfrm>
                <a:off x="4277" y="3191"/>
                <a:ext cx="10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8" name="Line 143"/>
              <p:cNvSpPr>
                <a:spLocks noChangeShapeType="1"/>
              </p:cNvSpPr>
              <p:nvPr/>
            </p:nvSpPr>
            <p:spPr bwMode="auto">
              <a:xfrm>
                <a:off x="4296" y="3191"/>
                <a:ext cx="9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9" name="Line 144"/>
              <p:cNvSpPr>
                <a:spLocks noChangeShapeType="1"/>
              </p:cNvSpPr>
              <p:nvPr/>
            </p:nvSpPr>
            <p:spPr bwMode="auto">
              <a:xfrm>
                <a:off x="4314" y="3191"/>
                <a:ext cx="9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0" name="Line 145"/>
              <p:cNvSpPr>
                <a:spLocks noChangeShapeType="1"/>
              </p:cNvSpPr>
              <p:nvPr/>
            </p:nvSpPr>
            <p:spPr bwMode="auto">
              <a:xfrm>
                <a:off x="4333" y="3191"/>
                <a:ext cx="9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1" name="Line 146"/>
              <p:cNvSpPr>
                <a:spLocks noChangeShapeType="1"/>
              </p:cNvSpPr>
              <p:nvPr/>
            </p:nvSpPr>
            <p:spPr bwMode="auto">
              <a:xfrm>
                <a:off x="4351" y="3191"/>
                <a:ext cx="9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2" name="Line 147"/>
              <p:cNvSpPr>
                <a:spLocks noChangeShapeType="1"/>
              </p:cNvSpPr>
              <p:nvPr/>
            </p:nvSpPr>
            <p:spPr bwMode="auto">
              <a:xfrm>
                <a:off x="4369" y="3191"/>
                <a:ext cx="10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3" name="Line 148"/>
              <p:cNvSpPr>
                <a:spLocks noChangeShapeType="1"/>
              </p:cNvSpPr>
              <p:nvPr/>
            </p:nvSpPr>
            <p:spPr bwMode="auto">
              <a:xfrm>
                <a:off x="4388" y="3191"/>
                <a:ext cx="9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4" name="Line 149"/>
              <p:cNvSpPr>
                <a:spLocks noChangeShapeType="1"/>
              </p:cNvSpPr>
              <p:nvPr/>
            </p:nvSpPr>
            <p:spPr bwMode="auto">
              <a:xfrm>
                <a:off x="4406" y="3191"/>
                <a:ext cx="9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5" name="Line 150"/>
              <p:cNvSpPr>
                <a:spLocks noChangeShapeType="1"/>
              </p:cNvSpPr>
              <p:nvPr/>
            </p:nvSpPr>
            <p:spPr bwMode="auto">
              <a:xfrm>
                <a:off x="4425" y="3191"/>
                <a:ext cx="9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" name="Line 151"/>
              <p:cNvSpPr>
                <a:spLocks noChangeShapeType="1"/>
              </p:cNvSpPr>
              <p:nvPr/>
            </p:nvSpPr>
            <p:spPr bwMode="auto">
              <a:xfrm>
                <a:off x="4443" y="3191"/>
                <a:ext cx="9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7" name="Line 152"/>
              <p:cNvSpPr>
                <a:spLocks noChangeShapeType="1"/>
              </p:cNvSpPr>
              <p:nvPr/>
            </p:nvSpPr>
            <p:spPr bwMode="auto">
              <a:xfrm>
                <a:off x="4461" y="3191"/>
                <a:ext cx="9" cy="1"/>
              </a:xfrm>
              <a:prstGeom prst="line">
                <a:avLst/>
              </a:prstGeom>
              <a:noFill/>
              <a:ln w="31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8" name="Line 413"/>
              <p:cNvSpPr>
                <a:spLocks noChangeShapeType="1"/>
              </p:cNvSpPr>
              <p:nvPr/>
            </p:nvSpPr>
            <p:spPr bwMode="auto">
              <a:xfrm>
                <a:off x="3458" y="1511"/>
                <a:ext cx="9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9" name="Line 414"/>
              <p:cNvSpPr>
                <a:spLocks noChangeShapeType="1"/>
              </p:cNvSpPr>
              <p:nvPr/>
            </p:nvSpPr>
            <p:spPr bwMode="auto">
              <a:xfrm>
                <a:off x="3477" y="1511"/>
                <a:ext cx="9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0" name="Line 415"/>
              <p:cNvSpPr>
                <a:spLocks noChangeShapeType="1"/>
              </p:cNvSpPr>
              <p:nvPr/>
            </p:nvSpPr>
            <p:spPr bwMode="auto">
              <a:xfrm>
                <a:off x="3495" y="1511"/>
                <a:ext cx="9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1" name="Line 416"/>
              <p:cNvSpPr>
                <a:spLocks noChangeShapeType="1"/>
              </p:cNvSpPr>
              <p:nvPr/>
            </p:nvSpPr>
            <p:spPr bwMode="auto">
              <a:xfrm>
                <a:off x="3513" y="1511"/>
                <a:ext cx="10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2" name="Line 417"/>
              <p:cNvSpPr>
                <a:spLocks noChangeShapeType="1"/>
              </p:cNvSpPr>
              <p:nvPr/>
            </p:nvSpPr>
            <p:spPr bwMode="auto">
              <a:xfrm>
                <a:off x="3532" y="1511"/>
                <a:ext cx="9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3" name="Line 418"/>
              <p:cNvSpPr>
                <a:spLocks noChangeShapeType="1"/>
              </p:cNvSpPr>
              <p:nvPr/>
            </p:nvSpPr>
            <p:spPr bwMode="auto">
              <a:xfrm>
                <a:off x="3550" y="1511"/>
                <a:ext cx="9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4" name="Line 419"/>
              <p:cNvSpPr>
                <a:spLocks noChangeShapeType="1"/>
              </p:cNvSpPr>
              <p:nvPr/>
            </p:nvSpPr>
            <p:spPr bwMode="auto">
              <a:xfrm>
                <a:off x="3569" y="1511"/>
                <a:ext cx="9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5" name="Line 420"/>
              <p:cNvSpPr>
                <a:spLocks noChangeShapeType="1"/>
              </p:cNvSpPr>
              <p:nvPr/>
            </p:nvSpPr>
            <p:spPr bwMode="auto">
              <a:xfrm>
                <a:off x="3587" y="1511"/>
                <a:ext cx="9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6" name="Line 421"/>
              <p:cNvSpPr>
                <a:spLocks noChangeShapeType="1"/>
              </p:cNvSpPr>
              <p:nvPr/>
            </p:nvSpPr>
            <p:spPr bwMode="auto">
              <a:xfrm>
                <a:off x="3605" y="1511"/>
                <a:ext cx="6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7" name="Rectangle 424"/>
              <p:cNvSpPr>
                <a:spLocks noChangeArrowheads="1"/>
              </p:cNvSpPr>
              <p:nvPr/>
            </p:nvSpPr>
            <p:spPr bwMode="auto">
              <a:xfrm>
                <a:off x="3759" y="3492"/>
                <a:ext cx="526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latinLnBrk="1" hangingPunct="1"/>
                <a:r>
                  <a:rPr kumimoji="1" lang="en-US" altLang="ko-KR" sz="1200" b="1" dirty="0" err="1">
                    <a:solidFill>
                      <a:srgbClr val="FF0000"/>
                    </a:solidFill>
                    <a:latin typeface="굴림" charset="-127"/>
                  </a:rPr>
                  <a:t>CDocument</a:t>
                </a:r>
                <a:endParaRPr kumimoji="1" lang="en-US" altLang="ko-KR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69" name="Rectangle 427"/>
            <p:cNvSpPr>
              <a:spLocks noChangeArrowheads="1"/>
            </p:cNvSpPr>
            <p:nvPr/>
          </p:nvSpPr>
          <p:spPr bwMode="auto">
            <a:xfrm>
              <a:off x="3701" y="3641"/>
              <a:ext cx="1596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1200">
                  <a:latin typeface="바탕" pitchFamily="18" charset="-127"/>
                  <a:ea typeface="바탕" pitchFamily="18" charset="-127"/>
                </a:rPr>
                <a:t>데이터를 저장, 처리 (눈에는 안보임)</a:t>
              </a:r>
            </a:p>
          </p:txBody>
        </p:sp>
      </p:grpSp>
      <p:grpSp>
        <p:nvGrpSpPr>
          <p:cNvPr id="238" name="Group 440"/>
          <p:cNvGrpSpPr>
            <a:grpSpLocks/>
          </p:cNvGrpSpPr>
          <p:nvPr/>
        </p:nvGrpSpPr>
        <p:grpSpPr bwMode="auto">
          <a:xfrm>
            <a:off x="1828800" y="6019800"/>
            <a:ext cx="5768975" cy="563563"/>
            <a:chOff x="1152" y="3792"/>
            <a:chExt cx="3634" cy="355"/>
          </a:xfrm>
        </p:grpSpPr>
        <p:sp>
          <p:nvSpPr>
            <p:cNvPr id="239" name="Rectangle 429"/>
            <p:cNvSpPr>
              <a:spLocks noChangeArrowheads="1"/>
            </p:cNvSpPr>
            <p:nvPr/>
          </p:nvSpPr>
          <p:spPr bwMode="auto">
            <a:xfrm>
              <a:off x="2736" y="3888"/>
              <a:ext cx="409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200" b="1" dirty="0" err="1">
                  <a:solidFill>
                    <a:srgbClr val="FF0000"/>
                  </a:solidFill>
                  <a:latin typeface="굴림" charset="-127"/>
                </a:rPr>
                <a:t>CWinApp</a:t>
              </a:r>
              <a:endParaRPr kumimoji="1" lang="en-US" altLang="ko-KR" dirty="0">
                <a:solidFill>
                  <a:srgbClr val="FF0000"/>
                </a:solidFill>
              </a:endParaRPr>
            </a:p>
          </p:txBody>
        </p:sp>
        <p:sp>
          <p:nvSpPr>
            <p:cNvPr id="240" name="Rectangle 430"/>
            <p:cNvSpPr>
              <a:spLocks noChangeArrowheads="1"/>
            </p:cNvSpPr>
            <p:nvPr/>
          </p:nvSpPr>
          <p:spPr bwMode="auto">
            <a:xfrm>
              <a:off x="1488" y="4032"/>
              <a:ext cx="2972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1200">
                  <a:latin typeface="바탕" pitchFamily="18" charset="-127"/>
                  <a:ea typeface="바탕" pitchFamily="18" charset="-127"/>
                </a:rPr>
                <a:t>위의 세 오브젝트를 묶어주고, 프로그램을 구동 시킴 (눈에는 안보임)</a:t>
              </a:r>
              <a:endParaRPr kumimoji="1" lang="ko-KR" altLang="en-US"/>
            </a:p>
          </p:txBody>
        </p:sp>
        <p:sp>
          <p:nvSpPr>
            <p:cNvPr id="241" name="Freeform 431"/>
            <p:cNvSpPr>
              <a:spLocks/>
            </p:cNvSpPr>
            <p:nvPr/>
          </p:nvSpPr>
          <p:spPr bwMode="auto">
            <a:xfrm>
              <a:off x="1152" y="3792"/>
              <a:ext cx="1810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22"/>
                </a:cxn>
                <a:cxn ang="0">
                  <a:pos x="34" y="31"/>
                </a:cxn>
                <a:cxn ang="0">
                  <a:pos x="48" y="38"/>
                </a:cxn>
                <a:cxn ang="0">
                  <a:pos x="61" y="41"/>
                </a:cxn>
                <a:cxn ang="0">
                  <a:pos x="76" y="44"/>
                </a:cxn>
                <a:cxn ang="0">
                  <a:pos x="1733" y="44"/>
                </a:cxn>
                <a:cxn ang="0">
                  <a:pos x="1748" y="45"/>
                </a:cxn>
                <a:cxn ang="0">
                  <a:pos x="1762" y="48"/>
                </a:cxn>
                <a:cxn ang="0">
                  <a:pos x="1776" y="55"/>
                </a:cxn>
                <a:cxn ang="0">
                  <a:pos x="1787" y="64"/>
                </a:cxn>
                <a:cxn ang="0">
                  <a:pos x="1810" y="86"/>
                </a:cxn>
              </a:cxnLst>
              <a:rect l="0" t="0" r="r" b="b"/>
              <a:pathLst>
                <a:path w="1810" h="86">
                  <a:moveTo>
                    <a:pt x="0" y="0"/>
                  </a:moveTo>
                  <a:lnTo>
                    <a:pt x="22" y="22"/>
                  </a:lnTo>
                  <a:lnTo>
                    <a:pt x="34" y="31"/>
                  </a:lnTo>
                  <a:lnTo>
                    <a:pt x="48" y="38"/>
                  </a:lnTo>
                  <a:lnTo>
                    <a:pt x="61" y="41"/>
                  </a:lnTo>
                  <a:lnTo>
                    <a:pt x="76" y="44"/>
                  </a:lnTo>
                  <a:lnTo>
                    <a:pt x="1733" y="44"/>
                  </a:lnTo>
                  <a:lnTo>
                    <a:pt x="1748" y="45"/>
                  </a:lnTo>
                  <a:lnTo>
                    <a:pt x="1762" y="48"/>
                  </a:lnTo>
                  <a:lnTo>
                    <a:pt x="1776" y="55"/>
                  </a:lnTo>
                  <a:lnTo>
                    <a:pt x="1787" y="64"/>
                  </a:lnTo>
                  <a:lnTo>
                    <a:pt x="1810" y="86"/>
                  </a:lnTo>
                </a:path>
              </a:pathLst>
            </a:custGeom>
            <a:noFill/>
            <a:ln w="31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2" name="Freeform 432"/>
            <p:cNvSpPr>
              <a:spLocks/>
            </p:cNvSpPr>
            <p:nvPr/>
          </p:nvSpPr>
          <p:spPr bwMode="auto">
            <a:xfrm>
              <a:off x="2976" y="3792"/>
              <a:ext cx="1810" cy="86"/>
            </a:xfrm>
            <a:custGeom>
              <a:avLst/>
              <a:gdLst/>
              <a:ahLst/>
              <a:cxnLst>
                <a:cxn ang="0">
                  <a:pos x="1810" y="0"/>
                </a:cxn>
                <a:cxn ang="0">
                  <a:pos x="1787" y="22"/>
                </a:cxn>
                <a:cxn ang="0">
                  <a:pos x="1775" y="31"/>
                </a:cxn>
                <a:cxn ang="0">
                  <a:pos x="1761" y="38"/>
                </a:cxn>
                <a:cxn ang="0">
                  <a:pos x="1748" y="41"/>
                </a:cxn>
                <a:cxn ang="0">
                  <a:pos x="1733" y="44"/>
                </a:cxn>
                <a:cxn ang="0">
                  <a:pos x="76" y="44"/>
                </a:cxn>
                <a:cxn ang="0">
                  <a:pos x="61" y="45"/>
                </a:cxn>
                <a:cxn ang="0">
                  <a:pos x="47" y="48"/>
                </a:cxn>
                <a:cxn ang="0">
                  <a:pos x="33" y="55"/>
                </a:cxn>
                <a:cxn ang="0">
                  <a:pos x="22" y="64"/>
                </a:cxn>
                <a:cxn ang="0">
                  <a:pos x="0" y="86"/>
                </a:cxn>
              </a:cxnLst>
              <a:rect l="0" t="0" r="r" b="b"/>
              <a:pathLst>
                <a:path w="1810" h="86">
                  <a:moveTo>
                    <a:pt x="1810" y="0"/>
                  </a:moveTo>
                  <a:lnTo>
                    <a:pt x="1787" y="22"/>
                  </a:lnTo>
                  <a:lnTo>
                    <a:pt x="1775" y="31"/>
                  </a:lnTo>
                  <a:lnTo>
                    <a:pt x="1761" y="38"/>
                  </a:lnTo>
                  <a:lnTo>
                    <a:pt x="1748" y="41"/>
                  </a:lnTo>
                  <a:lnTo>
                    <a:pt x="1733" y="44"/>
                  </a:lnTo>
                  <a:lnTo>
                    <a:pt x="76" y="44"/>
                  </a:lnTo>
                  <a:lnTo>
                    <a:pt x="61" y="45"/>
                  </a:lnTo>
                  <a:lnTo>
                    <a:pt x="47" y="48"/>
                  </a:lnTo>
                  <a:lnTo>
                    <a:pt x="33" y="55"/>
                  </a:lnTo>
                  <a:lnTo>
                    <a:pt x="22" y="64"/>
                  </a:lnTo>
                  <a:lnTo>
                    <a:pt x="0" y="86"/>
                  </a:lnTo>
                </a:path>
              </a:pathLst>
            </a:custGeom>
            <a:noFill/>
            <a:ln w="31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43" name="Group 406"/>
          <p:cNvGrpSpPr>
            <a:grpSpLocks/>
          </p:cNvGrpSpPr>
          <p:nvPr/>
        </p:nvGrpSpPr>
        <p:grpSpPr bwMode="auto">
          <a:xfrm>
            <a:off x="2019300" y="2055813"/>
            <a:ext cx="5076825" cy="2670175"/>
            <a:chOff x="1272" y="1295"/>
            <a:chExt cx="3198" cy="1682"/>
          </a:xfrm>
        </p:grpSpPr>
        <p:sp>
          <p:nvSpPr>
            <p:cNvPr id="244" name="Line 206"/>
            <p:cNvSpPr>
              <a:spLocks noChangeShapeType="1"/>
            </p:cNvSpPr>
            <p:nvPr/>
          </p:nvSpPr>
          <p:spPr bwMode="auto">
            <a:xfrm>
              <a:off x="1272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" name="Line 207"/>
            <p:cNvSpPr>
              <a:spLocks noChangeShapeType="1"/>
            </p:cNvSpPr>
            <p:nvPr/>
          </p:nvSpPr>
          <p:spPr bwMode="auto">
            <a:xfrm>
              <a:off x="1290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" name="Line 208"/>
            <p:cNvSpPr>
              <a:spLocks noChangeShapeType="1"/>
            </p:cNvSpPr>
            <p:nvPr/>
          </p:nvSpPr>
          <p:spPr bwMode="auto">
            <a:xfrm>
              <a:off x="1309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7" name="Line 209"/>
            <p:cNvSpPr>
              <a:spLocks noChangeShapeType="1"/>
            </p:cNvSpPr>
            <p:nvPr/>
          </p:nvSpPr>
          <p:spPr bwMode="auto">
            <a:xfrm>
              <a:off x="1327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8" name="Line 210"/>
            <p:cNvSpPr>
              <a:spLocks noChangeShapeType="1"/>
            </p:cNvSpPr>
            <p:nvPr/>
          </p:nvSpPr>
          <p:spPr bwMode="auto">
            <a:xfrm>
              <a:off x="1345" y="2976"/>
              <a:ext cx="10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9" name="Line 211"/>
            <p:cNvSpPr>
              <a:spLocks noChangeShapeType="1"/>
            </p:cNvSpPr>
            <p:nvPr/>
          </p:nvSpPr>
          <p:spPr bwMode="auto">
            <a:xfrm>
              <a:off x="1364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0" name="Line 212"/>
            <p:cNvSpPr>
              <a:spLocks noChangeShapeType="1"/>
            </p:cNvSpPr>
            <p:nvPr/>
          </p:nvSpPr>
          <p:spPr bwMode="auto">
            <a:xfrm>
              <a:off x="1382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1" name="Line 213"/>
            <p:cNvSpPr>
              <a:spLocks noChangeShapeType="1"/>
            </p:cNvSpPr>
            <p:nvPr/>
          </p:nvSpPr>
          <p:spPr bwMode="auto">
            <a:xfrm>
              <a:off x="1400" y="2976"/>
              <a:ext cx="10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2" name="Line 214"/>
            <p:cNvSpPr>
              <a:spLocks noChangeShapeType="1"/>
            </p:cNvSpPr>
            <p:nvPr/>
          </p:nvSpPr>
          <p:spPr bwMode="auto">
            <a:xfrm>
              <a:off x="1419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3" name="Line 215"/>
            <p:cNvSpPr>
              <a:spLocks noChangeShapeType="1"/>
            </p:cNvSpPr>
            <p:nvPr/>
          </p:nvSpPr>
          <p:spPr bwMode="auto">
            <a:xfrm>
              <a:off x="1437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4" name="Line 216"/>
            <p:cNvSpPr>
              <a:spLocks noChangeShapeType="1"/>
            </p:cNvSpPr>
            <p:nvPr/>
          </p:nvSpPr>
          <p:spPr bwMode="auto">
            <a:xfrm>
              <a:off x="1456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5" name="Line 217"/>
            <p:cNvSpPr>
              <a:spLocks noChangeShapeType="1"/>
            </p:cNvSpPr>
            <p:nvPr/>
          </p:nvSpPr>
          <p:spPr bwMode="auto">
            <a:xfrm>
              <a:off x="1474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" name="Line 218"/>
            <p:cNvSpPr>
              <a:spLocks noChangeShapeType="1"/>
            </p:cNvSpPr>
            <p:nvPr/>
          </p:nvSpPr>
          <p:spPr bwMode="auto">
            <a:xfrm>
              <a:off x="1492" y="2976"/>
              <a:ext cx="10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" name="Line 219"/>
            <p:cNvSpPr>
              <a:spLocks noChangeShapeType="1"/>
            </p:cNvSpPr>
            <p:nvPr/>
          </p:nvSpPr>
          <p:spPr bwMode="auto">
            <a:xfrm>
              <a:off x="1511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8" name="Line 220"/>
            <p:cNvSpPr>
              <a:spLocks noChangeShapeType="1"/>
            </p:cNvSpPr>
            <p:nvPr/>
          </p:nvSpPr>
          <p:spPr bwMode="auto">
            <a:xfrm>
              <a:off x="1529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9" name="Line 221"/>
            <p:cNvSpPr>
              <a:spLocks noChangeShapeType="1"/>
            </p:cNvSpPr>
            <p:nvPr/>
          </p:nvSpPr>
          <p:spPr bwMode="auto">
            <a:xfrm>
              <a:off x="1548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0" name="Line 222"/>
            <p:cNvSpPr>
              <a:spLocks noChangeShapeType="1"/>
            </p:cNvSpPr>
            <p:nvPr/>
          </p:nvSpPr>
          <p:spPr bwMode="auto">
            <a:xfrm>
              <a:off x="1566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1" name="Line 223"/>
            <p:cNvSpPr>
              <a:spLocks noChangeShapeType="1"/>
            </p:cNvSpPr>
            <p:nvPr/>
          </p:nvSpPr>
          <p:spPr bwMode="auto">
            <a:xfrm>
              <a:off x="1584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2" name="Line 224"/>
            <p:cNvSpPr>
              <a:spLocks noChangeShapeType="1"/>
            </p:cNvSpPr>
            <p:nvPr/>
          </p:nvSpPr>
          <p:spPr bwMode="auto">
            <a:xfrm>
              <a:off x="1603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3" name="Line 225"/>
            <p:cNvSpPr>
              <a:spLocks noChangeShapeType="1"/>
            </p:cNvSpPr>
            <p:nvPr/>
          </p:nvSpPr>
          <p:spPr bwMode="auto">
            <a:xfrm>
              <a:off x="1621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4" name="Line 226"/>
            <p:cNvSpPr>
              <a:spLocks noChangeShapeType="1"/>
            </p:cNvSpPr>
            <p:nvPr/>
          </p:nvSpPr>
          <p:spPr bwMode="auto">
            <a:xfrm>
              <a:off x="1639" y="2976"/>
              <a:ext cx="10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5" name="Line 227"/>
            <p:cNvSpPr>
              <a:spLocks noChangeShapeType="1"/>
            </p:cNvSpPr>
            <p:nvPr/>
          </p:nvSpPr>
          <p:spPr bwMode="auto">
            <a:xfrm>
              <a:off x="1658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" name="Line 228"/>
            <p:cNvSpPr>
              <a:spLocks noChangeShapeType="1"/>
            </p:cNvSpPr>
            <p:nvPr/>
          </p:nvSpPr>
          <p:spPr bwMode="auto">
            <a:xfrm>
              <a:off x="1676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" name="Line 229"/>
            <p:cNvSpPr>
              <a:spLocks noChangeShapeType="1"/>
            </p:cNvSpPr>
            <p:nvPr/>
          </p:nvSpPr>
          <p:spPr bwMode="auto">
            <a:xfrm>
              <a:off x="1695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8" name="Line 230"/>
            <p:cNvSpPr>
              <a:spLocks noChangeShapeType="1"/>
            </p:cNvSpPr>
            <p:nvPr/>
          </p:nvSpPr>
          <p:spPr bwMode="auto">
            <a:xfrm>
              <a:off x="1713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9" name="Line 231"/>
            <p:cNvSpPr>
              <a:spLocks noChangeShapeType="1"/>
            </p:cNvSpPr>
            <p:nvPr/>
          </p:nvSpPr>
          <p:spPr bwMode="auto">
            <a:xfrm>
              <a:off x="1731" y="2976"/>
              <a:ext cx="10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0" name="Line 232"/>
            <p:cNvSpPr>
              <a:spLocks noChangeShapeType="1"/>
            </p:cNvSpPr>
            <p:nvPr/>
          </p:nvSpPr>
          <p:spPr bwMode="auto">
            <a:xfrm>
              <a:off x="1750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1" name="Line 233"/>
            <p:cNvSpPr>
              <a:spLocks noChangeShapeType="1"/>
            </p:cNvSpPr>
            <p:nvPr/>
          </p:nvSpPr>
          <p:spPr bwMode="auto">
            <a:xfrm>
              <a:off x="1768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2" name="Line 234"/>
            <p:cNvSpPr>
              <a:spLocks noChangeShapeType="1"/>
            </p:cNvSpPr>
            <p:nvPr/>
          </p:nvSpPr>
          <p:spPr bwMode="auto">
            <a:xfrm>
              <a:off x="1787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3" name="Line 235"/>
            <p:cNvSpPr>
              <a:spLocks noChangeShapeType="1"/>
            </p:cNvSpPr>
            <p:nvPr/>
          </p:nvSpPr>
          <p:spPr bwMode="auto">
            <a:xfrm>
              <a:off x="1805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4" name="Line 236"/>
            <p:cNvSpPr>
              <a:spLocks noChangeShapeType="1"/>
            </p:cNvSpPr>
            <p:nvPr/>
          </p:nvSpPr>
          <p:spPr bwMode="auto">
            <a:xfrm>
              <a:off x="1823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5" name="Line 237"/>
            <p:cNvSpPr>
              <a:spLocks noChangeShapeType="1"/>
            </p:cNvSpPr>
            <p:nvPr/>
          </p:nvSpPr>
          <p:spPr bwMode="auto">
            <a:xfrm>
              <a:off x="1842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" name="Line 238"/>
            <p:cNvSpPr>
              <a:spLocks noChangeShapeType="1"/>
            </p:cNvSpPr>
            <p:nvPr/>
          </p:nvSpPr>
          <p:spPr bwMode="auto">
            <a:xfrm>
              <a:off x="1860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" name="Line 239"/>
            <p:cNvSpPr>
              <a:spLocks noChangeShapeType="1"/>
            </p:cNvSpPr>
            <p:nvPr/>
          </p:nvSpPr>
          <p:spPr bwMode="auto">
            <a:xfrm>
              <a:off x="1878" y="2976"/>
              <a:ext cx="10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8" name="Line 240"/>
            <p:cNvSpPr>
              <a:spLocks noChangeShapeType="1"/>
            </p:cNvSpPr>
            <p:nvPr/>
          </p:nvSpPr>
          <p:spPr bwMode="auto">
            <a:xfrm>
              <a:off x="1897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9" name="Line 241"/>
            <p:cNvSpPr>
              <a:spLocks noChangeShapeType="1"/>
            </p:cNvSpPr>
            <p:nvPr/>
          </p:nvSpPr>
          <p:spPr bwMode="auto">
            <a:xfrm>
              <a:off x="1915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0" name="Line 242"/>
            <p:cNvSpPr>
              <a:spLocks noChangeShapeType="1"/>
            </p:cNvSpPr>
            <p:nvPr/>
          </p:nvSpPr>
          <p:spPr bwMode="auto">
            <a:xfrm>
              <a:off x="1934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1" name="Line 243"/>
            <p:cNvSpPr>
              <a:spLocks noChangeShapeType="1"/>
            </p:cNvSpPr>
            <p:nvPr/>
          </p:nvSpPr>
          <p:spPr bwMode="auto">
            <a:xfrm>
              <a:off x="1952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2" name="Line 244"/>
            <p:cNvSpPr>
              <a:spLocks noChangeShapeType="1"/>
            </p:cNvSpPr>
            <p:nvPr/>
          </p:nvSpPr>
          <p:spPr bwMode="auto">
            <a:xfrm>
              <a:off x="1970" y="2976"/>
              <a:ext cx="10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3" name="Line 245"/>
            <p:cNvSpPr>
              <a:spLocks noChangeShapeType="1"/>
            </p:cNvSpPr>
            <p:nvPr/>
          </p:nvSpPr>
          <p:spPr bwMode="auto">
            <a:xfrm>
              <a:off x="1989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4" name="Line 246"/>
            <p:cNvSpPr>
              <a:spLocks noChangeShapeType="1"/>
            </p:cNvSpPr>
            <p:nvPr/>
          </p:nvSpPr>
          <p:spPr bwMode="auto">
            <a:xfrm>
              <a:off x="2007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5" name="Line 247"/>
            <p:cNvSpPr>
              <a:spLocks noChangeShapeType="1"/>
            </p:cNvSpPr>
            <p:nvPr/>
          </p:nvSpPr>
          <p:spPr bwMode="auto">
            <a:xfrm>
              <a:off x="2026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6" name="Line 248"/>
            <p:cNvSpPr>
              <a:spLocks noChangeShapeType="1"/>
            </p:cNvSpPr>
            <p:nvPr/>
          </p:nvSpPr>
          <p:spPr bwMode="auto">
            <a:xfrm>
              <a:off x="2044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7" name="Line 249"/>
            <p:cNvSpPr>
              <a:spLocks noChangeShapeType="1"/>
            </p:cNvSpPr>
            <p:nvPr/>
          </p:nvSpPr>
          <p:spPr bwMode="auto">
            <a:xfrm>
              <a:off x="2062" y="2976"/>
              <a:ext cx="4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8" name="Line 250"/>
            <p:cNvSpPr>
              <a:spLocks noChangeShapeType="1"/>
            </p:cNvSpPr>
            <p:nvPr/>
          </p:nvSpPr>
          <p:spPr bwMode="auto">
            <a:xfrm>
              <a:off x="2292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9" name="Line 251"/>
            <p:cNvSpPr>
              <a:spLocks noChangeShapeType="1"/>
            </p:cNvSpPr>
            <p:nvPr/>
          </p:nvSpPr>
          <p:spPr bwMode="auto">
            <a:xfrm>
              <a:off x="2310" y="2976"/>
              <a:ext cx="10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0" name="Line 252"/>
            <p:cNvSpPr>
              <a:spLocks noChangeShapeType="1"/>
            </p:cNvSpPr>
            <p:nvPr/>
          </p:nvSpPr>
          <p:spPr bwMode="auto">
            <a:xfrm>
              <a:off x="2329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1" name="Line 253"/>
            <p:cNvSpPr>
              <a:spLocks noChangeShapeType="1"/>
            </p:cNvSpPr>
            <p:nvPr/>
          </p:nvSpPr>
          <p:spPr bwMode="auto">
            <a:xfrm>
              <a:off x="2347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2" name="Line 254"/>
            <p:cNvSpPr>
              <a:spLocks noChangeShapeType="1"/>
            </p:cNvSpPr>
            <p:nvPr/>
          </p:nvSpPr>
          <p:spPr bwMode="auto">
            <a:xfrm>
              <a:off x="2366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3" name="Line 255"/>
            <p:cNvSpPr>
              <a:spLocks noChangeShapeType="1"/>
            </p:cNvSpPr>
            <p:nvPr/>
          </p:nvSpPr>
          <p:spPr bwMode="auto">
            <a:xfrm>
              <a:off x="2384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4" name="Line 256"/>
            <p:cNvSpPr>
              <a:spLocks noChangeShapeType="1"/>
            </p:cNvSpPr>
            <p:nvPr/>
          </p:nvSpPr>
          <p:spPr bwMode="auto">
            <a:xfrm>
              <a:off x="2402" y="2976"/>
              <a:ext cx="10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5" name="Line 257"/>
            <p:cNvSpPr>
              <a:spLocks noChangeShapeType="1"/>
            </p:cNvSpPr>
            <p:nvPr/>
          </p:nvSpPr>
          <p:spPr bwMode="auto">
            <a:xfrm>
              <a:off x="2421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6" name="Line 258"/>
            <p:cNvSpPr>
              <a:spLocks noChangeShapeType="1"/>
            </p:cNvSpPr>
            <p:nvPr/>
          </p:nvSpPr>
          <p:spPr bwMode="auto">
            <a:xfrm>
              <a:off x="2439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7" name="Line 259"/>
            <p:cNvSpPr>
              <a:spLocks noChangeShapeType="1"/>
            </p:cNvSpPr>
            <p:nvPr/>
          </p:nvSpPr>
          <p:spPr bwMode="auto">
            <a:xfrm>
              <a:off x="2458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8" name="Line 260"/>
            <p:cNvSpPr>
              <a:spLocks noChangeShapeType="1"/>
            </p:cNvSpPr>
            <p:nvPr/>
          </p:nvSpPr>
          <p:spPr bwMode="auto">
            <a:xfrm>
              <a:off x="2476" y="2976"/>
              <a:ext cx="4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9" name="Line 261"/>
            <p:cNvSpPr>
              <a:spLocks noChangeShapeType="1"/>
            </p:cNvSpPr>
            <p:nvPr/>
          </p:nvSpPr>
          <p:spPr bwMode="auto">
            <a:xfrm>
              <a:off x="3348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0" name="Line 262"/>
            <p:cNvSpPr>
              <a:spLocks noChangeShapeType="1"/>
            </p:cNvSpPr>
            <p:nvPr/>
          </p:nvSpPr>
          <p:spPr bwMode="auto">
            <a:xfrm>
              <a:off x="3366" y="2976"/>
              <a:ext cx="10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1" name="Line 263"/>
            <p:cNvSpPr>
              <a:spLocks noChangeShapeType="1"/>
            </p:cNvSpPr>
            <p:nvPr/>
          </p:nvSpPr>
          <p:spPr bwMode="auto">
            <a:xfrm>
              <a:off x="3385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2" name="Line 264"/>
            <p:cNvSpPr>
              <a:spLocks noChangeShapeType="1"/>
            </p:cNvSpPr>
            <p:nvPr/>
          </p:nvSpPr>
          <p:spPr bwMode="auto">
            <a:xfrm>
              <a:off x="3403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3" name="Line 265"/>
            <p:cNvSpPr>
              <a:spLocks noChangeShapeType="1"/>
            </p:cNvSpPr>
            <p:nvPr/>
          </p:nvSpPr>
          <p:spPr bwMode="auto">
            <a:xfrm>
              <a:off x="3421" y="2976"/>
              <a:ext cx="10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4" name="Line 266"/>
            <p:cNvSpPr>
              <a:spLocks noChangeShapeType="1"/>
            </p:cNvSpPr>
            <p:nvPr/>
          </p:nvSpPr>
          <p:spPr bwMode="auto">
            <a:xfrm>
              <a:off x="3440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5" name="Line 267"/>
            <p:cNvSpPr>
              <a:spLocks noChangeShapeType="1"/>
            </p:cNvSpPr>
            <p:nvPr/>
          </p:nvSpPr>
          <p:spPr bwMode="auto">
            <a:xfrm>
              <a:off x="3458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6" name="Line 268"/>
            <p:cNvSpPr>
              <a:spLocks noChangeShapeType="1"/>
            </p:cNvSpPr>
            <p:nvPr/>
          </p:nvSpPr>
          <p:spPr bwMode="auto">
            <a:xfrm>
              <a:off x="3477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7" name="Line 269"/>
            <p:cNvSpPr>
              <a:spLocks noChangeShapeType="1"/>
            </p:cNvSpPr>
            <p:nvPr/>
          </p:nvSpPr>
          <p:spPr bwMode="auto">
            <a:xfrm>
              <a:off x="3495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" name="Line 270"/>
            <p:cNvSpPr>
              <a:spLocks noChangeShapeType="1"/>
            </p:cNvSpPr>
            <p:nvPr/>
          </p:nvSpPr>
          <p:spPr bwMode="auto">
            <a:xfrm>
              <a:off x="3513" y="2976"/>
              <a:ext cx="10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" name="Line 271"/>
            <p:cNvSpPr>
              <a:spLocks noChangeShapeType="1"/>
            </p:cNvSpPr>
            <p:nvPr/>
          </p:nvSpPr>
          <p:spPr bwMode="auto">
            <a:xfrm>
              <a:off x="3532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" name="Line 272"/>
            <p:cNvSpPr>
              <a:spLocks noChangeShapeType="1"/>
            </p:cNvSpPr>
            <p:nvPr/>
          </p:nvSpPr>
          <p:spPr bwMode="auto">
            <a:xfrm>
              <a:off x="3550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" name="Line 273"/>
            <p:cNvSpPr>
              <a:spLocks noChangeShapeType="1"/>
            </p:cNvSpPr>
            <p:nvPr/>
          </p:nvSpPr>
          <p:spPr bwMode="auto">
            <a:xfrm>
              <a:off x="3569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" name="Line 274"/>
            <p:cNvSpPr>
              <a:spLocks noChangeShapeType="1"/>
            </p:cNvSpPr>
            <p:nvPr/>
          </p:nvSpPr>
          <p:spPr bwMode="auto">
            <a:xfrm>
              <a:off x="3587" y="2976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3" name="Line 275"/>
            <p:cNvSpPr>
              <a:spLocks noChangeShapeType="1"/>
            </p:cNvSpPr>
            <p:nvPr/>
          </p:nvSpPr>
          <p:spPr bwMode="auto">
            <a:xfrm>
              <a:off x="3605" y="2976"/>
              <a:ext cx="6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4" name="Line 276"/>
            <p:cNvSpPr>
              <a:spLocks noChangeShapeType="1"/>
            </p:cNvSpPr>
            <p:nvPr/>
          </p:nvSpPr>
          <p:spPr bwMode="auto">
            <a:xfrm>
              <a:off x="2292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5" name="Line 277"/>
            <p:cNvSpPr>
              <a:spLocks noChangeShapeType="1"/>
            </p:cNvSpPr>
            <p:nvPr/>
          </p:nvSpPr>
          <p:spPr bwMode="auto">
            <a:xfrm>
              <a:off x="2310" y="1295"/>
              <a:ext cx="10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6" name="Line 278"/>
            <p:cNvSpPr>
              <a:spLocks noChangeShapeType="1"/>
            </p:cNvSpPr>
            <p:nvPr/>
          </p:nvSpPr>
          <p:spPr bwMode="auto">
            <a:xfrm>
              <a:off x="2329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7" name="Line 279"/>
            <p:cNvSpPr>
              <a:spLocks noChangeShapeType="1"/>
            </p:cNvSpPr>
            <p:nvPr/>
          </p:nvSpPr>
          <p:spPr bwMode="auto">
            <a:xfrm>
              <a:off x="2347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8" name="Line 280"/>
            <p:cNvSpPr>
              <a:spLocks noChangeShapeType="1"/>
            </p:cNvSpPr>
            <p:nvPr/>
          </p:nvSpPr>
          <p:spPr bwMode="auto">
            <a:xfrm>
              <a:off x="2366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9" name="Line 281"/>
            <p:cNvSpPr>
              <a:spLocks noChangeShapeType="1"/>
            </p:cNvSpPr>
            <p:nvPr/>
          </p:nvSpPr>
          <p:spPr bwMode="auto">
            <a:xfrm>
              <a:off x="2384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0" name="Line 282"/>
            <p:cNvSpPr>
              <a:spLocks noChangeShapeType="1"/>
            </p:cNvSpPr>
            <p:nvPr/>
          </p:nvSpPr>
          <p:spPr bwMode="auto">
            <a:xfrm>
              <a:off x="2402" y="1295"/>
              <a:ext cx="10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1" name="Line 283"/>
            <p:cNvSpPr>
              <a:spLocks noChangeShapeType="1"/>
            </p:cNvSpPr>
            <p:nvPr/>
          </p:nvSpPr>
          <p:spPr bwMode="auto">
            <a:xfrm>
              <a:off x="2421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2" name="Line 284"/>
            <p:cNvSpPr>
              <a:spLocks noChangeShapeType="1"/>
            </p:cNvSpPr>
            <p:nvPr/>
          </p:nvSpPr>
          <p:spPr bwMode="auto">
            <a:xfrm>
              <a:off x="2439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3" name="Line 285"/>
            <p:cNvSpPr>
              <a:spLocks noChangeShapeType="1"/>
            </p:cNvSpPr>
            <p:nvPr/>
          </p:nvSpPr>
          <p:spPr bwMode="auto">
            <a:xfrm>
              <a:off x="2458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4" name="Line 286"/>
            <p:cNvSpPr>
              <a:spLocks noChangeShapeType="1"/>
            </p:cNvSpPr>
            <p:nvPr/>
          </p:nvSpPr>
          <p:spPr bwMode="auto">
            <a:xfrm>
              <a:off x="2476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5" name="Line 287"/>
            <p:cNvSpPr>
              <a:spLocks noChangeShapeType="1"/>
            </p:cNvSpPr>
            <p:nvPr/>
          </p:nvSpPr>
          <p:spPr bwMode="auto">
            <a:xfrm>
              <a:off x="2494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6" name="Line 288"/>
            <p:cNvSpPr>
              <a:spLocks noChangeShapeType="1"/>
            </p:cNvSpPr>
            <p:nvPr/>
          </p:nvSpPr>
          <p:spPr bwMode="auto">
            <a:xfrm>
              <a:off x="2513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7" name="Line 289"/>
            <p:cNvSpPr>
              <a:spLocks noChangeShapeType="1"/>
            </p:cNvSpPr>
            <p:nvPr/>
          </p:nvSpPr>
          <p:spPr bwMode="auto">
            <a:xfrm>
              <a:off x="2531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8" name="Line 290"/>
            <p:cNvSpPr>
              <a:spLocks noChangeShapeType="1"/>
            </p:cNvSpPr>
            <p:nvPr/>
          </p:nvSpPr>
          <p:spPr bwMode="auto">
            <a:xfrm>
              <a:off x="2549" y="1295"/>
              <a:ext cx="10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9" name="Line 291"/>
            <p:cNvSpPr>
              <a:spLocks noChangeShapeType="1"/>
            </p:cNvSpPr>
            <p:nvPr/>
          </p:nvSpPr>
          <p:spPr bwMode="auto">
            <a:xfrm>
              <a:off x="2568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0" name="Line 292"/>
            <p:cNvSpPr>
              <a:spLocks noChangeShapeType="1"/>
            </p:cNvSpPr>
            <p:nvPr/>
          </p:nvSpPr>
          <p:spPr bwMode="auto">
            <a:xfrm>
              <a:off x="2586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1" name="Line 293"/>
            <p:cNvSpPr>
              <a:spLocks noChangeShapeType="1"/>
            </p:cNvSpPr>
            <p:nvPr/>
          </p:nvSpPr>
          <p:spPr bwMode="auto">
            <a:xfrm>
              <a:off x="2605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2" name="Line 294"/>
            <p:cNvSpPr>
              <a:spLocks noChangeShapeType="1"/>
            </p:cNvSpPr>
            <p:nvPr/>
          </p:nvSpPr>
          <p:spPr bwMode="auto">
            <a:xfrm>
              <a:off x="2623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3" name="Line 295"/>
            <p:cNvSpPr>
              <a:spLocks noChangeShapeType="1"/>
            </p:cNvSpPr>
            <p:nvPr/>
          </p:nvSpPr>
          <p:spPr bwMode="auto">
            <a:xfrm>
              <a:off x="2641" y="1295"/>
              <a:ext cx="10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4" name="Line 296"/>
            <p:cNvSpPr>
              <a:spLocks noChangeShapeType="1"/>
            </p:cNvSpPr>
            <p:nvPr/>
          </p:nvSpPr>
          <p:spPr bwMode="auto">
            <a:xfrm>
              <a:off x="2660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5" name="Line 297"/>
            <p:cNvSpPr>
              <a:spLocks noChangeShapeType="1"/>
            </p:cNvSpPr>
            <p:nvPr/>
          </p:nvSpPr>
          <p:spPr bwMode="auto">
            <a:xfrm>
              <a:off x="2678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6" name="Line 298"/>
            <p:cNvSpPr>
              <a:spLocks noChangeShapeType="1"/>
            </p:cNvSpPr>
            <p:nvPr/>
          </p:nvSpPr>
          <p:spPr bwMode="auto">
            <a:xfrm>
              <a:off x="2696" y="1295"/>
              <a:ext cx="10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7" name="Line 299"/>
            <p:cNvSpPr>
              <a:spLocks noChangeShapeType="1"/>
            </p:cNvSpPr>
            <p:nvPr/>
          </p:nvSpPr>
          <p:spPr bwMode="auto">
            <a:xfrm>
              <a:off x="2715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8" name="Line 300"/>
            <p:cNvSpPr>
              <a:spLocks noChangeShapeType="1"/>
            </p:cNvSpPr>
            <p:nvPr/>
          </p:nvSpPr>
          <p:spPr bwMode="auto">
            <a:xfrm>
              <a:off x="2733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9" name="Line 301"/>
            <p:cNvSpPr>
              <a:spLocks noChangeShapeType="1"/>
            </p:cNvSpPr>
            <p:nvPr/>
          </p:nvSpPr>
          <p:spPr bwMode="auto">
            <a:xfrm>
              <a:off x="2752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0" name="Line 302"/>
            <p:cNvSpPr>
              <a:spLocks noChangeShapeType="1"/>
            </p:cNvSpPr>
            <p:nvPr/>
          </p:nvSpPr>
          <p:spPr bwMode="auto">
            <a:xfrm>
              <a:off x="2770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1" name="Line 303"/>
            <p:cNvSpPr>
              <a:spLocks noChangeShapeType="1"/>
            </p:cNvSpPr>
            <p:nvPr/>
          </p:nvSpPr>
          <p:spPr bwMode="auto">
            <a:xfrm>
              <a:off x="2788" y="1295"/>
              <a:ext cx="10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2" name="Line 304"/>
            <p:cNvSpPr>
              <a:spLocks noChangeShapeType="1"/>
            </p:cNvSpPr>
            <p:nvPr/>
          </p:nvSpPr>
          <p:spPr bwMode="auto">
            <a:xfrm>
              <a:off x="2807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3" name="Line 305"/>
            <p:cNvSpPr>
              <a:spLocks noChangeShapeType="1"/>
            </p:cNvSpPr>
            <p:nvPr/>
          </p:nvSpPr>
          <p:spPr bwMode="auto">
            <a:xfrm>
              <a:off x="2825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4" name="Line 306"/>
            <p:cNvSpPr>
              <a:spLocks noChangeShapeType="1"/>
            </p:cNvSpPr>
            <p:nvPr/>
          </p:nvSpPr>
          <p:spPr bwMode="auto">
            <a:xfrm>
              <a:off x="2844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5" name="Line 307"/>
            <p:cNvSpPr>
              <a:spLocks noChangeShapeType="1"/>
            </p:cNvSpPr>
            <p:nvPr/>
          </p:nvSpPr>
          <p:spPr bwMode="auto">
            <a:xfrm>
              <a:off x="2862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6" name="Line 308"/>
            <p:cNvSpPr>
              <a:spLocks noChangeShapeType="1"/>
            </p:cNvSpPr>
            <p:nvPr/>
          </p:nvSpPr>
          <p:spPr bwMode="auto">
            <a:xfrm>
              <a:off x="2880" y="1295"/>
              <a:ext cx="10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7" name="Line 309"/>
            <p:cNvSpPr>
              <a:spLocks noChangeShapeType="1"/>
            </p:cNvSpPr>
            <p:nvPr/>
          </p:nvSpPr>
          <p:spPr bwMode="auto">
            <a:xfrm>
              <a:off x="2899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8" name="Line 310"/>
            <p:cNvSpPr>
              <a:spLocks noChangeShapeType="1"/>
            </p:cNvSpPr>
            <p:nvPr/>
          </p:nvSpPr>
          <p:spPr bwMode="auto">
            <a:xfrm>
              <a:off x="2917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9" name="Line 311"/>
            <p:cNvSpPr>
              <a:spLocks noChangeShapeType="1"/>
            </p:cNvSpPr>
            <p:nvPr/>
          </p:nvSpPr>
          <p:spPr bwMode="auto">
            <a:xfrm>
              <a:off x="2935" y="1295"/>
              <a:ext cx="10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0" name="Line 312"/>
            <p:cNvSpPr>
              <a:spLocks noChangeShapeType="1"/>
            </p:cNvSpPr>
            <p:nvPr/>
          </p:nvSpPr>
          <p:spPr bwMode="auto">
            <a:xfrm>
              <a:off x="2954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1" name="Line 313"/>
            <p:cNvSpPr>
              <a:spLocks noChangeShapeType="1"/>
            </p:cNvSpPr>
            <p:nvPr/>
          </p:nvSpPr>
          <p:spPr bwMode="auto">
            <a:xfrm>
              <a:off x="2972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2" name="Line 314"/>
            <p:cNvSpPr>
              <a:spLocks noChangeShapeType="1"/>
            </p:cNvSpPr>
            <p:nvPr/>
          </p:nvSpPr>
          <p:spPr bwMode="auto">
            <a:xfrm>
              <a:off x="2991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3" name="Line 315"/>
            <p:cNvSpPr>
              <a:spLocks noChangeShapeType="1"/>
            </p:cNvSpPr>
            <p:nvPr/>
          </p:nvSpPr>
          <p:spPr bwMode="auto">
            <a:xfrm>
              <a:off x="3009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4" name="Line 316"/>
            <p:cNvSpPr>
              <a:spLocks noChangeShapeType="1"/>
            </p:cNvSpPr>
            <p:nvPr/>
          </p:nvSpPr>
          <p:spPr bwMode="auto">
            <a:xfrm>
              <a:off x="3027" y="1295"/>
              <a:ext cx="10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5" name="Line 317"/>
            <p:cNvSpPr>
              <a:spLocks noChangeShapeType="1"/>
            </p:cNvSpPr>
            <p:nvPr/>
          </p:nvSpPr>
          <p:spPr bwMode="auto">
            <a:xfrm>
              <a:off x="3046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6" name="Line 318"/>
            <p:cNvSpPr>
              <a:spLocks noChangeShapeType="1"/>
            </p:cNvSpPr>
            <p:nvPr/>
          </p:nvSpPr>
          <p:spPr bwMode="auto">
            <a:xfrm>
              <a:off x="3064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7" name="Line 319"/>
            <p:cNvSpPr>
              <a:spLocks noChangeShapeType="1"/>
            </p:cNvSpPr>
            <p:nvPr/>
          </p:nvSpPr>
          <p:spPr bwMode="auto">
            <a:xfrm>
              <a:off x="3083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" name="Line 320"/>
            <p:cNvSpPr>
              <a:spLocks noChangeShapeType="1"/>
            </p:cNvSpPr>
            <p:nvPr/>
          </p:nvSpPr>
          <p:spPr bwMode="auto">
            <a:xfrm>
              <a:off x="3101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" name="Line 321"/>
            <p:cNvSpPr>
              <a:spLocks noChangeShapeType="1"/>
            </p:cNvSpPr>
            <p:nvPr/>
          </p:nvSpPr>
          <p:spPr bwMode="auto">
            <a:xfrm>
              <a:off x="3119" y="1295"/>
              <a:ext cx="10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0" name="Line 322"/>
            <p:cNvSpPr>
              <a:spLocks noChangeShapeType="1"/>
            </p:cNvSpPr>
            <p:nvPr/>
          </p:nvSpPr>
          <p:spPr bwMode="auto">
            <a:xfrm>
              <a:off x="3138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1" name="Line 323"/>
            <p:cNvSpPr>
              <a:spLocks noChangeShapeType="1"/>
            </p:cNvSpPr>
            <p:nvPr/>
          </p:nvSpPr>
          <p:spPr bwMode="auto">
            <a:xfrm>
              <a:off x="3156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2" name="Line 324"/>
            <p:cNvSpPr>
              <a:spLocks noChangeShapeType="1"/>
            </p:cNvSpPr>
            <p:nvPr/>
          </p:nvSpPr>
          <p:spPr bwMode="auto">
            <a:xfrm>
              <a:off x="3174" y="1295"/>
              <a:ext cx="10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3" name="Line 325"/>
            <p:cNvSpPr>
              <a:spLocks noChangeShapeType="1"/>
            </p:cNvSpPr>
            <p:nvPr/>
          </p:nvSpPr>
          <p:spPr bwMode="auto">
            <a:xfrm>
              <a:off x="3193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4" name="Line 326"/>
            <p:cNvSpPr>
              <a:spLocks noChangeShapeType="1"/>
            </p:cNvSpPr>
            <p:nvPr/>
          </p:nvSpPr>
          <p:spPr bwMode="auto">
            <a:xfrm>
              <a:off x="3211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5" name="Line 327"/>
            <p:cNvSpPr>
              <a:spLocks noChangeShapeType="1"/>
            </p:cNvSpPr>
            <p:nvPr/>
          </p:nvSpPr>
          <p:spPr bwMode="auto">
            <a:xfrm>
              <a:off x="3230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6" name="Line 328"/>
            <p:cNvSpPr>
              <a:spLocks noChangeShapeType="1"/>
            </p:cNvSpPr>
            <p:nvPr/>
          </p:nvSpPr>
          <p:spPr bwMode="auto">
            <a:xfrm>
              <a:off x="3248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7" name="Line 329"/>
            <p:cNvSpPr>
              <a:spLocks noChangeShapeType="1"/>
            </p:cNvSpPr>
            <p:nvPr/>
          </p:nvSpPr>
          <p:spPr bwMode="auto">
            <a:xfrm>
              <a:off x="3266" y="1295"/>
              <a:ext cx="10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8" name="Line 330"/>
            <p:cNvSpPr>
              <a:spLocks noChangeShapeType="1"/>
            </p:cNvSpPr>
            <p:nvPr/>
          </p:nvSpPr>
          <p:spPr bwMode="auto">
            <a:xfrm>
              <a:off x="3285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9" name="Line 331"/>
            <p:cNvSpPr>
              <a:spLocks noChangeShapeType="1"/>
            </p:cNvSpPr>
            <p:nvPr/>
          </p:nvSpPr>
          <p:spPr bwMode="auto">
            <a:xfrm>
              <a:off x="3303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0" name="Line 332"/>
            <p:cNvSpPr>
              <a:spLocks noChangeShapeType="1"/>
            </p:cNvSpPr>
            <p:nvPr/>
          </p:nvSpPr>
          <p:spPr bwMode="auto">
            <a:xfrm>
              <a:off x="3322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1" name="Line 333"/>
            <p:cNvSpPr>
              <a:spLocks noChangeShapeType="1"/>
            </p:cNvSpPr>
            <p:nvPr/>
          </p:nvSpPr>
          <p:spPr bwMode="auto">
            <a:xfrm>
              <a:off x="3340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2" name="Line 334"/>
            <p:cNvSpPr>
              <a:spLocks noChangeShapeType="1"/>
            </p:cNvSpPr>
            <p:nvPr/>
          </p:nvSpPr>
          <p:spPr bwMode="auto">
            <a:xfrm>
              <a:off x="3358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3" name="Line 335"/>
            <p:cNvSpPr>
              <a:spLocks noChangeShapeType="1"/>
            </p:cNvSpPr>
            <p:nvPr/>
          </p:nvSpPr>
          <p:spPr bwMode="auto">
            <a:xfrm>
              <a:off x="3377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4" name="Line 336"/>
            <p:cNvSpPr>
              <a:spLocks noChangeShapeType="1"/>
            </p:cNvSpPr>
            <p:nvPr/>
          </p:nvSpPr>
          <p:spPr bwMode="auto">
            <a:xfrm>
              <a:off x="3395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5" name="Line 337"/>
            <p:cNvSpPr>
              <a:spLocks noChangeShapeType="1"/>
            </p:cNvSpPr>
            <p:nvPr/>
          </p:nvSpPr>
          <p:spPr bwMode="auto">
            <a:xfrm>
              <a:off x="3413" y="1295"/>
              <a:ext cx="10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6" name="Line 338"/>
            <p:cNvSpPr>
              <a:spLocks noChangeShapeType="1"/>
            </p:cNvSpPr>
            <p:nvPr/>
          </p:nvSpPr>
          <p:spPr bwMode="auto">
            <a:xfrm>
              <a:off x="3432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7" name="Line 339"/>
            <p:cNvSpPr>
              <a:spLocks noChangeShapeType="1"/>
            </p:cNvSpPr>
            <p:nvPr/>
          </p:nvSpPr>
          <p:spPr bwMode="auto">
            <a:xfrm>
              <a:off x="3450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8" name="Line 340"/>
            <p:cNvSpPr>
              <a:spLocks noChangeShapeType="1"/>
            </p:cNvSpPr>
            <p:nvPr/>
          </p:nvSpPr>
          <p:spPr bwMode="auto">
            <a:xfrm>
              <a:off x="3469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" name="Line 341"/>
            <p:cNvSpPr>
              <a:spLocks noChangeShapeType="1"/>
            </p:cNvSpPr>
            <p:nvPr/>
          </p:nvSpPr>
          <p:spPr bwMode="auto">
            <a:xfrm>
              <a:off x="3487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0" name="Line 342"/>
            <p:cNvSpPr>
              <a:spLocks noChangeShapeType="1"/>
            </p:cNvSpPr>
            <p:nvPr/>
          </p:nvSpPr>
          <p:spPr bwMode="auto">
            <a:xfrm>
              <a:off x="3505" y="1295"/>
              <a:ext cx="10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1" name="Line 343"/>
            <p:cNvSpPr>
              <a:spLocks noChangeShapeType="1"/>
            </p:cNvSpPr>
            <p:nvPr/>
          </p:nvSpPr>
          <p:spPr bwMode="auto">
            <a:xfrm>
              <a:off x="3524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2" name="Line 344"/>
            <p:cNvSpPr>
              <a:spLocks noChangeShapeType="1"/>
            </p:cNvSpPr>
            <p:nvPr/>
          </p:nvSpPr>
          <p:spPr bwMode="auto">
            <a:xfrm>
              <a:off x="3542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3" name="Line 345"/>
            <p:cNvSpPr>
              <a:spLocks noChangeShapeType="1"/>
            </p:cNvSpPr>
            <p:nvPr/>
          </p:nvSpPr>
          <p:spPr bwMode="auto">
            <a:xfrm>
              <a:off x="3561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4" name="Line 346"/>
            <p:cNvSpPr>
              <a:spLocks noChangeShapeType="1"/>
            </p:cNvSpPr>
            <p:nvPr/>
          </p:nvSpPr>
          <p:spPr bwMode="auto">
            <a:xfrm>
              <a:off x="3579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5" name="Line 347"/>
            <p:cNvSpPr>
              <a:spLocks noChangeShapeType="1"/>
            </p:cNvSpPr>
            <p:nvPr/>
          </p:nvSpPr>
          <p:spPr bwMode="auto">
            <a:xfrm>
              <a:off x="3597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6" name="Line 348"/>
            <p:cNvSpPr>
              <a:spLocks noChangeShapeType="1"/>
            </p:cNvSpPr>
            <p:nvPr/>
          </p:nvSpPr>
          <p:spPr bwMode="auto">
            <a:xfrm>
              <a:off x="3616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7" name="Line 349"/>
            <p:cNvSpPr>
              <a:spLocks noChangeShapeType="1"/>
            </p:cNvSpPr>
            <p:nvPr/>
          </p:nvSpPr>
          <p:spPr bwMode="auto">
            <a:xfrm>
              <a:off x="3634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8" name="Line 350"/>
            <p:cNvSpPr>
              <a:spLocks noChangeShapeType="1"/>
            </p:cNvSpPr>
            <p:nvPr/>
          </p:nvSpPr>
          <p:spPr bwMode="auto">
            <a:xfrm>
              <a:off x="3652" y="1295"/>
              <a:ext cx="10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9" name="Line 351"/>
            <p:cNvSpPr>
              <a:spLocks noChangeShapeType="1"/>
            </p:cNvSpPr>
            <p:nvPr/>
          </p:nvSpPr>
          <p:spPr bwMode="auto">
            <a:xfrm>
              <a:off x="3671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0" name="Line 352"/>
            <p:cNvSpPr>
              <a:spLocks noChangeShapeType="1"/>
            </p:cNvSpPr>
            <p:nvPr/>
          </p:nvSpPr>
          <p:spPr bwMode="auto">
            <a:xfrm>
              <a:off x="3689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1" name="Line 353"/>
            <p:cNvSpPr>
              <a:spLocks noChangeShapeType="1"/>
            </p:cNvSpPr>
            <p:nvPr/>
          </p:nvSpPr>
          <p:spPr bwMode="auto">
            <a:xfrm>
              <a:off x="3708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2" name="Line 354"/>
            <p:cNvSpPr>
              <a:spLocks noChangeShapeType="1"/>
            </p:cNvSpPr>
            <p:nvPr/>
          </p:nvSpPr>
          <p:spPr bwMode="auto">
            <a:xfrm>
              <a:off x="3726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3" name="Line 355"/>
            <p:cNvSpPr>
              <a:spLocks noChangeShapeType="1"/>
            </p:cNvSpPr>
            <p:nvPr/>
          </p:nvSpPr>
          <p:spPr bwMode="auto">
            <a:xfrm>
              <a:off x="3744" y="1295"/>
              <a:ext cx="10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4" name="Line 356"/>
            <p:cNvSpPr>
              <a:spLocks noChangeShapeType="1"/>
            </p:cNvSpPr>
            <p:nvPr/>
          </p:nvSpPr>
          <p:spPr bwMode="auto">
            <a:xfrm>
              <a:off x="3763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5" name="Line 357"/>
            <p:cNvSpPr>
              <a:spLocks noChangeShapeType="1"/>
            </p:cNvSpPr>
            <p:nvPr/>
          </p:nvSpPr>
          <p:spPr bwMode="auto">
            <a:xfrm>
              <a:off x="3781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6" name="Line 358"/>
            <p:cNvSpPr>
              <a:spLocks noChangeShapeType="1"/>
            </p:cNvSpPr>
            <p:nvPr/>
          </p:nvSpPr>
          <p:spPr bwMode="auto">
            <a:xfrm>
              <a:off x="3800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7" name="Line 359"/>
            <p:cNvSpPr>
              <a:spLocks noChangeShapeType="1"/>
            </p:cNvSpPr>
            <p:nvPr/>
          </p:nvSpPr>
          <p:spPr bwMode="auto">
            <a:xfrm>
              <a:off x="3818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8" name="Line 360"/>
            <p:cNvSpPr>
              <a:spLocks noChangeShapeType="1"/>
            </p:cNvSpPr>
            <p:nvPr/>
          </p:nvSpPr>
          <p:spPr bwMode="auto">
            <a:xfrm>
              <a:off x="3836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9" name="Line 361"/>
            <p:cNvSpPr>
              <a:spLocks noChangeShapeType="1"/>
            </p:cNvSpPr>
            <p:nvPr/>
          </p:nvSpPr>
          <p:spPr bwMode="auto">
            <a:xfrm>
              <a:off x="3855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0" name="Line 362"/>
            <p:cNvSpPr>
              <a:spLocks noChangeShapeType="1"/>
            </p:cNvSpPr>
            <p:nvPr/>
          </p:nvSpPr>
          <p:spPr bwMode="auto">
            <a:xfrm>
              <a:off x="3873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1" name="Line 363"/>
            <p:cNvSpPr>
              <a:spLocks noChangeShapeType="1"/>
            </p:cNvSpPr>
            <p:nvPr/>
          </p:nvSpPr>
          <p:spPr bwMode="auto">
            <a:xfrm>
              <a:off x="3891" y="1295"/>
              <a:ext cx="10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2" name="Line 364"/>
            <p:cNvSpPr>
              <a:spLocks noChangeShapeType="1"/>
            </p:cNvSpPr>
            <p:nvPr/>
          </p:nvSpPr>
          <p:spPr bwMode="auto">
            <a:xfrm>
              <a:off x="3910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3" name="Line 365"/>
            <p:cNvSpPr>
              <a:spLocks noChangeShapeType="1"/>
            </p:cNvSpPr>
            <p:nvPr/>
          </p:nvSpPr>
          <p:spPr bwMode="auto">
            <a:xfrm>
              <a:off x="3928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4" name="Line 366"/>
            <p:cNvSpPr>
              <a:spLocks noChangeShapeType="1"/>
            </p:cNvSpPr>
            <p:nvPr/>
          </p:nvSpPr>
          <p:spPr bwMode="auto">
            <a:xfrm>
              <a:off x="3947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5" name="Line 367"/>
            <p:cNvSpPr>
              <a:spLocks noChangeShapeType="1"/>
            </p:cNvSpPr>
            <p:nvPr/>
          </p:nvSpPr>
          <p:spPr bwMode="auto">
            <a:xfrm>
              <a:off x="3965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6" name="Line 368"/>
            <p:cNvSpPr>
              <a:spLocks noChangeShapeType="1"/>
            </p:cNvSpPr>
            <p:nvPr/>
          </p:nvSpPr>
          <p:spPr bwMode="auto">
            <a:xfrm>
              <a:off x="3983" y="1295"/>
              <a:ext cx="10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7" name="Line 369"/>
            <p:cNvSpPr>
              <a:spLocks noChangeShapeType="1"/>
            </p:cNvSpPr>
            <p:nvPr/>
          </p:nvSpPr>
          <p:spPr bwMode="auto">
            <a:xfrm>
              <a:off x="4002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8" name="Line 370"/>
            <p:cNvSpPr>
              <a:spLocks noChangeShapeType="1"/>
            </p:cNvSpPr>
            <p:nvPr/>
          </p:nvSpPr>
          <p:spPr bwMode="auto">
            <a:xfrm>
              <a:off x="4020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" name="Line 371"/>
            <p:cNvSpPr>
              <a:spLocks noChangeShapeType="1"/>
            </p:cNvSpPr>
            <p:nvPr/>
          </p:nvSpPr>
          <p:spPr bwMode="auto">
            <a:xfrm>
              <a:off x="4038" y="1295"/>
              <a:ext cx="10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" name="Line 372"/>
            <p:cNvSpPr>
              <a:spLocks noChangeShapeType="1"/>
            </p:cNvSpPr>
            <p:nvPr/>
          </p:nvSpPr>
          <p:spPr bwMode="auto">
            <a:xfrm>
              <a:off x="4057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" name="Line 373"/>
            <p:cNvSpPr>
              <a:spLocks noChangeShapeType="1"/>
            </p:cNvSpPr>
            <p:nvPr/>
          </p:nvSpPr>
          <p:spPr bwMode="auto">
            <a:xfrm>
              <a:off x="4075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" name="Line 374"/>
            <p:cNvSpPr>
              <a:spLocks noChangeShapeType="1"/>
            </p:cNvSpPr>
            <p:nvPr/>
          </p:nvSpPr>
          <p:spPr bwMode="auto">
            <a:xfrm>
              <a:off x="4094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" name="Line 375"/>
            <p:cNvSpPr>
              <a:spLocks noChangeShapeType="1"/>
            </p:cNvSpPr>
            <p:nvPr/>
          </p:nvSpPr>
          <p:spPr bwMode="auto">
            <a:xfrm>
              <a:off x="4112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" name="Line 376"/>
            <p:cNvSpPr>
              <a:spLocks noChangeShapeType="1"/>
            </p:cNvSpPr>
            <p:nvPr/>
          </p:nvSpPr>
          <p:spPr bwMode="auto">
            <a:xfrm>
              <a:off x="4130" y="1295"/>
              <a:ext cx="10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5" name="Line 377"/>
            <p:cNvSpPr>
              <a:spLocks noChangeShapeType="1"/>
            </p:cNvSpPr>
            <p:nvPr/>
          </p:nvSpPr>
          <p:spPr bwMode="auto">
            <a:xfrm>
              <a:off x="4149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6" name="Line 378"/>
            <p:cNvSpPr>
              <a:spLocks noChangeShapeType="1"/>
            </p:cNvSpPr>
            <p:nvPr/>
          </p:nvSpPr>
          <p:spPr bwMode="auto">
            <a:xfrm>
              <a:off x="4167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7" name="Line 379"/>
            <p:cNvSpPr>
              <a:spLocks noChangeShapeType="1"/>
            </p:cNvSpPr>
            <p:nvPr/>
          </p:nvSpPr>
          <p:spPr bwMode="auto">
            <a:xfrm>
              <a:off x="4186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8" name="Line 380"/>
            <p:cNvSpPr>
              <a:spLocks noChangeShapeType="1"/>
            </p:cNvSpPr>
            <p:nvPr/>
          </p:nvSpPr>
          <p:spPr bwMode="auto">
            <a:xfrm>
              <a:off x="4204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9" name="Line 381"/>
            <p:cNvSpPr>
              <a:spLocks noChangeShapeType="1"/>
            </p:cNvSpPr>
            <p:nvPr/>
          </p:nvSpPr>
          <p:spPr bwMode="auto">
            <a:xfrm>
              <a:off x="4222" y="1295"/>
              <a:ext cx="10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" name="Line 382"/>
            <p:cNvSpPr>
              <a:spLocks noChangeShapeType="1"/>
            </p:cNvSpPr>
            <p:nvPr/>
          </p:nvSpPr>
          <p:spPr bwMode="auto">
            <a:xfrm>
              <a:off x="4241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1" name="Line 383"/>
            <p:cNvSpPr>
              <a:spLocks noChangeShapeType="1"/>
            </p:cNvSpPr>
            <p:nvPr/>
          </p:nvSpPr>
          <p:spPr bwMode="auto">
            <a:xfrm>
              <a:off x="4259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2" name="Line 384"/>
            <p:cNvSpPr>
              <a:spLocks noChangeShapeType="1"/>
            </p:cNvSpPr>
            <p:nvPr/>
          </p:nvSpPr>
          <p:spPr bwMode="auto">
            <a:xfrm>
              <a:off x="4277" y="1295"/>
              <a:ext cx="10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3" name="Line 385"/>
            <p:cNvSpPr>
              <a:spLocks noChangeShapeType="1"/>
            </p:cNvSpPr>
            <p:nvPr/>
          </p:nvSpPr>
          <p:spPr bwMode="auto">
            <a:xfrm>
              <a:off x="4296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4" name="Line 386"/>
            <p:cNvSpPr>
              <a:spLocks noChangeShapeType="1"/>
            </p:cNvSpPr>
            <p:nvPr/>
          </p:nvSpPr>
          <p:spPr bwMode="auto">
            <a:xfrm>
              <a:off x="4314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5" name="Line 387"/>
            <p:cNvSpPr>
              <a:spLocks noChangeShapeType="1"/>
            </p:cNvSpPr>
            <p:nvPr/>
          </p:nvSpPr>
          <p:spPr bwMode="auto">
            <a:xfrm>
              <a:off x="4333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6" name="Line 388"/>
            <p:cNvSpPr>
              <a:spLocks noChangeShapeType="1"/>
            </p:cNvSpPr>
            <p:nvPr/>
          </p:nvSpPr>
          <p:spPr bwMode="auto">
            <a:xfrm>
              <a:off x="4351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7" name="Line 389"/>
            <p:cNvSpPr>
              <a:spLocks noChangeShapeType="1"/>
            </p:cNvSpPr>
            <p:nvPr/>
          </p:nvSpPr>
          <p:spPr bwMode="auto">
            <a:xfrm>
              <a:off x="4369" y="1295"/>
              <a:ext cx="10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8" name="Line 390"/>
            <p:cNvSpPr>
              <a:spLocks noChangeShapeType="1"/>
            </p:cNvSpPr>
            <p:nvPr/>
          </p:nvSpPr>
          <p:spPr bwMode="auto">
            <a:xfrm>
              <a:off x="4388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9" name="Line 391"/>
            <p:cNvSpPr>
              <a:spLocks noChangeShapeType="1"/>
            </p:cNvSpPr>
            <p:nvPr/>
          </p:nvSpPr>
          <p:spPr bwMode="auto">
            <a:xfrm>
              <a:off x="4406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0" name="Line 392"/>
            <p:cNvSpPr>
              <a:spLocks noChangeShapeType="1"/>
            </p:cNvSpPr>
            <p:nvPr/>
          </p:nvSpPr>
          <p:spPr bwMode="auto">
            <a:xfrm>
              <a:off x="4425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1" name="Line 393"/>
            <p:cNvSpPr>
              <a:spLocks noChangeShapeType="1"/>
            </p:cNvSpPr>
            <p:nvPr/>
          </p:nvSpPr>
          <p:spPr bwMode="auto">
            <a:xfrm>
              <a:off x="4443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2" name="Line 394"/>
            <p:cNvSpPr>
              <a:spLocks noChangeShapeType="1"/>
            </p:cNvSpPr>
            <p:nvPr/>
          </p:nvSpPr>
          <p:spPr bwMode="auto">
            <a:xfrm>
              <a:off x="4461" y="1295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3" name="Line 395"/>
            <p:cNvSpPr>
              <a:spLocks noChangeShapeType="1"/>
            </p:cNvSpPr>
            <p:nvPr/>
          </p:nvSpPr>
          <p:spPr bwMode="auto">
            <a:xfrm>
              <a:off x="2292" y="1511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4" name="Line 396"/>
            <p:cNvSpPr>
              <a:spLocks noChangeShapeType="1"/>
            </p:cNvSpPr>
            <p:nvPr/>
          </p:nvSpPr>
          <p:spPr bwMode="auto">
            <a:xfrm>
              <a:off x="2310" y="1511"/>
              <a:ext cx="10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5" name="Line 397"/>
            <p:cNvSpPr>
              <a:spLocks noChangeShapeType="1"/>
            </p:cNvSpPr>
            <p:nvPr/>
          </p:nvSpPr>
          <p:spPr bwMode="auto">
            <a:xfrm>
              <a:off x="2329" y="1511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6" name="Line 398"/>
            <p:cNvSpPr>
              <a:spLocks noChangeShapeType="1"/>
            </p:cNvSpPr>
            <p:nvPr/>
          </p:nvSpPr>
          <p:spPr bwMode="auto">
            <a:xfrm>
              <a:off x="2347" y="1511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7" name="Line 399"/>
            <p:cNvSpPr>
              <a:spLocks noChangeShapeType="1"/>
            </p:cNvSpPr>
            <p:nvPr/>
          </p:nvSpPr>
          <p:spPr bwMode="auto">
            <a:xfrm>
              <a:off x="2366" y="1511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8" name="Line 400"/>
            <p:cNvSpPr>
              <a:spLocks noChangeShapeType="1"/>
            </p:cNvSpPr>
            <p:nvPr/>
          </p:nvSpPr>
          <p:spPr bwMode="auto">
            <a:xfrm>
              <a:off x="2384" y="1511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9" name="Line 401"/>
            <p:cNvSpPr>
              <a:spLocks noChangeShapeType="1"/>
            </p:cNvSpPr>
            <p:nvPr/>
          </p:nvSpPr>
          <p:spPr bwMode="auto">
            <a:xfrm>
              <a:off x="2402" y="1511"/>
              <a:ext cx="10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0" name="Line 402"/>
            <p:cNvSpPr>
              <a:spLocks noChangeShapeType="1"/>
            </p:cNvSpPr>
            <p:nvPr/>
          </p:nvSpPr>
          <p:spPr bwMode="auto">
            <a:xfrm>
              <a:off x="2421" y="1511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1" name="Line 403"/>
            <p:cNvSpPr>
              <a:spLocks noChangeShapeType="1"/>
            </p:cNvSpPr>
            <p:nvPr/>
          </p:nvSpPr>
          <p:spPr bwMode="auto">
            <a:xfrm>
              <a:off x="2439" y="1511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2" name="Line 404"/>
            <p:cNvSpPr>
              <a:spLocks noChangeShapeType="1"/>
            </p:cNvSpPr>
            <p:nvPr/>
          </p:nvSpPr>
          <p:spPr bwMode="auto">
            <a:xfrm>
              <a:off x="2458" y="1511"/>
              <a:ext cx="9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3" name="Line 405"/>
            <p:cNvSpPr>
              <a:spLocks noChangeShapeType="1"/>
            </p:cNvSpPr>
            <p:nvPr/>
          </p:nvSpPr>
          <p:spPr bwMode="auto">
            <a:xfrm>
              <a:off x="2476" y="1511"/>
              <a:ext cx="4" cy="1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 </a:t>
            </a:r>
            <a:r>
              <a:rPr lang="en-US" altLang="ko-KR" sz="3600" dirty="0" smtClean="0"/>
              <a:t>MFC – </a:t>
            </a:r>
            <a:r>
              <a:rPr lang="en-US" altLang="ko-KR" sz="3600" dirty="0" err="1" smtClean="0"/>
              <a:t>FrameWork</a:t>
            </a:r>
            <a:r>
              <a:rPr lang="en-US" altLang="ko-KR" sz="3600" dirty="0" smtClean="0"/>
              <a:t>(AFX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8" name="직사각형 7"/>
          <p:cNvSpPr/>
          <p:nvPr/>
        </p:nvSpPr>
        <p:spPr>
          <a:xfrm>
            <a:off x="142844" y="714356"/>
            <a:ext cx="1167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CWinApp</a:t>
            </a:r>
            <a:endParaRPr lang="ko-KR" altLang="en-US" dirty="0"/>
          </a:p>
        </p:txBody>
      </p:sp>
      <p:sp>
        <p:nvSpPr>
          <p:cNvPr id="44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797300" y="6569075"/>
            <a:ext cx="2311400" cy="288925"/>
          </a:xfrm>
        </p:spPr>
        <p:txBody>
          <a:bodyPr/>
          <a:lstStyle/>
          <a:p>
            <a:r>
              <a:rPr lang="en-US" altLang="ko-KR"/>
              <a:t>[</a:t>
            </a:r>
            <a:fld id="{2EDDD597-757D-4307-815B-BA240C536D71}" type="slidenum">
              <a:rPr lang="en-US" altLang="ko-KR"/>
              <a:pPr/>
              <a:t>25</a:t>
            </a:fld>
            <a:r>
              <a:rPr lang="en-US" altLang="ko-KR"/>
              <a:t>]</a:t>
            </a:r>
          </a:p>
        </p:txBody>
      </p:sp>
      <p:sp>
        <p:nvSpPr>
          <p:cNvPr id="445" name="Rectangle 3"/>
          <p:cNvSpPr>
            <a:spLocks noChangeArrowheads="1"/>
          </p:cNvSpPr>
          <p:nvPr/>
        </p:nvSpPr>
        <p:spPr bwMode="auto">
          <a:xfrm>
            <a:off x="1176338" y="1252538"/>
            <a:ext cx="1747837" cy="5730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>
                <a:solidFill>
                  <a:srgbClr val="919191"/>
                </a:solidFill>
                <a:ea typeface="굴림" charset="-127"/>
              </a:rPr>
              <a:t>CObject</a:t>
            </a:r>
          </a:p>
        </p:txBody>
      </p:sp>
      <p:sp>
        <p:nvSpPr>
          <p:cNvPr id="446" name="Rectangle 4"/>
          <p:cNvSpPr>
            <a:spLocks noChangeArrowheads="1"/>
          </p:cNvSpPr>
          <p:nvPr/>
        </p:nvSpPr>
        <p:spPr bwMode="auto">
          <a:xfrm>
            <a:off x="3675063" y="1252538"/>
            <a:ext cx="1890712" cy="5889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>
                <a:solidFill>
                  <a:srgbClr val="919191"/>
                </a:solidFill>
                <a:ea typeface="굴림" charset="-127"/>
              </a:rPr>
              <a:t>CCmdTarget</a:t>
            </a:r>
          </a:p>
        </p:txBody>
      </p:sp>
      <p:sp>
        <p:nvSpPr>
          <p:cNvPr id="447" name="Rectangle 5"/>
          <p:cNvSpPr>
            <a:spLocks noChangeArrowheads="1"/>
          </p:cNvSpPr>
          <p:nvPr/>
        </p:nvSpPr>
        <p:spPr bwMode="auto">
          <a:xfrm>
            <a:off x="1104900" y="1952625"/>
            <a:ext cx="2203450" cy="2044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 b="1" dirty="0">
                <a:solidFill>
                  <a:srgbClr val="919191"/>
                </a:solidFill>
                <a:ea typeface="굴림" charset="-127"/>
              </a:rPr>
              <a:t>Exceptions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 b="1" dirty="0">
                <a:solidFill>
                  <a:srgbClr val="919191"/>
                </a:solidFill>
                <a:ea typeface="굴림" charset="-127"/>
              </a:rPr>
              <a:t>File Services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 b="1" dirty="0">
                <a:solidFill>
                  <a:srgbClr val="919191"/>
                </a:solidFill>
                <a:ea typeface="굴림" charset="-127"/>
              </a:rPr>
              <a:t>Device Contexts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 b="1" dirty="0">
                <a:solidFill>
                  <a:srgbClr val="919191"/>
                </a:solidFill>
                <a:ea typeface="굴림" charset="-127"/>
              </a:rPr>
              <a:t>Graphical Drawing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 b="1" dirty="0">
                <a:solidFill>
                  <a:srgbClr val="919191"/>
                </a:solidFill>
                <a:ea typeface="굴림" charset="-127"/>
              </a:rPr>
              <a:t>    Objects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 b="1" dirty="0">
                <a:solidFill>
                  <a:srgbClr val="919191"/>
                </a:solidFill>
                <a:ea typeface="굴림" charset="-127"/>
              </a:rPr>
              <a:t>Menus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 b="1" dirty="0">
                <a:solidFill>
                  <a:srgbClr val="919191"/>
                </a:solidFill>
                <a:ea typeface="굴림" charset="-127"/>
              </a:rPr>
              <a:t>OLE Support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 b="1" dirty="0">
                <a:solidFill>
                  <a:srgbClr val="919191"/>
                </a:solidFill>
                <a:ea typeface="굴림" charset="-127"/>
              </a:rPr>
              <a:t>Collections</a:t>
            </a:r>
          </a:p>
        </p:txBody>
      </p:sp>
      <p:sp>
        <p:nvSpPr>
          <p:cNvPr id="448" name="Rectangle 6"/>
          <p:cNvSpPr>
            <a:spLocks noChangeArrowheads="1"/>
          </p:cNvSpPr>
          <p:nvPr/>
        </p:nvSpPr>
        <p:spPr bwMode="auto">
          <a:xfrm>
            <a:off x="3603625" y="1970088"/>
            <a:ext cx="2628900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 b="1">
                <a:solidFill>
                  <a:schemeClr val="accent2"/>
                </a:solidFill>
                <a:ea typeface="굴림" charset="-127"/>
              </a:rPr>
              <a:t>Application Objects</a:t>
            </a:r>
            <a:endParaRPr lang="en-US" altLang="ko-KR" sz="1600" b="1">
              <a:ea typeface="굴림" charset="-127"/>
            </a:endParaRPr>
          </a:p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 b="1">
                <a:solidFill>
                  <a:srgbClr val="919191"/>
                </a:solidFill>
                <a:ea typeface="굴림" charset="-127"/>
              </a:rPr>
              <a:t>Document Architecture</a:t>
            </a:r>
          </a:p>
        </p:txBody>
      </p:sp>
      <p:sp>
        <p:nvSpPr>
          <p:cNvPr id="449" name="Rectangle 7"/>
          <p:cNvSpPr>
            <a:spLocks noChangeArrowheads="1"/>
          </p:cNvSpPr>
          <p:nvPr/>
        </p:nvSpPr>
        <p:spPr bwMode="auto">
          <a:xfrm>
            <a:off x="6948488" y="1254125"/>
            <a:ext cx="1658937" cy="57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>
                <a:solidFill>
                  <a:srgbClr val="919191"/>
                </a:solidFill>
                <a:ea typeface="굴림" charset="-127"/>
              </a:rPr>
              <a:t>CWnd</a:t>
            </a:r>
          </a:p>
        </p:txBody>
      </p:sp>
      <p:sp>
        <p:nvSpPr>
          <p:cNvPr id="450" name="Rectangle 8"/>
          <p:cNvSpPr>
            <a:spLocks noChangeArrowheads="1"/>
          </p:cNvSpPr>
          <p:nvPr/>
        </p:nvSpPr>
        <p:spPr bwMode="auto">
          <a:xfrm>
            <a:off x="6853238" y="1952625"/>
            <a:ext cx="1884362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 b="1">
                <a:solidFill>
                  <a:srgbClr val="919191"/>
                </a:solidFill>
                <a:ea typeface="굴림" charset="-127"/>
              </a:rPr>
              <a:t>Frame Windows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 b="1">
                <a:solidFill>
                  <a:srgbClr val="919191"/>
                </a:solidFill>
                <a:ea typeface="굴림" charset="-127"/>
              </a:rPr>
              <a:t>Control Bars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 b="1">
                <a:solidFill>
                  <a:srgbClr val="919191"/>
                </a:solidFill>
                <a:ea typeface="굴림" charset="-127"/>
              </a:rPr>
              <a:t>Views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 b="1">
                <a:solidFill>
                  <a:srgbClr val="919191"/>
                </a:solidFill>
                <a:ea typeface="굴림" charset="-127"/>
              </a:rPr>
              <a:t>Dialog Boxes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 b="1">
                <a:solidFill>
                  <a:srgbClr val="919191"/>
                </a:solidFill>
                <a:ea typeface="굴림" charset="-127"/>
              </a:rPr>
              <a:t>Controls</a:t>
            </a:r>
          </a:p>
        </p:txBody>
      </p:sp>
      <p:sp>
        <p:nvSpPr>
          <p:cNvPr id="451" name="Line 9"/>
          <p:cNvSpPr>
            <a:spLocks noChangeShapeType="1"/>
          </p:cNvSpPr>
          <p:nvPr/>
        </p:nvSpPr>
        <p:spPr bwMode="auto">
          <a:xfrm>
            <a:off x="3179763" y="1565275"/>
            <a:ext cx="328612" cy="0"/>
          </a:xfrm>
          <a:prstGeom prst="line">
            <a:avLst/>
          </a:prstGeom>
          <a:noFill/>
          <a:ln w="25400">
            <a:solidFill>
              <a:srgbClr val="91919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2" name="Line 10"/>
          <p:cNvSpPr>
            <a:spLocks noChangeShapeType="1"/>
          </p:cNvSpPr>
          <p:nvPr/>
        </p:nvSpPr>
        <p:spPr bwMode="auto">
          <a:xfrm>
            <a:off x="5819775" y="1530350"/>
            <a:ext cx="923925" cy="0"/>
          </a:xfrm>
          <a:prstGeom prst="line">
            <a:avLst/>
          </a:prstGeom>
          <a:noFill/>
          <a:ln w="25400">
            <a:solidFill>
              <a:srgbClr val="91919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453" name="Group 11"/>
          <p:cNvGrpSpPr>
            <a:grpSpLocks/>
          </p:cNvGrpSpPr>
          <p:nvPr/>
        </p:nvGrpSpPr>
        <p:grpSpPr bwMode="auto">
          <a:xfrm>
            <a:off x="3721100" y="2601913"/>
            <a:ext cx="4800600" cy="3171825"/>
            <a:chOff x="2164" y="1639"/>
            <a:chExt cx="2791" cy="1998"/>
          </a:xfrm>
        </p:grpSpPr>
        <p:sp>
          <p:nvSpPr>
            <p:cNvPr id="454" name="Rectangle 12"/>
            <p:cNvSpPr>
              <a:spLocks noChangeArrowheads="1"/>
            </p:cNvSpPr>
            <p:nvPr/>
          </p:nvSpPr>
          <p:spPr bwMode="auto">
            <a:xfrm>
              <a:off x="2164" y="1639"/>
              <a:ext cx="1043" cy="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algn="l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1800" b="1">
                  <a:ea typeface="굴림" charset="-127"/>
                </a:rPr>
                <a:t>CCmdTarget</a:t>
              </a:r>
            </a:p>
          </p:txBody>
        </p:sp>
        <p:sp>
          <p:nvSpPr>
            <p:cNvPr id="455" name="Line 13"/>
            <p:cNvSpPr>
              <a:spLocks noChangeShapeType="1"/>
            </p:cNvSpPr>
            <p:nvPr/>
          </p:nvSpPr>
          <p:spPr bwMode="auto">
            <a:xfrm>
              <a:off x="2296" y="1981"/>
              <a:ext cx="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6" name="Line 14"/>
            <p:cNvSpPr>
              <a:spLocks noChangeShapeType="1"/>
            </p:cNvSpPr>
            <p:nvPr/>
          </p:nvSpPr>
          <p:spPr bwMode="auto">
            <a:xfrm>
              <a:off x="2300" y="2265"/>
              <a:ext cx="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7" name="Rectangle 15"/>
            <p:cNvSpPr>
              <a:spLocks noChangeArrowheads="1"/>
            </p:cNvSpPr>
            <p:nvPr/>
          </p:nvSpPr>
          <p:spPr bwMode="auto">
            <a:xfrm>
              <a:off x="3066" y="3268"/>
              <a:ext cx="1889" cy="36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algn="l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1800" b="1">
                  <a:solidFill>
                    <a:schemeClr val="accent2"/>
                  </a:solidFill>
                  <a:ea typeface="굴림" charset="-127"/>
                </a:rPr>
                <a:t>derived application class</a:t>
              </a:r>
            </a:p>
          </p:txBody>
        </p:sp>
        <p:sp>
          <p:nvSpPr>
            <p:cNvPr id="458" name="Line 16"/>
            <p:cNvSpPr>
              <a:spLocks noChangeShapeType="1"/>
            </p:cNvSpPr>
            <p:nvPr/>
          </p:nvSpPr>
          <p:spPr bwMode="auto">
            <a:xfrm>
              <a:off x="2905" y="3105"/>
              <a:ext cx="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9" name="Line 17"/>
            <p:cNvSpPr>
              <a:spLocks noChangeShapeType="1"/>
            </p:cNvSpPr>
            <p:nvPr/>
          </p:nvSpPr>
          <p:spPr bwMode="auto">
            <a:xfrm>
              <a:off x="2908" y="3409"/>
              <a:ext cx="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0" name="Rectangle 18"/>
            <p:cNvSpPr>
              <a:spLocks noChangeArrowheads="1"/>
            </p:cNvSpPr>
            <p:nvPr/>
          </p:nvSpPr>
          <p:spPr bwMode="auto">
            <a:xfrm>
              <a:off x="2437" y="2172"/>
              <a:ext cx="1033" cy="3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algn="l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1800" b="1">
                  <a:ea typeface="굴림" charset="-127"/>
                </a:rPr>
                <a:t>CWinThread</a:t>
              </a:r>
            </a:p>
          </p:txBody>
        </p:sp>
        <p:sp>
          <p:nvSpPr>
            <p:cNvPr id="461" name="Line 19"/>
            <p:cNvSpPr>
              <a:spLocks noChangeShapeType="1"/>
            </p:cNvSpPr>
            <p:nvPr/>
          </p:nvSpPr>
          <p:spPr bwMode="auto">
            <a:xfrm>
              <a:off x="2612" y="2530"/>
              <a:ext cx="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2" name="Line 20"/>
            <p:cNvSpPr>
              <a:spLocks noChangeShapeType="1"/>
            </p:cNvSpPr>
            <p:nvPr/>
          </p:nvSpPr>
          <p:spPr bwMode="auto">
            <a:xfrm>
              <a:off x="2616" y="2814"/>
              <a:ext cx="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63" name="Rectangle 21"/>
            <p:cNvSpPr>
              <a:spLocks noChangeArrowheads="1"/>
            </p:cNvSpPr>
            <p:nvPr/>
          </p:nvSpPr>
          <p:spPr bwMode="auto">
            <a:xfrm>
              <a:off x="2758" y="2716"/>
              <a:ext cx="997" cy="3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algn="l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ko-KR" sz="1800" b="1">
                  <a:solidFill>
                    <a:schemeClr val="accent2"/>
                  </a:solidFill>
                  <a:ea typeface="굴림" charset="-127"/>
                </a:rPr>
                <a:t>CWinApp</a:t>
              </a:r>
            </a:p>
          </p:txBody>
        </p:sp>
      </p:grpSp>
      <p:sp>
        <p:nvSpPr>
          <p:cNvPr id="464" name="Rectangle 22"/>
          <p:cNvSpPr>
            <a:spLocks noChangeArrowheads="1"/>
          </p:cNvSpPr>
          <p:nvPr/>
        </p:nvSpPr>
        <p:spPr bwMode="auto">
          <a:xfrm>
            <a:off x="990600" y="5181600"/>
            <a:ext cx="374015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 i="1">
                <a:solidFill>
                  <a:schemeClr val="accent2"/>
                </a:solidFill>
                <a:ea typeface="굴림" charset="-127"/>
              </a:rPr>
              <a:t>Application objects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 i="1">
                <a:solidFill>
                  <a:schemeClr val="accent2"/>
                </a:solidFill>
                <a:ea typeface="굴림" charset="-127"/>
              </a:rPr>
              <a:t>are derived from CWinApp.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 </a:t>
            </a:r>
            <a:r>
              <a:rPr lang="en-US" altLang="ko-KR" sz="3600" dirty="0" smtClean="0"/>
              <a:t>MFC – </a:t>
            </a:r>
            <a:r>
              <a:rPr lang="en-US" altLang="ko-KR" sz="3600" dirty="0" err="1" smtClean="0"/>
              <a:t>FrameWork</a:t>
            </a:r>
            <a:r>
              <a:rPr lang="en-US" altLang="ko-KR" sz="3600" dirty="0" smtClean="0"/>
              <a:t>(AFX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8" name="직사각형 7"/>
          <p:cNvSpPr/>
          <p:nvPr/>
        </p:nvSpPr>
        <p:spPr>
          <a:xfrm>
            <a:off x="142844" y="714356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CFrameWnd</a:t>
            </a:r>
            <a:endParaRPr lang="ko-KR" altLang="en-US" dirty="0"/>
          </a:p>
        </p:txBody>
      </p:sp>
      <p:sp>
        <p:nvSpPr>
          <p:cNvPr id="26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797300" y="6569075"/>
            <a:ext cx="2311400" cy="288925"/>
          </a:xfrm>
        </p:spPr>
        <p:txBody>
          <a:bodyPr/>
          <a:lstStyle/>
          <a:p>
            <a:r>
              <a:rPr lang="en-US" altLang="ko-KR"/>
              <a:t>[</a:t>
            </a:r>
            <a:fld id="{AA9CA160-B26B-4011-9DDE-2D2370A91086}" type="slidenum">
              <a:rPr lang="en-US" altLang="ko-KR"/>
              <a:pPr/>
              <a:t>26</a:t>
            </a:fld>
            <a:r>
              <a:rPr lang="en-US" altLang="ko-KR"/>
              <a:t>]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1109663" y="1128713"/>
            <a:ext cx="1492250" cy="479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>
                <a:solidFill>
                  <a:srgbClr val="919191"/>
                </a:solidFill>
                <a:ea typeface="굴림" charset="-127"/>
              </a:rPr>
              <a:t>CObject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3636963" y="1130300"/>
            <a:ext cx="1747837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>
                <a:solidFill>
                  <a:srgbClr val="919191"/>
                </a:solidFill>
                <a:ea typeface="굴림" charset="-127"/>
              </a:rPr>
              <a:t>CCmdTarget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1047750" y="1795463"/>
            <a:ext cx="2205038" cy="2044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 b="1">
                <a:solidFill>
                  <a:srgbClr val="919191"/>
                </a:solidFill>
                <a:ea typeface="굴림" charset="-127"/>
              </a:rPr>
              <a:t>Exceptions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 b="1">
                <a:solidFill>
                  <a:srgbClr val="919191"/>
                </a:solidFill>
                <a:ea typeface="굴림" charset="-127"/>
              </a:rPr>
              <a:t>File Services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 b="1">
                <a:solidFill>
                  <a:srgbClr val="919191"/>
                </a:solidFill>
                <a:ea typeface="굴림" charset="-127"/>
              </a:rPr>
              <a:t>Device Contexts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 b="1">
                <a:solidFill>
                  <a:srgbClr val="919191"/>
                </a:solidFill>
                <a:ea typeface="굴림" charset="-127"/>
              </a:rPr>
              <a:t>Graphical Drawing 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 b="1">
                <a:solidFill>
                  <a:srgbClr val="919191"/>
                </a:solidFill>
                <a:ea typeface="굴림" charset="-127"/>
              </a:rPr>
              <a:t>    Objects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 b="1">
                <a:solidFill>
                  <a:srgbClr val="919191"/>
                </a:solidFill>
                <a:ea typeface="굴림" charset="-127"/>
              </a:rPr>
              <a:t>Menus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 b="1">
                <a:solidFill>
                  <a:srgbClr val="919191"/>
                </a:solidFill>
                <a:ea typeface="굴림" charset="-127"/>
              </a:rPr>
              <a:t>OLE Support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 b="1">
                <a:solidFill>
                  <a:srgbClr val="919191"/>
                </a:solidFill>
                <a:ea typeface="굴림" charset="-127"/>
              </a:rPr>
              <a:t>Collections</a:t>
            </a: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3376613" y="1812925"/>
            <a:ext cx="2628900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 b="1">
                <a:solidFill>
                  <a:srgbClr val="919191"/>
                </a:solidFill>
                <a:ea typeface="굴림" charset="-127"/>
              </a:rPr>
              <a:t>Application Objects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 b="1">
                <a:solidFill>
                  <a:srgbClr val="919191"/>
                </a:solidFill>
                <a:ea typeface="굴림" charset="-127"/>
              </a:rPr>
              <a:t>Document Architecture</a:t>
            </a: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6754813" y="1128713"/>
            <a:ext cx="1493837" cy="4794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>
                <a:solidFill>
                  <a:srgbClr val="919191"/>
                </a:solidFill>
                <a:ea typeface="굴림" charset="-127"/>
              </a:rPr>
              <a:t>CWnd 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6664325" y="1795463"/>
            <a:ext cx="1884363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 b="1">
                <a:solidFill>
                  <a:schemeClr val="accent2"/>
                </a:solidFill>
                <a:ea typeface="굴림" charset="-127"/>
              </a:rPr>
              <a:t>Frame Windows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 b="1">
                <a:solidFill>
                  <a:srgbClr val="919191"/>
                </a:solidFill>
                <a:ea typeface="굴림" charset="-127"/>
              </a:rPr>
              <a:t>Control Bars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 b="1">
                <a:solidFill>
                  <a:srgbClr val="919191"/>
                </a:solidFill>
                <a:ea typeface="굴림" charset="-127"/>
              </a:rPr>
              <a:t>Views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 b="1">
                <a:solidFill>
                  <a:srgbClr val="919191"/>
                </a:solidFill>
                <a:ea typeface="굴림" charset="-127"/>
              </a:rPr>
              <a:t>Dialog Boxes</a:t>
            </a:r>
          </a:p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600" b="1">
                <a:solidFill>
                  <a:srgbClr val="919191"/>
                </a:solidFill>
                <a:ea typeface="굴림" charset="-127"/>
              </a:rPr>
              <a:t>Controls</a:t>
            </a:r>
          </a:p>
        </p:txBody>
      </p:sp>
      <p:sp>
        <p:nvSpPr>
          <p:cNvPr id="33" name="Line 9"/>
          <p:cNvSpPr>
            <a:spLocks noChangeShapeType="1"/>
          </p:cNvSpPr>
          <p:nvPr/>
        </p:nvSpPr>
        <p:spPr bwMode="auto">
          <a:xfrm>
            <a:off x="2870200" y="1439863"/>
            <a:ext cx="496888" cy="19050"/>
          </a:xfrm>
          <a:prstGeom prst="line">
            <a:avLst/>
          </a:prstGeom>
          <a:noFill/>
          <a:ln w="25400">
            <a:solidFill>
              <a:srgbClr val="91919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>
            <a:off x="5676900" y="1441450"/>
            <a:ext cx="525463" cy="15875"/>
          </a:xfrm>
          <a:prstGeom prst="line">
            <a:avLst/>
          </a:prstGeom>
          <a:noFill/>
          <a:ln w="25400">
            <a:solidFill>
              <a:srgbClr val="91919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3983038" y="2792413"/>
            <a:ext cx="1654175" cy="349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400" b="1">
                <a:ea typeface="굴림" charset="-127"/>
              </a:rPr>
              <a:t>CWnd</a:t>
            </a: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4265613" y="3168650"/>
            <a:ext cx="0" cy="446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4560888" y="3440113"/>
            <a:ext cx="1739900" cy="349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400" b="1">
                <a:solidFill>
                  <a:schemeClr val="accent2"/>
                </a:solidFill>
                <a:ea typeface="굴림" charset="-127"/>
              </a:rPr>
              <a:t>CFrameWnd</a:t>
            </a:r>
          </a:p>
        </p:txBody>
      </p:sp>
      <p:sp>
        <p:nvSpPr>
          <p:cNvPr id="38" name="Line 14"/>
          <p:cNvSpPr>
            <a:spLocks noChangeShapeType="1"/>
          </p:cNvSpPr>
          <p:nvPr/>
        </p:nvSpPr>
        <p:spPr bwMode="auto">
          <a:xfrm>
            <a:off x="4271963" y="3619500"/>
            <a:ext cx="2746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" name="Line 15"/>
          <p:cNvSpPr>
            <a:spLocks noChangeShapeType="1"/>
          </p:cNvSpPr>
          <p:nvPr/>
        </p:nvSpPr>
        <p:spPr bwMode="auto">
          <a:xfrm>
            <a:off x="4832350" y="3816350"/>
            <a:ext cx="0" cy="147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" name="Rectangle 16"/>
          <p:cNvSpPr>
            <a:spLocks noChangeArrowheads="1"/>
          </p:cNvSpPr>
          <p:nvPr/>
        </p:nvSpPr>
        <p:spPr bwMode="auto">
          <a:xfrm>
            <a:off x="5129213" y="3973513"/>
            <a:ext cx="1739900" cy="349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400" b="1">
                <a:solidFill>
                  <a:schemeClr val="accent2"/>
                </a:solidFill>
                <a:ea typeface="굴림" charset="-127"/>
              </a:rPr>
              <a:t>CMDIChildWnd</a:t>
            </a:r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>
            <a:off x="4840288" y="4152900"/>
            <a:ext cx="2746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5695950" y="4487863"/>
            <a:ext cx="2212975" cy="349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400" b="1">
                <a:solidFill>
                  <a:schemeClr val="accent2"/>
                </a:solidFill>
                <a:ea typeface="굴림" charset="-127"/>
              </a:rPr>
              <a:t>user MDI windows</a:t>
            </a:r>
          </a:p>
        </p:txBody>
      </p:sp>
      <p:sp>
        <p:nvSpPr>
          <p:cNvPr id="43" name="Line 19"/>
          <p:cNvSpPr>
            <a:spLocks noChangeShapeType="1"/>
          </p:cNvSpPr>
          <p:nvPr/>
        </p:nvSpPr>
        <p:spPr bwMode="auto">
          <a:xfrm>
            <a:off x="5400675" y="43497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" name="Line 20"/>
          <p:cNvSpPr>
            <a:spLocks noChangeShapeType="1"/>
          </p:cNvSpPr>
          <p:nvPr/>
        </p:nvSpPr>
        <p:spPr bwMode="auto">
          <a:xfrm>
            <a:off x="5407025" y="4667250"/>
            <a:ext cx="27463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" name="Rectangle 21"/>
          <p:cNvSpPr>
            <a:spLocks noChangeArrowheads="1"/>
          </p:cNvSpPr>
          <p:nvPr/>
        </p:nvSpPr>
        <p:spPr bwMode="auto">
          <a:xfrm>
            <a:off x="5129213" y="5116513"/>
            <a:ext cx="1739900" cy="349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400" b="1">
                <a:solidFill>
                  <a:schemeClr val="accent2"/>
                </a:solidFill>
                <a:ea typeface="굴림" charset="-127"/>
              </a:rPr>
              <a:t>CMDIFrameWnd</a:t>
            </a: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4840288" y="5295900"/>
            <a:ext cx="2746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Rectangle 23"/>
          <p:cNvSpPr>
            <a:spLocks noChangeArrowheads="1"/>
          </p:cNvSpPr>
          <p:nvPr/>
        </p:nvSpPr>
        <p:spPr bwMode="auto">
          <a:xfrm>
            <a:off x="5695950" y="5630863"/>
            <a:ext cx="2286000" cy="349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8" tIns="44450" rIns="90488" bIns="44450" anchor="ctr"/>
          <a:lstStyle/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400" b="1">
                <a:solidFill>
                  <a:schemeClr val="accent2"/>
                </a:solidFill>
                <a:ea typeface="굴림" charset="-127"/>
              </a:rPr>
              <a:t>user MDI workspaces</a:t>
            </a:r>
          </a:p>
        </p:txBody>
      </p:sp>
      <p:sp>
        <p:nvSpPr>
          <p:cNvPr id="48" name="Line 24"/>
          <p:cNvSpPr>
            <a:spLocks noChangeShapeType="1"/>
          </p:cNvSpPr>
          <p:nvPr/>
        </p:nvSpPr>
        <p:spPr bwMode="auto">
          <a:xfrm>
            <a:off x="5400675" y="54927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" name="Line 25"/>
          <p:cNvSpPr>
            <a:spLocks noChangeShapeType="1"/>
          </p:cNvSpPr>
          <p:nvPr/>
        </p:nvSpPr>
        <p:spPr bwMode="auto">
          <a:xfrm>
            <a:off x="5407025" y="5810250"/>
            <a:ext cx="27463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" name="Rectangle 26"/>
          <p:cNvSpPr>
            <a:spLocks noChangeArrowheads="1"/>
          </p:cNvSpPr>
          <p:nvPr/>
        </p:nvSpPr>
        <p:spPr bwMode="auto">
          <a:xfrm>
            <a:off x="1014413" y="5103813"/>
            <a:ext cx="3816350" cy="100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 i="1">
                <a:solidFill>
                  <a:schemeClr val="accent2"/>
                </a:solidFill>
                <a:ea typeface="굴림" charset="-127"/>
              </a:rPr>
              <a:t>Application window objects</a:t>
            </a:r>
            <a:br>
              <a:rPr lang="en-US" altLang="ko-KR" sz="2000" b="1" i="1">
                <a:solidFill>
                  <a:schemeClr val="accent2"/>
                </a:solidFill>
                <a:ea typeface="굴림" charset="-127"/>
              </a:rPr>
            </a:br>
            <a:r>
              <a:rPr lang="en-US" altLang="ko-KR" sz="2000" b="1" i="1">
                <a:solidFill>
                  <a:schemeClr val="accent2"/>
                </a:solidFill>
                <a:ea typeface="굴림" charset="-127"/>
              </a:rPr>
              <a:t>are derived from the</a:t>
            </a:r>
            <a:br>
              <a:rPr lang="en-US" altLang="ko-KR" sz="2000" b="1" i="1">
                <a:solidFill>
                  <a:schemeClr val="accent2"/>
                </a:solidFill>
                <a:ea typeface="굴림" charset="-127"/>
              </a:rPr>
            </a:br>
            <a:r>
              <a:rPr lang="en-US" altLang="ko-KR" sz="2000" b="1" i="1">
                <a:solidFill>
                  <a:schemeClr val="accent2"/>
                </a:solidFill>
                <a:ea typeface="굴림" charset="-127"/>
              </a:rPr>
              <a:t>CFrameWnd base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 </a:t>
            </a:r>
            <a:r>
              <a:rPr lang="en-US" altLang="ko-KR" sz="3600" dirty="0" smtClean="0"/>
              <a:t>MFC – </a:t>
            </a:r>
            <a:r>
              <a:rPr lang="en-US" altLang="ko-KR" sz="3600" dirty="0" err="1" smtClean="0"/>
              <a:t>FrameWork</a:t>
            </a:r>
            <a:r>
              <a:rPr lang="en-US" altLang="ko-KR" sz="3600" dirty="0" smtClean="0"/>
              <a:t>(AFX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8" name="직사각형 7"/>
          <p:cNvSpPr/>
          <p:nvPr/>
        </p:nvSpPr>
        <p:spPr>
          <a:xfrm>
            <a:off x="142844" y="714356"/>
            <a:ext cx="1982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FrameWork</a:t>
            </a:r>
            <a:r>
              <a:rPr lang="en-US" altLang="ko-KR" dirty="0" smtClean="0"/>
              <a:t> Class</a:t>
            </a:r>
            <a:endParaRPr lang="ko-KR" altLang="en-US" dirty="0"/>
          </a:p>
        </p:txBody>
      </p:sp>
      <p:sp>
        <p:nvSpPr>
          <p:cNvPr id="26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492469" y="6569075"/>
            <a:ext cx="2311400" cy="288925"/>
          </a:xfrm>
        </p:spPr>
        <p:txBody>
          <a:bodyPr/>
          <a:lstStyle/>
          <a:p>
            <a:r>
              <a:rPr lang="en-US" altLang="ko-KR" dirty="0"/>
              <a:t>[</a:t>
            </a:r>
            <a:fld id="{AA9CA160-B26B-4011-9DDE-2D2370A91086}" type="slidenum">
              <a:rPr lang="en-US" altLang="ko-KR"/>
              <a:pPr/>
              <a:t>27</a:t>
            </a:fld>
            <a:r>
              <a:rPr lang="en-US" altLang="ko-KR" dirty="0"/>
              <a:t>]</a:t>
            </a:r>
          </a:p>
        </p:txBody>
      </p:sp>
      <p:sp>
        <p:nvSpPr>
          <p:cNvPr id="51" name="Line 2"/>
          <p:cNvSpPr>
            <a:spLocks noChangeShapeType="1"/>
          </p:cNvSpPr>
          <p:nvPr/>
        </p:nvSpPr>
        <p:spPr bwMode="auto">
          <a:xfrm>
            <a:off x="882619" y="3355975"/>
            <a:ext cx="0" cy="1506538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" name="Line 4"/>
          <p:cNvSpPr>
            <a:spLocks noChangeShapeType="1"/>
          </p:cNvSpPr>
          <p:nvPr/>
        </p:nvSpPr>
        <p:spPr bwMode="auto">
          <a:xfrm>
            <a:off x="2597119" y="2763838"/>
            <a:ext cx="0" cy="187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" name="Line 5"/>
          <p:cNvSpPr>
            <a:spLocks noChangeShapeType="1"/>
          </p:cNvSpPr>
          <p:nvPr/>
        </p:nvSpPr>
        <p:spPr bwMode="auto">
          <a:xfrm>
            <a:off x="2646332" y="4052888"/>
            <a:ext cx="0" cy="827087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" name="Line 6"/>
          <p:cNvSpPr>
            <a:spLocks noChangeShapeType="1"/>
          </p:cNvSpPr>
          <p:nvPr/>
        </p:nvSpPr>
        <p:spPr bwMode="auto">
          <a:xfrm>
            <a:off x="6518244" y="4062413"/>
            <a:ext cx="0" cy="827087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5" name="Line 7"/>
          <p:cNvSpPr>
            <a:spLocks noChangeShapeType="1"/>
          </p:cNvSpPr>
          <p:nvPr/>
        </p:nvSpPr>
        <p:spPr bwMode="auto">
          <a:xfrm>
            <a:off x="4592607" y="3108325"/>
            <a:ext cx="0" cy="822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6" name="Line 8"/>
          <p:cNvSpPr>
            <a:spLocks noChangeShapeType="1"/>
          </p:cNvSpPr>
          <p:nvPr/>
        </p:nvSpPr>
        <p:spPr bwMode="auto">
          <a:xfrm>
            <a:off x="4592607" y="4049713"/>
            <a:ext cx="0" cy="827087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7" name="Line 9"/>
          <p:cNvSpPr>
            <a:spLocks noChangeShapeType="1"/>
          </p:cNvSpPr>
          <p:nvPr/>
        </p:nvSpPr>
        <p:spPr bwMode="auto">
          <a:xfrm>
            <a:off x="4592607" y="1754188"/>
            <a:ext cx="0" cy="388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" name="Rectangle 10"/>
          <p:cNvSpPr>
            <a:spLocks noChangeArrowheads="1"/>
          </p:cNvSpPr>
          <p:nvPr/>
        </p:nvSpPr>
        <p:spPr bwMode="auto">
          <a:xfrm>
            <a:off x="3709957" y="1357313"/>
            <a:ext cx="1758950" cy="371475"/>
          </a:xfrm>
          <a:prstGeom prst="rect">
            <a:avLst/>
          </a:prstGeom>
          <a:solidFill>
            <a:srgbClr val="CECECE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" name="Rectangle 11"/>
          <p:cNvSpPr>
            <a:spLocks noChangeArrowheads="1"/>
          </p:cNvSpPr>
          <p:nvPr/>
        </p:nvSpPr>
        <p:spPr bwMode="auto">
          <a:xfrm>
            <a:off x="4036982" y="1384300"/>
            <a:ext cx="11461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>
                <a:ea typeface="굴림" charset="-127"/>
              </a:rPr>
              <a:t>CObject</a:t>
            </a:r>
          </a:p>
        </p:txBody>
      </p: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3703607" y="2085975"/>
            <a:ext cx="1801812" cy="371475"/>
          </a:xfrm>
          <a:prstGeom prst="rect">
            <a:avLst/>
          </a:prstGeom>
          <a:solidFill>
            <a:srgbClr val="CECECE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3767107" y="2112963"/>
            <a:ext cx="1682750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>
                <a:ea typeface="굴림" charset="-127"/>
              </a:rPr>
              <a:t>CCmdTarget</a:t>
            </a:r>
          </a:p>
        </p:txBody>
      </p:sp>
      <p:sp>
        <p:nvSpPr>
          <p:cNvPr id="62" name="Rectangle 14"/>
          <p:cNvSpPr>
            <a:spLocks noChangeArrowheads="1"/>
          </p:cNvSpPr>
          <p:nvPr/>
        </p:nvSpPr>
        <p:spPr bwMode="auto">
          <a:xfrm>
            <a:off x="3698844" y="2971800"/>
            <a:ext cx="1789113" cy="371475"/>
          </a:xfrm>
          <a:prstGeom prst="rect">
            <a:avLst/>
          </a:prstGeom>
          <a:solidFill>
            <a:srgbClr val="CECECE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3" name="Rectangle 15"/>
          <p:cNvSpPr>
            <a:spLocks noChangeArrowheads="1"/>
          </p:cNvSpPr>
          <p:nvPr/>
        </p:nvSpPr>
        <p:spPr bwMode="auto">
          <a:xfrm>
            <a:off x="4084607" y="2981325"/>
            <a:ext cx="9112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>
                <a:ea typeface="굴림" charset="-127"/>
              </a:rPr>
              <a:t>CWnd</a:t>
            </a:r>
          </a:p>
        </p:txBody>
      </p:sp>
      <p:sp>
        <p:nvSpPr>
          <p:cNvPr id="64" name="Rectangle 16"/>
          <p:cNvSpPr>
            <a:spLocks noChangeArrowheads="1"/>
          </p:cNvSpPr>
          <p:nvPr/>
        </p:nvSpPr>
        <p:spPr bwMode="auto">
          <a:xfrm>
            <a:off x="3744882" y="4900613"/>
            <a:ext cx="1835150" cy="371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5" name="Rectangle 17"/>
          <p:cNvSpPr>
            <a:spLocks noChangeArrowheads="1"/>
          </p:cNvSpPr>
          <p:nvPr/>
        </p:nvSpPr>
        <p:spPr bwMode="auto">
          <a:xfrm>
            <a:off x="3998882" y="4910138"/>
            <a:ext cx="1295400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>
                <a:ea typeface="굴림" charset="-127"/>
              </a:rPr>
              <a:t>CYourVw</a:t>
            </a:r>
          </a:p>
        </p:txBody>
      </p:sp>
      <p:sp>
        <p:nvSpPr>
          <p:cNvPr id="66" name="Rectangle 18"/>
          <p:cNvSpPr>
            <a:spLocks noChangeArrowheads="1"/>
          </p:cNvSpPr>
          <p:nvPr/>
        </p:nvSpPr>
        <p:spPr bwMode="auto">
          <a:xfrm>
            <a:off x="1792257" y="4895850"/>
            <a:ext cx="1747837" cy="371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" name="Rectangle 19"/>
          <p:cNvSpPr>
            <a:spLocks noChangeArrowheads="1"/>
          </p:cNvSpPr>
          <p:nvPr/>
        </p:nvSpPr>
        <p:spPr bwMode="auto">
          <a:xfrm>
            <a:off x="1855757" y="4905375"/>
            <a:ext cx="1681162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>
                <a:ea typeface="굴림" charset="-127"/>
              </a:rPr>
              <a:t>CYourFrame</a:t>
            </a:r>
          </a:p>
        </p:txBody>
      </p:sp>
      <p:sp>
        <p:nvSpPr>
          <p:cNvPr id="68" name="Rectangle 20"/>
          <p:cNvSpPr>
            <a:spLocks noChangeArrowheads="1"/>
          </p:cNvSpPr>
          <p:nvPr/>
        </p:nvSpPr>
        <p:spPr bwMode="auto">
          <a:xfrm>
            <a:off x="257144" y="4891088"/>
            <a:ext cx="1400175" cy="371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" name="Rectangle 21"/>
          <p:cNvSpPr>
            <a:spLocks noChangeArrowheads="1"/>
          </p:cNvSpPr>
          <p:nvPr/>
        </p:nvSpPr>
        <p:spPr bwMode="auto">
          <a:xfrm>
            <a:off x="265082" y="4900613"/>
            <a:ext cx="1504950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>
                <a:ea typeface="굴림" charset="-127"/>
              </a:rPr>
              <a:t>CYourApp</a:t>
            </a:r>
          </a:p>
        </p:txBody>
      </p:sp>
      <p:sp>
        <p:nvSpPr>
          <p:cNvPr id="70" name="Rectangle 22"/>
          <p:cNvSpPr>
            <a:spLocks noChangeArrowheads="1"/>
          </p:cNvSpPr>
          <p:nvPr/>
        </p:nvSpPr>
        <p:spPr bwMode="auto">
          <a:xfrm>
            <a:off x="7334219" y="4897438"/>
            <a:ext cx="1577975" cy="371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" name="Rectangle 23"/>
          <p:cNvSpPr>
            <a:spLocks noChangeArrowheads="1"/>
          </p:cNvSpPr>
          <p:nvPr/>
        </p:nvSpPr>
        <p:spPr bwMode="auto">
          <a:xfrm>
            <a:off x="7397719" y="4906963"/>
            <a:ext cx="140652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>
                <a:ea typeface="굴림" charset="-127"/>
              </a:rPr>
              <a:t>CYourDoc</a:t>
            </a:r>
          </a:p>
        </p:txBody>
      </p:sp>
      <p:sp>
        <p:nvSpPr>
          <p:cNvPr id="72" name="Rectangle 24"/>
          <p:cNvSpPr>
            <a:spLocks noChangeArrowheads="1"/>
          </p:cNvSpPr>
          <p:nvPr/>
        </p:nvSpPr>
        <p:spPr bwMode="auto">
          <a:xfrm>
            <a:off x="5800694" y="4892675"/>
            <a:ext cx="1400175" cy="3714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3" name="Rectangle 25"/>
          <p:cNvSpPr>
            <a:spLocks noChangeArrowheads="1"/>
          </p:cNvSpPr>
          <p:nvPr/>
        </p:nvSpPr>
        <p:spPr bwMode="auto">
          <a:xfrm>
            <a:off x="5807044" y="4902200"/>
            <a:ext cx="1504950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>
                <a:ea typeface="굴림" charset="-127"/>
              </a:rPr>
              <a:t>CYourDlg</a:t>
            </a:r>
          </a:p>
        </p:txBody>
      </p:sp>
      <p:sp>
        <p:nvSpPr>
          <p:cNvPr id="74" name="Rectangle 26"/>
          <p:cNvSpPr>
            <a:spLocks noChangeArrowheads="1"/>
          </p:cNvSpPr>
          <p:nvPr/>
        </p:nvSpPr>
        <p:spPr bwMode="auto">
          <a:xfrm>
            <a:off x="3740119" y="3917950"/>
            <a:ext cx="1835150" cy="371475"/>
          </a:xfrm>
          <a:prstGeom prst="rect">
            <a:avLst/>
          </a:prstGeom>
          <a:solidFill>
            <a:srgbClr val="CECECE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5" name="Rectangle 27"/>
          <p:cNvSpPr>
            <a:spLocks noChangeArrowheads="1"/>
          </p:cNvSpPr>
          <p:nvPr/>
        </p:nvSpPr>
        <p:spPr bwMode="auto">
          <a:xfrm>
            <a:off x="4144932" y="3944938"/>
            <a:ext cx="938212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>
                <a:ea typeface="굴림" charset="-127"/>
              </a:rPr>
              <a:t>CView</a:t>
            </a:r>
          </a:p>
        </p:txBody>
      </p: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1785907" y="3930650"/>
            <a:ext cx="1749425" cy="371475"/>
          </a:xfrm>
          <a:prstGeom prst="rect">
            <a:avLst/>
          </a:prstGeom>
          <a:solidFill>
            <a:srgbClr val="CECECE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7" name="Rectangle 29"/>
          <p:cNvSpPr>
            <a:spLocks noChangeArrowheads="1"/>
          </p:cNvSpPr>
          <p:nvPr/>
        </p:nvSpPr>
        <p:spPr bwMode="auto">
          <a:xfrm>
            <a:off x="1849407" y="3940175"/>
            <a:ext cx="1655762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>
                <a:ea typeface="굴림" charset="-127"/>
              </a:rPr>
              <a:t>CFrameWnd</a:t>
            </a:r>
          </a:p>
        </p:txBody>
      </p:sp>
      <p:sp>
        <p:nvSpPr>
          <p:cNvPr id="78" name="Rectangle 30"/>
          <p:cNvSpPr>
            <a:spLocks noChangeArrowheads="1"/>
          </p:cNvSpPr>
          <p:nvPr/>
        </p:nvSpPr>
        <p:spPr bwMode="auto">
          <a:xfrm>
            <a:off x="5795932" y="3927475"/>
            <a:ext cx="1398587" cy="371475"/>
          </a:xfrm>
          <a:prstGeom prst="rect">
            <a:avLst/>
          </a:prstGeom>
          <a:solidFill>
            <a:srgbClr val="CECECE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9" name="Rectangle 31"/>
          <p:cNvSpPr>
            <a:spLocks noChangeArrowheads="1"/>
          </p:cNvSpPr>
          <p:nvPr/>
        </p:nvSpPr>
        <p:spPr bwMode="auto">
          <a:xfrm>
            <a:off x="5897532" y="3937000"/>
            <a:ext cx="1503362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>
                <a:ea typeface="굴림" charset="-127"/>
              </a:rPr>
              <a:t>CDialog</a:t>
            </a:r>
          </a:p>
        </p:txBody>
      </p:sp>
      <p:sp>
        <p:nvSpPr>
          <p:cNvPr id="80" name="Rectangle 32"/>
          <p:cNvSpPr>
            <a:spLocks noChangeArrowheads="1"/>
          </p:cNvSpPr>
          <p:nvPr/>
        </p:nvSpPr>
        <p:spPr bwMode="auto">
          <a:xfrm>
            <a:off x="1687482" y="2965450"/>
            <a:ext cx="1881187" cy="371475"/>
          </a:xfrm>
          <a:prstGeom prst="rect">
            <a:avLst/>
          </a:prstGeom>
          <a:solidFill>
            <a:srgbClr val="CECECE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" name="Rectangle 33"/>
          <p:cNvSpPr>
            <a:spLocks noChangeArrowheads="1"/>
          </p:cNvSpPr>
          <p:nvPr/>
        </p:nvSpPr>
        <p:spPr bwMode="auto">
          <a:xfrm>
            <a:off x="1674782" y="2974975"/>
            <a:ext cx="1928812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>
                <a:ea typeface="굴림" charset="-127"/>
              </a:rPr>
              <a:t>CDocTemplate</a:t>
            </a:r>
          </a:p>
        </p:txBody>
      </p:sp>
      <p:sp>
        <p:nvSpPr>
          <p:cNvPr id="82" name="Rectangle 34"/>
          <p:cNvSpPr>
            <a:spLocks noChangeArrowheads="1"/>
          </p:cNvSpPr>
          <p:nvPr/>
        </p:nvSpPr>
        <p:spPr bwMode="auto">
          <a:xfrm>
            <a:off x="214282" y="2965450"/>
            <a:ext cx="1350962" cy="371475"/>
          </a:xfrm>
          <a:prstGeom prst="rect">
            <a:avLst/>
          </a:prstGeom>
          <a:solidFill>
            <a:srgbClr val="CECECE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222219" y="2974975"/>
            <a:ext cx="1503363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>
                <a:ea typeface="굴림" charset="-127"/>
              </a:rPr>
              <a:t>CWinApp</a:t>
            </a: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7329457" y="2989263"/>
            <a:ext cx="1576387" cy="371475"/>
          </a:xfrm>
          <a:prstGeom prst="rect">
            <a:avLst/>
          </a:prstGeom>
          <a:solidFill>
            <a:srgbClr val="CECECE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5" name="Rectangle 37"/>
          <p:cNvSpPr>
            <a:spLocks noChangeArrowheads="1"/>
          </p:cNvSpPr>
          <p:nvPr/>
        </p:nvSpPr>
        <p:spPr bwMode="auto">
          <a:xfrm>
            <a:off x="7297707" y="2998788"/>
            <a:ext cx="1585912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1800" b="1">
                <a:ea typeface="굴림" charset="-127"/>
              </a:rPr>
              <a:t>CDocument</a:t>
            </a:r>
          </a:p>
        </p:txBody>
      </p:sp>
      <p:sp>
        <p:nvSpPr>
          <p:cNvPr id="86" name="Line 38"/>
          <p:cNvSpPr>
            <a:spLocks noChangeShapeType="1"/>
          </p:cNvSpPr>
          <p:nvPr/>
        </p:nvSpPr>
        <p:spPr bwMode="auto">
          <a:xfrm>
            <a:off x="4586257" y="2544763"/>
            <a:ext cx="0" cy="415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7" name="Line 39"/>
          <p:cNvSpPr>
            <a:spLocks noChangeShapeType="1"/>
          </p:cNvSpPr>
          <p:nvPr/>
        </p:nvSpPr>
        <p:spPr bwMode="auto">
          <a:xfrm>
            <a:off x="873094" y="2752725"/>
            <a:ext cx="7297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8" name="Line 40"/>
          <p:cNvSpPr>
            <a:spLocks noChangeShapeType="1"/>
          </p:cNvSpPr>
          <p:nvPr/>
        </p:nvSpPr>
        <p:spPr bwMode="auto">
          <a:xfrm>
            <a:off x="865157" y="2759075"/>
            <a:ext cx="0" cy="187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9" name="Line 41"/>
          <p:cNvSpPr>
            <a:spLocks noChangeShapeType="1"/>
          </p:cNvSpPr>
          <p:nvPr/>
        </p:nvSpPr>
        <p:spPr bwMode="auto">
          <a:xfrm>
            <a:off x="8172419" y="2759075"/>
            <a:ext cx="0" cy="211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0" name="Line 42"/>
          <p:cNvSpPr>
            <a:spLocks noChangeShapeType="1"/>
          </p:cNvSpPr>
          <p:nvPr/>
        </p:nvSpPr>
        <p:spPr bwMode="auto">
          <a:xfrm>
            <a:off x="2646332" y="3703638"/>
            <a:ext cx="3841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1" name="Line 43"/>
          <p:cNvSpPr>
            <a:spLocks noChangeShapeType="1"/>
          </p:cNvSpPr>
          <p:nvPr/>
        </p:nvSpPr>
        <p:spPr bwMode="auto">
          <a:xfrm>
            <a:off x="2630457" y="3708400"/>
            <a:ext cx="0" cy="204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" name="Line 44"/>
          <p:cNvSpPr>
            <a:spLocks noChangeShapeType="1"/>
          </p:cNvSpPr>
          <p:nvPr/>
        </p:nvSpPr>
        <p:spPr bwMode="auto">
          <a:xfrm>
            <a:off x="6491257" y="3714750"/>
            <a:ext cx="0" cy="187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" name="Line 45"/>
          <p:cNvSpPr>
            <a:spLocks noChangeShapeType="1"/>
          </p:cNvSpPr>
          <p:nvPr/>
        </p:nvSpPr>
        <p:spPr bwMode="auto">
          <a:xfrm>
            <a:off x="8177182" y="3460750"/>
            <a:ext cx="0" cy="1423988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4" name="Rectangle 46"/>
          <p:cNvSpPr>
            <a:spLocks noChangeArrowheads="1"/>
          </p:cNvSpPr>
          <p:nvPr/>
        </p:nvSpPr>
        <p:spPr bwMode="auto">
          <a:xfrm>
            <a:off x="766732" y="1747838"/>
            <a:ext cx="2732087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000" b="1" i="1">
                <a:ea typeface="굴림" charset="-127"/>
              </a:rPr>
              <a:t>Framework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 </a:t>
            </a:r>
            <a:r>
              <a:rPr lang="en-US" altLang="ko-KR" sz="3600" dirty="0" smtClean="0"/>
              <a:t>MFC – </a:t>
            </a:r>
            <a:r>
              <a:rPr lang="en-US" altLang="ko-KR" sz="3600" dirty="0" err="1" smtClean="0"/>
              <a:t>FrameWork</a:t>
            </a:r>
            <a:r>
              <a:rPr lang="en-US" altLang="ko-KR" sz="3600" dirty="0" smtClean="0"/>
              <a:t>(AFX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8" name="직사각형 7"/>
          <p:cNvSpPr/>
          <p:nvPr/>
        </p:nvSpPr>
        <p:spPr>
          <a:xfrm>
            <a:off x="142844" y="714356"/>
            <a:ext cx="2911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도큐먼트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분리의 이유</a:t>
            </a:r>
            <a:endParaRPr lang="ko-KR" altLang="en-US" dirty="0"/>
          </a:p>
        </p:txBody>
      </p:sp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533400" y="1981200"/>
          <a:ext cx="3717925" cy="3978275"/>
        </p:xfrm>
        <a:graphic>
          <a:graphicData uri="http://schemas.openxmlformats.org/presentationml/2006/ole">
            <p:oleObj spid="_x0000_s102402" name="문서" r:id="rId5" imgW="3718080" imgH="3977640" progId="Word.Document.8">
              <p:embed/>
            </p:oleObj>
          </a:graphicData>
        </a:graphic>
      </p:graphicFrame>
      <p:graphicFrame>
        <p:nvGraphicFramePr>
          <p:cNvPr id="102403" name="Object 3"/>
          <p:cNvGraphicFramePr>
            <a:graphicFrameLocks noChangeAspect="1"/>
          </p:cNvGraphicFramePr>
          <p:nvPr/>
        </p:nvGraphicFramePr>
        <p:xfrm>
          <a:off x="3429000" y="1676400"/>
          <a:ext cx="3062288" cy="2774950"/>
        </p:xfrm>
        <a:graphic>
          <a:graphicData uri="http://schemas.openxmlformats.org/presentationml/2006/ole">
            <p:oleObj spid="_x0000_s102403" name="문서" r:id="rId6" imgW="3061800" imgH="2774880" progId="Word.Document.8">
              <p:embed/>
            </p:oleObj>
          </a:graphicData>
        </a:graphic>
      </p:graphicFrame>
      <p:graphicFrame>
        <p:nvGraphicFramePr>
          <p:cNvPr id="102404" name="Object 4"/>
          <p:cNvGraphicFramePr>
            <a:graphicFrameLocks noChangeAspect="1"/>
          </p:cNvGraphicFramePr>
          <p:nvPr/>
        </p:nvGraphicFramePr>
        <p:xfrm>
          <a:off x="4191000" y="2895600"/>
          <a:ext cx="4778375" cy="3627438"/>
        </p:xfrm>
        <a:graphic>
          <a:graphicData uri="http://schemas.openxmlformats.org/presentationml/2006/ole">
            <p:oleObj spid="_x0000_s102404" name="문서" r:id="rId7" imgW="4777560" imgH="362700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 </a:t>
            </a:r>
            <a:r>
              <a:rPr lang="en-US" altLang="ko-KR" sz="3600" dirty="0" smtClean="0"/>
              <a:t>MFC – </a:t>
            </a:r>
            <a:r>
              <a:rPr lang="en-US" altLang="ko-KR" sz="3600" dirty="0" err="1" smtClean="0"/>
              <a:t>FrameWork</a:t>
            </a:r>
            <a:r>
              <a:rPr lang="en-US" altLang="ko-KR" sz="3600" dirty="0" smtClean="0"/>
              <a:t>(AFX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8" name="직사각형 7"/>
          <p:cNvSpPr/>
          <p:nvPr/>
        </p:nvSpPr>
        <p:spPr>
          <a:xfrm>
            <a:off x="142844" y="714356"/>
            <a:ext cx="2612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Afx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계층 구조</a:t>
            </a:r>
            <a:endParaRPr lang="ko-KR" altLang="en-US" dirty="0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2817813" y="1863725"/>
            <a:ext cx="3867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/>
            <a:r>
              <a:rPr kumimoji="1" lang="ko-KR" altLang="en-US" sz="1800">
                <a:latin typeface="굴림" charset="-127"/>
              </a:rPr>
              <a:t>거의 모든 </a:t>
            </a:r>
            <a:r>
              <a:rPr kumimoji="1" lang="en-US" altLang="ko-KR" sz="1800">
                <a:latin typeface="굴림" charset="-127"/>
              </a:rPr>
              <a:t>MFC </a:t>
            </a:r>
            <a:r>
              <a:rPr kumimoji="1" lang="ko-KR" altLang="en-US" sz="1800">
                <a:latin typeface="굴림" charset="-127"/>
              </a:rPr>
              <a:t>클래스의 기반 클래스</a:t>
            </a:r>
            <a:endParaRPr kumimoji="1" lang="ko-KR" altLang="en-US">
              <a:latin typeface="굴림" charset="-127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3228975" y="2481263"/>
            <a:ext cx="2743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/>
            <a:r>
              <a:rPr kumimoji="1" lang="ko-KR" altLang="en-US" sz="1800">
                <a:latin typeface="굴림" charset="-127"/>
              </a:rPr>
              <a:t>커맨드 메세지를 받는 기능</a:t>
            </a:r>
            <a:endParaRPr kumimoji="1" lang="ko-KR" altLang="en-US">
              <a:latin typeface="굴림" charset="-127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3640138" y="3097213"/>
            <a:ext cx="2895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/>
            <a:r>
              <a:rPr kumimoji="1" lang="ko-KR" altLang="en-US" sz="1800">
                <a:latin typeface="굴림" charset="-127"/>
              </a:rPr>
              <a:t>프로그램을 구동시키는 기능</a:t>
            </a:r>
            <a:endParaRPr kumimoji="1" lang="ko-KR" altLang="en-US">
              <a:latin typeface="굴림" charset="-127"/>
            </a:endParaRPr>
          </a:p>
        </p:txBody>
      </p:sp>
      <p:sp>
        <p:nvSpPr>
          <p:cNvPr id="12" name="Rectangle 28"/>
          <p:cNvSpPr>
            <a:spLocks noChangeArrowheads="1"/>
          </p:cNvSpPr>
          <p:nvPr/>
        </p:nvSpPr>
        <p:spPr bwMode="auto">
          <a:xfrm>
            <a:off x="3640138" y="3713163"/>
            <a:ext cx="3429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/>
            <a:r>
              <a:rPr kumimoji="1" lang="ko-KR" altLang="en-US" sz="1800">
                <a:latin typeface="굴림" charset="-127"/>
              </a:rPr>
              <a:t>데이터를 저장하고 처리하는 기능</a:t>
            </a:r>
            <a:endParaRPr kumimoji="1" lang="ko-KR" altLang="en-US">
              <a:latin typeface="굴림" charset="-127"/>
            </a:endParaRPr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3640138" y="4330700"/>
            <a:ext cx="4686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/>
            <a:r>
              <a:rPr kumimoji="1" lang="ko-KR" altLang="en-US" sz="1800">
                <a:latin typeface="굴림" charset="-127"/>
              </a:rPr>
              <a:t>윈도우에 관련된 기능 (눈에 보이는 오브젝트)</a:t>
            </a:r>
            <a:endParaRPr kumimoji="1" lang="ko-KR" altLang="en-US">
              <a:latin typeface="굴림" charset="-127"/>
            </a:endParaRPr>
          </a:p>
        </p:txBody>
      </p:sp>
      <p:sp>
        <p:nvSpPr>
          <p:cNvPr id="14" name="Rectangle 30"/>
          <p:cNvSpPr>
            <a:spLocks noChangeArrowheads="1"/>
          </p:cNvSpPr>
          <p:nvPr/>
        </p:nvSpPr>
        <p:spPr bwMode="auto">
          <a:xfrm>
            <a:off x="4051300" y="4946650"/>
            <a:ext cx="4838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/>
            <a:r>
              <a:rPr kumimoji="1" lang="ko-KR" altLang="en-US" sz="1800">
                <a:latin typeface="굴림" charset="-127"/>
              </a:rPr>
              <a:t>프로그램 윈도우 프레임(외곽)을 관리하는 기능</a:t>
            </a:r>
            <a:endParaRPr kumimoji="1" lang="ko-KR" altLang="en-US">
              <a:latin typeface="굴림" charset="-127"/>
            </a:endParaRPr>
          </a:p>
        </p:txBody>
      </p:sp>
      <p:sp>
        <p:nvSpPr>
          <p:cNvPr id="15" name="Rectangle 31"/>
          <p:cNvSpPr>
            <a:spLocks noChangeArrowheads="1"/>
          </p:cNvSpPr>
          <p:nvPr/>
        </p:nvSpPr>
        <p:spPr bwMode="auto">
          <a:xfrm>
            <a:off x="4051300" y="5562600"/>
            <a:ext cx="419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/>
            <a:r>
              <a:rPr kumimoji="1" lang="ko-KR" altLang="en-US" sz="1800">
                <a:latin typeface="굴림" charset="-127"/>
              </a:rPr>
              <a:t>데이터를 보여주는 윈도우 관리하는 기능</a:t>
            </a:r>
            <a:endParaRPr kumimoji="1" lang="ko-KR" altLang="en-US">
              <a:latin typeface="굴림" charset="-127"/>
            </a:endParaRPr>
          </a:p>
        </p:txBody>
      </p:sp>
      <p:grpSp>
        <p:nvGrpSpPr>
          <p:cNvPr id="16" name="Group 42"/>
          <p:cNvGrpSpPr>
            <a:grpSpLocks/>
          </p:cNvGrpSpPr>
          <p:nvPr/>
        </p:nvGrpSpPr>
        <p:grpSpPr bwMode="auto">
          <a:xfrm>
            <a:off x="468313" y="1785938"/>
            <a:ext cx="3287712" cy="4110037"/>
            <a:chOff x="295" y="1125"/>
            <a:chExt cx="2071" cy="2589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554" y="1513"/>
              <a:ext cx="1294" cy="259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4763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870" y="1573"/>
              <a:ext cx="6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500">
                  <a:solidFill>
                    <a:srgbClr val="FFFF00"/>
                  </a:solidFill>
                  <a:latin typeface="Arial" charset="0"/>
                </a:rPr>
                <a:t>CCmdTarget</a:t>
              </a:r>
              <a:endParaRPr kumimoji="1" lang="en-US" altLang="ko-KR">
                <a:solidFill>
                  <a:srgbClr val="FFFF00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813" y="1901"/>
              <a:ext cx="1294" cy="259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4763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1213" y="1961"/>
              <a:ext cx="50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500">
                  <a:solidFill>
                    <a:srgbClr val="FFFF00"/>
                  </a:solidFill>
                  <a:latin typeface="Arial" charset="0"/>
                </a:rPr>
                <a:t>CWinApp</a:t>
              </a:r>
              <a:endParaRPr kumimoji="1" lang="en-US" altLang="ko-KR">
                <a:solidFill>
                  <a:srgbClr val="FFFF00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813" y="2290"/>
              <a:ext cx="1294" cy="259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4763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1154" y="2350"/>
              <a:ext cx="635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500">
                  <a:solidFill>
                    <a:srgbClr val="FFFF00"/>
                  </a:solidFill>
                  <a:latin typeface="Arial" charset="0"/>
                </a:rPr>
                <a:t>CDocument</a:t>
              </a:r>
              <a:endParaRPr kumimoji="1" lang="en-US" altLang="ko-KR">
                <a:solidFill>
                  <a:srgbClr val="FFFF00"/>
                </a:solidFill>
              </a:endParaRPr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295" y="1125"/>
              <a:ext cx="1294" cy="259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4763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733" y="1185"/>
              <a:ext cx="43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500">
                  <a:solidFill>
                    <a:srgbClr val="FFFF00"/>
                  </a:solidFill>
                  <a:latin typeface="Arial" charset="0"/>
                </a:rPr>
                <a:t>CObject</a:t>
              </a:r>
              <a:endParaRPr kumimoji="1" lang="en-US" altLang="ko-KR">
                <a:solidFill>
                  <a:srgbClr val="FFFF00"/>
                </a:solidFill>
              </a:endParaRPr>
            </a:p>
          </p:txBody>
        </p:sp>
        <p:sp>
          <p:nvSpPr>
            <p:cNvPr id="25" name="Rectangle 13"/>
            <p:cNvSpPr>
              <a:spLocks noChangeArrowheads="1"/>
            </p:cNvSpPr>
            <p:nvPr/>
          </p:nvSpPr>
          <p:spPr bwMode="auto">
            <a:xfrm>
              <a:off x="813" y="2678"/>
              <a:ext cx="1294" cy="259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4763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1297" y="2738"/>
              <a:ext cx="33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500">
                  <a:solidFill>
                    <a:srgbClr val="FFFF00"/>
                  </a:solidFill>
                  <a:latin typeface="Arial" charset="0"/>
                </a:rPr>
                <a:t>CWnd</a:t>
              </a:r>
              <a:endParaRPr kumimoji="1" lang="en-US" altLang="ko-KR">
                <a:solidFill>
                  <a:srgbClr val="FFFF00"/>
                </a:solidFill>
              </a:endParaRPr>
            </a:p>
          </p:txBody>
        </p:sp>
        <p:sp>
          <p:nvSpPr>
            <p:cNvPr id="27" name="Rectangle 15"/>
            <p:cNvSpPr>
              <a:spLocks noChangeArrowheads="1"/>
            </p:cNvSpPr>
            <p:nvPr/>
          </p:nvSpPr>
          <p:spPr bwMode="auto">
            <a:xfrm>
              <a:off x="1071" y="3066"/>
              <a:ext cx="1295" cy="259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4763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Rectangle 16"/>
            <p:cNvSpPr>
              <a:spLocks noChangeArrowheads="1"/>
            </p:cNvSpPr>
            <p:nvPr/>
          </p:nvSpPr>
          <p:spPr bwMode="auto">
            <a:xfrm>
              <a:off x="1389" y="3126"/>
              <a:ext cx="68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500">
                  <a:solidFill>
                    <a:srgbClr val="FFFF00"/>
                  </a:solidFill>
                  <a:latin typeface="Arial" charset="0"/>
                </a:rPr>
                <a:t>CFrameWnd</a:t>
              </a:r>
              <a:endParaRPr kumimoji="1" lang="en-US" altLang="ko-KR">
                <a:solidFill>
                  <a:srgbClr val="FFFF00"/>
                </a:solidFill>
              </a:endParaRPr>
            </a:p>
          </p:txBody>
        </p:sp>
        <p:sp>
          <p:nvSpPr>
            <p:cNvPr id="29" name="Rectangle 17"/>
            <p:cNvSpPr>
              <a:spLocks noChangeArrowheads="1"/>
            </p:cNvSpPr>
            <p:nvPr/>
          </p:nvSpPr>
          <p:spPr bwMode="auto">
            <a:xfrm>
              <a:off x="1071" y="3455"/>
              <a:ext cx="1295" cy="259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4763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Rectangle 18"/>
            <p:cNvSpPr>
              <a:spLocks noChangeArrowheads="1"/>
            </p:cNvSpPr>
            <p:nvPr/>
          </p:nvSpPr>
          <p:spPr bwMode="auto">
            <a:xfrm>
              <a:off x="1553" y="3515"/>
              <a:ext cx="34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500">
                  <a:solidFill>
                    <a:srgbClr val="FFFF00"/>
                  </a:solidFill>
                  <a:latin typeface="Arial" charset="0"/>
                </a:rPr>
                <a:t>CView</a:t>
              </a:r>
              <a:endParaRPr kumimoji="1" lang="en-US" altLang="ko-KR">
                <a:solidFill>
                  <a:srgbClr val="FFFF00"/>
                </a:solidFill>
              </a:endParaRPr>
            </a:p>
          </p:txBody>
        </p:sp>
        <p:sp>
          <p:nvSpPr>
            <p:cNvPr id="31" name="Freeform 19"/>
            <p:cNvSpPr>
              <a:spLocks/>
            </p:cNvSpPr>
            <p:nvPr/>
          </p:nvSpPr>
          <p:spPr bwMode="auto">
            <a:xfrm>
              <a:off x="942" y="2937"/>
              <a:ext cx="129" cy="6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68"/>
                </a:cxn>
                <a:cxn ang="0">
                  <a:pos x="129" y="668"/>
                </a:cxn>
              </a:cxnLst>
              <a:rect l="0" t="0" r="r" b="b"/>
              <a:pathLst>
                <a:path w="129" h="668">
                  <a:moveTo>
                    <a:pt x="0" y="0"/>
                  </a:moveTo>
                  <a:lnTo>
                    <a:pt x="0" y="668"/>
                  </a:lnTo>
                  <a:lnTo>
                    <a:pt x="129" y="668"/>
                  </a:lnTo>
                </a:path>
              </a:pathLst>
            </a:custGeom>
            <a:noFill/>
            <a:ln w="4763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 flipH="1">
              <a:off x="909" y="3196"/>
              <a:ext cx="162" cy="1"/>
            </a:xfrm>
            <a:prstGeom prst="line">
              <a:avLst/>
            </a:prstGeom>
            <a:noFill/>
            <a:ln w="47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Freeform 21"/>
            <p:cNvSpPr>
              <a:spLocks/>
            </p:cNvSpPr>
            <p:nvPr/>
          </p:nvSpPr>
          <p:spPr bwMode="auto">
            <a:xfrm>
              <a:off x="683" y="1772"/>
              <a:ext cx="130" cy="10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35"/>
                </a:cxn>
                <a:cxn ang="0">
                  <a:pos x="130" y="1035"/>
                </a:cxn>
              </a:cxnLst>
              <a:rect l="0" t="0" r="r" b="b"/>
              <a:pathLst>
                <a:path w="130" h="1035">
                  <a:moveTo>
                    <a:pt x="0" y="0"/>
                  </a:moveTo>
                  <a:lnTo>
                    <a:pt x="0" y="1035"/>
                  </a:lnTo>
                  <a:lnTo>
                    <a:pt x="130" y="1035"/>
                  </a:lnTo>
                </a:path>
              </a:pathLst>
            </a:custGeom>
            <a:noFill/>
            <a:ln w="4763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 flipH="1">
              <a:off x="650" y="2419"/>
              <a:ext cx="163" cy="1"/>
            </a:xfrm>
            <a:prstGeom prst="line">
              <a:avLst/>
            </a:prstGeom>
            <a:noFill/>
            <a:ln w="47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Line 23"/>
            <p:cNvSpPr>
              <a:spLocks noChangeShapeType="1"/>
            </p:cNvSpPr>
            <p:nvPr/>
          </p:nvSpPr>
          <p:spPr bwMode="auto">
            <a:xfrm flipH="1">
              <a:off x="650" y="2031"/>
              <a:ext cx="163" cy="1"/>
            </a:xfrm>
            <a:prstGeom prst="line">
              <a:avLst/>
            </a:prstGeom>
            <a:noFill/>
            <a:ln w="476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24"/>
            <p:cNvSpPr>
              <a:spLocks/>
            </p:cNvSpPr>
            <p:nvPr/>
          </p:nvSpPr>
          <p:spPr bwMode="auto">
            <a:xfrm>
              <a:off x="424" y="1384"/>
              <a:ext cx="130" cy="2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8"/>
                </a:cxn>
                <a:cxn ang="0">
                  <a:pos x="130" y="258"/>
                </a:cxn>
              </a:cxnLst>
              <a:rect l="0" t="0" r="r" b="b"/>
              <a:pathLst>
                <a:path w="130" h="258">
                  <a:moveTo>
                    <a:pt x="0" y="0"/>
                  </a:moveTo>
                  <a:lnTo>
                    <a:pt x="0" y="258"/>
                  </a:lnTo>
                  <a:lnTo>
                    <a:pt x="130" y="258"/>
                  </a:lnTo>
                </a:path>
              </a:pathLst>
            </a:custGeom>
            <a:noFill/>
            <a:ln w="4763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909" y="3569"/>
              <a:ext cx="66" cy="63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4763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909" y="3163"/>
              <a:ext cx="66" cy="66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4763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650" y="2386"/>
              <a:ext cx="66" cy="66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4763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650" y="2775"/>
              <a:ext cx="66" cy="65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4763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650" y="1998"/>
              <a:ext cx="66" cy="66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4763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14" grpId="0" build="p" autoUpdateAnimBg="0"/>
      <p:bldP spid="1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Chapter1 MFC</a:t>
            </a:r>
            <a:r>
              <a:rPr lang="ko-KR" altLang="en-US" sz="3600" dirty="0" smtClean="0"/>
              <a:t>란</a:t>
            </a:r>
            <a:r>
              <a:rPr lang="en-US" altLang="ko-KR" sz="3600" dirty="0" smtClean="0"/>
              <a:t>?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28662" y="1214422"/>
            <a:ext cx="6400800" cy="5286412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US" altLang="ko-KR" sz="2000" dirty="0" smtClean="0"/>
              <a:t>MFC </a:t>
            </a:r>
            <a:r>
              <a:rPr lang="ko-KR" altLang="en-US" sz="2000" dirty="0" smtClean="0"/>
              <a:t>개</a:t>
            </a:r>
            <a:r>
              <a:rPr lang="ko-KR" altLang="en-US" sz="2000" dirty="0" smtClean="0"/>
              <a:t>론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marL="514350" indent="-514350" algn="l">
              <a:buAutoNum type="arabicPeriod"/>
            </a:pPr>
            <a:r>
              <a:rPr lang="en-US" altLang="ko-KR" sz="2000" dirty="0" err="1" smtClean="0"/>
              <a:t>FrameWork</a:t>
            </a:r>
            <a:endParaRPr lang="en-US" altLang="ko-KR" sz="2000" dirty="0" smtClean="0"/>
          </a:p>
          <a:p>
            <a:pPr marL="514350" indent="-514350" algn="l">
              <a:buAutoNum type="arabicPeriod"/>
            </a:pPr>
            <a:endParaRPr lang="en-US" altLang="ko-KR" sz="2000" dirty="0" smtClean="0"/>
          </a:p>
          <a:p>
            <a:pPr marL="514350" indent="-514350" algn="l">
              <a:buAutoNum type="arabicPeriod"/>
            </a:pPr>
            <a:r>
              <a:rPr lang="en-US" altLang="ko-KR" sz="2000" dirty="0" smtClean="0"/>
              <a:t>MFC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Win32API</a:t>
            </a:r>
            <a:r>
              <a:rPr lang="ko-KR" altLang="en-US" sz="2000" dirty="0" smtClean="0"/>
              <a:t>의 밀회</a:t>
            </a:r>
            <a:endParaRPr lang="en-US" altLang="ko-KR" sz="2000" dirty="0" smtClean="0"/>
          </a:p>
          <a:p>
            <a:pPr marL="514350" indent="-514350" algn="l">
              <a:buAutoNum type="arabicPeriod"/>
            </a:pPr>
            <a:endParaRPr lang="en-US" altLang="ko-KR" sz="2000" dirty="0" smtClean="0"/>
          </a:p>
          <a:p>
            <a:pPr marL="514350" indent="-514350" algn="l">
              <a:buAutoNum type="arabicPeriod"/>
            </a:pPr>
            <a:r>
              <a:rPr lang="en-US" altLang="ko-KR" sz="2000" dirty="0" smtClean="0"/>
              <a:t>SDK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MFC </a:t>
            </a:r>
            <a:r>
              <a:rPr lang="ko-KR" altLang="en-US" sz="2000" dirty="0" smtClean="0"/>
              <a:t>프로그래밍으로의 전환</a:t>
            </a:r>
            <a:endParaRPr lang="en-US" altLang="ko-KR" sz="2000" dirty="0" smtClean="0"/>
          </a:p>
          <a:p>
            <a:pPr marL="514350" indent="-514350" algn="l">
              <a:buAutoNum type="arabicPeriod"/>
            </a:pPr>
            <a:endParaRPr lang="en-US" altLang="ko-KR" sz="2000" dirty="0" smtClean="0"/>
          </a:p>
          <a:p>
            <a:pPr marL="514350" indent="-514350" algn="l">
              <a:buAutoNum type="arabicPeriod"/>
            </a:pPr>
            <a:r>
              <a:rPr lang="en-US" altLang="ko-KR" sz="2000" dirty="0" smtClean="0"/>
              <a:t>AppWizard</a:t>
            </a:r>
            <a:r>
              <a:rPr lang="ko-KR" altLang="en-US" sz="2000" dirty="0" smtClean="0"/>
              <a:t>를 이용한 </a:t>
            </a:r>
            <a:r>
              <a:rPr lang="en-US" altLang="ko-KR" sz="2000" dirty="0" smtClean="0"/>
              <a:t>MFC </a:t>
            </a:r>
            <a:r>
              <a:rPr lang="ko-KR" altLang="en-US" sz="2000" dirty="0" smtClean="0"/>
              <a:t>프로그래밍</a:t>
            </a:r>
            <a:endParaRPr lang="en-US" altLang="ko-KR" sz="2000" dirty="0" smtClean="0"/>
          </a:p>
          <a:p>
            <a:pPr marL="514350" indent="-514350" algn="l">
              <a:buAutoNum type="arabicPeriod"/>
            </a:pPr>
            <a:endParaRPr lang="en-US" altLang="ko-KR" sz="2000" dirty="0" smtClean="0"/>
          </a:p>
          <a:p>
            <a:pPr marL="514350" indent="-514350" algn="l">
              <a:buAutoNum type="arabicPeriod"/>
            </a:pPr>
            <a:r>
              <a:rPr lang="en-US" altLang="ko-KR" sz="2000" dirty="0" smtClean="0"/>
              <a:t>AppWizard</a:t>
            </a:r>
            <a:r>
              <a:rPr lang="ko-KR" altLang="en-US" sz="2000" dirty="0" smtClean="0"/>
              <a:t>가 생성한 코드 분석</a:t>
            </a:r>
            <a:endParaRPr lang="en-US" altLang="ko-KR" sz="2000" dirty="0" smtClean="0"/>
          </a:p>
          <a:p>
            <a:pPr marL="514350" indent="-514350" algn="l">
              <a:buAutoNum type="arabicPeriod"/>
            </a:pPr>
            <a:endParaRPr lang="en-US" altLang="ko-KR" sz="2000" dirty="0" smtClean="0"/>
          </a:p>
          <a:p>
            <a:pPr marL="514350" indent="-514350" algn="l">
              <a:buAutoNum type="arabicPeriod"/>
            </a:pPr>
            <a:r>
              <a:rPr lang="ko-KR" altLang="en-US" sz="2000" dirty="0" smtClean="0"/>
              <a:t>객체간 통신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 </a:t>
            </a:r>
            <a:r>
              <a:rPr lang="en-US" altLang="ko-KR" sz="3600" dirty="0" smtClean="0"/>
              <a:t>MFC – </a:t>
            </a:r>
            <a:r>
              <a:rPr lang="en-US" altLang="ko-KR" sz="3600" dirty="0" err="1" smtClean="0"/>
              <a:t>FrameWork</a:t>
            </a:r>
            <a:r>
              <a:rPr lang="en-US" altLang="ko-KR" sz="3600" dirty="0" smtClean="0"/>
              <a:t>(AFX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8" name="직사각형 7"/>
          <p:cNvSpPr/>
          <p:nvPr/>
        </p:nvSpPr>
        <p:spPr>
          <a:xfrm>
            <a:off x="142844" y="714356"/>
            <a:ext cx="1333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AppWizard</a:t>
            </a:r>
            <a:endParaRPr lang="ko-KR" altLang="en-US" dirty="0"/>
          </a:p>
        </p:txBody>
      </p:sp>
      <p:grpSp>
        <p:nvGrpSpPr>
          <p:cNvPr id="42" name="Group 48"/>
          <p:cNvGrpSpPr>
            <a:grpSpLocks/>
          </p:cNvGrpSpPr>
          <p:nvPr/>
        </p:nvGrpSpPr>
        <p:grpSpPr bwMode="auto">
          <a:xfrm>
            <a:off x="4283075" y="3511550"/>
            <a:ext cx="1390650" cy="2662238"/>
            <a:chOff x="2698" y="2212"/>
            <a:chExt cx="876" cy="1677"/>
          </a:xfrm>
        </p:grpSpPr>
        <p:sp>
          <p:nvSpPr>
            <p:cNvPr id="43" name="Line 35"/>
            <p:cNvSpPr>
              <a:spLocks noChangeShapeType="1"/>
            </p:cNvSpPr>
            <p:nvPr/>
          </p:nvSpPr>
          <p:spPr bwMode="auto">
            <a:xfrm>
              <a:off x="2698" y="2242"/>
              <a:ext cx="830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Freeform 36"/>
            <p:cNvSpPr>
              <a:spLocks/>
            </p:cNvSpPr>
            <p:nvPr/>
          </p:nvSpPr>
          <p:spPr bwMode="auto">
            <a:xfrm>
              <a:off x="3513" y="2212"/>
              <a:ext cx="61" cy="61"/>
            </a:xfrm>
            <a:custGeom>
              <a:avLst/>
              <a:gdLst/>
              <a:ahLst/>
              <a:cxnLst>
                <a:cxn ang="0">
                  <a:pos x="61" y="30"/>
                </a:cxn>
                <a:cxn ang="0">
                  <a:pos x="0" y="61"/>
                </a:cxn>
                <a:cxn ang="0">
                  <a:pos x="6" y="41"/>
                </a:cxn>
                <a:cxn ang="0">
                  <a:pos x="6" y="19"/>
                </a:cxn>
                <a:cxn ang="0">
                  <a:pos x="0" y="0"/>
                </a:cxn>
                <a:cxn ang="0">
                  <a:pos x="61" y="30"/>
                </a:cxn>
              </a:cxnLst>
              <a:rect l="0" t="0" r="r" b="b"/>
              <a:pathLst>
                <a:path w="61" h="61">
                  <a:moveTo>
                    <a:pt x="61" y="30"/>
                  </a:moveTo>
                  <a:lnTo>
                    <a:pt x="0" y="61"/>
                  </a:lnTo>
                  <a:lnTo>
                    <a:pt x="6" y="41"/>
                  </a:lnTo>
                  <a:lnTo>
                    <a:pt x="6" y="19"/>
                  </a:lnTo>
                  <a:lnTo>
                    <a:pt x="0" y="0"/>
                  </a:lnTo>
                  <a:lnTo>
                    <a:pt x="61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Line 37"/>
            <p:cNvSpPr>
              <a:spLocks noChangeShapeType="1"/>
            </p:cNvSpPr>
            <p:nvPr/>
          </p:nvSpPr>
          <p:spPr bwMode="auto">
            <a:xfrm>
              <a:off x="2698" y="2646"/>
              <a:ext cx="830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Freeform 38"/>
            <p:cNvSpPr>
              <a:spLocks/>
            </p:cNvSpPr>
            <p:nvPr/>
          </p:nvSpPr>
          <p:spPr bwMode="auto">
            <a:xfrm>
              <a:off x="3513" y="2616"/>
              <a:ext cx="61" cy="61"/>
            </a:xfrm>
            <a:custGeom>
              <a:avLst/>
              <a:gdLst/>
              <a:ahLst/>
              <a:cxnLst>
                <a:cxn ang="0">
                  <a:pos x="61" y="30"/>
                </a:cxn>
                <a:cxn ang="0">
                  <a:pos x="0" y="61"/>
                </a:cxn>
                <a:cxn ang="0">
                  <a:pos x="6" y="41"/>
                </a:cxn>
                <a:cxn ang="0">
                  <a:pos x="6" y="20"/>
                </a:cxn>
                <a:cxn ang="0">
                  <a:pos x="0" y="0"/>
                </a:cxn>
                <a:cxn ang="0">
                  <a:pos x="61" y="30"/>
                </a:cxn>
              </a:cxnLst>
              <a:rect l="0" t="0" r="r" b="b"/>
              <a:pathLst>
                <a:path w="61" h="61">
                  <a:moveTo>
                    <a:pt x="61" y="30"/>
                  </a:moveTo>
                  <a:lnTo>
                    <a:pt x="0" y="61"/>
                  </a:lnTo>
                  <a:lnTo>
                    <a:pt x="6" y="41"/>
                  </a:lnTo>
                  <a:lnTo>
                    <a:pt x="6" y="20"/>
                  </a:lnTo>
                  <a:lnTo>
                    <a:pt x="0" y="0"/>
                  </a:lnTo>
                  <a:lnTo>
                    <a:pt x="61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Line 39"/>
            <p:cNvSpPr>
              <a:spLocks noChangeShapeType="1"/>
            </p:cNvSpPr>
            <p:nvPr/>
          </p:nvSpPr>
          <p:spPr bwMode="auto">
            <a:xfrm>
              <a:off x="2968" y="3859"/>
              <a:ext cx="560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Freeform 40"/>
            <p:cNvSpPr>
              <a:spLocks/>
            </p:cNvSpPr>
            <p:nvPr/>
          </p:nvSpPr>
          <p:spPr bwMode="auto">
            <a:xfrm>
              <a:off x="3513" y="3828"/>
              <a:ext cx="61" cy="61"/>
            </a:xfrm>
            <a:custGeom>
              <a:avLst/>
              <a:gdLst/>
              <a:ahLst/>
              <a:cxnLst>
                <a:cxn ang="0">
                  <a:pos x="61" y="31"/>
                </a:cxn>
                <a:cxn ang="0">
                  <a:pos x="0" y="61"/>
                </a:cxn>
                <a:cxn ang="0">
                  <a:pos x="6" y="42"/>
                </a:cxn>
                <a:cxn ang="0">
                  <a:pos x="6" y="20"/>
                </a:cxn>
                <a:cxn ang="0">
                  <a:pos x="0" y="0"/>
                </a:cxn>
                <a:cxn ang="0">
                  <a:pos x="61" y="31"/>
                </a:cxn>
              </a:cxnLst>
              <a:rect l="0" t="0" r="r" b="b"/>
              <a:pathLst>
                <a:path w="61" h="61">
                  <a:moveTo>
                    <a:pt x="61" y="31"/>
                  </a:moveTo>
                  <a:lnTo>
                    <a:pt x="0" y="61"/>
                  </a:lnTo>
                  <a:lnTo>
                    <a:pt x="6" y="42"/>
                  </a:lnTo>
                  <a:lnTo>
                    <a:pt x="6" y="20"/>
                  </a:lnTo>
                  <a:lnTo>
                    <a:pt x="0" y="0"/>
                  </a:lnTo>
                  <a:lnTo>
                    <a:pt x="61" y="3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Line 41"/>
            <p:cNvSpPr>
              <a:spLocks noChangeShapeType="1"/>
            </p:cNvSpPr>
            <p:nvPr/>
          </p:nvSpPr>
          <p:spPr bwMode="auto">
            <a:xfrm>
              <a:off x="2968" y="3455"/>
              <a:ext cx="560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Freeform 42"/>
            <p:cNvSpPr>
              <a:spLocks/>
            </p:cNvSpPr>
            <p:nvPr/>
          </p:nvSpPr>
          <p:spPr bwMode="auto">
            <a:xfrm>
              <a:off x="3513" y="3424"/>
              <a:ext cx="61" cy="61"/>
            </a:xfrm>
            <a:custGeom>
              <a:avLst/>
              <a:gdLst/>
              <a:ahLst/>
              <a:cxnLst>
                <a:cxn ang="0">
                  <a:pos x="61" y="31"/>
                </a:cxn>
                <a:cxn ang="0">
                  <a:pos x="0" y="61"/>
                </a:cxn>
                <a:cxn ang="0">
                  <a:pos x="6" y="41"/>
                </a:cxn>
                <a:cxn ang="0">
                  <a:pos x="6" y="20"/>
                </a:cxn>
                <a:cxn ang="0">
                  <a:pos x="0" y="0"/>
                </a:cxn>
                <a:cxn ang="0">
                  <a:pos x="61" y="31"/>
                </a:cxn>
              </a:cxnLst>
              <a:rect l="0" t="0" r="r" b="b"/>
              <a:pathLst>
                <a:path w="61" h="61">
                  <a:moveTo>
                    <a:pt x="61" y="31"/>
                  </a:moveTo>
                  <a:lnTo>
                    <a:pt x="0" y="61"/>
                  </a:lnTo>
                  <a:lnTo>
                    <a:pt x="6" y="41"/>
                  </a:lnTo>
                  <a:lnTo>
                    <a:pt x="6" y="20"/>
                  </a:lnTo>
                  <a:lnTo>
                    <a:pt x="0" y="0"/>
                  </a:lnTo>
                  <a:lnTo>
                    <a:pt x="61" y="3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1" name="Rectangle 43"/>
          <p:cNvSpPr>
            <a:spLocks noChangeArrowheads="1"/>
          </p:cNvSpPr>
          <p:nvPr/>
        </p:nvSpPr>
        <p:spPr bwMode="auto">
          <a:xfrm>
            <a:off x="1504950" y="1635125"/>
            <a:ext cx="299243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52" name="Group 50"/>
          <p:cNvGrpSpPr>
            <a:grpSpLocks/>
          </p:cNvGrpSpPr>
          <p:nvPr/>
        </p:nvGrpSpPr>
        <p:grpSpPr bwMode="auto">
          <a:xfrm>
            <a:off x="1292225" y="1662113"/>
            <a:ext cx="3419475" cy="4678362"/>
            <a:chOff x="814" y="1047"/>
            <a:chExt cx="2154" cy="2947"/>
          </a:xfrm>
        </p:grpSpPr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1083" y="1703"/>
              <a:ext cx="1346" cy="2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1412" y="1766"/>
              <a:ext cx="68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500">
                  <a:solidFill>
                    <a:srgbClr val="FFFF00"/>
                  </a:solidFill>
                  <a:latin typeface="Arial" charset="0"/>
                </a:rPr>
                <a:t>CCmdTarget</a:t>
              </a:r>
              <a:endParaRPr kumimoji="1" lang="en-US" altLang="ko-KR">
                <a:solidFill>
                  <a:srgbClr val="FFFF00"/>
                </a:solidFill>
              </a:endParaRPr>
            </a:p>
          </p:txBody>
        </p:sp>
        <p:sp>
          <p:nvSpPr>
            <p:cNvPr id="55" name="Rectangle 9"/>
            <p:cNvSpPr>
              <a:spLocks noChangeArrowheads="1"/>
            </p:cNvSpPr>
            <p:nvPr/>
          </p:nvSpPr>
          <p:spPr bwMode="auto">
            <a:xfrm>
              <a:off x="1352" y="2107"/>
              <a:ext cx="1346" cy="2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Rectangle 10"/>
            <p:cNvSpPr>
              <a:spLocks noChangeArrowheads="1"/>
            </p:cNvSpPr>
            <p:nvPr/>
          </p:nvSpPr>
          <p:spPr bwMode="auto">
            <a:xfrm>
              <a:off x="1769" y="2170"/>
              <a:ext cx="50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500">
                  <a:solidFill>
                    <a:srgbClr val="FFFF00"/>
                  </a:solidFill>
                  <a:latin typeface="Arial" charset="0"/>
                </a:rPr>
                <a:t>CWinApp</a:t>
              </a:r>
              <a:endParaRPr kumimoji="1" lang="en-US" altLang="ko-KR">
                <a:solidFill>
                  <a:srgbClr val="FFFF00"/>
                </a:solidFill>
              </a:endParaRPr>
            </a:p>
          </p:txBody>
        </p:sp>
        <p:sp>
          <p:nvSpPr>
            <p:cNvPr id="57" name="Rectangle 11"/>
            <p:cNvSpPr>
              <a:spLocks noChangeArrowheads="1"/>
            </p:cNvSpPr>
            <p:nvPr/>
          </p:nvSpPr>
          <p:spPr bwMode="auto">
            <a:xfrm>
              <a:off x="1352" y="2512"/>
              <a:ext cx="1346" cy="269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Rectangle 12"/>
            <p:cNvSpPr>
              <a:spLocks noChangeArrowheads="1"/>
            </p:cNvSpPr>
            <p:nvPr/>
          </p:nvSpPr>
          <p:spPr bwMode="auto">
            <a:xfrm>
              <a:off x="1708" y="2574"/>
              <a:ext cx="635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500">
                  <a:solidFill>
                    <a:srgbClr val="FFFF00"/>
                  </a:solidFill>
                  <a:latin typeface="Arial" charset="0"/>
                </a:rPr>
                <a:t>CDocument</a:t>
              </a:r>
              <a:endParaRPr kumimoji="1" lang="en-US" altLang="ko-KR">
                <a:solidFill>
                  <a:srgbClr val="FFFF00"/>
                </a:solidFill>
              </a:endParaRPr>
            </a:p>
          </p:txBody>
        </p:sp>
        <p:sp>
          <p:nvSpPr>
            <p:cNvPr id="59" name="Rectangle 13"/>
            <p:cNvSpPr>
              <a:spLocks noChangeArrowheads="1"/>
            </p:cNvSpPr>
            <p:nvPr/>
          </p:nvSpPr>
          <p:spPr bwMode="auto">
            <a:xfrm>
              <a:off x="814" y="1299"/>
              <a:ext cx="1346" cy="2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Rectangle 14"/>
            <p:cNvSpPr>
              <a:spLocks noChangeArrowheads="1"/>
            </p:cNvSpPr>
            <p:nvPr/>
          </p:nvSpPr>
          <p:spPr bwMode="auto">
            <a:xfrm>
              <a:off x="1270" y="1362"/>
              <a:ext cx="43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500">
                  <a:solidFill>
                    <a:srgbClr val="FFFF00"/>
                  </a:solidFill>
                  <a:latin typeface="Arial" charset="0"/>
                </a:rPr>
                <a:t>CObject</a:t>
              </a:r>
              <a:endParaRPr kumimoji="1" lang="en-US" altLang="ko-KR">
                <a:solidFill>
                  <a:srgbClr val="FFFF00"/>
                </a:solidFill>
              </a:endParaRPr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1352" y="2916"/>
              <a:ext cx="1346" cy="269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1857" y="2978"/>
              <a:ext cx="33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500">
                  <a:solidFill>
                    <a:srgbClr val="FFFF00"/>
                  </a:solidFill>
                  <a:latin typeface="Arial" charset="0"/>
                </a:rPr>
                <a:t>CWnd</a:t>
              </a:r>
              <a:endParaRPr kumimoji="1" lang="en-US" altLang="ko-KR">
                <a:solidFill>
                  <a:srgbClr val="FFFF00"/>
                </a:solidFill>
              </a:endParaRPr>
            </a:p>
          </p:txBody>
        </p:sp>
        <p:sp>
          <p:nvSpPr>
            <p:cNvPr id="63" name="Rectangle 17"/>
            <p:cNvSpPr>
              <a:spLocks noChangeArrowheads="1"/>
            </p:cNvSpPr>
            <p:nvPr/>
          </p:nvSpPr>
          <p:spPr bwMode="auto">
            <a:xfrm>
              <a:off x="1622" y="3320"/>
              <a:ext cx="1346" cy="269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Rectangle 18"/>
            <p:cNvSpPr>
              <a:spLocks noChangeArrowheads="1"/>
            </p:cNvSpPr>
            <p:nvPr/>
          </p:nvSpPr>
          <p:spPr bwMode="auto">
            <a:xfrm>
              <a:off x="1952" y="3383"/>
              <a:ext cx="68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500">
                  <a:solidFill>
                    <a:srgbClr val="FFFF00"/>
                  </a:solidFill>
                  <a:latin typeface="Arial" charset="0"/>
                </a:rPr>
                <a:t>CFrameWnd</a:t>
              </a:r>
              <a:endParaRPr kumimoji="1" lang="en-US" altLang="ko-KR">
                <a:solidFill>
                  <a:srgbClr val="FFFF00"/>
                </a:solidFill>
              </a:endParaRPr>
            </a:p>
          </p:txBody>
        </p:sp>
        <p:sp>
          <p:nvSpPr>
            <p:cNvPr id="65" name="Rectangle 19"/>
            <p:cNvSpPr>
              <a:spLocks noChangeArrowheads="1"/>
            </p:cNvSpPr>
            <p:nvPr/>
          </p:nvSpPr>
          <p:spPr bwMode="auto">
            <a:xfrm>
              <a:off x="1622" y="3724"/>
              <a:ext cx="1346" cy="2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Rectangle 20"/>
            <p:cNvSpPr>
              <a:spLocks noChangeArrowheads="1"/>
            </p:cNvSpPr>
            <p:nvPr/>
          </p:nvSpPr>
          <p:spPr bwMode="auto">
            <a:xfrm>
              <a:off x="2122" y="3787"/>
              <a:ext cx="34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500">
                  <a:solidFill>
                    <a:srgbClr val="FFFF00"/>
                  </a:solidFill>
                  <a:latin typeface="Arial" charset="0"/>
                </a:rPr>
                <a:t>CView</a:t>
              </a:r>
              <a:endParaRPr kumimoji="1" lang="en-US" altLang="ko-KR">
                <a:solidFill>
                  <a:srgbClr val="FFFF00"/>
                </a:solidFill>
              </a:endParaRPr>
            </a:p>
          </p:txBody>
        </p:sp>
        <p:sp>
          <p:nvSpPr>
            <p:cNvPr id="67" name="Freeform 21"/>
            <p:cNvSpPr>
              <a:spLocks/>
            </p:cNvSpPr>
            <p:nvPr/>
          </p:nvSpPr>
          <p:spPr bwMode="auto">
            <a:xfrm>
              <a:off x="1487" y="3185"/>
              <a:ext cx="135" cy="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95"/>
                </a:cxn>
                <a:cxn ang="0">
                  <a:pos x="135" y="695"/>
                </a:cxn>
              </a:cxnLst>
              <a:rect l="0" t="0" r="r" b="b"/>
              <a:pathLst>
                <a:path w="135" h="695">
                  <a:moveTo>
                    <a:pt x="0" y="0"/>
                  </a:moveTo>
                  <a:lnTo>
                    <a:pt x="0" y="695"/>
                  </a:lnTo>
                  <a:lnTo>
                    <a:pt x="135" y="695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Line 22"/>
            <p:cNvSpPr>
              <a:spLocks noChangeShapeType="1"/>
            </p:cNvSpPr>
            <p:nvPr/>
          </p:nvSpPr>
          <p:spPr bwMode="auto">
            <a:xfrm flipH="1">
              <a:off x="1487" y="3455"/>
              <a:ext cx="135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" name="Freeform 23"/>
            <p:cNvSpPr>
              <a:spLocks/>
            </p:cNvSpPr>
            <p:nvPr/>
          </p:nvSpPr>
          <p:spPr bwMode="auto">
            <a:xfrm>
              <a:off x="1218" y="1973"/>
              <a:ext cx="134" cy="10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78"/>
                </a:cxn>
                <a:cxn ang="0">
                  <a:pos x="134" y="1078"/>
                </a:cxn>
              </a:cxnLst>
              <a:rect l="0" t="0" r="r" b="b"/>
              <a:pathLst>
                <a:path w="134" h="1078">
                  <a:moveTo>
                    <a:pt x="0" y="0"/>
                  </a:moveTo>
                  <a:lnTo>
                    <a:pt x="0" y="1078"/>
                  </a:lnTo>
                  <a:lnTo>
                    <a:pt x="134" y="1078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" name="Line 24"/>
            <p:cNvSpPr>
              <a:spLocks noChangeShapeType="1"/>
            </p:cNvSpPr>
            <p:nvPr/>
          </p:nvSpPr>
          <p:spPr bwMode="auto">
            <a:xfrm flipH="1">
              <a:off x="1218" y="2646"/>
              <a:ext cx="134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" name="Line 25"/>
            <p:cNvSpPr>
              <a:spLocks noChangeShapeType="1"/>
            </p:cNvSpPr>
            <p:nvPr/>
          </p:nvSpPr>
          <p:spPr bwMode="auto">
            <a:xfrm flipH="1">
              <a:off x="1218" y="2242"/>
              <a:ext cx="134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" name="Freeform 26"/>
            <p:cNvSpPr>
              <a:spLocks/>
            </p:cNvSpPr>
            <p:nvPr/>
          </p:nvSpPr>
          <p:spPr bwMode="auto">
            <a:xfrm>
              <a:off x="948" y="1569"/>
              <a:ext cx="135" cy="2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9"/>
                </a:cxn>
                <a:cxn ang="0">
                  <a:pos x="135" y="269"/>
                </a:cxn>
              </a:cxnLst>
              <a:rect l="0" t="0" r="r" b="b"/>
              <a:pathLst>
                <a:path w="135" h="269">
                  <a:moveTo>
                    <a:pt x="0" y="0"/>
                  </a:moveTo>
                  <a:lnTo>
                    <a:pt x="0" y="269"/>
                  </a:lnTo>
                  <a:lnTo>
                    <a:pt x="135" y="269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>
              <a:off x="1291" y="1047"/>
              <a:ext cx="1216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900" dirty="0">
                  <a:solidFill>
                    <a:srgbClr val="FF0000"/>
                  </a:solidFill>
                  <a:latin typeface="바탕" pitchFamily="18" charset="-127"/>
                  <a:ea typeface="바탕" pitchFamily="18" charset="-127"/>
                </a:rPr>
                <a:t>MFC </a:t>
              </a:r>
              <a:r>
                <a:rPr kumimoji="1" lang="ko-KR" altLang="en-US" sz="1900" dirty="0">
                  <a:solidFill>
                    <a:srgbClr val="FF0000"/>
                  </a:solidFill>
                  <a:latin typeface="바탕" pitchFamily="18" charset="-127"/>
                  <a:ea typeface="바탕" pitchFamily="18" charset="-127"/>
                </a:rPr>
                <a:t>기반 클래스</a:t>
              </a:r>
              <a:endParaRPr kumimoji="1"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4" name="Group 51"/>
          <p:cNvGrpSpPr>
            <a:grpSpLocks/>
          </p:cNvGrpSpPr>
          <p:nvPr/>
        </p:nvGrpSpPr>
        <p:grpSpPr bwMode="auto">
          <a:xfrm>
            <a:off x="5673725" y="1635125"/>
            <a:ext cx="2138363" cy="4705350"/>
            <a:chOff x="3574" y="1030"/>
            <a:chExt cx="1347" cy="2964"/>
          </a:xfrm>
        </p:grpSpPr>
        <p:sp>
          <p:nvSpPr>
            <p:cNvPr id="75" name="Rectangle 27"/>
            <p:cNvSpPr>
              <a:spLocks noChangeArrowheads="1"/>
            </p:cNvSpPr>
            <p:nvPr/>
          </p:nvSpPr>
          <p:spPr bwMode="auto">
            <a:xfrm>
              <a:off x="3574" y="2107"/>
              <a:ext cx="1347" cy="2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" name="Rectangle 28"/>
            <p:cNvSpPr>
              <a:spLocks noChangeArrowheads="1"/>
            </p:cNvSpPr>
            <p:nvPr/>
          </p:nvSpPr>
          <p:spPr bwMode="auto">
            <a:xfrm>
              <a:off x="4018" y="2170"/>
              <a:ext cx="46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500">
                  <a:solidFill>
                    <a:srgbClr val="FFFF00"/>
                  </a:solidFill>
                  <a:latin typeface="Arial" charset="0"/>
                </a:rPr>
                <a:t>CMyApp</a:t>
              </a:r>
              <a:endParaRPr kumimoji="1" lang="en-US" altLang="ko-KR">
                <a:solidFill>
                  <a:srgbClr val="FFFF00"/>
                </a:solidFill>
              </a:endParaRPr>
            </a:p>
          </p:txBody>
        </p:sp>
        <p:sp>
          <p:nvSpPr>
            <p:cNvPr id="77" name="Rectangle 29"/>
            <p:cNvSpPr>
              <a:spLocks noChangeArrowheads="1"/>
            </p:cNvSpPr>
            <p:nvPr/>
          </p:nvSpPr>
          <p:spPr bwMode="auto">
            <a:xfrm>
              <a:off x="3574" y="2512"/>
              <a:ext cx="1347" cy="269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" name="Rectangle 30"/>
            <p:cNvSpPr>
              <a:spLocks noChangeArrowheads="1"/>
            </p:cNvSpPr>
            <p:nvPr/>
          </p:nvSpPr>
          <p:spPr bwMode="auto">
            <a:xfrm>
              <a:off x="4018" y="2574"/>
              <a:ext cx="46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500">
                  <a:solidFill>
                    <a:srgbClr val="FFFF00"/>
                  </a:solidFill>
                  <a:latin typeface="Arial" charset="0"/>
                </a:rPr>
                <a:t>CMyDoc</a:t>
              </a:r>
              <a:endParaRPr kumimoji="1" lang="en-US" altLang="ko-KR">
                <a:solidFill>
                  <a:srgbClr val="FFFF00"/>
                </a:solidFill>
              </a:endParaRPr>
            </a:p>
          </p:txBody>
        </p:sp>
        <p:sp>
          <p:nvSpPr>
            <p:cNvPr id="79" name="Rectangle 31"/>
            <p:cNvSpPr>
              <a:spLocks noChangeArrowheads="1"/>
            </p:cNvSpPr>
            <p:nvPr/>
          </p:nvSpPr>
          <p:spPr bwMode="auto">
            <a:xfrm>
              <a:off x="3574" y="3320"/>
              <a:ext cx="1347" cy="269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0" name="Rectangle 32"/>
            <p:cNvSpPr>
              <a:spLocks noChangeArrowheads="1"/>
            </p:cNvSpPr>
            <p:nvPr/>
          </p:nvSpPr>
          <p:spPr bwMode="auto">
            <a:xfrm>
              <a:off x="3899" y="3383"/>
              <a:ext cx="695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500">
                  <a:solidFill>
                    <a:srgbClr val="FFFF00"/>
                  </a:solidFill>
                  <a:latin typeface="Arial" charset="0"/>
                </a:rPr>
                <a:t>CMainFrame</a:t>
              </a:r>
              <a:endParaRPr kumimoji="1" lang="en-US" altLang="ko-KR">
                <a:solidFill>
                  <a:srgbClr val="FFFF00"/>
                </a:solidFill>
              </a:endParaRPr>
            </a:p>
          </p:txBody>
        </p:sp>
        <p:sp>
          <p:nvSpPr>
            <p:cNvPr id="81" name="Rectangle 33"/>
            <p:cNvSpPr>
              <a:spLocks noChangeArrowheads="1"/>
            </p:cNvSpPr>
            <p:nvPr/>
          </p:nvSpPr>
          <p:spPr bwMode="auto">
            <a:xfrm>
              <a:off x="3574" y="3724"/>
              <a:ext cx="1347" cy="27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" name="Rectangle 34"/>
            <p:cNvSpPr>
              <a:spLocks noChangeArrowheads="1"/>
            </p:cNvSpPr>
            <p:nvPr/>
          </p:nvSpPr>
          <p:spPr bwMode="auto">
            <a:xfrm>
              <a:off x="3994" y="3787"/>
              <a:ext cx="508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1500">
                  <a:solidFill>
                    <a:srgbClr val="FFFF00"/>
                  </a:solidFill>
                  <a:latin typeface="Arial" charset="0"/>
                </a:rPr>
                <a:t>CMyView</a:t>
              </a:r>
              <a:endParaRPr kumimoji="1" lang="en-US" altLang="ko-KR">
                <a:solidFill>
                  <a:srgbClr val="FFFF00"/>
                </a:solidFill>
              </a:endParaRPr>
            </a:p>
          </p:txBody>
        </p:sp>
        <p:sp>
          <p:nvSpPr>
            <p:cNvPr id="83" name="Rectangle 45"/>
            <p:cNvSpPr>
              <a:spLocks noChangeArrowheads="1"/>
            </p:cNvSpPr>
            <p:nvPr/>
          </p:nvSpPr>
          <p:spPr bwMode="auto">
            <a:xfrm>
              <a:off x="3641" y="1030"/>
              <a:ext cx="1211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" name="Rectangle 46"/>
            <p:cNvSpPr>
              <a:spLocks noChangeArrowheads="1"/>
            </p:cNvSpPr>
            <p:nvPr/>
          </p:nvSpPr>
          <p:spPr bwMode="auto">
            <a:xfrm>
              <a:off x="3844" y="1047"/>
              <a:ext cx="819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1900" dirty="0">
                  <a:solidFill>
                    <a:srgbClr val="FF0000"/>
                  </a:solidFill>
                  <a:latin typeface="바탕" pitchFamily="18" charset="-127"/>
                  <a:ea typeface="바탕" pitchFamily="18" charset="-127"/>
                </a:rPr>
                <a:t>파생 클래스</a:t>
              </a:r>
              <a:endParaRPr kumimoji="1" lang="ko-KR" alt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7463" y="307975"/>
            <a:ext cx="5094287" cy="65373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</p:pic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1987550" y="6350"/>
            <a:ext cx="958850" cy="239713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2087563" y="52388"/>
            <a:ext cx="83661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/>
            <a:r>
              <a:rPr kumimoji="1" lang="en-US" altLang="ko-KR" sz="1100">
                <a:solidFill>
                  <a:srgbClr val="FFFF00"/>
                </a:solidFill>
                <a:latin typeface="바탕" pitchFamily="18" charset="-127"/>
                <a:ea typeface="바탕" pitchFamily="18" charset="-127"/>
              </a:rPr>
              <a:t>CFrameWnd</a:t>
            </a:r>
            <a:endParaRPr kumimoji="1" lang="en-US" altLang="ko-KR">
              <a:solidFill>
                <a:srgbClr val="FFFF00"/>
              </a:solidFill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987550" y="1987550"/>
            <a:ext cx="900113" cy="239713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2222500" y="2032000"/>
            <a:ext cx="6334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/>
            <a:r>
              <a:rPr kumimoji="1" lang="en-US" altLang="ko-KR" sz="1100">
                <a:solidFill>
                  <a:srgbClr val="FFFF00"/>
                </a:solidFill>
                <a:latin typeface="바탕" pitchFamily="18" charset="-127"/>
                <a:ea typeface="바탕" pitchFamily="18" charset="-127"/>
              </a:rPr>
              <a:t>CWinApp</a:t>
            </a:r>
            <a:endParaRPr kumimoji="1" lang="en-US" altLang="ko-KR">
              <a:solidFill>
                <a:srgbClr val="FFFF00"/>
              </a:solidFill>
            </a:endParaRP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1987550" y="2587625"/>
            <a:ext cx="900113" cy="239713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2081213" y="2632075"/>
            <a:ext cx="7778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/>
            <a:r>
              <a:rPr kumimoji="1" lang="en-US" altLang="ko-KR" sz="1100">
                <a:solidFill>
                  <a:srgbClr val="FFFF00"/>
                </a:solidFill>
                <a:latin typeface="바탕" pitchFamily="18" charset="-127"/>
                <a:ea typeface="바탕" pitchFamily="18" charset="-127"/>
              </a:rPr>
              <a:t>CDocument</a:t>
            </a:r>
            <a:endParaRPr kumimoji="1" lang="en-US" altLang="ko-KR">
              <a:solidFill>
                <a:srgbClr val="FFFF00"/>
              </a:solidFill>
            </a:endParaRP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1987550" y="3786188"/>
            <a:ext cx="900113" cy="239712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2408238" y="3832225"/>
            <a:ext cx="4413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/>
            <a:r>
              <a:rPr kumimoji="1" lang="en-US" altLang="ko-KR" sz="1100">
                <a:solidFill>
                  <a:srgbClr val="FFFF00"/>
                </a:solidFill>
                <a:latin typeface="바탕" pitchFamily="18" charset="-127"/>
                <a:ea typeface="바탕" pitchFamily="18" charset="-127"/>
              </a:rPr>
              <a:t>CView</a:t>
            </a:r>
            <a:endParaRPr kumimoji="1" lang="en-US" altLang="ko-KR">
              <a:solidFill>
                <a:srgbClr val="FFFF00"/>
              </a:solidFill>
            </a:endParaRP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4498975" y="6351588"/>
            <a:ext cx="25876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/>
            <a:r>
              <a:rPr kumimoji="1" lang="en-US" altLang="ko-KR" sz="11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CMyApp </a:t>
            </a:r>
            <a:r>
              <a:rPr kumimoji="1" lang="ko-KR" altLang="en-US" sz="11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클래스의 인스턴스 (전역 변수)</a:t>
            </a:r>
            <a:endParaRPr kumimoji="1" lang="ko-KR" altLang="en-US"/>
          </a:p>
        </p:txBody>
      </p:sp>
      <p:pic>
        <p:nvPicPr>
          <p:cNvPr id="26639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64213" y="666750"/>
            <a:ext cx="69850" cy="1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40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70563" y="871538"/>
            <a:ext cx="80962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41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70563" y="1090613"/>
            <a:ext cx="80962" cy="11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5907088" y="622300"/>
            <a:ext cx="1374775" cy="15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/>
            <a:r>
              <a:rPr kumimoji="1" lang="en-US" altLang="ko-KR" sz="11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protected/private </a:t>
            </a:r>
            <a:r>
              <a:rPr kumimoji="1" lang="ko-KR" altLang="en-US" sz="11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멤버</a:t>
            </a:r>
            <a:endParaRPr kumimoji="1" lang="ko-KR" altLang="en-US"/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5899150" y="862013"/>
            <a:ext cx="382588" cy="15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/>
            <a:r>
              <a:rPr kumimoji="1" lang="ko-KR" altLang="en-US" sz="11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멤버 함수</a:t>
            </a:r>
            <a:endParaRPr kumimoji="1" lang="ko-KR" altLang="en-US"/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5899150" y="1073150"/>
            <a:ext cx="382588" cy="15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/>
            <a:r>
              <a:rPr kumimoji="1" lang="ko-KR" altLang="en-US" sz="1100">
                <a:solidFill>
                  <a:srgbClr val="000000"/>
                </a:solidFill>
                <a:latin typeface="바탕" pitchFamily="18" charset="-127"/>
                <a:ea typeface="바탕" pitchFamily="18" charset="-127"/>
              </a:rPr>
              <a:t>멤버 변수</a:t>
            </a:r>
            <a:endParaRPr kumimoji="1" lang="ko-KR" altLang="en-US"/>
          </a:p>
        </p:txBody>
      </p:sp>
      <p:sp>
        <p:nvSpPr>
          <p:cNvPr id="26645" name="Freeform 21"/>
          <p:cNvSpPr>
            <a:spLocks/>
          </p:cNvSpPr>
          <p:nvPr/>
        </p:nvSpPr>
        <p:spPr bwMode="auto">
          <a:xfrm>
            <a:off x="2466975" y="2227263"/>
            <a:ext cx="284163" cy="209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2"/>
              </a:cxn>
              <a:cxn ang="0">
                <a:pos x="179" y="132"/>
              </a:cxn>
            </a:cxnLst>
            <a:rect l="0" t="0" r="r" b="b"/>
            <a:pathLst>
              <a:path w="179" h="132">
                <a:moveTo>
                  <a:pt x="0" y="0"/>
                </a:moveTo>
                <a:lnTo>
                  <a:pt x="0" y="132"/>
                </a:lnTo>
                <a:lnTo>
                  <a:pt x="179" y="132"/>
                </a:lnTo>
              </a:path>
            </a:pathLst>
          </a:custGeom>
          <a:noFill/>
          <a:ln w="3175">
            <a:solidFill>
              <a:srgbClr val="FF33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646" name="Freeform 22"/>
          <p:cNvSpPr>
            <a:spLocks/>
          </p:cNvSpPr>
          <p:nvPr/>
        </p:nvSpPr>
        <p:spPr bwMode="auto">
          <a:xfrm>
            <a:off x="2744788" y="2409825"/>
            <a:ext cx="82550" cy="53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" y="17"/>
              </a:cxn>
              <a:cxn ang="0">
                <a:pos x="0" y="34"/>
              </a:cxn>
              <a:cxn ang="0">
                <a:pos x="0" y="0"/>
              </a:cxn>
            </a:cxnLst>
            <a:rect l="0" t="0" r="r" b="b"/>
            <a:pathLst>
              <a:path w="52" h="34">
                <a:moveTo>
                  <a:pt x="0" y="0"/>
                </a:moveTo>
                <a:lnTo>
                  <a:pt x="52" y="17"/>
                </a:lnTo>
                <a:lnTo>
                  <a:pt x="0" y="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647" name="Freeform 23"/>
          <p:cNvSpPr>
            <a:spLocks/>
          </p:cNvSpPr>
          <p:nvPr/>
        </p:nvSpPr>
        <p:spPr bwMode="auto">
          <a:xfrm>
            <a:off x="2466975" y="246063"/>
            <a:ext cx="284163" cy="541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41"/>
              </a:cxn>
              <a:cxn ang="0">
                <a:pos x="179" y="341"/>
              </a:cxn>
            </a:cxnLst>
            <a:rect l="0" t="0" r="r" b="b"/>
            <a:pathLst>
              <a:path w="179" h="341">
                <a:moveTo>
                  <a:pt x="0" y="0"/>
                </a:moveTo>
                <a:lnTo>
                  <a:pt x="0" y="341"/>
                </a:lnTo>
                <a:lnTo>
                  <a:pt x="179" y="341"/>
                </a:lnTo>
              </a:path>
            </a:pathLst>
          </a:custGeom>
          <a:noFill/>
          <a:ln w="3175">
            <a:solidFill>
              <a:srgbClr val="FF33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648" name="Freeform 24"/>
          <p:cNvSpPr>
            <a:spLocks/>
          </p:cNvSpPr>
          <p:nvPr/>
        </p:nvSpPr>
        <p:spPr bwMode="auto">
          <a:xfrm>
            <a:off x="2744788" y="760413"/>
            <a:ext cx="82550" cy="53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" y="17"/>
              </a:cxn>
              <a:cxn ang="0">
                <a:pos x="0" y="34"/>
              </a:cxn>
              <a:cxn ang="0">
                <a:pos x="0" y="0"/>
              </a:cxn>
            </a:cxnLst>
            <a:rect l="0" t="0" r="r" b="b"/>
            <a:pathLst>
              <a:path w="52" h="34">
                <a:moveTo>
                  <a:pt x="0" y="0"/>
                </a:moveTo>
                <a:lnTo>
                  <a:pt x="52" y="17"/>
                </a:lnTo>
                <a:lnTo>
                  <a:pt x="0" y="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649" name="Freeform 25"/>
          <p:cNvSpPr>
            <a:spLocks/>
          </p:cNvSpPr>
          <p:nvPr/>
        </p:nvSpPr>
        <p:spPr bwMode="auto">
          <a:xfrm>
            <a:off x="2466975" y="2827338"/>
            <a:ext cx="284163" cy="147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3"/>
              </a:cxn>
              <a:cxn ang="0">
                <a:pos x="179" y="93"/>
              </a:cxn>
            </a:cxnLst>
            <a:rect l="0" t="0" r="r" b="b"/>
            <a:pathLst>
              <a:path w="179" h="93">
                <a:moveTo>
                  <a:pt x="0" y="0"/>
                </a:moveTo>
                <a:lnTo>
                  <a:pt x="0" y="93"/>
                </a:lnTo>
                <a:lnTo>
                  <a:pt x="179" y="93"/>
                </a:lnTo>
              </a:path>
            </a:pathLst>
          </a:custGeom>
          <a:noFill/>
          <a:ln w="3175">
            <a:solidFill>
              <a:srgbClr val="FF33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650" name="Freeform 26"/>
          <p:cNvSpPr>
            <a:spLocks/>
          </p:cNvSpPr>
          <p:nvPr/>
        </p:nvSpPr>
        <p:spPr bwMode="auto">
          <a:xfrm>
            <a:off x="2744788" y="2947988"/>
            <a:ext cx="82550" cy="555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" y="17"/>
              </a:cxn>
              <a:cxn ang="0">
                <a:pos x="0" y="35"/>
              </a:cxn>
              <a:cxn ang="0">
                <a:pos x="0" y="0"/>
              </a:cxn>
            </a:cxnLst>
            <a:rect l="0" t="0" r="r" b="b"/>
            <a:pathLst>
              <a:path w="52" h="35">
                <a:moveTo>
                  <a:pt x="0" y="0"/>
                </a:moveTo>
                <a:lnTo>
                  <a:pt x="52" y="17"/>
                </a:lnTo>
                <a:lnTo>
                  <a:pt x="0" y="3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651" name="Freeform 27"/>
          <p:cNvSpPr>
            <a:spLocks/>
          </p:cNvSpPr>
          <p:nvPr/>
        </p:nvSpPr>
        <p:spPr bwMode="auto">
          <a:xfrm>
            <a:off x="2466975" y="4025900"/>
            <a:ext cx="284163" cy="209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2"/>
              </a:cxn>
              <a:cxn ang="0">
                <a:pos x="179" y="132"/>
              </a:cxn>
            </a:cxnLst>
            <a:rect l="0" t="0" r="r" b="b"/>
            <a:pathLst>
              <a:path w="179" h="132">
                <a:moveTo>
                  <a:pt x="0" y="0"/>
                </a:moveTo>
                <a:lnTo>
                  <a:pt x="0" y="132"/>
                </a:lnTo>
                <a:lnTo>
                  <a:pt x="179" y="132"/>
                </a:lnTo>
              </a:path>
            </a:pathLst>
          </a:custGeom>
          <a:noFill/>
          <a:ln w="3175">
            <a:solidFill>
              <a:srgbClr val="FF33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652" name="Freeform 28"/>
          <p:cNvSpPr>
            <a:spLocks/>
          </p:cNvSpPr>
          <p:nvPr/>
        </p:nvSpPr>
        <p:spPr bwMode="auto">
          <a:xfrm>
            <a:off x="2744788" y="4208463"/>
            <a:ext cx="82550" cy="555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" y="17"/>
              </a:cxn>
              <a:cxn ang="0">
                <a:pos x="0" y="35"/>
              </a:cxn>
              <a:cxn ang="0">
                <a:pos x="0" y="0"/>
              </a:cxn>
            </a:cxnLst>
            <a:rect l="0" t="0" r="r" b="b"/>
            <a:pathLst>
              <a:path w="52" h="35">
                <a:moveTo>
                  <a:pt x="0" y="0"/>
                </a:moveTo>
                <a:lnTo>
                  <a:pt x="52" y="17"/>
                </a:lnTo>
                <a:lnTo>
                  <a:pt x="0" y="3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653" name="Line 29"/>
          <p:cNvSpPr>
            <a:spLocks noChangeShapeType="1"/>
          </p:cNvSpPr>
          <p:nvPr/>
        </p:nvSpPr>
        <p:spPr bwMode="auto">
          <a:xfrm>
            <a:off x="4025900" y="6426200"/>
            <a:ext cx="284163" cy="1588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654" name="Freeform 30"/>
          <p:cNvSpPr>
            <a:spLocks/>
          </p:cNvSpPr>
          <p:nvPr/>
        </p:nvSpPr>
        <p:spPr bwMode="auto">
          <a:xfrm>
            <a:off x="4303713" y="6399213"/>
            <a:ext cx="80962" cy="53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1" y="17"/>
              </a:cxn>
              <a:cxn ang="0">
                <a:pos x="0" y="34"/>
              </a:cxn>
              <a:cxn ang="0">
                <a:pos x="0" y="0"/>
              </a:cxn>
            </a:cxnLst>
            <a:rect l="0" t="0" r="r" b="b"/>
            <a:pathLst>
              <a:path w="51" h="34">
                <a:moveTo>
                  <a:pt x="0" y="0"/>
                </a:moveTo>
                <a:lnTo>
                  <a:pt x="51" y="17"/>
                </a:lnTo>
                <a:lnTo>
                  <a:pt x="0" y="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 </a:t>
            </a:r>
            <a:r>
              <a:rPr lang="en-US" altLang="ko-KR" sz="3600" dirty="0" smtClean="0"/>
              <a:t>MFC – </a:t>
            </a:r>
            <a:r>
              <a:rPr lang="en-US" altLang="ko-KR" sz="3600" dirty="0" err="1" smtClean="0"/>
              <a:t>FrameWork</a:t>
            </a:r>
            <a:r>
              <a:rPr lang="en-US" altLang="ko-KR" sz="3600" dirty="0" smtClean="0"/>
              <a:t>(AFX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8" name="직사각형 7"/>
          <p:cNvSpPr/>
          <p:nvPr/>
        </p:nvSpPr>
        <p:spPr>
          <a:xfrm>
            <a:off x="142844" y="714356"/>
            <a:ext cx="1167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CWinApp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428596" y="2028617"/>
            <a:ext cx="814393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프로그램의 시작과 종료 담당</a:t>
            </a:r>
          </a:p>
          <a:p>
            <a:pPr lvl="1"/>
            <a:r>
              <a:rPr lang="ko-KR" altLang="en-US" sz="2000" dirty="0" smtClean="0"/>
              <a:t>전역 변수로 </a:t>
            </a:r>
            <a:r>
              <a:rPr lang="ko-KR" altLang="en-US" sz="2000" dirty="0" err="1" smtClean="0"/>
              <a:t>인스턴스</a:t>
            </a:r>
            <a:r>
              <a:rPr lang="ko-KR" altLang="en-US" sz="2000" dirty="0" smtClean="0"/>
              <a:t> 생성</a:t>
            </a:r>
            <a:endParaRPr lang="en-US" altLang="ko-KR" sz="2000" dirty="0" smtClean="0"/>
          </a:p>
          <a:p>
            <a:pPr lvl="1"/>
            <a:endParaRPr lang="ko-KR" altLang="en-US" sz="2000" dirty="0" smtClean="0"/>
          </a:p>
          <a:p>
            <a:r>
              <a:rPr lang="ko-KR" altLang="en-US" sz="2000" dirty="0" smtClean="0"/>
              <a:t>프레임 윈도우 생성</a:t>
            </a:r>
            <a:endParaRPr lang="en-US" altLang="ko-KR" sz="2000" dirty="0" smtClean="0"/>
          </a:p>
          <a:p>
            <a:endParaRPr lang="ko-KR" altLang="en-US" sz="2000" dirty="0" smtClean="0"/>
          </a:p>
          <a:p>
            <a:r>
              <a:rPr lang="ko-KR" altLang="en-US" sz="2000" dirty="0" smtClean="0"/>
              <a:t>메시지 루프 (무한루프)</a:t>
            </a:r>
            <a:endParaRPr lang="en-US" altLang="ko-KR" sz="2000" dirty="0" smtClean="0"/>
          </a:p>
          <a:p>
            <a:r>
              <a:rPr lang="ko-KR" altLang="en-US" sz="2000" dirty="0" smtClean="0"/>
              <a:t/>
            </a:r>
            <a:br>
              <a:rPr lang="ko-KR" altLang="en-US" sz="2000" dirty="0" smtClean="0"/>
            </a:br>
            <a:endParaRPr lang="ko-KR" altLang="en-US" sz="2000" dirty="0" smtClean="0"/>
          </a:p>
          <a:p>
            <a:pPr lvl="2" algn="just">
              <a:buFont typeface="Monotype Sorts" pitchFamily="2" charset="2"/>
              <a:buNone/>
            </a:pPr>
            <a:r>
              <a:rPr lang="ko-KR" altLang="en-US" sz="2000" dirty="0" smtClean="0">
                <a:ea typeface="바탕체" pitchFamily="17" charset="-127"/>
              </a:rPr>
              <a:t>	</a:t>
            </a:r>
            <a:r>
              <a:rPr lang="en-US" altLang="ko-KR" sz="2000" dirty="0" err="1" smtClean="0">
                <a:ea typeface="바탕체" pitchFamily="17" charset="-127"/>
              </a:rPr>
              <a:t>InitInstance</a:t>
            </a:r>
            <a:r>
              <a:rPr lang="en-US" altLang="ko-KR" sz="2000" dirty="0" smtClean="0">
                <a:ea typeface="바탕체" pitchFamily="17" charset="-127"/>
              </a:rPr>
              <a:t>( );</a:t>
            </a:r>
          </a:p>
          <a:p>
            <a:pPr lvl="2" algn="just">
              <a:buFont typeface="Monotype Sorts" pitchFamily="2" charset="2"/>
              <a:buNone/>
            </a:pPr>
            <a:r>
              <a:rPr lang="en-US" altLang="ko-KR" sz="2000" dirty="0" smtClean="0">
                <a:ea typeface="바탕체" pitchFamily="17" charset="-127"/>
              </a:rPr>
              <a:t>	Run( );</a:t>
            </a:r>
          </a:p>
          <a:p>
            <a:pPr lvl="2" algn="just">
              <a:buFont typeface="Monotype Sorts" pitchFamily="2" charset="2"/>
              <a:buNone/>
            </a:pPr>
            <a:r>
              <a:rPr lang="en-US" altLang="ko-KR" sz="2000" dirty="0" smtClean="0">
                <a:ea typeface="바탕체" pitchFamily="17" charset="-127"/>
              </a:rPr>
              <a:t>	</a:t>
            </a:r>
            <a:r>
              <a:rPr lang="en-US" altLang="ko-KR" sz="2000" dirty="0" err="1" smtClean="0">
                <a:ea typeface="바탕체" pitchFamily="17" charset="-127"/>
              </a:rPr>
              <a:t>ExitInstance</a:t>
            </a:r>
            <a:r>
              <a:rPr lang="en-US" altLang="ko-KR" sz="2000" dirty="0" smtClean="0">
                <a:ea typeface="바탕체" pitchFamily="17" charset="-127"/>
              </a:rPr>
              <a:t>( );</a:t>
            </a:r>
            <a:endParaRPr lang="ko-KR" altLang="en-US" sz="2000" dirty="0"/>
          </a:p>
        </p:txBody>
      </p:sp>
      <p:grpSp>
        <p:nvGrpSpPr>
          <p:cNvPr id="74" name="Group 34"/>
          <p:cNvGrpSpPr>
            <a:grpSpLocks/>
          </p:cNvGrpSpPr>
          <p:nvPr/>
        </p:nvGrpSpPr>
        <p:grpSpPr bwMode="auto">
          <a:xfrm>
            <a:off x="6143636" y="1428736"/>
            <a:ext cx="2557463" cy="1600200"/>
            <a:chOff x="2352" y="1042"/>
            <a:chExt cx="1611" cy="1008"/>
          </a:xfrm>
        </p:grpSpPr>
        <p:grpSp>
          <p:nvGrpSpPr>
            <p:cNvPr id="85" name="Group 27"/>
            <p:cNvGrpSpPr>
              <a:grpSpLocks/>
            </p:cNvGrpSpPr>
            <p:nvPr/>
          </p:nvGrpSpPr>
          <p:grpSpPr bwMode="auto">
            <a:xfrm>
              <a:off x="2352" y="1728"/>
              <a:ext cx="1611" cy="322"/>
              <a:chOff x="2352" y="1728"/>
              <a:chExt cx="1611" cy="322"/>
            </a:xfrm>
          </p:grpSpPr>
          <p:sp>
            <p:nvSpPr>
              <p:cNvPr id="91" name="Rectangle 7"/>
              <p:cNvSpPr>
                <a:spLocks noChangeArrowheads="1"/>
              </p:cNvSpPr>
              <p:nvPr/>
            </p:nvSpPr>
            <p:spPr bwMode="auto">
              <a:xfrm>
                <a:off x="2352" y="1728"/>
                <a:ext cx="1611" cy="322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" name="Rectangle 8"/>
              <p:cNvSpPr>
                <a:spLocks noChangeArrowheads="1"/>
              </p:cNvSpPr>
              <p:nvPr/>
            </p:nvSpPr>
            <p:spPr bwMode="auto">
              <a:xfrm>
                <a:off x="2665" y="1792"/>
                <a:ext cx="96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latinLnBrk="1" hangingPunct="1"/>
                <a:r>
                  <a:rPr kumimoji="1" lang="en-US" altLang="ko-KR" sz="2000">
                    <a:latin typeface="Arial" charset="0"/>
                  </a:rPr>
                  <a:t>InitInstance( )</a:t>
                </a:r>
                <a:endParaRPr kumimoji="1" lang="en-US" altLang="ko-KR"/>
              </a:p>
            </p:txBody>
          </p:sp>
        </p:grpSp>
        <p:grpSp>
          <p:nvGrpSpPr>
            <p:cNvPr id="86" name="Group 26"/>
            <p:cNvGrpSpPr>
              <a:grpSpLocks/>
            </p:cNvGrpSpPr>
            <p:nvPr/>
          </p:nvGrpSpPr>
          <p:grpSpPr bwMode="auto">
            <a:xfrm>
              <a:off x="2586" y="1042"/>
              <a:ext cx="1115" cy="686"/>
              <a:chOff x="2586" y="1042"/>
              <a:chExt cx="1115" cy="686"/>
            </a:xfrm>
          </p:grpSpPr>
          <p:sp>
            <p:nvSpPr>
              <p:cNvPr id="87" name="Rectangle 5"/>
              <p:cNvSpPr>
                <a:spLocks noChangeArrowheads="1"/>
              </p:cNvSpPr>
              <p:nvPr/>
            </p:nvSpPr>
            <p:spPr bwMode="auto">
              <a:xfrm>
                <a:off x="2779" y="1042"/>
                <a:ext cx="750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latinLnBrk="1" hangingPunct="1"/>
                <a:r>
                  <a:rPr kumimoji="1" lang="en-US" altLang="ko-KR" sz="2200" dirty="0" err="1">
                    <a:solidFill>
                      <a:srgbClr val="FF0000"/>
                    </a:solidFill>
                    <a:latin typeface="Arial" charset="0"/>
                  </a:rPr>
                  <a:t>CWinApp</a:t>
                </a:r>
                <a:endParaRPr kumimoji="1" lang="en-US" altLang="ko-K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8" name="Rectangle 6"/>
              <p:cNvSpPr>
                <a:spLocks noChangeArrowheads="1"/>
              </p:cNvSpPr>
              <p:nvPr/>
            </p:nvSpPr>
            <p:spPr bwMode="auto">
              <a:xfrm>
                <a:off x="2586" y="1306"/>
                <a:ext cx="1115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latinLnBrk="1" hangingPunct="1"/>
                <a:r>
                  <a:rPr kumimoji="1" lang="ko-KR" altLang="en-US" sz="2200">
                    <a:latin typeface="굴림" charset="-127"/>
                  </a:rPr>
                  <a:t>프로그램 시작</a:t>
                </a:r>
                <a:endParaRPr kumimoji="1" lang="ko-KR" altLang="en-US">
                  <a:latin typeface="굴림" charset="-127"/>
                </a:endParaRPr>
              </a:p>
            </p:txBody>
          </p:sp>
          <p:sp>
            <p:nvSpPr>
              <p:cNvPr id="89" name="Line 20"/>
              <p:cNvSpPr>
                <a:spLocks noChangeShapeType="1"/>
              </p:cNvSpPr>
              <p:nvPr/>
            </p:nvSpPr>
            <p:spPr bwMode="auto">
              <a:xfrm>
                <a:off x="3157" y="1566"/>
                <a:ext cx="1" cy="10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0" name="Freeform 21"/>
              <p:cNvSpPr>
                <a:spLocks/>
              </p:cNvSpPr>
              <p:nvPr/>
            </p:nvSpPr>
            <p:spPr bwMode="auto">
              <a:xfrm>
                <a:off x="3121" y="1654"/>
                <a:ext cx="73" cy="74"/>
              </a:xfrm>
              <a:custGeom>
                <a:avLst/>
                <a:gdLst/>
                <a:ahLst/>
                <a:cxnLst>
                  <a:cxn ang="0">
                    <a:pos x="36" y="74"/>
                  </a:cxn>
                  <a:cxn ang="0">
                    <a:pos x="0" y="0"/>
                  </a:cxn>
                  <a:cxn ang="0">
                    <a:pos x="23" y="7"/>
                  </a:cxn>
                  <a:cxn ang="0">
                    <a:pos x="49" y="7"/>
                  </a:cxn>
                  <a:cxn ang="0">
                    <a:pos x="73" y="0"/>
                  </a:cxn>
                  <a:cxn ang="0">
                    <a:pos x="36" y="74"/>
                  </a:cxn>
                </a:cxnLst>
                <a:rect l="0" t="0" r="r" b="b"/>
                <a:pathLst>
                  <a:path w="73" h="74">
                    <a:moveTo>
                      <a:pt x="36" y="74"/>
                    </a:moveTo>
                    <a:lnTo>
                      <a:pt x="0" y="0"/>
                    </a:lnTo>
                    <a:lnTo>
                      <a:pt x="23" y="7"/>
                    </a:lnTo>
                    <a:lnTo>
                      <a:pt x="49" y="7"/>
                    </a:lnTo>
                    <a:lnTo>
                      <a:pt x="73" y="0"/>
                    </a:lnTo>
                    <a:lnTo>
                      <a:pt x="36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93" name="Group 31"/>
          <p:cNvGrpSpPr>
            <a:grpSpLocks/>
          </p:cNvGrpSpPr>
          <p:nvPr/>
        </p:nvGrpSpPr>
        <p:grpSpPr bwMode="auto">
          <a:xfrm>
            <a:off x="6143636" y="4308461"/>
            <a:ext cx="2557463" cy="1968500"/>
            <a:chOff x="2352" y="2856"/>
            <a:chExt cx="1611" cy="1240"/>
          </a:xfrm>
        </p:grpSpPr>
        <p:sp>
          <p:nvSpPr>
            <p:cNvPr id="94" name="Rectangle 11"/>
            <p:cNvSpPr>
              <a:spLocks noChangeArrowheads="1"/>
            </p:cNvSpPr>
            <p:nvPr/>
          </p:nvSpPr>
          <p:spPr bwMode="auto">
            <a:xfrm>
              <a:off x="2352" y="3340"/>
              <a:ext cx="1611" cy="322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5" name="Rectangle 12"/>
            <p:cNvSpPr>
              <a:spLocks noChangeArrowheads="1"/>
            </p:cNvSpPr>
            <p:nvPr/>
          </p:nvSpPr>
          <p:spPr bwMode="auto">
            <a:xfrm>
              <a:off x="2639" y="3404"/>
              <a:ext cx="102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latin typeface="Arial" charset="0"/>
                </a:rPr>
                <a:t>ExitInstance( )</a:t>
              </a:r>
              <a:endParaRPr kumimoji="1" lang="en-US" altLang="ko-KR"/>
            </a:p>
          </p:txBody>
        </p:sp>
        <p:sp>
          <p:nvSpPr>
            <p:cNvPr id="96" name="Rectangle 17"/>
            <p:cNvSpPr>
              <a:spLocks noChangeArrowheads="1"/>
            </p:cNvSpPr>
            <p:nvPr/>
          </p:nvSpPr>
          <p:spPr bwMode="auto">
            <a:xfrm>
              <a:off x="2586" y="3885"/>
              <a:ext cx="111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2200">
                  <a:latin typeface="굴림" charset="-127"/>
                </a:rPr>
                <a:t>프로그램 종료</a:t>
              </a:r>
              <a:endParaRPr kumimoji="1" lang="ko-KR" altLang="en-US">
                <a:latin typeface="굴림" charset="-127"/>
              </a:endParaRPr>
            </a:p>
          </p:txBody>
        </p:sp>
        <p:sp>
          <p:nvSpPr>
            <p:cNvPr id="97" name="Line 18"/>
            <p:cNvSpPr>
              <a:spLocks noChangeShapeType="1"/>
            </p:cNvSpPr>
            <p:nvPr/>
          </p:nvSpPr>
          <p:spPr bwMode="auto">
            <a:xfrm>
              <a:off x="3157" y="3662"/>
              <a:ext cx="1" cy="10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" name="Freeform 19"/>
            <p:cNvSpPr>
              <a:spLocks/>
            </p:cNvSpPr>
            <p:nvPr/>
          </p:nvSpPr>
          <p:spPr bwMode="auto">
            <a:xfrm>
              <a:off x="3121" y="3750"/>
              <a:ext cx="73" cy="73"/>
            </a:xfrm>
            <a:custGeom>
              <a:avLst/>
              <a:gdLst/>
              <a:ahLst/>
              <a:cxnLst>
                <a:cxn ang="0">
                  <a:pos x="36" y="73"/>
                </a:cxn>
                <a:cxn ang="0">
                  <a:pos x="0" y="0"/>
                </a:cxn>
                <a:cxn ang="0">
                  <a:pos x="23" y="7"/>
                </a:cxn>
                <a:cxn ang="0">
                  <a:pos x="49" y="7"/>
                </a:cxn>
                <a:cxn ang="0">
                  <a:pos x="73" y="0"/>
                </a:cxn>
                <a:cxn ang="0">
                  <a:pos x="36" y="73"/>
                </a:cxn>
              </a:cxnLst>
              <a:rect l="0" t="0" r="r" b="b"/>
              <a:pathLst>
                <a:path w="73" h="73">
                  <a:moveTo>
                    <a:pt x="36" y="73"/>
                  </a:moveTo>
                  <a:lnTo>
                    <a:pt x="0" y="0"/>
                  </a:lnTo>
                  <a:lnTo>
                    <a:pt x="23" y="7"/>
                  </a:lnTo>
                  <a:lnTo>
                    <a:pt x="49" y="7"/>
                  </a:lnTo>
                  <a:lnTo>
                    <a:pt x="73" y="0"/>
                  </a:lnTo>
                  <a:lnTo>
                    <a:pt x="36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9" name="Line 24"/>
            <p:cNvSpPr>
              <a:spLocks noChangeShapeType="1"/>
            </p:cNvSpPr>
            <p:nvPr/>
          </p:nvSpPr>
          <p:spPr bwMode="auto">
            <a:xfrm>
              <a:off x="3157" y="2856"/>
              <a:ext cx="1" cy="42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3121" y="3267"/>
              <a:ext cx="73" cy="73"/>
            </a:xfrm>
            <a:custGeom>
              <a:avLst/>
              <a:gdLst/>
              <a:ahLst/>
              <a:cxnLst>
                <a:cxn ang="0">
                  <a:pos x="36" y="73"/>
                </a:cxn>
                <a:cxn ang="0">
                  <a:pos x="0" y="0"/>
                </a:cxn>
                <a:cxn ang="0">
                  <a:pos x="23" y="6"/>
                </a:cxn>
                <a:cxn ang="0">
                  <a:pos x="49" y="6"/>
                </a:cxn>
                <a:cxn ang="0">
                  <a:pos x="73" y="0"/>
                </a:cxn>
                <a:cxn ang="0">
                  <a:pos x="36" y="73"/>
                </a:cxn>
              </a:cxnLst>
              <a:rect l="0" t="0" r="r" b="b"/>
              <a:pathLst>
                <a:path w="73" h="73">
                  <a:moveTo>
                    <a:pt x="36" y="73"/>
                  </a:moveTo>
                  <a:lnTo>
                    <a:pt x="0" y="0"/>
                  </a:lnTo>
                  <a:lnTo>
                    <a:pt x="23" y="6"/>
                  </a:lnTo>
                  <a:lnTo>
                    <a:pt x="49" y="6"/>
                  </a:lnTo>
                  <a:lnTo>
                    <a:pt x="73" y="0"/>
                  </a:lnTo>
                  <a:lnTo>
                    <a:pt x="36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1" name="Group 32"/>
          <p:cNvGrpSpPr>
            <a:grpSpLocks/>
          </p:cNvGrpSpPr>
          <p:nvPr/>
        </p:nvGrpSpPr>
        <p:grpSpPr bwMode="auto">
          <a:xfrm>
            <a:off x="6143636" y="3028936"/>
            <a:ext cx="2557463" cy="1279525"/>
            <a:chOff x="2352" y="2050"/>
            <a:chExt cx="1611" cy="806"/>
          </a:xfrm>
        </p:grpSpPr>
        <p:grpSp>
          <p:nvGrpSpPr>
            <p:cNvPr id="102" name="Group 28"/>
            <p:cNvGrpSpPr>
              <a:grpSpLocks/>
            </p:cNvGrpSpPr>
            <p:nvPr/>
          </p:nvGrpSpPr>
          <p:grpSpPr bwMode="auto">
            <a:xfrm>
              <a:off x="2352" y="2050"/>
              <a:ext cx="1611" cy="806"/>
              <a:chOff x="2352" y="2050"/>
              <a:chExt cx="1611" cy="806"/>
            </a:xfrm>
          </p:grpSpPr>
          <p:sp>
            <p:nvSpPr>
              <p:cNvPr id="104" name="Rectangle 9"/>
              <p:cNvSpPr>
                <a:spLocks noChangeArrowheads="1"/>
              </p:cNvSpPr>
              <p:nvPr/>
            </p:nvSpPr>
            <p:spPr bwMode="auto">
              <a:xfrm>
                <a:off x="2352" y="2534"/>
                <a:ext cx="1611" cy="322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5" name="Rectangle 10"/>
              <p:cNvSpPr>
                <a:spLocks noChangeArrowheads="1"/>
              </p:cNvSpPr>
              <p:nvPr/>
            </p:nvSpPr>
            <p:spPr bwMode="auto">
              <a:xfrm>
                <a:off x="2932" y="2598"/>
                <a:ext cx="4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latinLnBrk="1" hangingPunct="1"/>
                <a:r>
                  <a:rPr kumimoji="1" lang="en-US" altLang="ko-KR" sz="2000">
                    <a:latin typeface="Arial" charset="0"/>
                  </a:rPr>
                  <a:t>Run( )</a:t>
                </a:r>
                <a:endParaRPr kumimoji="1" lang="en-US" altLang="ko-KR"/>
              </a:p>
            </p:txBody>
          </p:sp>
          <p:sp>
            <p:nvSpPr>
              <p:cNvPr id="106" name="Line 22"/>
              <p:cNvSpPr>
                <a:spLocks noChangeShapeType="1"/>
              </p:cNvSpPr>
              <p:nvPr/>
            </p:nvSpPr>
            <p:spPr bwMode="auto">
              <a:xfrm>
                <a:off x="3157" y="2050"/>
                <a:ext cx="1" cy="428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03" name="Freeform 23"/>
            <p:cNvSpPr>
              <a:spLocks/>
            </p:cNvSpPr>
            <p:nvPr/>
          </p:nvSpPr>
          <p:spPr bwMode="auto">
            <a:xfrm>
              <a:off x="3121" y="2460"/>
              <a:ext cx="73" cy="74"/>
            </a:xfrm>
            <a:custGeom>
              <a:avLst/>
              <a:gdLst/>
              <a:ahLst/>
              <a:cxnLst>
                <a:cxn ang="0">
                  <a:pos x="36" y="74"/>
                </a:cxn>
                <a:cxn ang="0">
                  <a:pos x="0" y="0"/>
                </a:cxn>
                <a:cxn ang="0">
                  <a:pos x="23" y="7"/>
                </a:cxn>
                <a:cxn ang="0">
                  <a:pos x="49" y="7"/>
                </a:cxn>
                <a:cxn ang="0">
                  <a:pos x="73" y="0"/>
                </a:cxn>
                <a:cxn ang="0">
                  <a:pos x="36" y="74"/>
                </a:cxn>
              </a:cxnLst>
              <a:rect l="0" t="0" r="r" b="b"/>
              <a:pathLst>
                <a:path w="73" h="74">
                  <a:moveTo>
                    <a:pt x="36" y="74"/>
                  </a:moveTo>
                  <a:lnTo>
                    <a:pt x="0" y="0"/>
                  </a:lnTo>
                  <a:lnTo>
                    <a:pt x="23" y="7"/>
                  </a:lnTo>
                  <a:lnTo>
                    <a:pt x="49" y="7"/>
                  </a:lnTo>
                  <a:lnTo>
                    <a:pt x="73" y="0"/>
                  </a:lnTo>
                  <a:lnTo>
                    <a:pt x="36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7" name="Group 33"/>
          <p:cNvGrpSpPr>
            <a:grpSpLocks/>
          </p:cNvGrpSpPr>
          <p:nvPr/>
        </p:nvGrpSpPr>
        <p:grpSpPr bwMode="auto">
          <a:xfrm>
            <a:off x="4352936" y="3352786"/>
            <a:ext cx="3073400" cy="1338263"/>
            <a:chOff x="1224" y="2254"/>
            <a:chExt cx="1936" cy="843"/>
          </a:xfrm>
        </p:grpSpPr>
        <p:sp>
          <p:nvSpPr>
            <p:cNvPr id="108" name="Freeform 13"/>
            <p:cNvSpPr>
              <a:spLocks/>
            </p:cNvSpPr>
            <p:nvPr/>
          </p:nvSpPr>
          <p:spPr bwMode="auto">
            <a:xfrm>
              <a:off x="1707" y="2291"/>
              <a:ext cx="1450" cy="806"/>
            </a:xfrm>
            <a:custGeom>
              <a:avLst/>
              <a:gdLst/>
              <a:ahLst/>
              <a:cxnLst>
                <a:cxn ang="0">
                  <a:pos x="1450" y="806"/>
                </a:cxn>
                <a:cxn ang="0">
                  <a:pos x="0" y="806"/>
                </a:cxn>
                <a:cxn ang="0">
                  <a:pos x="0" y="0"/>
                </a:cxn>
                <a:cxn ang="0">
                  <a:pos x="1394" y="0"/>
                </a:cxn>
              </a:cxnLst>
              <a:rect l="0" t="0" r="r" b="b"/>
              <a:pathLst>
                <a:path w="1450" h="806">
                  <a:moveTo>
                    <a:pt x="1450" y="806"/>
                  </a:moveTo>
                  <a:lnTo>
                    <a:pt x="0" y="806"/>
                  </a:lnTo>
                  <a:lnTo>
                    <a:pt x="0" y="0"/>
                  </a:lnTo>
                  <a:lnTo>
                    <a:pt x="1394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" name="Freeform 14"/>
            <p:cNvSpPr>
              <a:spLocks/>
            </p:cNvSpPr>
            <p:nvPr/>
          </p:nvSpPr>
          <p:spPr bwMode="auto">
            <a:xfrm>
              <a:off x="3084" y="2254"/>
              <a:ext cx="73" cy="73"/>
            </a:xfrm>
            <a:custGeom>
              <a:avLst/>
              <a:gdLst/>
              <a:ahLst/>
              <a:cxnLst>
                <a:cxn ang="0">
                  <a:pos x="73" y="37"/>
                </a:cxn>
                <a:cxn ang="0">
                  <a:pos x="0" y="73"/>
                </a:cxn>
                <a:cxn ang="0">
                  <a:pos x="9" y="50"/>
                </a:cxn>
                <a:cxn ang="0">
                  <a:pos x="9" y="24"/>
                </a:cxn>
                <a:cxn ang="0">
                  <a:pos x="0" y="0"/>
                </a:cxn>
                <a:cxn ang="0">
                  <a:pos x="73" y="37"/>
                </a:cxn>
              </a:cxnLst>
              <a:rect l="0" t="0" r="r" b="b"/>
              <a:pathLst>
                <a:path w="73" h="73">
                  <a:moveTo>
                    <a:pt x="73" y="37"/>
                  </a:moveTo>
                  <a:lnTo>
                    <a:pt x="0" y="73"/>
                  </a:lnTo>
                  <a:lnTo>
                    <a:pt x="9" y="50"/>
                  </a:lnTo>
                  <a:lnTo>
                    <a:pt x="9" y="24"/>
                  </a:lnTo>
                  <a:lnTo>
                    <a:pt x="0" y="0"/>
                  </a:lnTo>
                  <a:lnTo>
                    <a:pt x="73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" name="Rectangle 15"/>
            <p:cNvSpPr>
              <a:spLocks noChangeArrowheads="1"/>
            </p:cNvSpPr>
            <p:nvPr/>
          </p:nvSpPr>
          <p:spPr bwMode="auto">
            <a:xfrm>
              <a:off x="1224" y="2534"/>
              <a:ext cx="966" cy="322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" name="Rectangle 16"/>
            <p:cNvSpPr>
              <a:spLocks noChangeArrowheads="1"/>
            </p:cNvSpPr>
            <p:nvPr/>
          </p:nvSpPr>
          <p:spPr bwMode="auto">
            <a:xfrm>
              <a:off x="1316" y="2596"/>
              <a:ext cx="76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2200">
                  <a:latin typeface="굴림" charset="-127"/>
                </a:rPr>
                <a:t>무한 루프</a:t>
              </a:r>
              <a:endParaRPr kumimoji="1" lang="ko-KR" altLang="en-US">
                <a:latin typeface="굴림" charset="-127"/>
              </a:endParaRPr>
            </a:p>
          </p:txBody>
        </p:sp>
        <p:sp>
          <p:nvSpPr>
            <p:cNvPr id="112" name="Line 29"/>
            <p:cNvSpPr>
              <a:spLocks noChangeShapeType="1"/>
            </p:cNvSpPr>
            <p:nvPr/>
          </p:nvSpPr>
          <p:spPr bwMode="auto">
            <a:xfrm>
              <a:off x="3156" y="2859"/>
              <a:ext cx="4" cy="23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 </a:t>
            </a:r>
            <a:r>
              <a:rPr lang="en-US" altLang="ko-KR" sz="3600" dirty="0" smtClean="0"/>
              <a:t>MFC – </a:t>
            </a:r>
            <a:r>
              <a:rPr lang="en-US" altLang="ko-KR" sz="3600" dirty="0" err="1" smtClean="0"/>
              <a:t>FrameWork</a:t>
            </a:r>
            <a:r>
              <a:rPr lang="en-US" altLang="ko-KR" sz="3600" dirty="0" smtClean="0"/>
              <a:t>(AFX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8" name="직사각형 7"/>
          <p:cNvSpPr/>
          <p:nvPr/>
        </p:nvSpPr>
        <p:spPr>
          <a:xfrm>
            <a:off x="142844" y="714356"/>
            <a:ext cx="3177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CWinApp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파생클래스의 동작</a:t>
            </a:r>
            <a:endParaRPr lang="ko-KR" altLang="en-US" dirty="0"/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3508375" y="1658938"/>
            <a:ext cx="11910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/>
            <a:r>
              <a:rPr kumimoji="1" lang="en-US" altLang="ko-KR" sz="2200">
                <a:solidFill>
                  <a:srgbClr val="FF0000"/>
                </a:solidFill>
                <a:latin typeface="Arial" charset="0"/>
              </a:rPr>
              <a:t>CWinApp</a:t>
            </a:r>
            <a:endParaRPr kumimoji="1" lang="en-US" altLang="ko-KR">
              <a:solidFill>
                <a:srgbClr val="FF0000"/>
              </a:solidFill>
            </a:endParaRPr>
          </a:p>
        </p:txBody>
      </p:sp>
      <p:grpSp>
        <p:nvGrpSpPr>
          <p:cNvPr id="36" name="Group 38"/>
          <p:cNvGrpSpPr>
            <a:grpSpLocks/>
          </p:cNvGrpSpPr>
          <p:nvPr/>
        </p:nvGrpSpPr>
        <p:grpSpPr bwMode="auto">
          <a:xfrm>
            <a:off x="2849563" y="4692650"/>
            <a:ext cx="2490787" cy="1930400"/>
            <a:chOff x="1795" y="2956"/>
            <a:chExt cx="1569" cy="1216"/>
          </a:xfrm>
        </p:grpSpPr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1795" y="3427"/>
              <a:ext cx="1569" cy="314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>
              <a:off x="2076" y="3490"/>
              <a:ext cx="103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solidFill>
                    <a:srgbClr val="FF0000"/>
                  </a:solidFill>
                  <a:latin typeface="Arial" charset="0"/>
                </a:rPr>
                <a:t>ExitInstance( )</a:t>
              </a:r>
              <a:endParaRPr kumimoji="1" lang="en-US" altLang="ko-KR">
                <a:solidFill>
                  <a:srgbClr val="FF0000"/>
                </a:solidFill>
              </a:endParaRPr>
            </a:p>
          </p:txBody>
        </p:sp>
        <p:sp>
          <p:nvSpPr>
            <p:cNvPr id="39" name="Rectangle 13"/>
            <p:cNvSpPr>
              <a:spLocks noChangeArrowheads="1"/>
            </p:cNvSpPr>
            <p:nvPr/>
          </p:nvSpPr>
          <p:spPr bwMode="auto">
            <a:xfrm>
              <a:off x="2023" y="3959"/>
              <a:ext cx="112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2200">
                  <a:solidFill>
                    <a:srgbClr val="FF0000"/>
                  </a:solidFill>
                  <a:latin typeface="굴림" charset="-127"/>
                </a:rPr>
                <a:t>프로그램 종료</a:t>
              </a:r>
              <a:endParaRPr kumimoji="1" lang="ko-KR" altLang="en-US">
                <a:solidFill>
                  <a:srgbClr val="FF0000"/>
                </a:solidFill>
                <a:latin typeface="굴림" charset="-127"/>
              </a:endParaRPr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2580" y="3741"/>
              <a:ext cx="1" cy="10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1" name="Freeform 15"/>
            <p:cNvSpPr>
              <a:spLocks/>
            </p:cNvSpPr>
            <p:nvPr/>
          </p:nvSpPr>
          <p:spPr bwMode="auto">
            <a:xfrm>
              <a:off x="2544" y="3827"/>
              <a:ext cx="72" cy="71"/>
            </a:xfrm>
            <a:custGeom>
              <a:avLst/>
              <a:gdLst/>
              <a:ahLst/>
              <a:cxnLst>
                <a:cxn ang="0">
                  <a:pos x="36" y="71"/>
                </a:cxn>
                <a:cxn ang="0">
                  <a:pos x="0" y="0"/>
                </a:cxn>
                <a:cxn ang="0">
                  <a:pos x="23" y="6"/>
                </a:cxn>
                <a:cxn ang="0">
                  <a:pos x="48" y="6"/>
                </a:cxn>
                <a:cxn ang="0">
                  <a:pos x="72" y="0"/>
                </a:cxn>
                <a:cxn ang="0">
                  <a:pos x="36" y="71"/>
                </a:cxn>
              </a:cxnLst>
              <a:rect l="0" t="0" r="r" b="b"/>
              <a:pathLst>
                <a:path w="72" h="71">
                  <a:moveTo>
                    <a:pt x="36" y="71"/>
                  </a:moveTo>
                  <a:lnTo>
                    <a:pt x="0" y="0"/>
                  </a:lnTo>
                  <a:lnTo>
                    <a:pt x="23" y="6"/>
                  </a:lnTo>
                  <a:lnTo>
                    <a:pt x="48" y="6"/>
                  </a:lnTo>
                  <a:lnTo>
                    <a:pt x="72" y="0"/>
                  </a:lnTo>
                  <a:lnTo>
                    <a:pt x="36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>
              <a:off x="2580" y="2956"/>
              <a:ext cx="1" cy="41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3" name="Freeform 17"/>
            <p:cNvSpPr>
              <a:spLocks/>
            </p:cNvSpPr>
            <p:nvPr/>
          </p:nvSpPr>
          <p:spPr bwMode="auto">
            <a:xfrm>
              <a:off x="2544" y="3356"/>
              <a:ext cx="72" cy="71"/>
            </a:xfrm>
            <a:custGeom>
              <a:avLst/>
              <a:gdLst/>
              <a:ahLst/>
              <a:cxnLst>
                <a:cxn ang="0">
                  <a:pos x="36" y="71"/>
                </a:cxn>
                <a:cxn ang="0">
                  <a:pos x="0" y="0"/>
                </a:cxn>
                <a:cxn ang="0">
                  <a:pos x="23" y="6"/>
                </a:cxn>
                <a:cxn ang="0">
                  <a:pos x="48" y="6"/>
                </a:cxn>
                <a:cxn ang="0">
                  <a:pos x="72" y="0"/>
                </a:cxn>
                <a:cxn ang="0">
                  <a:pos x="36" y="71"/>
                </a:cxn>
              </a:cxnLst>
              <a:rect l="0" t="0" r="r" b="b"/>
              <a:pathLst>
                <a:path w="72" h="71">
                  <a:moveTo>
                    <a:pt x="36" y="71"/>
                  </a:moveTo>
                  <a:lnTo>
                    <a:pt x="0" y="0"/>
                  </a:lnTo>
                  <a:lnTo>
                    <a:pt x="23" y="6"/>
                  </a:lnTo>
                  <a:lnTo>
                    <a:pt x="48" y="6"/>
                  </a:lnTo>
                  <a:lnTo>
                    <a:pt x="72" y="0"/>
                  </a:lnTo>
                  <a:lnTo>
                    <a:pt x="36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Group 35"/>
          <p:cNvGrpSpPr>
            <a:grpSpLocks/>
          </p:cNvGrpSpPr>
          <p:nvPr/>
        </p:nvGrpSpPr>
        <p:grpSpPr bwMode="auto">
          <a:xfrm>
            <a:off x="2849563" y="2295525"/>
            <a:ext cx="5480050" cy="1150938"/>
            <a:chOff x="1795" y="1446"/>
            <a:chExt cx="3452" cy="725"/>
          </a:xfrm>
        </p:grpSpPr>
        <p:sp>
          <p:nvSpPr>
            <p:cNvPr id="45" name="Rectangle 6"/>
            <p:cNvSpPr>
              <a:spLocks noChangeArrowheads="1"/>
            </p:cNvSpPr>
            <p:nvPr/>
          </p:nvSpPr>
          <p:spPr bwMode="auto">
            <a:xfrm>
              <a:off x="2023" y="1446"/>
              <a:ext cx="112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2200">
                  <a:solidFill>
                    <a:srgbClr val="FF0000"/>
                  </a:solidFill>
                  <a:latin typeface="굴림" charset="-127"/>
                </a:rPr>
                <a:t>프로그램 시작</a:t>
              </a:r>
              <a:endParaRPr kumimoji="1" lang="ko-KR" altLang="en-US">
                <a:solidFill>
                  <a:srgbClr val="FF0000"/>
                </a:solidFill>
                <a:latin typeface="굴림" charset="-127"/>
              </a:endParaRPr>
            </a:p>
          </p:txBody>
        </p: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1795" y="1857"/>
              <a:ext cx="1569" cy="314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7" name="Rectangle 8"/>
            <p:cNvSpPr>
              <a:spLocks noChangeArrowheads="1"/>
            </p:cNvSpPr>
            <p:nvPr/>
          </p:nvSpPr>
          <p:spPr bwMode="auto">
            <a:xfrm>
              <a:off x="2101" y="1920"/>
              <a:ext cx="9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solidFill>
                    <a:srgbClr val="FF0000"/>
                  </a:solidFill>
                  <a:latin typeface="Arial" charset="0"/>
                </a:rPr>
                <a:t>InitInstance( )</a:t>
              </a:r>
              <a:endParaRPr kumimoji="1" lang="en-US" altLang="ko-KR">
                <a:solidFill>
                  <a:srgbClr val="FF0000"/>
                </a:solidFill>
              </a:endParaRP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3678" y="1857"/>
              <a:ext cx="1569" cy="314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984" y="1920"/>
              <a:ext cx="9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solidFill>
                    <a:srgbClr val="FF0000"/>
                  </a:solidFill>
                  <a:latin typeface="Arial" charset="0"/>
                </a:rPr>
                <a:t>InitInstance( )</a:t>
              </a:r>
              <a:endParaRPr kumimoji="1" lang="en-US" altLang="ko-KR">
                <a:solidFill>
                  <a:srgbClr val="FF0000"/>
                </a:solidFill>
              </a:endParaRPr>
            </a:p>
          </p:txBody>
        </p:sp>
        <p:sp>
          <p:nvSpPr>
            <p:cNvPr id="50" name="Freeform 23"/>
            <p:cNvSpPr>
              <a:spLocks/>
            </p:cNvSpPr>
            <p:nvPr/>
          </p:nvSpPr>
          <p:spPr bwMode="auto">
            <a:xfrm>
              <a:off x="3364" y="1543"/>
              <a:ext cx="1099" cy="2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99" y="0"/>
                </a:cxn>
                <a:cxn ang="0">
                  <a:pos x="1099" y="260"/>
                </a:cxn>
              </a:cxnLst>
              <a:rect l="0" t="0" r="r" b="b"/>
              <a:pathLst>
                <a:path w="1099" h="260">
                  <a:moveTo>
                    <a:pt x="0" y="0"/>
                  </a:moveTo>
                  <a:lnTo>
                    <a:pt x="1099" y="0"/>
                  </a:lnTo>
                  <a:lnTo>
                    <a:pt x="1099" y="260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4427" y="1786"/>
              <a:ext cx="71" cy="71"/>
            </a:xfrm>
            <a:custGeom>
              <a:avLst/>
              <a:gdLst/>
              <a:ahLst/>
              <a:cxnLst>
                <a:cxn ang="0">
                  <a:pos x="36" y="71"/>
                </a:cxn>
                <a:cxn ang="0">
                  <a:pos x="0" y="0"/>
                </a:cxn>
                <a:cxn ang="0">
                  <a:pos x="23" y="6"/>
                </a:cxn>
                <a:cxn ang="0">
                  <a:pos x="48" y="6"/>
                </a:cxn>
                <a:cxn ang="0">
                  <a:pos x="71" y="0"/>
                </a:cxn>
                <a:cxn ang="0">
                  <a:pos x="36" y="71"/>
                </a:cxn>
              </a:cxnLst>
              <a:rect l="0" t="0" r="r" b="b"/>
              <a:pathLst>
                <a:path w="71" h="71">
                  <a:moveTo>
                    <a:pt x="36" y="71"/>
                  </a:moveTo>
                  <a:lnTo>
                    <a:pt x="0" y="0"/>
                  </a:lnTo>
                  <a:lnTo>
                    <a:pt x="23" y="6"/>
                  </a:lnTo>
                  <a:lnTo>
                    <a:pt x="48" y="6"/>
                  </a:lnTo>
                  <a:lnTo>
                    <a:pt x="71" y="0"/>
                  </a:lnTo>
                  <a:lnTo>
                    <a:pt x="36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3" name="Group 34"/>
          <p:cNvGrpSpPr>
            <a:grpSpLocks/>
          </p:cNvGrpSpPr>
          <p:nvPr/>
        </p:nvGrpSpPr>
        <p:grpSpPr bwMode="auto">
          <a:xfrm>
            <a:off x="4968876" y="1504950"/>
            <a:ext cx="2673351" cy="669925"/>
            <a:chOff x="3130" y="948"/>
            <a:chExt cx="1684" cy="422"/>
          </a:xfrm>
        </p:grpSpPr>
        <p:sp>
          <p:nvSpPr>
            <p:cNvPr id="54" name="Rectangle 18"/>
            <p:cNvSpPr>
              <a:spLocks noChangeArrowheads="1"/>
            </p:cNvSpPr>
            <p:nvPr/>
          </p:nvSpPr>
          <p:spPr bwMode="auto">
            <a:xfrm>
              <a:off x="4132" y="1045"/>
              <a:ext cx="68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2200">
                  <a:solidFill>
                    <a:srgbClr val="FF0000"/>
                  </a:solidFill>
                  <a:latin typeface="Arial" charset="0"/>
                </a:rPr>
                <a:t>CMyApp</a:t>
              </a:r>
              <a:endParaRPr kumimoji="1" lang="en-US" altLang="ko-KR">
                <a:solidFill>
                  <a:srgbClr val="FF0000"/>
                </a:solidFill>
              </a:endParaRPr>
            </a:p>
          </p:txBody>
        </p:sp>
        <p:sp>
          <p:nvSpPr>
            <p:cNvPr id="55" name="Line 29"/>
            <p:cNvSpPr>
              <a:spLocks noChangeShapeType="1"/>
            </p:cNvSpPr>
            <p:nvPr/>
          </p:nvSpPr>
          <p:spPr bwMode="auto">
            <a:xfrm>
              <a:off x="3130" y="1149"/>
              <a:ext cx="808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56" name="Freeform 30"/>
            <p:cNvSpPr>
              <a:spLocks/>
            </p:cNvSpPr>
            <p:nvPr/>
          </p:nvSpPr>
          <p:spPr bwMode="auto">
            <a:xfrm>
              <a:off x="3921" y="1114"/>
              <a:ext cx="71" cy="71"/>
            </a:xfrm>
            <a:custGeom>
              <a:avLst/>
              <a:gdLst/>
              <a:ahLst/>
              <a:cxnLst>
                <a:cxn ang="0">
                  <a:pos x="71" y="35"/>
                </a:cxn>
                <a:cxn ang="0">
                  <a:pos x="0" y="71"/>
                </a:cxn>
                <a:cxn ang="0">
                  <a:pos x="8" y="48"/>
                </a:cxn>
                <a:cxn ang="0">
                  <a:pos x="8" y="23"/>
                </a:cxn>
                <a:cxn ang="0">
                  <a:pos x="0" y="0"/>
                </a:cxn>
                <a:cxn ang="0">
                  <a:pos x="71" y="35"/>
                </a:cxn>
              </a:cxnLst>
              <a:rect l="0" t="0" r="r" b="b"/>
              <a:pathLst>
                <a:path w="71" h="71">
                  <a:moveTo>
                    <a:pt x="71" y="35"/>
                  </a:moveTo>
                  <a:lnTo>
                    <a:pt x="0" y="71"/>
                  </a:lnTo>
                  <a:lnTo>
                    <a:pt x="8" y="48"/>
                  </a:lnTo>
                  <a:lnTo>
                    <a:pt x="8" y="23"/>
                  </a:lnTo>
                  <a:lnTo>
                    <a:pt x="0" y="0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57" name="Rectangle 32"/>
            <p:cNvSpPr>
              <a:spLocks noChangeArrowheads="1"/>
            </p:cNvSpPr>
            <p:nvPr/>
          </p:nvSpPr>
          <p:spPr bwMode="auto">
            <a:xfrm>
              <a:off x="3433" y="948"/>
              <a:ext cx="17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2200">
                  <a:solidFill>
                    <a:srgbClr val="FF0000"/>
                  </a:solidFill>
                  <a:latin typeface="굴림" charset="-127"/>
                </a:rPr>
                <a:t>상</a:t>
              </a:r>
              <a:endParaRPr kumimoji="1" lang="ko-KR" altLang="en-US">
                <a:solidFill>
                  <a:srgbClr val="FF0000"/>
                </a:solidFill>
                <a:latin typeface="굴림" charset="-127"/>
              </a:endParaRPr>
            </a:p>
          </p:txBody>
        </p:sp>
        <p:sp>
          <p:nvSpPr>
            <p:cNvPr id="58" name="Rectangle 33"/>
            <p:cNvSpPr>
              <a:spLocks noChangeArrowheads="1"/>
            </p:cNvSpPr>
            <p:nvPr/>
          </p:nvSpPr>
          <p:spPr bwMode="auto">
            <a:xfrm>
              <a:off x="3433" y="1157"/>
              <a:ext cx="17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2200">
                  <a:solidFill>
                    <a:srgbClr val="FF0000"/>
                  </a:solidFill>
                  <a:latin typeface="굴림" charset="-127"/>
                </a:rPr>
                <a:t>속</a:t>
              </a:r>
              <a:endParaRPr kumimoji="1" lang="ko-KR" altLang="en-US">
                <a:solidFill>
                  <a:srgbClr val="FF0000"/>
                </a:solidFill>
                <a:latin typeface="굴림" charset="-127"/>
              </a:endParaRPr>
            </a:p>
          </p:txBody>
        </p:sp>
      </p:grpSp>
      <p:grpSp>
        <p:nvGrpSpPr>
          <p:cNvPr id="59" name="Group 37"/>
          <p:cNvGrpSpPr>
            <a:grpSpLocks/>
          </p:cNvGrpSpPr>
          <p:nvPr/>
        </p:nvGrpSpPr>
        <p:grpSpPr bwMode="auto">
          <a:xfrm>
            <a:off x="1106488" y="3446463"/>
            <a:ext cx="5978525" cy="1620837"/>
            <a:chOff x="697" y="2171"/>
            <a:chExt cx="3766" cy="1021"/>
          </a:xfrm>
        </p:grpSpPr>
        <p:sp>
          <p:nvSpPr>
            <p:cNvPr id="60" name="Rectangle 9"/>
            <p:cNvSpPr>
              <a:spLocks noChangeArrowheads="1"/>
            </p:cNvSpPr>
            <p:nvPr/>
          </p:nvSpPr>
          <p:spPr bwMode="auto">
            <a:xfrm>
              <a:off x="1795" y="2642"/>
              <a:ext cx="1569" cy="314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61" name="Rectangle 10"/>
            <p:cNvSpPr>
              <a:spLocks noChangeArrowheads="1"/>
            </p:cNvSpPr>
            <p:nvPr/>
          </p:nvSpPr>
          <p:spPr bwMode="auto">
            <a:xfrm>
              <a:off x="2360" y="2705"/>
              <a:ext cx="4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solidFill>
                    <a:srgbClr val="FF0000"/>
                  </a:solidFill>
                  <a:latin typeface="Arial" charset="0"/>
                </a:rPr>
                <a:t>Run( )</a:t>
              </a:r>
              <a:endParaRPr kumimoji="1" lang="en-US" altLang="ko-KR">
                <a:solidFill>
                  <a:srgbClr val="FF0000"/>
                </a:solidFill>
              </a:endParaRPr>
            </a:p>
          </p:txBody>
        </p:sp>
        <p:sp>
          <p:nvSpPr>
            <p:cNvPr id="62" name="Freeform 21"/>
            <p:cNvSpPr>
              <a:spLocks/>
            </p:cNvSpPr>
            <p:nvPr/>
          </p:nvSpPr>
          <p:spPr bwMode="auto">
            <a:xfrm>
              <a:off x="1168" y="2406"/>
              <a:ext cx="1412" cy="785"/>
            </a:xfrm>
            <a:custGeom>
              <a:avLst/>
              <a:gdLst/>
              <a:ahLst/>
              <a:cxnLst>
                <a:cxn ang="0">
                  <a:pos x="1412" y="785"/>
                </a:cxn>
                <a:cxn ang="0">
                  <a:pos x="0" y="785"/>
                </a:cxn>
                <a:cxn ang="0">
                  <a:pos x="0" y="0"/>
                </a:cxn>
                <a:cxn ang="0">
                  <a:pos x="1412" y="0"/>
                </a:cxn>
                <a:cxn ang="0">
                  <a:pos x="1412" y="182"/>
                </a:cxn>
              </a:cxnLst>
              <a:rect l="0" t="0" r="r" b="b"/>
              <a:pathLst>
                <a:path w="1412" h="785">
                  <a:moveTo>
                    <a:pt x="1412" y="785"/>
                  </a:moveTo>
                  <a:lnTo>
                    <a:pt x="0" y="785"/>
                  </a:lnTo>
                  <a:lnTo>
                    <a:pt x="0" y="0"/>
                  </a:lnTo>
                  <a:lnTo>
                    <a:pt x="1412" y="0"/>
                  </a:lnTo>
                  <a:lnTo>
                    <a:pt x="1412" y="182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63" name="Freeform 22"/>
            <p:cNvSpPr>
              <a:spLocks/>
            </p:cNvSpPr>
            <p:nvPr/>
          </p:nvSpPr>
          <p:spPr bwMode="auto">
            <a:xfrm>
              <a:off x="2544" y="2571"/>
              <a:ext cx="72" cy="71"/>
            </a:xfrm>
            <a:custGeom>
              <a:avLst/>
              <a:gdLst/>
              <a:ahLst/>
              <a:cxnLst>
                <a:cxn ang="0">
                  <a:pos x="36" y="71"/>
                </a:cxn>
                <a:cxn ang="0">
                  <a:pos x="0" y="0"/>
                </a:cxn>
                <a:cxn ang="0">
                  <a:pos x="23" y="6"/>
                </a:cxn>
                <a:cxn ang="0">
                  <a:pos x="48" y="6"/>
                </a:cxn>
                <a:cxn ang="0">
                  <a:pos x="72" y="0"/>
                </a:cxn>
                <a:cxn ang="0">
                  <a:pos x="36" y="71"/>
                </a:cxn>
              </a:cxnLst>
              <a:rect l="0" t="0" r="r" b="b"/>
              <a:pathLst>
                <a:path w="72" h="71">
                  <a:moveTo>
                    <a:pt x="36" y="71"/>
                  </a:moveTo>
                  <a:lnTo>
                    <a:pt x="0" y="0"/>
                  </a:lnTo>
                  <a:lnTo>
                    <a:pt x="23" y="6"/>
                  </a:lnTo>
                  <a:lnTo>
                    <a:pt x="48" y="6"/>
                  </a:lnTo>
                  <a:lnTo>
                    <a:pt x="72" y="0"/>
                  </a:lnTo>
                  <a:lnTo>
                    <a:pt x="36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64" name="Freeform 25"/>
            <p:cNvSpPr>
              <a:spLocks/>
            </p:cNvSpPr>
            <p:nvPr/>
          </p:nvSpPr>
          <p:spPr bwMode="auto">
            <a:xfrm>
              <a:off x="3419" y="2171"/>
              <a:ext cx="1044" cy="628"/>
            </a:xfrm>
            <a:custGeom>
              <a:avLst/>
              <a:gdLst/>
              <a:ahLst/>
              <a:cxnLst>
                <a:cxn ang="0">
                  <a:pos x="1044" y="0"/>
                </a:cxn>
                <a:cxn ang="0">
                  <a:pos x="1044" y="628"/>
                </a:cxn>
                <a:cxn ang="0">
                  <a:pos x="0" y="628"/>
                </a:cxn>
              </a:cxnLst>
              <a:rect l="0" t="0" r="r" b="b"/>
              <a:pathLst>
                <a:path w="1044" h="628">
                  <a:moveTo>
                    <a:pt x="1044" y="0"/>
                  </a:moveTo>
                  <a:lnTo>
                    <a:pt x="1044" y="628"/>
                  </a:lnTo>
                  <a:lnTo>
                    <a:pt x="0" y="628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65" name="Freeform 26"/>
            <p:cNvSpPr>
              <a:spLocks/>
            </p:cNvSpPr>
            <p:nvPr/>
          </p:nvSpPr>
          <p:spPr bwMode="auto">
            <a:xfrm>
              <a:off x="3364" y="2764"/>
              <a:ext cx="72" cy="71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72" y="0"/>
                </a:cxn>
                <a:cxn ang="0">
                  <a:pos x="63" y="23"/>
                </a:cxn>
                <a:cxn ang="0">
                  <a:pos x="63" y="46"/>
                </a:cxn>
                <a:cxn ang="0">
                  <a:pos x="72" y="71"/>
                </a:cxn>
                <a:cxn ang="0">
                  <a:pos x="0" y="35"/>
                </a:cxn>
              </a:cxnLst>
              <a:rect l="0" t="0" r="r" b="b"/>
              <a:pathLst>
                <a:path w="72" h="71">
                  <a:moveTo>
                    <a:pt x="0" y="35"/>
                  </a:moveTo>
                  <a:lnTo>
                    <a:pt x="72" y="0"/>
                  </a:lnTo>
                  <a:lnTo>
                    <a:pt x="63" y="23"/>
                  </a:lnTo>
                  <a:lnTo>
                    <a:pt x="63" y="46"/>
                  </a:lnTo>
                  <a:lnTo>
                    <a:pt x="72" y="71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66" name="Rectangle 27"/>
            <p:cNvSpPr>
              <a:spLocks noChangeArrowheads="1"/>
            </p:cNvSpPr>
            <p:nvPr/>
          </p:nvSpPr>
          <p:spPr bwMode="auto">
            <a:xfrm>
              <a:off x="697" y="2642"/>
              <a:ext cx="942" cy="314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67" name="Rectangle 28"/>
            <p:cNvSpPr>
              <a:spLocks noChangeArrowheads="1"/>
            </p:cNvSpPr>
            <p:nvPr/>
          </p:nvSpPr>
          <p:spPr bwMode="auto">
            <a:xfrm>
              <a:off x="787" y="2702"/>
              <a:ext cx="77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2200">
                  <a:solidFill>
                    <a:srgbClr val="FF0000"/>
                  </a:solidFill>
                  <a:latin typeface="굴림" charset="-127"/>
                </a:rPr>
                <a:t>무한 루프</a:t>
              </a:r>
              <a:endParaRPr kumimoji="1" lang="ko-KR" altLang="en-US">
                <a:solidFill>
                  <a:srgbClr val="FF0000"/>
                </a:solidFill>
                <a:latin typeface="굴림" charset="-127"/>
              </a:endParaRPr>
            </a:p>
          </p:txBody>
        </p:sp>
        <p:sp>
          <p:nvSpPr>
            <p:cNvPr id="68" name="Line 36"/>
            <p:cNvSpPr>
              <a:spLocks noChangeShapeType="1"/>
            </p:cNvSpPr>
            <p:nvPr/>
          </p:nvSpPr>
          <p:spPr bwMode="auto">
            <a:xfrm>
              <a:off x="2583" y="2955"/>
              <a:ext cx="1" cy="23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 </a:t>
            </a:r>
            <a:r>
              <a:rPr lang="en-US" altLang="ko-KR" sz="3600" dirty="0" smtClean="0"/>
              <a:t>MFC – </a:t>
            </a:r>
            <a:r>
              <a:rPr lang="en-US" altLang="ko-KR" sz="3600" dirty="0" err="1" smtClean="0"/>
              <a:t>FrameWork</a:t>
            </a:r>
            <a:r>
              <a:rPr lang="en-US" altLang="ko-KR" sz="3600" dirty="0" smtClean="0"/>
              <a:t>(AFX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8" name="직사각형 7"/>
          <p:cNvSpPr/>
          <p:nvPr/>
        </p:nvSpPr>
        <p:spPr>
          <a:xfrm>
            <a:off x="142844" y="714356"/>
            <a:ext cx="3177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CWinApp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파생클래스의 동작</a:t>
            </a:r>
            <a:endParaRPr lang="ko-KR" altLang="en-US" dirty="0"/>
          </a:p>
        </p:txBody>
      </p:sp>
      <p:grpSp>
        <p:nvGrpSpPr>
          <p:cNvPr id="44" name="Group 41"/>
          <p:cNvGrpSpPr>
            <a:grpSpLocks/>
          </p:cNvGrpSpPr>
          <p:nvPr/>
        </p:nvGrpSpPr>
        <p:grpSpPr bwMode="auto">
          <a:xfrm>
            <a:off x="5838825" y="2947988"/>
            <a:ext cx="2519363" cy="2960687"/>
            <a:chOff x="3678" y="1857"/>
            <a:chExt cx="1587" cy="1865"/>
          </a:xfrm>
        </p:grpSpPr>
        <p:sp>
          <p:nvSpPr>
            <p:cNvPr id="52" name="Rectangle 17"/>
            <p:cNvSpPr>
              <a:spLocks noChangeArrowheads="1"/>
            </p:cNvSpPr>
            <p:nvPr/>
          </p:nvSpPr>
          <p:spPr bwMode="auto">
            <a:xfrm>
              <a:off x="3678" y="1857"/>
              <a:ext cx="1569" cy="314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53" name="Rectangle 18"/>
            <p:cNvSpPr>
              <a:spLocks noChangeArrowheads="1"/>
            </p:cNvSpPr>
            <p:nvPr/>
          </p:nvSpPr>
          <p:spPr bwMode="auto">
            <a:xfrm>
              <a:off x="3984" y="1920"/>
              <a:ext cx="9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solidFill>
                    <a:srgbClr val="FF0000"/>
                  </a:solidFill>
                  <a:latin typeface="Arial" charset="0"/>
                </a:rPr>
                <a:t>InitInstance( )</a:t>
              </a:r>
              <a:endParaRPr kumimoji="1" lang="en-US" altLang="ko-KR">
                <a:solidFill>
                  <a:srgbClr val="FF0000"/>
                </a:solidFill>
              </a:endParaRPr>
            </a:p>
          </p:txBody>
        </p:sp>
        <p:sp>
          <p:nvSpPr>
            <p:cNvPr id="59" name="Rectangle 31"/>
            <p:cNvSpPr>
              <a:spLocks noChangeArrowheads="1"/>
            </p:cNvSpPr>
            <p:nvPr/>
          </p:nvSpPr>
          <p:spPr bwMode="auto">
            <a:xfrm>
              <a:off x="3696" y="3408"/>
              <a:ext cx="1569" cy="314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69" name="Rectangle 32"/>
            <p:cNvSpPr>
              <a:spLocks noChangeArrowheads="1"/>
            </p:cNvSpPr>
            <p:nvPr/>
          </p:nvSpPr>
          <p:spPr bwMode="auto">
            <a:xfrm>
              <a:off x="3977" y="3471"/>
              <a:ext cx="102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solidFill>
                    <a:srgbClr val="FF0000"/>
                  </a:solidFill>
                  <a:latin typeface="Arial" charset="0"/>
                </a:rPr>
                <a:t>ExitInstance( )</a:t>
              </a:r>
              <a:endParaRPr kumimoji="1" lang="en-US" altLang="ko-KR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42"/>
          <p:cNvGrpSpPr>
            <a:grpSpLocks/>
          </p:cNvGrpSpPr>
          <p:nvPr/>
        </p:nvGrpSpPr>
        <p:grpSpPr bwMode="auto">
          <a:xfrm>
            <a:off x="1106488" y="2295525"/>
            <a:ext cx="6064250" cy="4327525"/>
            <a:chOff x="697" y="1446"/>
            <a:chExt cx="3820" cy="2726"/>
          </a:xfrm>
        </p:grpSpPr>
        <p:sp>
          <p:nvSpPr>
            <p:cNvPr id="71" name="Rectangle 4"/>
            <p:cNvSpPr>
              <a:spLocks noChangeArrowheads="1"/>
            </p:cNvSpPr>
            <p:nvPr/>
          </p:nvSpPr>
          <p:spPr bwMode="auto">
            <a:xfrm>
              <a:off x="2023" y="1446"/>
              <a:ext cx="112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2200">
                  <a:solidFill>
                    <a:srgbClr val="FF0000"/>
                  </a:solidFill>
                  <a:latin typeface="굴림" charset="-127"/>
                </a:rPr>
                <a:t>프로그램 시작</a:t>
              </a:r>
              <a:endParaRPr kumimoji="1" lang="ko-KR" altLang="en-US">
                <a:solidFill>
                  <a:srgbClr val="FF0000"/>
                </a:solidFill>
                <a:latin typeface="굴림" charset="-127"/>
              </a:endParaRPr>
            </a:p>
          </p:txBody>
        </p:sp>
        <p:sp>
          <p:nvSpPr>
            <p:cNvPr id="72" name="Rectangle 5"/>
            <p:cNvSpPr>
              <a:spLocks noChangeArrowheads="1"/>
            </p:cNvSpPr>
            <p:nvPr/>
          </p:nvSpPr>
          <p:spPr bwMode="auto">
            <a:xfrm>
              <a:off x="1795" y="1857"/>
              <a:ext cx="1569" cy="314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73" name="Rectangle 6"/>
            <p:cNvSpPr>
              <a:spLocks noChangeArrowheads="1"/>
            </p:cNvSpPr>
            <p:nvPr/>
          </p:nvSpPr>
          <p:spPr bwMode="auto">
            <a:xfrm>
              <a:off x="2101" y="1920"/>
              <a:ext cx="9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solidFill>
                    <a:srgbClr val="FF0000"/>
                  </a:solidFill>
                  <a:latin typeface="Arial" charset="0"/>
                </a:rPr>
                <a:t>InitInstance( )</a:t>
              </a:r>
              <a:endParaRPr kumimoji="1" lang="en-US" altLang="ko-KR">
                <a:solidFill>
                  <a:srgbClr val="FF0000"/>
                </a:solidFill>
              </a:endParaRPr>
            </a:p>
          </p:txBody>
        </p:sp>
        <p:sp>
          <p:nvSpPr>
            <p:cNvPr id="74" name="Rectangle 7"/>
            <p:cNvSpPr>
              <a:spLocks noChangeArrowheads="1"/>
            </p:cNvSpPr>
            <p:nvPr/>
          </p:nvSpPr>
          <p:spPr bwMode="auto">
            <a:xfrm>
              <a:off x="1795" y="2642"/>
              <a:ext cx="1569" cy="314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75" name="Rectangle 8"/>
            <p:cNvSpPr>
              <a:spLocks noChangeArrowheads="1"/>
            </p:cNvSpPr>
            <p:nvPr/>
          </p:nvSpPr>
          <p:spPr bwMode="auto">
            <a:xfrm>
              <a:off x="2360" y="2705"/>
              <a:ext cx="4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solidFill>
                    <a:srgbClr val="FF0000"/>
                  </a:solidFill>
                  <a:latin typeface="Arial" charset="0"/>
                </a:rPr>
                <a:t>Run( )</a:t>
              </a:r>
              <a:endParaRPr kumimoji="1" lang="en-US" altLang="ko-KR">
                <a:solidFill>
                  <a:srgbClr val="FF0000"/>
                </a:solidFill>
              </a:endParaRPr>
            </a:p>
          </p:txBody>
        </p:sp>
        <p:sp>
          <p:nvSpPr>
            <p:cNvPr id="76" name="Rectangle 9"/>
            <p:cNvSpPr>
              <a:spLocks noChangeArrowheads="1"/>
            </p:cNvSpPr>
            <p:nvPr/>
          </p:nvSpPr>
          <p:spPr bwMode="auto">
            <a:xfrm>
              <a:off x="1795" y="3427"/>
              <a:ext cx="1569" cy="314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77" name="Rectangle 10"/>
            <p:cNvSpPr>
              <a:spLocks noChangeArrowheads="1"/>
            </p:cNvSpPr>
            <p:nvPr/>
          </p:nvSpPr>
          <p:spPr bwMode="auto">
            <a:xfrm>
              <a:off x="2076" y="3490"/>
              <a:ext cx="102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solidFill>
                    <a:srgbClr val="FF0000"/>
                  </a:solidFill>
                  <a:latin typeface="Arial" charset="0"/>
                </a:rPr>
                <a:t>ExitInstance( )</a:t>
              </a:r>
              <a:endParaRPr kumimoji="1" lang="en-US" altLang="ko-KR">
                <a:solidFill>
                  <a:srgbClr val="FF0000"/>
                </a:solidFill>
              </a:endParaRPr>
            </a:p>
          </p:txBody>
        </p:sp>
        <p:sp>
          <p:nvSpPr>
            <p:cNvPr id="78" name="Rectangle 11"/>
            <p:cNvSpPr>
              <a:spLocks noChangeArrowheads="1"/>
            </p:cNvSpPr>
            <p:nvPr/>
          </p:nvSpPr>
          <p:spPr bwMode="auto">
            <a:xfrm>
              <a:off x="2023" y="3959"/>
              <a:ext cx="112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2200">
                  <a:solidFill>
                    <a:srgbClr val="FF0000"/>
                  </a:solidFill>
                  <a:latin typeface="굴림" charset="-127"/>
                </a:rPr>
                <a:t>프로그램 종료</a:t>
              </a:r>
              <a:endParaRPr kumimoji="1" lang="ko-KR" altLang="en-US">
                <a:solidFill>
                  <a:srgbClr val="FF0000"/>
                </a:solidFill>
                <a:latin typeface="굴림" charset="-127"/>
              </a:endParaRPr>
            </a:p>
          </p:txBody>
        </p:sp>
        <p:sp>
          <p:nvSpPr>
            <p:cNvPr id="79" name="Line 14"/>
            <p:cNvSpPr>
              <a:spLocks noChangeShapeType="1"/>
            </p:cNvSpPr>
            <p:nvPr/>
          </p:nvSpPr>
          <p:spPr bwMode="auto">
            <a:xfrm flipH="1">
              <a:off x="2579" y="2956"/>
              <a:ext cx="1" cy="2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80" name="Freeform 19"/>
            <p:cNvSpPr>
              <a:spLocks/>
            </p:cNvSpPr>
            <p:nvPr/>
          </p:nvSpPr>
          <p:spPr bwMode="auto">
            <a:xfrm>
              <a:off x="1168" y="2406"/>
              <a:ext cx="1414" cy="781"/>
            </a:xfrm>
            <a:custGeom>
              <a:avLst/>
              <a:gdLst/>
              <a:ahLst/>
              <a:cxnLst>
                <a:cxn ang="0">
                  <a:pos x="1412" y="785"/>
                </a:cxn>
                <a:cxn ang="0">
                  <a:pos x="0" y="785"/>
                </a:cxn>
                <a:cxn ang="0">
                  <a:pos x="0" y="0"/>
                </a:cxn>
                <a:cxn ang="0">
                  <a:pos x="1412" y="0"/>
                </a:cxn>
                <a:cxn ang="0">
                  <a:pos x="1412" y="182"/>
                </a:cxn>
              </a:cxnLst>
              <a:rect l="0" t="0" r="r" b="b"/>
              <a:pathLst>
                <a:path w="1412" h="785">
                  <a:moveTo>
                    <a:pt x="1412" y="785"/>
                  </a:moveTo>
                  <a:lnTo>
                    <a:pt x="0" y="785"/>
                  </a:lnTo>
                  <a:lnTo>
                    <a:pt x="0" y="0"/>
                  </a:lnTo>
                  <a:lnTo>
                    <a:pt x="1412" y="0"/>
                  </a:lnTo>
                  <a:lnTo>
                    <a:pt x="1412" y="182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auto">
            <a:xfrm>
              <a:off x="2544" y="2571"/>
              <a:ext cx="72" cy="71"/>
            </a:xfrm>
            <a:custGeom>
              <a:avLst/>
              <a:gdLst/>
              <a:ahLst/>
              <a:cxnLst>
                <a:cxn ang="0">
                  <a:pos x="36" y="71"/>
                </a:cxn>
                <a:cxn ang="0">
                  <a:pos x="0" y="0"/>
                </a:cxn>
                <a:cxn ang="0">
                  <a:pos x="23" y="6"/>
                </a:cxn>
                <a:cxn ang="0">
                  <a:pos x="48" y="6"/>
                </a:cxn>
                <a:cxn ang="0">
                  <a:pos x="72" y="0"/>
                </a:cxn>
                <a:cxn ang="0">
                  <a:pos x="36" y="71"/>
                </a:cxn>
              </a:cxnLst>
              <a:rect l="0" t="0" r="r" b="b"/>
              <a:pathLst>
                <a:path w="72" h="71">
                  <a:moveTo>
                    <a:pt x="36" y="71"/>
                  </a:moveTo>
                  <a:lnTo>
                    <a:pt x="0" y="0"/>
                  </a:lnTo>
                  <a:lnTo>
                    <a:pt x="23" y="6"/>
                  </a:lnTo>
                  <a:lnTo>
                    <a:pt x="48" y="6"/>
                  </a:lnTo>
                  <a:lnTo>
                    <a:pt x="72" y="0"/>
                  </a:lnTo>
                  <a:lnTo>
                    <a:pt x="36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82" name="Freeform 21"/>
            <p:cNvSpPr>
              <a:spLocks/>
            </p:cNvSpPr>
            <p:nvPr/>
          </p:nvSpPr>
          <p:spPr bwMode="auto">
            <a:xfrm>
              <a:off x="3364" y="1543"/>
              <a:ext cx="1099" cy="2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99" y="0"/>
                </a:cxn>
                <a:cxn ang="0">
                  <a:pos x="1099" y="260"/>
                </a:cxn>
              </a:cxnLst>
              <a:rect l="0" t="0" r="r" b="b"/>
              <a:pathLst>
                <a:path w="1099" h="260">
                  <a:moveTo>
                    <a:pt x="0" y="0"/>
                  </a:moveTo>
                  <a:lnTo>
                    <a:pt x="1099" y="0"/>
                  </a:lnTo>
                  <a:lnTo>
                    <a:pt x="1099" y="260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83" name="Freeform 22"/>
            <p:cNvSpPr>
              <a:spLocks/>
            </p:cNvSpPr>
            <p:nvPr/>
          </p:nvSpPr>
          <p:spPr bwMode="auto">
            <a:xfrm>
              <a:off x="4427" y="1786"/>
              <a:ext cx="71" cy="71"/>
            </a:xfrm>
            <a:custGeom>
              <a:avLst/>
              <a:gdLst/>
              <a:ahLst/>
              <a:cxnLst>
                <a:cxn ang="0">
                  <a:pos x="36" y="71"/>
                </a:cxn>
                <a:cxn ang="0">
                  <a:pos x="0" y="0"/>
                </a:cxn>
                <a:cxn ang="0">
                  <a:pos x="23" y="6"/>
                </a:cxn>
                <a:cxn ang="0">
                  <a:pos x="48" y="6"/>
                </a:cxn>
                <a:cxn ang="0">
                  <a:pos x="71" y="0"/>
                </a:cxn>
                <a:cxn ang="0">
                  <a:pos x="36" y="71"/>
                </a:cxn>
              </a:cxnLst>
              <a:rect l="0" t="0" r="r" b="b"/>
              <a:pathLst>
                <a:path w="71" h="71">
                  <a:moveTo>
                    <a:pt x="36" y="71"/>
                  </a:moveTo>
                  <a:lnTo>
                    <a:pt x="0" y="0"/>
                  </a:lnTo>
                  <a:lnTo>
                    <a:pt x="23" y="6"/>
                  </a:lnTo>
                  <a:lnTo>
                    <a:pt x="48" y="6"/>
                  </a:lnTo>
                  <a:lnTo>
                    <a:pt x="71" y="0"/>
                  </a:lnTo>
                  <a:lnTo>
                    <a:pt x="36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84" name="Freeform 23"/>
            <p:cNvSpPr>
              <a:spLocks/>
            </p:cNvSpPr>
            <p:nvPr/>
          </p:nvSpPr>
          <p:spPr bwMode="auto">
            <a:xfrm>
              <a:off x="3419" y="2171"/>
              <a:ext cx="1044" cy="628"/>
            </a:xfrm>
            <a:custGeom>
              <a:avLst/>
              <a:gdLst/>
              <a:ahLst/>
              <a:cxnLst>
                <a:cxn ang="0">
                  <a:pos x="1044" y="0"/>
                </a:cxn>
                <a:cxn ang="0">
                  <a:pos x="1044" y="628"/>
                </a:cxn>
                <a:cxn ang="0">
                  <a:pos x="0" y="628"/>
                </a:cxn>
              </a:cxnLst>
              <a:rect l="0" t="0" r="r" b="b"/>
              <a:pathLst>
                <a:path w="1044" h="628">
                  <a:moveTo>
                    <a:pt x="1044" y="0"/>
                  </a:moveTo>
                  <a:lnTo>
                    <a:pt x="1044" y="628"/>
                  </a:lnTo>
                  <a:lnTo>
                    <a:pt x="0" y="628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85" name="Freeform 24"/>
            <p:cNvSpPr>
              <a:spLocks/>
            </p:cNvSpPr>
            <p:nvPr/>
          </p:nvSpPr>
          <p:spPr bwMode="auto">
            <a:xfrm>
              <a:off x="3364" y="2764"/>
              <a:ext cx="72" cy="71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72" y="0"/>
                </a:cxn>
                <a:cxn ang="0">
                  <a:pos x="63" y="23"/>
                </a:cxn>
                <a:cxn ang="0">
                  <a:pos x="63" y="46"/>
                </a:cxn>
                <a:cxn ang="0">
                  <a:pos x="72" y="71"/>
                </a:cxn>
                <a:cxn ang="0">
                  <a:pos x="0" y="35"/>
                </a:cxn>
              </a:cxnLst>
              <a:rect l="0" t="0" r="r" b="b"/>
              <a:pathLst>
                <a:path w="72" h="71">
                  <a:moveTo>
                    <a:pt x="0" y="35"/>
                  </a:moveTo>
                  <a:lnTo>
                    <a:pt x="72" y="0"/>
                  </a:lnTo>
                  <a:lnTo>
                    <a:pt x="63" y="23"/>
                  </a:lnTo>
                  <a:lnTo>
                    <a:pt x="63" y="46"/>
                  </a:lnTo>
                  <a:lnTo>
                    <a:pt x="72" y="71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86" name="Rectangle 25"/>
            <p:cNvSpPr>
              <a:spLocks noChangeArrowheads="1"/>
            </p:cNvSpPr>
            <p:nvPr/>
          </p:nvSpPr>
          <p:spPr bwMode="auto">
            <a:xfrm>
              <a:off x="697" y="2642"/>
              <a:ext cx="942" cy="314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87" name="Rectangle 26"/>
            <p:cNvSpPr>
              <a:spLocks noChangeArrowheads="1"/>
            </p:cNvSpPr>
            <p:nvPr/>
          </p:nvSpPr>
          <p:spPr bwMode="auto">
            <a:xfrm>
              <a:off x="787" y="2702"/>
              <a:ext cx="77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2200">
                  <a:solidFill>
                    <a:srgbClr val="FF0000"/>
                  </a:solidFill>
                  <a:latin typeface="굴림" charset="-127"/>
                </a:rPr>
                <a:t>무한 루프</a:t>
              </a:r>
              <a:endParaRPr kumimoji="1" lang="ko-KR" altLang="en-US">
                <a:solidFill>
                  <a:srgbClr val="FF0000"/>
                </a:solidFill>
                <a:latin typeface="굴림" charset="-127"/>
              </a:endParaRPr>
            </a:p>
          </p:txBody>
        </p:sp>
        <p:sp>
          <p:nvSpPr>
            <p:cNvPr id="88" name="Freeform 35"/>
            <p:cNvSpPr>
              <a:spLocks/>
            </p:cNvSpPr>
            <p:nvPr/>
          </p:nvSpPr>
          <p:spPr bwMode="auto">
            <a:xfrm>
              <a:off x="4445" y="3337"/>
              <a:ext cx="72" cy="71"/>
            </a:xfrm>
            <a:custGeom>
              <a:avLst/>
              <a:gdLst/>
              <a:ahLst/>
              <a:cxnLst>
                <a:cxn ang="0">
                  <a:pos x="36" y="71"/>
                </a:cxn>
                <a:cxn ang="0">
                  <a:pos x="0" y="0"/>
                </a:cxn>
                <a:cxn ang="0">
                  <a:pos x="23" y="6"/>
                </a:cxn>
                <a:cxn ang="0">
                  <a:pos x="48" y="6"/>
                </a:cxn>
                <a:cxn ang="0">
                  <a:pos x="72" y="0"/>
                </a:cxn>
                <a:cxn ang="0">
                  <a:pos x="36" y="71"/>
                </a:cxn>
              </a:cxnLst>
              <a:rect l="0" t="0" r="r" b="b"/>
              <a:pathLst>
                <a:path w="72" h="71">
                  <a:moveTo>
                    <a:pt x="36" y="71"/>
                  </a:moveTo>
                  <a:lnTo>
                    <a:pt x="0" y="0"/>
                  </a:lnTo>
                  <a:lnTo>
                    <a:pt x="23" y="6"/>
                  </a:lnTo>
                  <a:lnTo>
                    <a:pt x="48" y="6"/>
                  </a:lnTo>
                  <a:lnTo>
                    <a:pt x="72" y="0"/>
                  </a:lnTo>
                  <a:lnTo>
                    <a:pt x="36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89" name="Line 36"/>
            <p:cNvSpPr>
              <a:spLocks noChangeShapeType="1"/>
            </p:cNvSpPr>
            <p:nvPr/>
          </p:nvSpPr>
          <p:spPr bwMode="auto">
            <a:xfrm>
              <a:off x="2584" y="3188"/>
              <a:ext cx="1904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90" name="Line 37"/>
            <p:cNvSpPr>
              <a:spLocks noChangeShapeType="1"/>
            </p:cNvSpPr>
            <p:nvPr/>
          </p:nvSpPr>
          <p:spPr bwMode="auto">
            <a:xfrm flipH="1">
              <a:off x="4480" y="3184"/>
              <a:ext cx="1" cy="15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91" name="Freeform 38"/>
            <p:cNvSpPr>
              <a:spLocks/>
            </p:cNvSpPr>
            <p:nvPr/>
          </p:nvSpPr>
          <p:spPr bwMode="auto">
            <a:xfrm>
              <a:off x="3360" y="3728"/>
              <a:ext cx="1136" cy="352"/>
            </a:xfrm>
            <a:custGeom>
              <a:avLst/>
              <a:gdLst/>
              <a:ahLst/>
              <a:cxnLst>
                <a:cxn ang="0">
                  <a:pos x="1044" y="0"/>
                </a:cxn>
                <a:cxn ang="0">
                  <a:pos x="1044" y="628"/>
                </a:cxn>
                <a:cxn ang="0">
                  <a:pos x="0" y="628"/>
                </a:cxn>
              </a:cxnLst>
              <a:rect l="0" t="0" r="r" b="b"/>
              <a:pathLst>
                <a:path w="1044" h="628">
                  <a:moveTo>
                    <a:pt x="1044" y="0"/>
                  </a:moveTo>
                  <a:lnTo>
                    <a:pt x="1044" y="628"/>
                  </a:lnTo>
                  <a:lnTo>
                    <a:pt x="0" y="628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92" name="Freeform 39"/>
            <p:cNvSpPr>
              <a:spLocks/>
            </p:cNvSpPr>
            <p:nvPr/>
          </p:nvSpPr>
          <p:spPr bwMode="auto">
            <a:xfrm>
              <a:off x="3340" y="4044"/>
              <a:ext cx="72" cy="71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72" y="0"/>
                </a:cxn>
                <a:cxn ang="0">
                  <a:pos x="63" y="23"/>
                </a:cxn>
                <a:cxn ang="0">
                  <a:pos x="63" y="46"/>
                </a:cxn>
                <a:cxn ang="0">
                  <a:pos x="72" y="71"/>
                </a:cxn>
                <a:cxn ang="0">
                  <a:pos x="0" y="35"/>
                </a:cxn>
              </a:cxnLst>
              <a:rect l="0" t="0" r="r" b="b"/>
              <a:pathLst>
                <a:path w="72" h="71">
                  <a:moveTo>
                    <a:pt x="0" y="35"/>
                  </a:moveTo>
                  <a:lnTo>
                    <a:pt x="72" y="0"/>
                  </a:lnTo>
                  <a:lnTo>
                    <a:pt x="63" y="23"/>
                  </a:lnTo>
                  <a:lnTo>
                    <a:pt x="63" y="46"/>
                  </a:lnTo>
                  <a:lnTo>
                    <a:pt x="72" y="71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 </a:t>
            </a:r>
            <a:r>
              <a:rPr lang="en-US" altLang="ko-KR" sz="3600" dirty="0" smtClean="0"/>
              <a:t>MFC – </a:t>
            </a:r>
            <a:r>
              <a:rPr lang="en-US" altLang="ko-KR" sz="3600" dirty="0" err="1" smtClean="0"/>
              <a:t>FrameWork</a:t>
            </a:r>
            <a:r>
              <a:rPr lang="en-US" altLang="ko-KR" sz="3600" dirty="0" smtClean="0"/>
              <a:t>(AFX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8" name="직사각형 7"/>
          <p:cNvSpPr/>
          <p:nvPr/>
        </p:nvSpPr>
        <p:spPr>
          <a:xfrm>
            <a:off x="142844" y="714356"/>
            <a:ext cx="3177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CWinApp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파생클래스의 구현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5720" y="1142984"/>
            <a:ext cx="63579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3900" lvl="2" indent="3175" algn="just">
              <a:buFont typeface="Monotype Sorts" pitchFamily="2" charset="2"/>
              <a:buNone/>
            </a:pPr>
            <a:r>
              <a:rPr lang="en-US" altLang="ko-KR" sz="2000" dirty="0" smtClean="0">
                <a:ea typeface="바탕체" pitchFamily="17" charset="-127"/>
              </a:rPr>
              <a:t>class </a:t>
            </a:r>
            <a:r>
              <a:rPr lang="en-US" altLang="ko-KR" sz="2000" dirty="0" err="1" smtClean="0">
                <a:ea typeface="바탕체" pitchFamily="17" charset="-127"/>
              </a:rPr>
              <a:t>CMyApp</a:t>
            </a:r>
            <a:r>
              <a:rPr lang="en-US" altLang="ko-KR" sz="2000" dirty="0" smtClean="0">
                <a:ea typeface="바탕체" pitchFamily="17" charset="-127"/>
              </a:rPr>
              <a:t> : public </a:t>
            </a:r>
            <a:r>
              <a:rPr lang="en-US" altLang="ko-KR" sz="2000" dirty="0" err="1" smtClean="0">
                <a:ea typeface="바탕체" pitchFamily="17" charset="-127"/>
              </a:rPr>
              <a:t>CWinApp</a:t>
            </a:r>
            <a:endParaRPr lang="en-US" altLang="ko-KR" sz="2000" dirty="0" smtClean="0">
              <a:ea typeface="바탕체" pitchFamily="17" charset="-127"/>
            </a:endParaRPr>
          </a:p>
          <a:p>
            <a:pPr marL="723900" lvl="2" indent="3175" algn="just">
              <a:buFont typeface="Monotype Sorts" pitchFamily="2" charset="2"/>
              <a:buNone/>
            </a:pPr>
            <a:r>
              <a:rPr lang="en-US" altLang="ko-KR" sz="2000" dirty="0" smtClean="0">
                <a:ea typeface="바탕체" pitchFamily="17" charset="-127"/>
              </a:rPr>
              <a:t>{</a:t>
            </a:r>
          </a:p>
          <a:p>
            <a:pPr marL="723900" lvl="2" indent="3175" algn="just">
              <a:buFont typeface="Monotype Sorts" pitchFamily="2" charset="2"/>
              <a:buNone/>
            </a:pPr>
            <a:r>
              <a:rPr lang="en-US" altLang="ko-KR" sz="2000" dirty="0" smtClean="0">
                <a:ea typeface="바탕체" pitchFamily="17" charset="-127"/>
              </a:rPr>
              <a:t>	public:</a:t>
            </a:r>
          </a:p>
          <a:p>
            <a:pPr marL="723900" lvl="2" indent="3175" algn="just">
              <a:buFont typeface="Monotype Sorts" pitchFamily="2" charset="2"/>
              <a:buNone/>
            </a:pPr>
            <a:r>
              <a:rPr lang="en-US" altLang="ko-KR" sz="2000" dirty="0" smtClean="0">
                <a:ea typeface="바탕체" pitchFamily="17" charset="-127"/>
              </a:rPr>
              <a:t>	</a:t>
            </a:r>
            <a:r>
              <a:rPr lang="en-US" altLang="ko-KR" sz="2000" dirty="0" err="1" smtClean="0">
                <a:ea typeface="바탕체" pitchFamily="17" charset="-127"/>
              </a:rPr>
              <a:t>CMyApp</a:t>
            </a:r>
            <a:r>
              <a:rPr lang="en-US" altLang="ko-KR" sz="2000" dirty="0" smtClean="0">
                <a:ea typeface="바탕체" pitchFamily="17" charset="-127"/>
              </a:rPr>
              <a:t>();</a:t>
            </a:r>
          </a:p>
          <a:p>
            <a:pPr marL="723900" lvl="2" indent="3175" algn="just">
              <a:buFont typeface="Monotype Sorts" pitchFamily="2" charset="2"/>
              <a:buNone/>
            </a:pPr>
            <a:endParaRPr lang="en-US" altLang="ko-KR" sz="2000" dirty="0" smtClean="0">
              <a:ea typeface="바탕체" pitchFamily="17" charset="-127"/>
            </a:endParaRPr>
          </a:p>
          <a:p>
            <a:pPr marL="723900" lvl="2" indent="3175" algn="just">
              <a:buFont typeface="Monotype Sorts" pitchFamily="2" charset="2"/>
              <a:buNone/>
            </a:pPr>
            <a:r>
              <a:rPr lang="en-US" altLang="ko-KR" sz="2000" dirty="0" smtClean="0">
                <a:ea typeface="바탕체" pitchFamily="17" charset="-127"/>
              </a:rPr>
              <a:t>	// Overrides</a:t>
            </a:r>
          </a:p>
          <a:p>
            <a:pPr marL="723900" lvl="2" indent="3175" algn="just">
              <a:buFont typeface="Monotype Sorts" pitchFamily="2" charset="2"/>
              <a:buNone/>
            </a:pPr>
            <a:r>
              <a:rPr lang="en-US" altLang="ko-KR" sz="2000" dirty="0" smtClean="0">
                <a:ea typeface="바탕체" pitchFamily="17" charset="-127"/>
              </a:rPr>
              <a:t>	public:</a:t>
            </a:r>
          </a:p>
          <a:p>
            <a:pPr marL="723900" lvl="2" indent="3175" algn="just">
              <a:buFont typeface="Monotype Sorts" pitchFamily="2" charset="2"/>
              <a:buNone/>
            </a:pPr>
            <a:r>
              <a:rPr lang="en-US" altLang="ko-KR" sz="2000" dirty="0" smtClean="0">
                <a:ea typeface="바탕체" pitchFamily="17" charset="-127"/>
              </a:rPr>
              <a:t>	virtual BOOL </a:t>
            </a:r>
            <a:r>
              <a:rPr lang="en-US" altLang="ko-KR" sz="2000" dirty="0" err="1" smtClean="0">
                <a:ea typeface="바탕체" pitchFamily="17" charset="-127"/>
              </a:rPr>
              <a:t>InitInstance</a:t>
            </a:r>
            <a:r>
              <a:rPr lang="en-US" altLang="ko-KR" sz="2000" dirty="0" smtClean="0">
                <a:ea typeface="바탕체" pitchFamily="17" charset="-127"/>
              </a:rPr>
              <a:t>();</a:t>
            </a:r>
          </a:p>
          <a:p>
            <a:pPr marL="723900" lvl="2" indent="3175" algn="just">
              <a:buFont typeface="Monotype Sorts" pitchFamily="2" charset="2"/>
              <a:buNone/>
            </a:pPr>
            <a:r>
              <a:rPr lang="en-US" altLang="ko-KR" sz="2000" dirty="0" smtClean="0">
                <a:ea typeface="바탕체" pitchFamily="17" charset="-127"/>
              </a:rPr>
              <a:t>};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 </a:t>
            </a:r>
            <a:r>
              <a:rPr lang="en-US" altLang="ko-KR" sz="3600" dirty="0" smtClean="0"/>
              <a:t>MFC – </a:t>
            </a:r>
            <a:r>
              <a:rPr lang="en-US" altLang="ko-KR" sz="3600" dirty="0" err="1" smtClean="0"/>
              <a:t>FrameWork</a:t>
            </a:r>
            <a:r>
              <a:rPr lang="en-US" altLang="ko-KR" sz="3600" dirty="0" smtClean="0"/>
              <a:t>(AFX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8" name="직사각형 7"/>
          <p:cNvSpPr/>
          <p:nvPr/>
        </p:nvSpPr>
        <p:spPr>
          <a:xfrm>
            <a:off x="142844" y="714356"/>
            <a:ext cx="3177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CWinApp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파생클래스의 구현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5720" y="1142984"/>
            <a:ext cx="63579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3900" lvl="2" indent="3175" algn="just">
              <a:buFont typeface="Monotype Sorts" pitchFamily="2" charset="2"/>
              <a:buNone/>
            </a:pPr>
            <a:r>
              <a:rPr lang="en-US" altLang="ko-KR" sz="2000" dirty="0" smtClean="0">
                <a:ea typeface="바탕체" pitchFamily="17" charset="-127"/>
              </a:rPr>
              <a:t>class </a:t>
            </a:r>
            <a:r>
              <a:rPr lang="en-US" altLang="ko-KR" sz="2000" dirty="0" err="1" smtClean="0">
                <a:ea typeface="바탕체" pitchFamily="17" charset="-127"/>
              </a:rPr>
              <a:t>CMyApp</a:t>
            </a:r>
            <a:r>
              <a:rPr lang="en-US" altLang="ko-KR" sz="2000" dirty="0" smtClean="0">
                <a:ea typeface="바탕체" pitchFamily="17" charset="-127"/>
              </a:rPr>
              <a:t> : public </a:t>
            </a:r>
            <a:r>
              <a:rPr lang="en-US" altLang="ko-KR" sz="2000" dirty="0" err="1" smtClean="0">
                <a:ea typeface="바탕체" pitchFamily="17" charset="-127"/>
              </a:rPr>
              <a:t>CWinApp</a:t>
            </a:r>
            <a:endParaRPr lang="en-US" altLang="ko-KR" sz="2000" dirty="0" smtClean="0">
              <a:ea typeface="바탕체" pitchFamily="17" charset="-127"/>
            </a:endParaRPr>
          </a:p>
          <a:p>
            <a:pPr marL="723900" lvl="2" indent="3175" algn="just">
              <a:buFont typeface="Monotype Sorts" pitchFamily="2" charset="2"/>
              <a:buNone/>
            </a:pPr>
            <a:r>
              <a:rPr lang="en-US" altLang="ko-KR" sz="2000" dirty="0" smtClean="0">
                <a:ea typeface="바탕체" pitchFamily="17" charset="-127"/>
              </a:rPr>
              <a:t>{</a:t>
            </a:r>
          </a:p>
          <a:p>
            <a:pPr marL="723900" lvl="2" indent="3175" algn="just">
              <a:buFont typeface="Monotype Sorts" pitchFamily="2" charset="2"/>
              <a:buNone/>
            </a:pPr>
            <a:r>
              <a:rPr lang="en-US" altLang="ko-KR" sz="2000" dirty="0" smtClean="0">
                <a:ea typeface="바탕체" pitchFamily="17" charset="-127"/>
              </a:rPr>
              <a:t>	public:</a:t>
            </a:r>
          </a:p>
          <a:p>
            <a:pPr marL="723900" lvl="2" indent="3175" algn="just">
              <a:buFont typeface="Monotype Sorts" pitchFamily="2" charset="2"/>
              <a:buNone/>
            </a:pPr>
            <a:r>
              <a:rPr lang="en-US" altLang="ko-KR" sz="2000" dirty="0" smtClean="0">
                <a:ea typeface="바탕체" pitchFamily="17" charset="-127"/>
              </a:rPr>
              <a:t>	</a:t>
            </a:r>
            <a:r>
              <a:rPr lang="en-US" altLang="ko-KR" sz="2000" dirty="0" err="1" smtClean="0">
                <a:ea typeface="바탕체" pitchFamily="17" charset="-127"/>
              </a:rPr>
              <a:t>CMyApp</a:t>
            </a:r>
            <a:r>
              <a:rPr lang="en-US" altLang="ko-KR" sz="2000" dirty="0" smtClean="0">
                <a:ea typeface="바탕체" pitchFamily="17" charset="-127"/>
              </a:rPr>
              <a:t>();</a:t>
            </a:r>
          </a:p>
          <a:p>
            <a:pPr marL="723900" lvl="2" indent="3175" algn="just">
              <a:buFont typeface="Monotype Sorts" pitchFamily="2" charset="2"/>
              <a:buNone/>
            </a:pPr>
            <a:endParaRPr lang="en-US" altLang="ko-KR" sz="2000" dirty="0" smtClean="0">
              <a:ea typeface="바탕체" pitchFamily="17" charset="-127"/>
            </a:endParaRPr>
          </a:p>
          <a:p>
            <a:pPr marL="723900" lvl="2" indent="3175" algn="just">
              <a:buFont typeface="Monotype Sorts" pitchFamily="2" charset="2"/>
              <a:buNone/>
            </a:pPr>
            <a:r>
              <a:rPr lang="en-US" altLang="ko-KR" sz="2000" dirty="0" smtClean="0">
                <a:ea typeface="바탕체" pitchFamily="17" charset="-127"/>
              </a:rPr>
              <a:t>	// Overrides</a:t>
            </a:r>
          </a:p>
          <a:p>
            <a:pPr marL="723900" lvl="2" indent="3175" algn="just">
              <a:buFont typeface="Monotype Sorts" pitchFamily="2" charset="2"/>
              <a:buNone/>
            </a:pPr>
            <a:r>
              <a:rPr lang="en-US" altLang="ko-KR" sz="2000" dirty="0" smtClean="0">
                <a:ea typeface="바탕체" pitchFamily="17" charset="-127"/>
              </a:rPr>
              <a:t>	public:</a:t>
            </a:r>
          </a:p>
          <a:p>
            <a:pPr marL="723900" lvl="2" indent="3175" algn="just">
              <a:buFont typeface="Monotype Sorts" pitchFamily="2" charset="2"/>
              <a:buNone/>
            </a:pPr>
            <a:r>
              <a:rPr lang="en-US" altLang="ko-KR" sz="2000" dirty="0" smtClean="0">
                <a:ea typeface="바탕체" pitchFamily="17" charset="-127"/>
              </a:rPr>
              <a:t>	virtual BOOL </a:t>
            </a:r>
            <a:r>
              <a:rPr lang="en-US" altLang="ko-KR" sz="2000" dirty="0" err="1" smtClean="0">
                <a:ea typeface="바탕체" pitchFamily="17" charset="-127"/>
              </a:rPr>
              <a:t>InitInstance</a:t>
            </a:r>
            <a:r>
              <a:rPr lang="en-US" altLang="ko-KR" sz="2000" dirty="0" smtClean="0">
                <a:ea typeface="바탕체" pitchFamily="17" charset="-127"/>
              </a:rPr>
              <a:t>();</a:t>
            </a:r>
          </a:p>
          <a:p>
            <a:pPr marL="723900" lvl="2" indent="3175" algn="just">
              <a:buFont typeface="Monotype Sorts" pitchFamily="2" charset="2"/>
              <a:buNone/>
            </a:pPr>
            <a:r>
              <a:rPr lang="en-US" altLang="ko-KR" sz="2000" dirty="0" smtClean="0">
                <a:ea typeface="바탕체" pitchFamily="17" charset="-127"/>
              </a:rPr>
              <a:t>};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 </a:t>
            </a:r>
            <a:r>
              <a:rPr lang="en-US" altLang="ko-KR" sz="3600" dirty="0" smtClean="0"/>
              <a:t>MFC – </a:t>
            </a:r>
            <a:r>
              <a:rPr lang="en-US" altLang="ko-KR" sz="3600" dirty="0" err="1" smtClean="0"/>
              <a:t>FrameWork</a:t>
            </a:r>
            <a:r>
              <a:rPr lang="en-US" altLang="ko-KR" sz="3600" dirty="0" smtClean="0"/>
              <a:t>(AFX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8" name="직사각형 7"/>
          <p:cNvSpPr/>
          <p:nvPr/>
        </p:nvSpPr>
        <p:spPr>
          <a:xfrm>
            <a:off x="142844" y="714356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CWnd</a:t>
            </a:r>
            <a:r>
              <a:rPr lang="en-US" altLang="ko-KR" dirty="0" smtClean="0"/>
              <a:t> Class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5720" y="1142984"/>
            <a:ext cx="63579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윈도우 제어용 멤버 함수 (100여 개)</a:t>
            </a:r>
            <a:endParaRPr lang="en-US" altLang="ko-KR" sz="2000" dirty="0" smtClean="0"/>
          </a:p>
          <a:p>
            <a:endParaRPr lang="ko-KR" altLang="en-US" sz="2000" dirty="0" smtClean="0"/>
          </a:p>
          <a:p>
            <a:r>
              <a:rPr lang="ko-KR" altLang="en-US" sz="2000" dirty="0" smtClean="0"/>
              <a:t>메시지 </a:t>
            </a:r>
            <a:r>
              <a:rPr lang="ko-KR" altLang="en-US" sz="2000" dirty="0" err="1" smtClean="0"/>
              <a:t>핸들러</a:t>
            </a:r>
            <a:r>
              <a:rPr lang="ko-KR" altLang="en-US" sz="2000" dirty="0" smtClean="0"/>
              <a:t> 함수 (200여 개)</a:t>
            </a:r>
            <a:endParaRPr lang="ko-KR" altLang="en-US" sz="2000" dirty="0"/>
          </a:p>
        </p:txBody>
      </p:sp>
      <p:graphicFrame>
        <p:nvGraphicFramePr>
          <p:cNvPr id="104450" name="Object 2"/>
          <p:cNvGraphicFramePr>
            <a:graphicFrameLocks noChangeAspect="1"/>
          </p:cNvGraphicFramePr>
          <p:nvPr/>
        </p:nvGraphicFramePr>
        <p:xfrm>
          <a:off x="-285784" y="2509837"/>
          <a:ext cx="9144000" cy="4348163"/>
        </p:xfrm>
        <a:graphic>
          <a:graphicData uri="http://schemas.openxmlformats.org/presentationml/2006/ole">
            <p:oleObj spid="_x0000_s104450" name="문서" r:id="rId3" imgW="5562720" imgH="279396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 </a:t>
            </a:r>
            <a:r>
              <a:rPr lang="en-US" altLang="ko-KR" sz="3600" dirty="0" smtClean="0"/>
              <a:t>MFC – </a:t>
            </a:r>
            <a:r>
              <a:rPr lang="en-US" altLang="ko-KR" sz="3600" dirty="0" err="1" smtClean="0"/>
              <a:t>FrameWork</a:t>
            </a:r>
            <a:r>
              <a:rPr lang="en-US" altLang="ko-KR" sz="3600" dirty="0" smtClean="0"/>
              <a:t>(AFX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8" name="직사각형 7"/>
          <p:cNvSpPr/>
          <p:nvPr/>
        </p:nvSpPr>
        <p:spPr>
          <a:xfrm>
            <a:off x="142844" y="714356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메시지 큐</a:t>
            </a:r>
            <a:endParaRPr lang="ko-KR" altLang="en-US" dirty="0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914400" y="2819400"/>
            <a:ext cx="7467600" cy="3505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14400" y="1600200"/>
            <a:ext cx="38862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>
                <a:solidFill>
                  <a:srgbClr val="FF0000"/>
                </a:solidFill>
              </a:rPr>
              <a:t>윈도우 오퍼레이팅 시스템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096000" y="2362200"/>
            <a:ext cx="16002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>
                <a:solidFill>
                  <a:srgbClr val="FF0000"/>
                </a:solidFill>
              </a:rPr>
              <a:t>프로그램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066800" y="3505200"/>
            <a:ext cx="2438400" cy="4572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shade val="46275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latinLnBrk="1" hangingPunct="1"/>
            <a:endParaRPr kumimoji="1" lang="ko-KR" altLang="ko-KR">
              <a:solidFill>
                <a:srgbClr val="FF0000"/>
              </a:solidFill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524000" y="3048000"/>
            <a:ext cx="16002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>
                <a:solidFill>
                  <a:srgbClr val="FF0000"/>
                </a:solidFill>
              </a:rPr>
              <a:t>메시지 큐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066800" y="3962400"/>
            <a:ext cx="2438400" cy="4572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shade val="46275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latinLnBrk="1" hangingPunct="1"/>
            <a:endParaRPr kumimoji="1" lang="ko-KR" altLang="ko-KR">
              <a:solidFill>
                <a:srgbClr val="FF0000"/>
              </a:solidFill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1066800" y="4419600"/>
            <a:ext cx="2438400" cy="4572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shade val="46275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solidFill>
                  <a:srgbClr val="FF0000"/>
                </a:solidFill>
              </a:rPr>
              <a:t>WM_ACTIVATE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066800" y="4419600"/>
            <a:ext cx="2438400" cy="4572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shade val="46275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solidFill>
                  <a:srgbClr val="FF0000"/>
                </a:solidFill>
              </a:rPr>
              <a:t>WM_CREATE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1066800" y="4876800"/>
            <a:ext cx="2438400" cy="4572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shade val="46275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solidFill>
                  <a:srgbClr val="FF0000"/>
                </a:solidFill>
              </a:rPr>
              <a:t>WM_ACTIVATE</a:t>
            </a: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1066800" y="5334000"/>
            <a:ext cx="2438400" cy="4572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shade val="46275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>
                <a:solidFill>
                  <a:srgbClr val="FF0000"/>
                </a:solidFill>
              </a:rPr>
              <a:t>WM_MOVE</a:t>
            </a:r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2286000" y="2057400"/>
            <a:ext cx="0" cy="990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2286000" y="2209800"/>
            <a:ext cx="16002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>
                <a:solidFill>
                  <a:srgbClr val="FF0000"/>
                </a:solidFill>
              </a:rPr>
              <a:t>메시지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4038600" y="3124200"/>
            <a:ext cx="2438400" cy="1617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ko-KR">
                <a:solidFill>
                  <a:srgbClr val="FF0000"/>
                </a:solidFill>
              </a:rPr>
              <a:t>CWinApp::Run( )</a:t>
            </a:r>
          </a:p>
          <a:p>
            <a:pPr eaLnBrk="1" latin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ko-KR">
                <a:solidFill>
                  <a:srgbClr val="FF0000"/>
                </a:solidFill>
              </a:rPr>
              <a:t>{</a:t>
            </a:r>
          </a:p>
          <a:p>
            <a:pPr eaLnBrk="1" latin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ko-KR">
                <a:solidFill>
                  <a:srgbClr val="FF0000"/>
                </a:solidFill>
              </a:rPr>
              <a:t>   switch(  )</a:t>
            </a:r>
          </a:p>
          <a:p>
            <a:pPr eaLnBrk="1" latin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ko-KR">
                <a:solidFill>
                  <a:srgbClr val="FF0000"/>
                </a:solidFill>
              </a:rPr>
              <a:t>      case :</a:t>
            </a:r>
          </a:p>
          <a:p>
            <a:pPr eaLnBrk="1" latin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ko-KR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3505200" y="5486400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6019800" y="4114800"/>
            <a:ext cx="22098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>
                <a:solidFill>
                  <a:srgbClr val="FF0000"/>
                </a:solidFill>
              </a:rPr>
              <a:t>메시지 핸들러</a:t>
            </a: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6019800" y="4572000"/>
            <a:ext cx="2209800" cy="95289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latin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ko-KR">
                <a:solidFill>
                  <a:srgbClr val="FF0000"/>
                </a:solidFill>
              </a:rPr>
              <a:t>OnCreate</a:t>
            </a:r>
          </a:p>
          <a:p>
            <a:pPr eaLnBrk="1" latin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ko-KR">
                <a:solidFill>
                  <a:srgbClr val="FF0000"/>
                </a:solidFill>
              </a:rPr>
              <a:t>OnActivate</a:t>
            </a:r>
          </a:p>
          <a:p>
            <a:pPr eaLnBrk="1" latinLnBrk="1" hangingPunct="1">
              <a:lnSpc>
                <a:spcPct val="70000"/>
              </a:lnSpc>
              <a:spcBef>
                <a:spcPct val="50000"/>
              </a:spcBef>
            </a:pPr>
            <a:r>
              <a:rPr kumimoji="1" lang="en-US" altLang="ko-KR">
                <a:solidFill>
                  <a:srgbClr val="FF0000"/>
                </a:solidFill>
              </a:rPr>
              <a:t>OnMove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 </a:t>
            </a:r>
            <a:r>
              <a:rPr lang="en-US" altLang="ko-KR" sz="3600" dirty="0" smtClean="0"/>
              <a:t>MFC – </a:t>
            </a:r>
            <a:r>
              <a:rPr lang="en-US" altLang="ko-KR" sz="3600" dirty="0" err="1" smtClean="0"/>
              <a:t>FrameWork</a:t>
            </a:r>
            <a:r>
              <a:rPr lang="en-US" altLang="ko-KR" sz="3600" dirty="0" smtClean="0"/>
              <a:t>(AFX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8" name="직사각형 7"/>
          <p:cNvSpPr/>
          <p:nvPr/>
        </p:nvSpPr>
        <p:spPr>
          <a:xfrm>
            <a:off x="142844" y="714356"/>
            <a:ext cx="2914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CWnd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파생 클래스의 동작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5720" y="1142984"/>
            <a:ext cx="63579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2000" dirty="0"/>
          </a:p>
        </p:txBody>
      </p:sp>
      <p:grpSp>
        <p:nvGrpSpPr>
          <p:cNvPr id="25" name="Group 52"/>
          <p:cNvGrpSpPr>
            <a:grpSpLocks/>
          </p:cNvGrpSpPr>
          <p:nvPr/>
        </p:nvGrpSpPr>
        <p:grpSpPr bwMode="auto">
          <a:xfrm>
            <a:off x="2819400" y="1658938"/>
            <a:ext cx="2520950" cy="4249737"/>
            <a:chOff x="1776" y="1045"/>
            <a:chExt cx="1588" cy="2677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1795" y="1857"/>
              <a:ext cx="1569" cy="314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2101" y="1920"/>
              <a:ext cx="9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latinLnBrk="1" hangingPunct="1"/>
              <a:r>
                <a:rPr kumimoji="1" lang="en-US" altLang="ko-KR" sz="2000">
                  <a:solidFill>
                    <a:srgbClr val="FFFF00"/>
                  </a:solidFill>
                  <a:latin typeface="Arial" charset="0"/>
                </a:rPr>
                <a:t>OnCreate</a:t>
              </a:r>
              <a:endParaRPr kumimoji="1" lang="en-US" altLang="ko-KR">
                <a:solidFill>
                  <a:srgbClr val="FFFF00"/>
                </a:solidFill>
              </a:endParaRP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1795" y="2642"/>
              <a:ext cx="1569" cy="314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2256" y="2705"/>
              <a:ext cx="70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solidFill>
                    <a:srgbClr val="FFFF00"/>
                  </a:solidFill>
                  <a:latin typeface="Arial" charset="0"/>
                </a:rPr>
                <a:t>OnMove</a:t>
              </a:r>
              <a:endParaRPr kumimoji="1" lang="en-US" altLang="ko-KR">
                <a:solidFill>
                  <a:srgbClr val="FFFF00"/>
                </a:solidFill>
              </a:endParaRPr>
            </a:p>
          </p:txBody>
        </p:sp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1776" y="3408"/>
              <a:ext cx="1569" cy="314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Rectangle 11"/>
            <p:cNvSpPr>
              <a:spLocks noChangeArrowheads="1"/>
            </p:cNvSpPr>
            <p:nvPr/>
          </p:nvSpPr>
          <p:spPr bwMode="auto">
            <a:xfrm>
              <a:off x="2304" y="3456"/>
              <a:ext cx="67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solidFill>
                    <a:srgbClr val="FFFF00"/>
                  </a:solidFill>
                  <a:latin typeface="Arial" charset="0"/>
                </a:rPr>
                <a:t>OnSize( )</a:t>
              </a:r>
              <a:endParaRPr kumimoji="1" lang="en-US" altLang="ko-KR">
                <a:solidFill>
                  <a:srgbClr val="FFFF00"/>
                </a:solidFill>
              </a:endParaRPr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2210" y="1045"/>
              <a:ext cx="49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2200" dirty="0" err="1">
                  <a:solidFill>
                    <a:schemeClr val="accent2">
                      <a:lumMod val="75000"/>
                    </a:schemeClr>
                  </a:solidFill>
                  <a:latin typeface="Arial" charset="0"/>
                </a:rPr>
                <a:t>CWnd</a:t>
              </a:r>
              <a:endParaRPr kumimoji="1" lang="en-US" altLang="ko-KR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4" name="Group 54"/>
          <p:cNvGrpSpPr>
            <a:grpSpLocks/>
          </p:cNvGrpSpPr>
          <p:nvPr/>
        </p:nvGrpSpPr>
        <p:grpSpPr bwMode="auto">
          <a:xfrm>
            <a:off x="4968876" y="1447800"/>
            <a:ext cx="2751138" cy="719138"/>
            <a:chOff x="3130" y="912"/>
            <a:chExt cx="1733" cy="453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4132" y="1045"/>
              <a:ext cx="73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2200" dirty="0" err="1">
                  <a:solidFill>
                    <a:schemeClr val="accent2">
                      <a:lumMod val="75000"/>
                    </a:schemeClr>
                  </a:solidFill>
                  <a:latin typeface="Arial" charset="0"/>
                </a:rPr>
                <a:t>CMyWnd</a:t>
              </a:r>
              <a:endParaRPr kumimoji="1" lang="en-US" altLang="ko-KR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6" name="Line 28"/>
            <p:cNvSpPr>
              <a:spLocks noChangeShapeType="1"/>
            </p:cNvSpPr>
            <p:nvPr/>
          </p:nvSpPr>
          <p:spPr bwMode="auto">
            <a:xfrm>
              <a:off x="3130" y="1149"/>
              <a:ext cx="808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auto">
            <a:xfrm>
              <a:off x="3921" y="1114"/>
              <a:ext cx="71" cy="71"/>
            </a:xfrm>
            <a:custGeom>
              <a:avLst/>
              <a:gdLst/>
              <a:ahLst/>
              <a:cxnLst>
                <a:cxn ang="0">
                  <a:pos x="71" y="35"/>
                </a:cxn>
                <a:cxn ang="0">
                  <a:pos x="0" y="71"/>
                </a:cxn>
                <a:cxn ang="0">
                  <a:pos x="8" y="48"/>
                </a:cxn>
                <a:cxn ang="0">
                  <a:pos x="8" y="23"/>
                </a:cxn>
                <a:cxn ang="0">
                  <a:pos x="0" y="0"/>
                </a:cxn>
                <a:cxn ang="0">
                  <a:pos x="71" y="35"/>
                </a:cxn>
              </a:cxnLst>
              <a:rect l="0" t="0" r="r" b="b"/>
              <a:pathLst>
                <a:path w="71" h="71">
                  <a:moveTo>
                    <a:pt x="71" y="35"/>
                  </a:moveTo>
                  <a:lnTo>
                    <a:pt x="0" y="71"/>
                  </a:lnTo>
                  <a:lnTo>
                    <a:pt x="8" y="48"/>
                  </a:lnTo>
                  <a:lnTo>
                    <a:pt x="8" y="23"/>
                  </a:lnTo>
                  <a:lnTo>
                    <a:pt x="0" y="0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Rectangle 30"/>
            <p:cNvSpPr>
              <a:spLocks noChangeArrowheads="1"/>
            </p:cNvSpPr>
            <p:nvPr/>
          </p:nvSpPr>
          <p:spPr bwMode="auto">
            <a:xfrm>
              <a:off x="3408" y="1152"/>
              <a:ext cx="17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2200" dirty="0">
                  <a:solidFill>
                    <a:schemeClr val="accent3">
                      <a:lumMod val="75000"/>
                    </a:schemeClr>
                  </a:solidFill>
                  <a:latin typeface="굴림" charset="-127"/>
                </a:rPr>
                <a:t>속</a:t>
              </a:r>
              <a:endParaRPr kumimoji="1" lang="ko-KR" altLang="en-US" dirty="0">
                <a:solidFill>
                  <a:schemeClr val="accent3">
                    <a:lumMod val="75000"/>
                  </a:schemeClr>
                </a:solidFill>
                <a:latin typeface="굴림" charset="-127"/>
              </a:endParaRPr>
            </a:p>
          </p:txBody>
        </p:sp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3408" y="912"/>
              <a:ext cx="17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ko-KR" altLang="en-US" sz="2200" dirty="0">
                  <a:solidFill>
                    <a:schemeClr val="accent3">
                      <a:lumMod val="75000"/>
                    </a:schemeClr>
                  </a:solidFill>
                  <a:latin typeface="굴림" charset="-127"/>
                </a:rPr>
                <a:t>상</a:t>
              </a:r>
              <a:endParaRPr kumimoji="1" lang="ko-KR" altLang="en-US" dirty="0">
                <a:solidFill>
                  <a:schemeClr val="accent3">
                    <a:lumMod val="75000"/>
                  </a:schemeClr>
                </a:solidFill>
                <a:latin typeface="굴림" charset="-127"/>
              </a:endParaRPr>
            </a:p>
          </p:txBody>
        </p:sp>
      </p:grpSp>
      <p:sp>
        <p:nvSpPr>
          <p:cNvPr id="40" name="Rectangle 32"/>
          <p:cNvSpPr>
            <a:spLocks noChangeArrowheads="1"/>
          </p:cNvSpPr>
          <p:nvPr/>
        </p:nvSpPr>
        <p:spPr bwMode="auto">
          <a:xfrm>
            <a:off x="685800" y="3657600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1" latinLnBrk="1" hangingPunct="1"/>
            <a:r>
              <a:rPr kumimoji="1" lang="en-US" altLang="ko-KR" sz="2200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WM_MOVE</a:t>
            </a:r>
            <a:endParaRPr kumimoji="1" lang="en-US" altLang="ko-KR" dirty="0">
              <a:solidFill>
                <a:schemeClr val="accent2">
                  <a:lumMod val="75000"/>
                </a:schemeClr>
              </a:solidFill>
              <a:latin typeface="굴림" charset="-127"/>
            </a:endParaRPr>
          </a:p>
        </p:txBody>
      </p:sp>
      <p:sp>
        <p:nvSpPr>
          <p:cNvPr id="41" name="Rectangle 33"/>
          <p:cNvSpPr>
            <a:spLocks noChangeArrowheads="1"/>
          </p:cNvSpPr>
          <p:nvPr/>
        </p:nvSpPr>
        <p:spPr bwMode="auto">
          <a:xfrm>
            <a:off x="762000" y="4876800"/>
            <a:ext cx="12856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/>
            <a:r>
              <a:rPr kumimoji="1" lang="en-US" altLang="ko-KR" sz="2200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WM_SIZE</a:t>
            </a:r>
            <a:endParaRPr kumimoji="1" lang="en-US" altLang="ko-KR" dirty="0">
              <a:solidFill>
                <a:schemeClr val="accent2">
                  <a:lumMod val="75000"/>
                </a:schemeClr>
              </a:solidFill>
              <a:latin typeface="굴림" charset="-127"/>
            </a:endParaRPr>
          </a:p>
        </p:txBody>
      </p:sp>
      <p:cxnSp>
        <p:nvCxnSpPr>
          <p:cNvPr id="42" name="AutoShape 41"/>
          <p:cNvCxnSpPr>
            <a:cxnSpLocks noChangeShapeType="1"/>
            <a:stCxn id="52" idx="3"/>
            <a:endCxn id="46" idx="0"/>
          </p:cNvCxnSpPr>
          <p:nvPr/>
        </p:nvCxnSpPr>
        <p:spPr bwMode="auto">
          <a:xfrm>
            <a:off x="2619009" y="2379077"/>
            <a:ext cx="4465210" cy="568911"/>
          </a:xfrm>
          <a:prstGeom prst="bentConnector2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43" name="AutoShape 42"/>
          <p:cNvCxnSpPr>
            <a:cxnSpLocks noChangeShapeType="1"/>
            <a:stCxn id="46" idx="1"/>
            <a:endCxn id="26" idx="3"/>
          </p:cNvCxnSpPr>
          <p:nvPr/>
        </p:nvCxnSpPr>
        <p:spPr bwMode="auto">
          <a:xfrm rot="10800000">
            <a:off x="5340350" y="3197225"/>
            <a:ext cx="498475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44" name="AutoShape 43"/>
          <p:cNvCxnSpPr>
            <a:cxnSpLocks noChangeShapeType="1"/>
            <a:stCxn id="40" idx="3"/>
            <a:endCxn id="28" idx="0"/>
          </p:cNvCxnSpPr>
          <p:nvPr/>
        </p:nvCxnSpPr>
        <p:spPr bwMode="auto">
          <a:xfrm>
            <a:off x="2514600" y="3826877"/>
            <a:ext cx="1580357" cy="367298"/>
          </a:xfrm>
          <a:prstGeom prst="bentConnector2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45" name="Group 55"/>
          <p:cNvGrpSpPr>
            <a:grpSpLocks/>
          </p:cNvGrpSpPr>
          <p:nvPr/>
        </p:nvGrpSpPr>
        <p:grpSpPr bwMode="auto">
          <a:xfrm>
            <a:off x="5791200" y="2947988"/>
            <a:ext cx="2538413" cy="2960687"/>
            <a:chOff x="3648" y="1857"/>
            <a:chExt cx="1599" cy="1865"/>
          </a:xfrm>
        </p:grpSpPr>
        <p:sp>
          <p:nvSpPr>
            <p:cNvPr id="46" name="Rectangle 18"/>
            <p:cNvSpPr>
              <a:spLocks noChangeArrowheads="1"/>
            </p:cNvSpPr>
            <p:nvPr/>
          </p:nvSpPr>
          <p:spPr bwMode="auto">
            <a:xfrm>
              <a:off x="3678" y="1857"/>
              <a:ext cx="1569" cy="314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3984" y="1920"/>
              <a:ext cx="100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latinLnBrk="1" hangingPunct="1"/>
              <a:r>
                <a:rPr kumimoji="1" lang="en-US" altLang="ko-KR" sz="2000">
                  <a:solidFill>
                    <a:srgbClr val="FFFF00"/>
                  </a:solidFill>
                  <a:latin typeface="Arial" charset="0"/>
                </a:rPr>
                <a:t>OnCreate</a:t>
              </a:r>
              <a:endParaRPr kumimoji="1" lang="en-US" altLang="ko-KR">
                <a:solidFill>
                  <a:srgbClr val="FFFF00"/>
                </a:solidFill>
              </a:endParaRPr>
            </a:p>
          </p:txBody>
        </p:sp>
        <p:sp>
          <p:nvSpPr>
            <p:cNvPr id="48" name="Rectangle 44"/>
            <p:cNvSpPr>
              <a:spLocks noChangeArrowheads="1"/>
            </p:cNvSpPr>
            <p:nvPr/>
          </p:nvSpPr>
          <p:spPr bwMode="auto">
            <a:xfrm>
              <a:off x="3648" y="3408"/>
              <a:ext cx="1569" cy="314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Rectangle 45"/>
            <p:cNvSpPr>
              <a:spLocks noChangeArrowheads="1"/>
            </p:cNvSpPr>
            <p:nvPr/>
          </p:nvSpPr>
          <p:spPr bwMode="auto">
            <a:xfrm>
              <a:off x="4128" y="3456"/>
              <a:ext cx="67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latinLnBrk="1" hangingPunct="1"/>
              <a:r>
                <a:rPr kumimoji="1" lang="en-US" altLang="ko-KR" sz="2000">
                  <a:solidFill>
                    <a:srgbClr val="FFFF00"/>
                  </a:solidFill>
                  <a:latin typeface="Arial" charset="0"/>
                </a:rPr>
                <a:t>OnSize( )</a:t>
              </a:r>
              <a:endParaRPr kumimoji="1" lang="en-US" altLang="ko-KR">
                <a:solidFill>
                  <a:srgbClr val="FFFF00"/>
                </a:solidFill>
              </a:endParaRPr>
            </a:p>
          </p:txBody>
        </p:sp>
      </p:grpSp>
      <p:cxnSp>
        <p:nvCxnSpPr>
          <p:cNvPr id="50" name="AutoShape 46"/>
          <p:cNvCxnSpPr>
            <a:cxnSpLocks noChangeShapeType="1"/>
            <a:stCxn id="41" idx="3"/>
            <a:endCxn id="48" idx="0"/>
          </p:cNvCxnSpPr>
          <p:nvPr/>
        </p:nvCxnSpPr>
        <p:spPr bwMode="auto">
          <a:xfrm>
            <a:off x="2047608" y="5046077"/>
            <a:ext cx="4988986" cy="364123"/>
          </a:xfrm>
          <a:prstGeom prst="bentConnector2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51" name="AutoShape 47"/>
          <p:cNvCxnSpPr>
            <a:cxnSpLocks noChangeShapeType="1"/>
            <a:stCxn id="48" idx="1"/>
            <a:endCxn id="30" idx="3"/>
          </p:cNvCxnSpPr>
          <p:nvPr/>
        </p:nvCxnSpPr>
        <p:spPr bwMode="auto">
          <a:xfrm rot="10800000">
            <a:off x="5310188" y="5659438"/>
            <a:ext cx="481012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838200" y="2209800"/>
            <a:ext cx="17808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latinLnBrk="1" hangingPunct="1"/>
            <a:r>
              <a:rPr kumimoji="1" lang="en-US" altLang="ko-KR" sz="2200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WM_CREATE</a:t>
            </a:r>
            <a:endParaRPr kumimoji="1" lang="en-US" altLang="ko-KR" dirty="0">
              <a:solidFill>
                <a:schemeClr val="accent2">
                  <a:lumMod val="75000"/>
                </a:schemeClr>
              </a:solidFill>
              <a:latin typeface="굴림" charset="-127"/>
            </a:endParaRPr>
          </a:p>
        </p:txBody>
      </p:sp>
      <p:cxnSp>
        <p:nvCxnSpPr>
          <p:cNvPr id="53" name="AutoShape 49"/>
          <p:cNvCxnSpPr>
            <a:cxnSpLocks noChangeShapeType="1"/>
            <a:stCxn id="52" idx="3"/>
            <a:endCxn id="26" idx="0"/>
          </p:cNvCxnSpPr>
          <p:nvPr/>
        </p:nvCxnSpPr>
        <p:spPr bwMode="auto">
          <a:xfrm>
            <a:off x="2619009" y="2379077"/>
            <a:ext cx="1475948" cy="568911"/>
          </a:xfrm>
          <a:prstGeom prst="bentConnector2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</p:spPr>
      </p:cxnSp>
      <p:cxnSp>
        <p:nvCxnSpPr>
          <p:cNvPr id="54" name="AutoShape 50"/>
          <p:cNvCxnSpPr>
            <a:cxnSpLocks noChangeShapeType="1"/>
            <a:stCxn id="41" idx="3"/>
            <a:endCxn id="30" idx="0"/>
          </p:cNvCxnSpPr>
          <p:nvPr/>
        </p:nvCxnSpPr>
        <p:spPr bwMode="auto">
          <a:xfrm>
            <a:off x="2047608" y="5046077"/>
            <a:ext cx="2017186" cy="364123"/>
          </a:xfrm>
          <a:prstGeom prst="bentConnector2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</p:spPr>
      </p:cxnSp>
      <p:grpSp>
        <p:nvGrpSpPr>
          <p:cNvPr id="55" name="Group 58"/>
          <p:cNvGrpSpPr>
            <a:grpSpLocks/>
          </p:cNvGrpSpPr>
          <p:nvPr/>
        </p:nvGrpSpPr>
        <p:grpSpPr bwMode="auto">
          <a:xfrm>
            <a:off x="3981450" y="2520950"/>
            <a:ext cx="228600" cy="228600"/>
            <a:chOff x="2544" y="1632"/>
            <a:chExt cx="144" cy="144"/>
          </a:xfrm>
        </p:grpSpPr>
        <p:sp>
          <p:nvSpPr>
            <p:cNvPr id="56" name="Line 56"/>
            <p:cNvSpPr>
              <a:spLocks noChangeShapeType="1"/>
            </p:cNvSpPr>
            <p:nvPr/>
          </p:nvSpPr>
          <p:spPr bwMode="auto">
            <a:xfrm flipH="1">
              <a:off x="2544" y="1632"/>
              <a:ext cx="144" cy="144"/>
            </a:xfrm>
            <a:prstGeom prst="line">
              <a:avLst/>
            </a:prstGeom>
            <a:noFill/>
            <a:ln w="1270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>
              <a:off x="2544" y="1632"/>
              <a:ext cx="144" cy="144"/>
            </a:xfrm>
            <a:prstGeom prst="line">
              <a:avLst/>
            </a:prstGeom>
            <a:noFill/>
            <a:ln w="1270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8" name="Group 59"/>
          <p:cNvGrpSpPr>
            <a:grpSpLocks/>
          </p:cNvGrpSpPr>
          <p:nvPr/>
        </p:nvGrpSpPr>
        <p:grpSpPr bwMode="auto">
          <a:xfrm>
            <a:off x="3946525" y="5102225"/>
            <a:ext cx="228600" cy="228600"/>
            <a:chOff x="2544" y="1632"/>
            <a:chExt cx="144" cy="144"/>
          </a:xfrm>
        </p:grpSpPr>
        <p:sp>
          <p:nvSpPr>
            <p:cNvPr id="59" name="Line 60"/>
            <p:cNvSpPr>
              <a:spLocks noChangeShapeType="1"/>
            </p:cNvSpPr>
            <p:nvPr/>
          </p:nvSpPr>
          <p:spPr bwMode="auto">
            <a:xfrm flipH="1">
              <a:off x="2544" y="1632"/>
              <a:ext cx="144" cy="144"/>
            </a:xfrm>
            <a:prstGeom prst="line">
              <a:avLst/>
            </a:prstGeom>
            <a:noFill/>
            <a:ln w="1270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0" name="Line 61"/>
            <p:cNvSpPr>
              <a:spLocks noChangeShapeType="1"/>
            </p:cNvSpPr>
            <p:nvPr/>
          </p:nvSpPr>
          <p:spPr bwMode="auto">
            <a:xfrm>
              <a:off x="2544" y="1632"/>
              <a:ext cx="144" cy="144"/>
            </a:xfrm>
            <a:prstGeom prst="line">
              <a:avLst/>
            </a:prstGeom>
            <a:noFill/>
            <a:ln w="1270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 autoUpdateAnimBg="0"/>
      <p:bldP spid="41" grpId="0" build="p" autoUpdateAnimBg="0"/>
      <p:bldP spid="52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 </a:t>
            </a:r>
            <a:r>
              <a:rPr lang="ko-KR" altLang="en-US" sz="3600" dirty="0" smtClean="0"/>
              <a:t>개</a:t>
            </a:r>
            <a:r>
              <a:rPr lang="ko-KR" altLang="en-US" sz="3600" dirty="0" smtClean="0"/>
              <a:t>론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0" y="92867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US" sz="2000" dirty="0" smtClean="0"/>
              <a:t> MS</a:t>
            </a:r>
            <a:r>
              <a:rPr lang="ko-KR" altLang="en-US" sz="2000" dirty="0" smtClean="0"/>
              <a:t>가 그들의</a:t>
            </a:r>
            <a:r>
              <a:rPr lang="en-US" sz="2000" dirty="0" smtClean="0"/>
              <a:t> Windows </a:t>
            </a:r>
            <a:r>
              <a:rPr lang="ko-KR" altLang="en-US" sz="2000" dirty="0" smtClean="0"/>
              <a:t>운영체제를 위해 자체 개발한</a:t>
            </a:r>
            <a:r>
              <a:rPr lang="en-US" sz="2000" dirty="0" smtClean="0"/>
              <a:t> window</a:t>
            </a:r>
            <a:r>
              <a:rPr lang="ko-KR" altLang="en-US" sz="2000" dirty="0" smtClean="0"/>
              <a:t>용</a:t>
            </a:r>
            <a:r>
              <a:rPr lang="en-US" sz="2000" dirty="0" smtClean="0"/>
              <a:t> C++</a:t>
            </a:r>
            <a:r>
              <a:rPr lang="ko-KR" altLang="en-US" sz="2000" dirty="0" smtClean="0"/>
              <a:t>라이브</a:t>
            </a:r>
            <a:endParaRPr lang="en-US" altLang="ko-KR" sz="2000" dirty="0" smtClean="0"/>
          </a:p>
          <a:p>
            <a:r>
              <a:rPr lang="en-US" altLang="ko-KR" sz="2000" dirty="0" smtClean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러리</a:t>
            </a:r>
            <a:r>
              <a:rPr lang="en-US" sz="2000" dirty="0" smtClean="0"/>
              <a:t>(MFC</a:t>
            </a:r>
            <a:r>
              <a:rPr lang="ko-KR" altLang="en-US" sz="2000" dirty="0" smtClean="0"/>
              <a:t>의 뒤에</a:t>
            </a:r>
            <a:r>
              <a:rPr lang="en-US" sz="2000" dirty="0" smtClean="0"/>
              <a:t> Microsoft Foundation Class Library</a:t>
            </a:r>
            <a:r>
              <a:rPr lang="ko-KR" altLang="en-US" sz="2000" dirty="0" smtClean="0"/>
              <a:t>라고도 함 </a:t>
            </a:r>
            <a:r>
              <a:rPr lang="en-US" sz="2000" dirty="0" smtClean="0"/>
              <a:t>)</a:t>
            </a:r>
            <a:endParaRPr lang="ko-KR" altLang="en-US" sz="2000" dirty="0" smtClean="0"/>
          </a:p>
          <a:p>
            <a:r>
              <a:rPr lang="en-US" sz="2000" dirty="0" smtClean="0"/>
              <a:t> </a:t>
            </a:r>
            <a:endParaRPr lang="ko-KR" altLang="en-US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 최초 </a:t>
            </a:r>
            <a:r>
              <a:rPr lang="ko-KR" altLang="en-US" sz="2000" dirty="0" smtClean="0"/>
              <a:t>버전은</a:t>
            </a:r>
            <a:r>
              <a:rPr lang="en-US" sz="2000" dirty="0" smtClean="0"/>
              <a:t> 92</a:t>
            </a:r>
            <a:r>
              <a:rPr lang="ko-KR" altLang="en-US" sz="2000" dirty="0" smtClean="0"/>
              <a:t>년도에</a:t>
            </a:r>
            <a:r>
              <a:rPr lang="en-US" sz="2000" dirty="0" smtClean="0"/>
              <a:t> MS C/C++ 7.0 </a:t>
            </a:r>
            <a:r>
              <a:rPr lang="ko-KR" altLang="en-US" sz="2000" dirty="0" smtClean="0"/>
              <a:t>이 출시되면서</a:t>
            </a:r>
            <a:r>
              <a:rPr lang="en-US" sz="2000" dirty="0" smtClean="0"/>
              <a:t> MFC1.0 </a:t>
            </a:r>
            <a:r>
              <a:rPr lang="ko-KR" altLang="en-US" sz="2000" dirty="0" smtClean="0"/>
              <a:t>이 </a:t>
            </a:r>
            <a:r>
              <a:rPr lang="ko-KR" altLang="en-US" sz="2000" dirty="0" smtClean="0"/>
              <a:t>등장함</a:t>
            </a:r>
            <a:endParaRPr lang="en-US" altLang="ko-KR" sz="2000" dirty="0" smtClean="0"/>
          </a:p>
          <a:p>
            <a:pPr>
              <a:buFontTx/>
              <a:buChar char="-"/>
            </a:pPr>
            <a:endParaRPr lang="ko-KR" altLang="en-US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향후</a:t>
            </a:r>
            <a:r>
              <a:rPr lang="en-US" sz="2000" dirty="0" smtClean="0"/>
              <a:t> </a:t>
            </a:r>
            <a:r>
              <a:rPr lang="en-US" sz="2000" dirty="0" smtClean="0"/>
              <a:t>windows API</a:t>
            </a:r>
            <a:r>
              <a:rPr lang="ko-KR" altLang="en-US" sz="2000" dirty="0" smtClean="0"/>
              <a:t>가 늘어나는 추세와 발맞추어</a:t>
            </a:r>
            <a:r>
              <a:rPr lang="en-US" sz="2000" dirty="0" smtClean="0"/>
              <a:t> MFC </a:t>
            </a:r>
            <a:r>
              <a:rPr lang="ko-KR" altLang="en-US" sz="2000" dirty="0" smtClean="0"/>
              <a:t>라이브러리는 매년 </a:t>
            </a:r>
            <a:r>
              <a:rPr lang="ko-KR" altLang="en-US" sz="2000" dirty="0" smtClean="0"/>
              <a:t>더</a:t>
            </a:r>
            <a:endParaRPr lang="en-US" altLang="ko-KR" sz="2000" dirty="0" smtClean="0"/>
          </a:p>
          <a:p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욱</a:t>
            </a:r>
            <a:r>
              <a:rPr lang="ko-KR" altLang="en-US" sz="2000" dirty="0" smtClean="0"/>
              <a:t> 많은</a:t>
            </a:r>
            <a:r>
              <a:rPr lang="en-US" sz="2000" dirty="0" smtClean="0"/>
              <a:t>  </a:t>
            </a:r>
            <a:r>
              <a:rPr lang="ko-KR" altLang="en-US" sz="2000" dirty="0" smtClean="0"/>
              <a:t>기능이 보강되면서 </a:t>
            </a:r>
            <a:r>
              <a:rPr lang="ko-KR" altLang="en-US" sz="2000" dirty="0" err="1" smtClean="0"/>
              <a:t>윈도우즈</a:t>
            </a:r>
            <a:r>
              <a:rPr lang="ko-KR" altLang="en-US" sz="2000" dirty="0" smtClean="0"/>
              <a:t> 프로그래밍에 있어 업계의 표준 </a:t>
            </a:r>
            <a:r>
              <a:rPr lang="ko-KR" altLang="en-US" sz="2000" dirty="0" smtClean="0"/>
              <a:t>라이브 </a:t>
            </a:r>
            <a:endParaRPr lang="en-US" altLang="ko-KR" sz="2000" dirty="0" smtClean="0"/>
          </a:p>
          <a:p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러리로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자리를 굳혔다</a:t>
            </a:r>
            <a:r>
              <a:rPr lang="en-US" sz="2000" dirty="0" smtClean="0"/>
              <a:t>.</a:t>
            </a:r>
            <a:endParaRPr lang="ko-KR" altLang="en-US" sz="2000" dirty="0" smtClean="0"/>
          </a:p>
          <a:p>
            <a:r>
              <a:rPr lang="en-US" sz="2000" dirty="0" smtClean="0"/>
              <a:t> </a:t>
            </a:r>
            <a:endParaRPr lang="ko-KR" altLang="en-US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 당시 </a:t>
            </a:r>
            <a:r>
              <a:rPr lang="ko-KR" altLang="en-US" sz="2000" dirty="0" err="1" smtClean="0"/>
              <a:t>윈도우즈</a:t>
            </a:r>
            <a:r>
              <a:rPr lang="ko-KR" altLang="en-US" sz="2000" dirty="0" smtClean="0"/>
              <a:t> 프로그래머들은</a:t>
            </a:r>
            <a:r>
              <a:rPr lang="en-US" sz="2000" dirty="0" smtClean="0"/>
              <a:t> SDK(Software Development Kit)</a:t>
            </a:r>
            <a:r>
              <a:rPr lang="ko-KR" altLang="en-US" sz="2000" dirty="0" smtClean="0"/>
              <a:t>를 사용하여 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어려운 </a:t>
            </a:r>
            <a:r>
              <a:rPr lang="ko-KR" altLang="en-US" sz="2000" dirty="0" smtClean="0"/>
              <a:t>방법으로 </a:t>
            </a:r>
            <a:r>
              <a:rPr lang="ko-KR" altLang="en-US" sz="2000" dirty="0" smtClean="0"/>
              <a:t>프로그램을 </a:t>
            </a:r>
            <a:r>
              <a:rPr lang="ko-KR" altLang="en-US" sz="2000" dirty="0" smtClean="0"/>
              <a:t>만들었다</a:t>
            </a:r>
            <a:r>
              <a:rPr lang="en-US" sz="2000" dirty="0" smtClean="0"/>
              <a:t>.</a:t>
            </a:r>
            <a:endParaRPr lang="ko-KR" altLang="en-US" sz="2000" dirty="0" smtClean="0"/>
          </a:p>
          <a:p>
            <a:r>
              <a:rPr lang="en-US" sz="2000" dirty="0" smtClean="0"/>
              <a:t>  SDK</a:t>
            </a:r>
            <a:r>
              <a:rPr lang="ko-KR" altLang="en-US" sz="2000" dirty="0" smtClean="0"/>
              <a:t>를 이용한 </a:t>
            </a:r>
            <a:r>
              <a:rPr lang="ko-KR" altLang="en-US" sz="2000" dirty="0" err="1" smtClean="0"/>
              <a:t>윈도우즈</a:t>
            </a:r>
            <a:r>
              <a:rPr lang="ko-KR" altLang="en-US" sz="2000" dirty="0" smtClean="0"/>
              <a:t> 프로그래밍이란 과거의</a:t>
            </a:r>
            <a:r>
              <a:rPr lang="en-US" sz="2000" dirty="0" smtClean="0"/>
              <a:t> DOS </a:t>
            </a:r>
            <a:r>
              <a:rPr lang="ko-KR" altLang="en-US" sz="2000" dirty="0" smtClean="0"/>
              <a:t>프로그래밍을 하던 것 </a:t>
            </a:r>
            <a:endParaRPr lang="en-US" altLang="ko-KR" sz="2000" dirty="0" smtClean="0"/>
          </a:p>
          <a:p>
            <a:r>
              <a:rPr lang="en-US" altLang="ko-KR" sz="2000" dirty="0" smtClean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처럼 </a:t>
            </a:r>
            <a:r>
              <a:rPr lang="ko-KR" altLang="en-US" sz="2000" dirty="0" smtClean="0"/>
              <a:t>프로그래머 </a:t>
            </a:r>
            <a:r>
              <a:rPr lang="ko-KR" altLang="en-US" sz="2000" dirty="0" smtClean="0"/>
              <a:t>자신이 </a:t>
            </a:r>
            <a:r>
              <a:rPr lang="ko-KR" altLang="en-US" sz="2000" dirty="0" smtClean="0"/>
              <a:t>처음부터 끝까지 프로그램의 코드를 작성하는 </a:t>
            </a:r>
            <a:r>
              <a:rPr lang="ko-KR" altLang="en-US" sz="2000" dirty="0" smtClean="0"/>
              <a:t>방식 </a:t>
            </a:r>
            <a:endParaRPr lang="en-US" altLang="ko-KR" sz="2000" dirty="0" smtClean="0"/>
          </a:p>
          <a:p>
            <a:r>
              <a:rPr lang="en-US" altLang="ko-KR" sz="2000" dirty="0" smtClean="0"/>
              <a:t> </a:t>
            </a:r>
            <a:r>
              <a:rPr lang="ko-KR" altLang="en-US" sz="2000" dirty="0" smtClean="0"/>
              <a:t>이기 </a:t>
            </a:r>
            <a:r>
              <a:rPr lang="ko-KR" altLang="en-US" sz="2000" dirty="0" smtClean="0"/>
              <a:t>때문에 생산성이 떨어지고 </a:t>
            </a:r>
            <a:r>
              <a:rPr lang="ko-KR" altLang="en-US" sz="2000" dirty="0" smtClean="0"/>
              <a:t>비효율적이었다</a:t>
            </a:r>
            <a:r>
              <a:rPr lang="en-US" sz="2000" dirty="0" smtClean="0"/>
              <a:t>.</a:t>
            </a:r>
            <a:endParaRPr lang="ko-KR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2. </a:t>
            </a:r>
            <a:r>
              <a:rPr lang="en-US" altLang="ko-KR" sz="3600" dirty="0" smtClean="0"/>
              <a:t>MFC – </a:t>
            </a:r>
            <a:r>
              <a:rPr lang="en-US" altLang="ko-KR" sz="3600" dirty="0" err="1" smtClean="0"/>
              <a:t>FrameWork</a:t>
            </a:r>
            <a:r>
              <a:rPr lang="en-US" altLang="ko-KR" sz="3600" dirty="0" smtClean="0"/>
              <a:t>(AFX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33" name="직사각형 32"/>
          <p:cNvSpPr/>
          <p:nvPr/>
        </p:nvSpPr>
        <p:spPr>
          <a:xfrm>
            <a:off x="285720" y="1142984"/>
            <a:ext cx="63579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2000" dirty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357160" y="1397000"/>
          <a:ext cx="8429684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2"/>
                <a:gridCol w="1500198"/>
                <a:gridCol w="1500198"/>
                <a:gridCol w="450059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클래스 	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클래스명</a:t>
                      </a:r>
                      <a:r>
                        <a:rPr lang="ko-KR" altLang="en-US" dirty="0" smtClean="0"/>
                        <a:t> 	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기초클래스	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역할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애플리케이션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CTestApp</a:t>
                      </a:r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CWinApp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프로그램 초기화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메시지 루프 포함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프로그램종료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err="1" smtClean="0"/>
                        <a:t>CDoc</a:t>
                      </a:r>
                      <a:r>
                        <a:rPr lang="en-US" altLang="ko-KR" dirty="0" smtClean="0"/>
                        <a:t> Template</a:t>
                      </a:r>
                      <a:r>
                        <a:rPr lang="ko-KR" altLang="en-US" dirty="0" smtClean="0"/>
                        <a:t>를 생성하여 메인 프레임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도큐먼트 클래스를 생성하고 관리함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메인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프레임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CMainFrame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CFrameWnd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프로그램의 메인 윈도우 관리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메뉴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툴바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상태바와</a:t>
                      </a:r>
                      <a:r>
                        <a:rPr lang="ko-KR" altLang="en-US" dirty="0" smtClean="0"/>
                        <a:t> 같은 </a:t>
                      </a:r>
                      <a:r>
                        <a:rPr lang="ko-KR" altLang="en-US" dirty="0" err="1" smtClean="0"/>
                        <a:t>비클라이언트</a:t>
                      </a:r>
                      <a:r>
                        <a:rPr lang="ko-KR" altLang="en-US" dirty="0" smtClean="0"/>
                        <a:t> 영역 관리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뷰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CTestView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CView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클라이언트 영역인 </a:t>
                      </a:r>
                      <a:r>
                        <a:rPr lang="ko-KR" altLang="en-US" dirty="0" err="1" smtClean="0"/>
                        <a:t>뷰</a:t>
                      </a:r>
                      <a:r>
                        <a:rPr lang="ko-KR" altLang="en-US" dirty="0" smtClean="0"/>
                        <a:t> 윈도우 관리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도큐먼트의 데이트를 화면이나 </a:t>
                      </a:r>
                      <a:r>
                        <a:rPr lang="ko-KR" altLang="en-US" dirty="0" err="1" smtClean="0"/>
                        <a:t>프린터등에</a:t>
                      </a:r>
                      <a:r>
                        <a:rPr lang="ko-KR" altLang="en-US" dirty="0" smtClean="0"/>
                        <a:t> 디스플레이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도큐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먼트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CTestDoc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CDocument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뷰에</a:t>
                      </a:r>
                      <a:r>
                        <a:rPr lang="ko-KR" altLang="en-US" dirty="0" smtClean="0"/>
                        <a:t> 출력되는 데이터 보관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디스크에 데이터 저장 및 로드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3. </a:t>
            </a:r>
            <a:r>
              <a:rPr lang="en-US" altLang="ko-KR" sz="3600" dirty="0" smtClean="0"/>
              <a:t>MFC</a:t>
            </a:r>
            <a:r>
              <a:rPr lang="ko-KR" altLang="en-US" sz="3600" dirty="0" smtClean="0"/>
              <a:t>와 </a:t>
            </a:r>
            <a:r>
              <a:rPr lang="en-US" altLang="ko-KR" sz="3600" dirty="0" smtClean="0"/>
              <a:t>Win32API</a:t>
            </a:r>
            <a:r>
              <a:rPr lang="ko-KR" altLang="en-US" sz="3600" dirty="0" smtClean="0"/>
              <a:t>의 밀회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0" y="928670"/>
            <a:ext cx="91440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ko-KR" sz="2000" b="1" dirty="0" smtClean="0"/>
              <a:t>API :</a:t>
            </a:r>
          </a:p>
          <a:p>
            <a:pPr lvl="2">
              <a:lnSpc>
                <a:spcPct val="90000"/>
              </a:lnSpc>
            </a:pPr>
            <a:r>
              <a:rPr lang="en-US" altLang="ko-KR" sz="2000" b="1" dirty="0" smtClean="0"/>
              <a:t>BOOL</a:t>
            </a:r>
            <a:r>
              <a:rPr lang="en-US" altLang="ko-KR" sz="2000" dirty="0" smtClean="0"/>
              <a:t> </a:t>
            </a:r>
            <a:r>
              <a:rPr lang="en-US" altLang="ko-KR" sz="2000" b="1" dirty="0" err="1" smtClean="0"/>
              <a:t>ShowWindow</a:t>
            </a:r>
            <a:r>
              <a:rPr lang="en-US" altLang="ko-KR" sz="2000" b="1" dirty="0" smtClean="0"/>
              <a:t>( HWND</a:t>
            </a:r>
            <a:r>
              <a:rPr lang="en-US" altLang="ko-KR" sz="2000" dirty="0" smtClean="0"/>
              <a:t> </a:t>
            </a:r>
            <a:r>
              <a:rPr lang="en-US" altLang="ko-KR" sz="2000" i="1" dirty="0" err="1" smtClean="0"/>
              <a:t>hWnd</a:t>
            </a:r>
            <a:r>
              <a:rPr lang="en-US" altLang="ko-KR" sz="2000" b="1" dirty="0" smtClean="0"/>
              <a:t>, </a:t>
            </a:r>
            <a:r>
              <a:rPr lang="en-US" altLang="ko-KR" sz="2000" b="1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i="1" dirty="0" err="1" smtClean="0"/>
              <a:t>nCmdShow</a:t>
            </a:r>
            <a:r>
              <a:rPr lang="en-US" altLang="ko-KR" sz="2000" i="1" dirty="0" smtClean="0"/>
              <a:t> </a:t>
            </a:r>
            <a:r>
              <a:rPr lang="en-US" altLang="ko-KR" sz="2000" b="1" dirty="0" smtClean="0"/>
              <a:t>);</a:t>
            </a:r>
            <a:r>
              <a:rPr lang="en-US" altLang="ko-KR" sz="200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ko-KR" sz="2000" b="1" dirty="0" smtClean="0"/>
              <a:t>MFC : </a:t>
            </a:r>
          </a:p>
          <a:p>
            <a:pPr lvl="2">
              <a:lnSpc>
                <a:spcPct val="90000"/>
              </a:lnSpc>
            </a:pPr>
            <a:r>
              <a:rPr lang="en-US" altLang="ko-KR" sz="2000" b="1" dirty="0" smtClean="0"/>
              <a:t>BOOL </a:t>
            </a:r>
            <a:r>
              <a:rPr lang="en-US" altLang="ko-KR" sz="2000" b="1" dirty="0" err="1" smtClean="0"/>
              <a:t>CWnd</a:t>
            </a:r>
            <a:r>
              <a:rPr lang="en-US" altLang="ko-KR" sz="2000" b="1" dirty="0" smtClean="0"/>
              <a:t>::</a:t>
            </a:r>
            <a:r>
              <a:rPr lang="en-US" altLang="ko-KR" sz="2000" b="1" dirty="0" err="1" smtClean="0"/>
              <a:t>ShowWindow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i="1" dirty="0" err="1" smtClean="0"/>
              <a:t>nCmdShow</a:t>
            </a:r>
            <a:r>
              <a:rPr lang="en-US" altLang="ko-KR" sz="2000" dirty="0" smtClean="0"/>
              <a:t> </a:t>
            </a:r>
            <a:r>
              <a:rPr lang="en-US" altLang="ko-KR" sz="2000" b="1" dirty="0" smtClean="0"/>
              <a:t>);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API</a:t>
            </a:r>
            <a:r>
              <a:rPr lang="ko-KR" altLang="en-US" sz="2000" dirty="0" smtClean="0"/>
              <a:t>함수는 해당 함수의 윈도우 핸들이 명시된다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MFC</a:t>
            </a:r>
            <a:r>
              <a:rPr lang="ko-KR" altLang="en-US" sz="2000" dirty="0" smtClean="0"/>
              <a:t>함수는 핸들 값이 클래스의 멤버 변수로 설정되기 때문에 </a:t>
            </a:r>
            <a:r>
              <a:rPr lang="en-US" altLang="ko-KR" sz="2000" dirty="0" smtClean="0"/>
              <a:t>HWND</a:t>
            </a:r>
            <a:r>
              <a:rPr lang="ko-KR" altLang="en-US" sz="2000" dirty="0" err="1" smtClean="0"/>
              <a:t>파라미터가</a:t>
            </a:r>
            <a:r>
              <a:rPr lang="ko-KR" altLang="en-US" sz="2000" dirty="0" smtClean="0"/>
              <a:t> 없다</a:t>
            </a:r>
            <a:r>
              <a:rPr lang="en-US" altLang="ko-KR" sz="2000" dirty="0" smtClean="0"/>
              <a:t>.</a:t>
            </a:r>
          </a:p>
          <a:p>
            <a:pPr lvl="3"/>
            <a:endParaRPr lang="en-US" altLang="ko-KR" sz="2000" dirty="0">
              <a:latin typeface="+mj-lt"/>
            </a:endParaRPr>
          </a:p>
          <a:p>
            <a:pPr lvl="1">
              <a:lnSpc>
                <a:spcPct val="90000"/>
              </a:lnSpc>
            </a:pPr>
            <a:endParaRPr lang="ko-KR" altLang="en-US" sz="2000" dirty="0">
              <a:latin typeface="+mj-lt"/>
              <a:ea typeface="+mj-ea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28662" y="3500438"/>
            <a:ext cx="7620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 dirty="0"/>
              <a:t>_AFXWIN_INLINE BOOL </a:t>
            </a:r>
            <a:r>
              <a:rPr lang="en-US" altLang="ko-KR" sz="2000" dirty="0" err="1"/>
              <a:t>CWnd</a:t>
            </a:r>
            <a:r>
              <a:rPr lang="en-US" altLang="ko-KR" sz="2000" dirty="0"/>
              <a:t>::</a:t>
            </a:r>
            <a:r>
              <a:rPr lang="en-US" altLang="ko-KR" sz="2000" dirty="0" err="1"/>
              <a:t>ShowWindow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nCmdShow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{ </a:t>
            </a:r>
          </a:p>
          <a:p>
            <a:r>
              <a:rPr lang="en-US" altLang="ko-KR" sz="2000" dirty="0"/>
              <a:t>	ASSERT(::</a:t>
            </a:r>
            <a:r>
              <a:rPr lang="en-US" altLang="ko-KR" sz="2000" dirty="0" err="1"/>
              <a:t>IsWindow</a:t>
            </a:r>
            <a:r>
              <a:rPr lang="en-US" altLang="ko-KR" sz="2000" dirty="0"/>
              <a:t>(</a:t>
            </a:r>
            <a:r>
              <a:rPr lang="en-US" altLang="ko-KR" sz="2000" dirty="0" err="1"/>
              <a:t>m_hWnd</a:t>
            </a:r>
            <a:r>
              <a:rPr lang="en-US" altLang="ko-KR" sz="2000" dirty="0"/>
              <a:t>)); </a:t>
            </a:r>
          </a:p>
          <a:p>
            <a:r>
              <a:rPr lang="en-US" altLang="ko-KR" sz="2000" dirty="0"/>
              <a:t>	return ::</a:t>
            </a:r>
            <a:r>
              <a:rPr lang="en-US" altLang="ko-KR" sz="2000" dirty="0" err="1"/>
              <a:t>ShowWindow</a:t>
            </a:r>
            <a:r>
              <a:rPr lang="en-US" altLang="ko-KR" sz="2000" dirty="0"/>
              <a:t>(</a:t>
            </a:r>
            <a:r>
              <a:rPr lang="en-US" altLang="ko-KR" sz="2000" dirty="0" err="1"/>
              <a:t>m_hWnd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nCmdShow</a:t>
            </a:r>
            <a:r>
              <a:rPr lang="en-US" altLang="ko-KR" sz="2000" dirty="0"/>
              <a:t>); </a:t>
            </a:r>
          </a:p>
          <a:p>
            <a:r>
              <a:rPr lang="en-US" altLang="ko-KR" sz="2000" dirty="0"/>
              <a:t>}</a:t>
            </a:r>
          </a:p>
          <a:p>
            <a:r>
              <a:rPr lang="en-US" altLang="ko-KR" sz="2000" dirty="0"/>
              <a:t>Afxwin2.inl</a:t>
            </a:r>
            <a:endParaRPr lang="en-US" altLang="ko-KR" sz="2000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3</a:t>
            </a:r>
            <a:r>
              <a:rPr lang="en-US" altLang="ko-KR" sz="3600" dirty="0" smtClean="0"/>
              <a:t>. </a:t>
            </a:r>
            <a:r>
              <a:rPr lang="en-US" altLang="ko-KR" sz="3600" dirty="0" smtClean="0"/>
              <a:t>MFC</a:t>
            </a:r>
            <a:r>
              <a:rPr lang="ko-KR" altLang="en-US" sz="3600" dirty="0" smtClean="0"/>
              <a:t>와 </a:t>
            </a:r>
            <a:r>
              <a:rPr lang="en-US" altLang="ko-KR" sz="3600" dirty="0" smtClean="0"/>
              <a:t>Win32API</a:t>
            </a:r>
            <a:r>
              <a:rPr lang="ko-KR" altLang="en-US" sz="3600" dirty="0" smtClean="0"/>
              <a:t>의 밀회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0" y="571501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ko-KR" sz="2000" dirty="0" err="1" smtClean="0"/>
              <a:t>CWnd</a:t>
            </a:r>
            <a:r>
              <a:rPr lang="ko-KR" altLang="en-US" sz="2000" dirty="0" smtClean="0"/>
              <a:t>클래스가 정의된 코드에 보면 </a:t>
            </a:r>
            <a:r>
              <a:rPr lang="en-US" altLang="ko-KR" sz="2000" dirty="0" err="1" smtClean="0"/>
              <a:t>m_hWnd</a:t>
            </a:r>
            <a:r>
              <a:rPr lang="ko-KR" altLang="en-US" sz="2000" dirty="0" smtClean="0"/>
              <a:t>가 있음을 확인 할 수 있다</a:t>
            </a:r>
            <a:r>
              <a:rPr lang="en-US" altLang="ko-KR" sz="2000" dirty="0" smtClean="0"/>
              <a:t>.</a:t>
            </a:r>
            <a:endParaRPr lang="ko-KR" altLang="en-US" sz="2000" dirty="0">
              <a:latin typeface="+mj-lt"/>
              <a:ea typeface="+mj-ea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85720" y="785794"/>
            <a:ext cx="8572560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>
                <a:latin typeface="Times New Roman" charset="0"/>
              </a:rPr>
              <a:t>class CWnd : public CCmdTarget</a:t>
            </a:r>
          </a:p>
          <a:p>
            <a:r>
              <a:rPr lang="en-US" altLang="ko-KR">
                <a:latin typeface="Times New Roman" charset="0"/>
              </a:rPr>
              <a:t>{</a:t>
            </a:r>
          </a:p>
          <a:p>
            <a:r>
              <a:rPr lang="en-US" altLang="ko-KR">
                <a:latin typeface="Times New Roman" charset="0"/>
              </a:rPr>
              <a:t>	DECLARE_DYNCREATE(CWnd)</a:t>
            </a:r>
          </a:p>
          <a:p>
            <a:r>
              <a:rPr lang="en-US" altLang="ko-KR">
                <a:latin typeface="Times New Roman" charset="0"/>
              </a:rPr>
              <a:t>protected:</a:t>
            </a:r>
          </a:p>
          <a:p>
            <a:r>
              <a:rPr lang="en-US" altLang="ko-KR">
                <a:latin typeface="Times New Roman" charset="0"/>
              </a:rPr>
              <a:t>	static const MSG* PASCAL GetCurrentMessage();</a:t>
            </a:r>
          </a:p>
          <a:p>
            <a:r>
              <a:rPr lang="en-US" altLang="ko-KR">
                <a:latin typeface="Times New Roman" charset="0"/>
              </a:rPr>
              <a:t>// Attributes</a:t>
            </a:r>
          </a:p>
          <a:p>
            <a:r>
              <a:rPr lang="en-US" altLang="ko-KR">
                <a:latin typeface="Times New Roman" charset="0"/>
              </a:rPr>
              <a:t>public:</a:t>
            </a:r>
          </a:p>
          <a:p>
            <a:r>
              <a:rPr lang="en-US" altLang="ko-KR">
                <a:latin typeface="Times New Roman" charset="0"/>
              </a:rPr>
              <a:t>	HWND m_hWnd;            // must be first data member</a:t>
            </a:r>
          </a:p>
          <a:p>
            <a:r>
              <a:rPr lang="en-US" altLang="ko-KR">
                <a:latin typeface="Times New Roman" charset="0"/>
              </a:rPr>
              <a:t>	operator HWND() const;</a:t>
            </a:r>
          </a:p>
          <a:p>
            <a:r>
              <a:rPr lang="en-US" altLang="ko-KR">
                <a:latin typeface="Times New Roman" charset="0"/>
              </a:rPr>
              <a:t>	BOOL operator==(const CWnd&amp; wnd) const;</a:t>
            </a:r>
          </a:p>
          <a:p>
            <a:r>
              <a:rPr lang="en-US" altLang="ko-KR">
                <a:latin typeface="Times New Roman" charset="0"/>
              </a:rPr>
              <a:t>	BOOL operator!=(const CWnd&amp; wnd) const;</a:t>
            </a:r>
          </a:p>
          <a:p>
            <a:r>
              <a:rPr lang="en-US" altLang="ko-KR">
                <a:latin typeface="Times New Roman" charset="0"/>
              </a:rPr>
              <a:t>						(Afxwin.h)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4</a:t>
            </a:r>
            <a:r>
              <a:rPr lang="en-US" altLang="ko-KR" sz="3600" dirty="0" smtClean="0"/>
              <a:t>. SDK</a:t>
            </a:r>
            <a:r>
              <a:rPr lang="ko-KR" altLang="en-US" sz="3600" dirty="0" smtClean="0"/>
              <a:t>에서 </a:t>
            </a:r>
            <a:r>
              <a:rPr lang="en-US" altLang="ko-KR" sz="3600" dirty="0" smtClean="0"/>
              <a:t>MFC</a:t>
            </a:r>
            <a:r>
              <a:rPr lang="ko-KR" altLang="en-US" sz="3600" dirty="0" smtClean="0"/>
              <a:t>프로그래밍으로의 전환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0" y="100010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ko-KR" sz="2000" dirty="0" smtClean="0"/>
              <a:t>*) Sample Code </a:t>
            </a:r>
            <a:r>
              <a:rPr lang="ko-KR" altLang="en-US" sz="2000" dirty="0" smtClean="0"/>
              <a:t>확인</a:t>
            </a: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4. </a:t>
            </a:r>
            <a:r>
              <a:rPr lang="en-US" altLang="ko-KR" sz="3600" dirty="0" smtClean="0"/>
              <a:t>SDK</a:t>
            </a:r>
            <a:r>
              <a:rPr lang="ko-KR" altLang="en-US" sz="3600" dirty="0" smtClean="0"/>
              <a:t>에서 </a:t>
            </a:r>
            <a:r>
              <a:rPr lang="en-US" altLang="ko-KR" sz="3600" dirty="0" smtClean="0"/>
              <a:t>MFC</a:t>
            </a:r>
            <a:r>
              <a:rPr lang="ko-KR" altLang="en-US" sz="3600" dirty="0" smtClean="0"/>
              <a:t>프로그래밍으로의 전환</a:t>
            </a:r>
            <a:endParaRPr lang="ko-KR" altLang="en-US" sz="36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14348" y="1066800"/>
            <a:ext cx="8124852" cy="441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Times New Roman" charset="0"/>
              </a:rPr>
              <a:t>#include &lt;afxwin.h&gt;</a:t>
            </a:r>
          </a:p>
          <a:p>
            <a:r>
              <a:rPr lang="en-US" altLang="ko-KR" sz="1800">
                <a:latin typeface="Times New Roman" charset="0"/>
              </a:rPr>
              <a:t>class CMyApp:public CWinApp</a:t>
            </a:r>
          </a:p>
          <a:p>
            <a:r>
              <a:rPr lang="en-US" altLang="ko-KR" sz="1800">
                <a:latin typeface="Times New Roman" charset="0"/>
              </a:rPr>
              <a:t>{</a:t>
            </a:r>
          </a:p>
          <a:p>
            <a:r>
              <a:rPr lang="en-US" altLang="ko-KR" sz="1800">
                <a:latin typeface="Times New Roman" charset="0"/>
              </a:rPr>
              <a:t>public:</a:t>
            </a:r>
          </a:p>
          <a:p>
            <a:r>
              <a:rPr lang="en-US" altLang="ko-KR" sz="1800">
                <a:latin typeface="Times New Roman" charset="0"/>
              </a:rPr>
              <a:t>	virtual BOOL InitInstance();</a:t>
            </a:r>
          </a:p>
          <a:p>
            <a:r>
              <a:rPr lang="en-US" altLang="ko-KR" sz="1800">
                <a:latin typeface="Times New Roman" charset="0"/>
              </a:rPr>
              <a:t>};</a:t>
            </a:r>
          </a:p>
          <a:p>
            <a:endParaRPr lang="en-US" altLang="ko-KR" sz="1800">
              <a:latin typeface="Times New Roman" charset="0"/>
            </a:endParaRPr>
          </a:p>
          <a:p>
            <a:r>
              <a:rPr lang="en-US" altLang="ko-KR" sz="1800">
                <a:latin typeface="Times New Roman" charset="0"/>
              </a:rPr>
              <a:t>class CMyFrame:public CFrameWnd</a:t>
            </a:r>
          </a:p>
          <a:p>
            <a:r>
              <a:rPr lang="en-US" altLang="ko-KR" sz="1800">
                <a:latin typeface="Times New Roman" charset="0"/>
              </a:rPr>
              <a:t>{</a:t>
            </a:r>
          </a:p>
          <a:p>
            <a:r>
              <a:rPr lang="en-US" altLang="ko-KR" sz="1800">
                <a:latin typeface="Times New Roman" charset="0"/>
              </a:rPr>
              <a:t>protected:</a:t>
            </a:r>
          </a:p>
          <a:p>
            <a:r>
              <a:rPr lang="en-US" altLang="ko-KR" sz="1800">
                <a:latin typeface="Times New Roman" charset="0"/>
              </a:rPr>
              <a:t>	afx_msg void OnRButtonDown(UINT nFlags,CPoint point);</a:t>
            </a:r>
          </a:p>
          <a:p>
            <a:r>
              <a:rPr lang="en-US" altLang="ko-KR" sz="1800">
                <a:latin typeface="Times New Roman" charset="0"/>
              </a:rPr>
              <a:t>	DECLARE_MESSAGE_MAP()</a:t>
            </a:r>
          </a:p>
          <a:p>
            <a:r>
              <a:rPr lang="en-US" altLang="ko-KR" sz="1800">
                <a:latin typeface="Times New Roman" charset="0"/>
              </a:rPr>
              <a:t>};</a:t>
            </a:r>
          </a:p>
          <a:p>
            <a:endParaRPr lang="en-US" altLang="ko-KR" sz="1800">
              <a:latin typeface="Times New Roman" charset="0"/>
            </a:endParaRPr>
          </a:p>
          <a:p>
            <a:r>
              <a:rPr lang="en-US" altLang="ko-KR" sz="1800">
                <a:latin typeface="Times New Roman" charset="0"/>
              </a:rPr>
              <a:t>                                                                                                             &lt;Test.h&gt;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4. </a:t>
            </a:r>
            <a:r>
              <a:rPr lang="en-US" altLang="ko-KR" sz="3600" dirty="0" smtClean="0"/>
              <a:t>SDK</a:t>
            </a:r>
            <a:r>
              <a:rPr lang="ko-KR" altLang="en-US" sz="3600" dirty="0" smtClean="0"/>
              <a:t>에서 </a:t>
            </a:r>
            <a:r>
              <a:rPr lang="en-US" altLang="ko-KR" sz="3600" dirty="0" smtClean="0"/>
              <a:t>MFC</a:t>
            </a:r>
            <a:r>
              <a:rPr lang="ko-KR" altLang="en-US" sz="3600" dirty="0" smtClean="0"/>
              <a:t>프로그래밍으로의 전환</a:t>
            </a:r>
            <a:endParaRPr lang="ko-KR" alt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914400"/>
            <a:ext cx="7924800" cy="579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Times New Roman" charset="0"/>
              </a:rPr>
              <a:t>#include "Test.h"</a:t>
            </a:r>
          </a:p>
          <a:p>
            <a:r>
              <a:rPr lang="en-US" altLang="ko-KR" sz="1800">
                <a:latin typeface="Times New Roman" charset="0"/>
              </a:rPr>
              <a:t>CMyApp theApp;</a:t>
            </a:r>
          </a:p>
          <a:p>
            <a:endParaRPr lang="en-US" altLang="ko-KR" sz="1800">
              <a:latin typeface="Times New Roman" charset="0"/>
            </a:endParaRPr>
          </a:p>
          <a:p>
            <a:r>
              <a:rPr lang="en-US" altLang="ko-KR" sz="1800">
                <a:latin typeface="Times New Roman" charset="0"/>
              </a:rPr>
              <a:t>BOOL CMyApp::InitInstance()</a:t>
            </a:r>
          </a:p>
          <a:p>
            <a:r>
              <a:rPr lang="en-US" altLang="ko-KR" sz="1800">
                <a:latin typeface="Times New Roman" charset="0"/>
              </a:rPr>
              <a:t>{</a:t>
            </a:r>
          </a:p>
          <a:p>
            <a:r>
              <a:rPr lang="en-US" altLang="ko-KR" sz="1800">
                <a:latin typeface="Times New Roman" charset="0"/>
              </a:rPr>
              <a:t>	CMyFrame * pFrame = new CMyFrame;</a:t>
            </a:r>
          </a:p>
          <a:p>
            <a:r>
              <a:rPr lang="en-US" altLang="ko-KR" sz="1800">
                <a:latin typeface="Times New Roman" charset="0"/>
              </a:rPr>
              <a:t>	pFrame-&gt;Create(NULL,"MFC </a:t>
            </a:r>
            <a:r>
              <a:rPr lang="ko-KR" altLang="en-US" sz="1800">
                <a:latin typeface="Times New Roman" charset="0"/>
              </a:rPr>
              <a:t>윈도우 프로그램</a:t>
            </a:r>
            <a:r>
              <a:rPr lang="en-US" altLang="ko-KR" sz="1800">
                <a:latin typeface="Times New Roman" charset="0"/>
              </a:rPr>
              <a:t>");</a:t>
            </a:r>
          </a:p>
          <a:p>
            <a:r>
              <a:rPr lang="en-US" altLang="ko-KR" sz="1800">
                <a:latin typeface="Times New Roman" charset="0"/>
              </a:rPr>
              <a:t>	pFrame-&gt;ShowWindow(SW_SHOWMAXIMIZED);</a:t>
            </a:r>
          </a:p>
          <a:p>
            <a:r>
              <a:rPr lang="en-US" altLang="ko-KR" sz="1800">
                <a:latin typeface="Times New Roman" charset="0"/>
              </a:rPr>
              <a:t>	pFrame-&gt;UpdateWindow();</a:t>
            </a:r>
          </a:p>
          <a:p>
            <a:r>
              <a:rPr lang="en-US" altLang="ko-KR" sz="1800">
                <a:latin typeface="Times New Roman" charset="0"/>
              </a:rPr>
              <a:t>	m_pMainWnd = pFrame;</a:t>
            </a:r>
          </a:p>
          <a:p>
            <a:r>
              <a:rPr lang="en-US" altLang="ko-KR" sz="1800">
                <a:latin typeface="Times New Roman" charset="0"/>
              </a:rPr>
              <a:t>	return TRUE;</a:t>
            </a:r>
          </a:p>
          <a:p>
            <a:r>
              <a:rPr lang="en-US" altLang="ko-KR" sz="1800">
                <a:latin typeface="Times New Roman" charset="0"/>
              </a:rPr>
              <a:t>}</a:t>
            </a:r>
          </a:p>
          <a:p>
            <a:r>
              <a:rPr lang="en-US" altLang="ko-KR" sz="1800">
                <a:latin typeface="Times New Roman" charset="0"/>
              </a:rPr>
              <a:t>BEGIN_MESSAGE_MAP(CMyFrame,CFrameWnd)</a:t>
            </a:r>
          </a:p>
          <a:p>
            <a:r>
              <a:rPr lang="en-US" altLang="ko-KR" sz="1800">
                <a:latin typeface="Times New Roman" charset="0"/>
              </a:rPr>
              <a:t>	ON_WM_RBUTTONDOWN()</a:t>
            </a:r>
          </a:p>
          <a:p>
            <a:r>
              <a:rPr lang="en-US" altLang="ko-KR" sz="1800">
                <a:latin typeface="Times New Roman" charset="0"/>
              </a:rPr>
              <a:t>END_MESSAGE_MAP()</a:t>
            </a:r>
          </a:p>
          <a:p>
            <a:r>
              <a:rPr lang="en-US" altLang="ko-KR" sz="1800">
                <a:latin typeface="Times New Roman" charset="0"/>
              </a:rPr>
              <a:t>void CMyFrame::OnRButtonDown(UINT nFlags, CPoint point)</a:t>
            </a:r>
          </a:p>
          <a:p>
            <a:r>
              <a:rPr lang="en-US" altLang="ko-KR" sz="1800">
                <a:latin typeface="Times New Roman" charset="0"/>
              </a:rPr>
              <a:t>{</a:t>
            </a:r>
          </a:p>
          <a:p>
            <a:r>
              <a:rPr lang="en-US" altLang="ko-KR" sz="1800">
                <a:latin typeface="Times New Roman" charset="0"/>
              </a:rPr>
              <a:t>	MessageBox("MFC </a:t>
            </a:r>
            <a:r>
              <a:rPr lang="ko-KR" altLang="en-US" sz="1800">
                <a:latin typeface="Times New Roman" charset="0"/>
              </a:rPr>
              <a:t>예제 프로그램</a:t>
            </a:r>
            <a:r>
              <a:rPr lang="en-US" altLang="ko-KR" sz="1800">
                <a:latin typeface="Times New Roman" charset="0"/>
              </a:rPr>
              <a:t>");</a:t>
            </a:r>
          </a:p>
          <a:p>
            <a:r>
              <a:rPr lang="en-US" altLang="ko-KR" sz="1800">
                <a:latin typeface="Times New Roman" charset="0"/>
              </a:rPr>
              <a:t>}</a:t>
            </a:r>
          </a:p>
          <a:p>
            <a:r>
              <a:rPr lang="en-US" altLang="ko-KR" sz="1800">
                <a:latin typeface="Times New Roman" charset="0"/>
              </a:rPr>
              <a:t>                                                                                 &lt;Test.cpp&gt;</a:t>
            </a:r>
          </a:p>
          <a:p>
            <a:r>
              <a:rPr lang="en-US" altLang="ko-KR" sz="1800">
                <a:latin typeface="Times New Roman" charset="0"/>
              </a:rPr>
              <a:t>[Project-&gt;Settings…] &lt;USE MFC in a Shared DLL&gt;</a:t>
            </a:r>
            <a:r>
              <a:rPr lang="ko-KR" altLang="en-US" sz="1800">
                <a:latin typeface="Times New Roman" charset="0"/>
              </a:rPr>
              <a:t>로 </a:t>
            </a:r>
            <a:r>
              <a:rPr lang="en-US" altLang="ko-KR" sz="1800">
                <a:latin typeface="Times New Roman" charset="0"/>
              </a:rPr>
              <a:t>Setting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4. </a:t>
            </a:r>
            <a:r>
              <a:rPr lang="en-US" altLang="ko-KR" sz="3600" dirty="0" smtClean="0"/>
              <a:t>SDK</a:t>
            </a:r>
            <a:r>
              <a:rPr lang="ko-KR" altLang="en-US" sz="3600" dirty="0" smtClean="0"/>
              <a:t>에서 </a:t>
            </a:r>
            <a:r>
              <a:rPr lang="en-US" altLang="ko-KR" sz="3600" dirty="0" smtClean="0"/>
              <a:t>MFC</a:t>
            </a:r>
            <a:r>
              <a:rPr lang="ko-KR" altLang="en-US" sz="3600" dirty="0" smtClean="0"/>
              <a:t>프로그래밍으로의 전환</a:t>
            </a:r>
            <a:endParaRPr lang="ko-KR" altLang="en-US" sz="36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57224" y="2667000"/>
            <a:ext cx="2590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>
                <a:latin typeface="Times New Roman" charset="0"/>
              </a:rPr>
              <a:t>구성 요소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448024" y="2667000"/>
            <a:ext cx="5181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>
                <a:latin typeface="Times New Roman" charset="0"/>
              </a:rPr>
              <a:t>설  명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57224" y="3200400"/>
            <a:ext cx="25908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CMyApp</a:t>
            </a:r>
            <a:r>
              <a:rPr lang="ko-KR" altLang="en-US" sz="2000">
                <a:latin typeface="Times New Roman" charset="0"/>
              </a:rPr>
              <a:t>클래스</a:t>
            </a:r>
          </a:p>
          <a:p>
            <a:pPr algn="ctr"/>
            <a:r>
              <a:rPr lang="en-US" altLang="ko-KR" sz="2000">
                <a:latin typeface="Times New Roman" charset="0"/>
              </a:rPr>
              <a:t>(</a:t>
            </a:r>
            <a:r>
              <a:rPr lang="ko-KR" altLang="en-US" sz="2000">
                <a:latin typeface="Times New Roman" charset="0"/>
              </a:rPr>
              <a:t>어플리케이션 클래스</a:t>
            </a:r>
            <a:r>
              <a:rPr lang="en-US" altLang="ko-KR" sz="2000">
                <a:latin typeface="Times New Roman" charset="0"/>
              </a:rPr>
              <a:t>)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448024" y="3200400"/>
            <a:ext cx="5181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어플리케이션의 초기화 및 종료 작업을 담당</a:t>
            </a:r>
          </a:p>
          <a:p>
            <a:r>
              <a:rPr lang="ko-KR" altLang="en-US" sz="2000">
                <a:latin typeface="Times New Roman" charset="0"/>
              </a:rPr>
              <a:t>하며 메시지 루프를 포함하고 있는 클래스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857224" y="4495800"/>
            <a:ext cx="25908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CMyFrame</a:t>
            </a:r>
            <a:r>
              <a:rPr lang="ko-KR" altLang="en-US" sz="2000">
                <a:latin typeface="Times New Roman" charset="0"/>
              </a:rPr>
              <a:t>클래스</a:t>
            </a:r>
          </a:p>
          <a:p>
            <a:pPr algn="ctr"/>
            <a:r>
              <a:rPr lang="en-US" altLang="ko-KR" sz="2000">
                <a:latin typeface="Times New Roman" charset="0"/>
              </a:rPr>
              <a:t>(</a:t>
            </a:r>
            <a:r>
              <a:rPr lang="ko-KR" altLang="en-US" sz="2000">
                <a:latin typeface="Times New Roman" charset="0"/>
              </a:rPr>
              <a:t>메인 프레임 클래스</a:t>
            </a:r>
            <a:r>
              <a:rPr lang="en-US" altLang="ko-KR" sz="2000">
                <a:latin typeface="Times New Roman" charset="0"/>
              </a:rPr>
              <a:t>)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448024" y="4495800"/>
            <a:ext cx="5181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메인 윈도우를 표현하고 관리하는 클래스로 </a:t>
            </a:r>
          </a:p>
          <a:p>
            <a:r>
              <a:rPr lang="ko-KR" altLang="en-US" sz="2000">
                <a:latin typeface="Times New Roman" charset="0"/>
              </a:rPr>
              <a:t>메인 윈도우의 동작을 규정한다</a:t>
            </a:r>
            <a:r>
              <a:rPr lang="en-US" altLang="ko-KR" sz="2000">
                <a:latin typeface="Times New Roman" charset="0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0" y="1071546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dirty="0" smtClean="0"/>
              <a:t>헤더 파일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Test.h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afxwin.h</a:t>
            </a:r>
            <a:r>
              <a:rPr lang="en-US" altLang="ko-KR" sz="2000" dirty="0" smtClean="0"/>
              <a:t>&gt;</a:t>
            </a:r>
          </a:p>
          <a:p>
            <a:pPr lvl="2">
              <a:lnSpc>
                <a:spcPct val="90000"/>
              </a:lnSpc>
            </a:pPr>
            <a:r>
              <a:rPr lang="ko-KR" altLang="en-US" sz="2000" dirty="0" smtClean="0"/>
              <a:t>다른 헤더 파일을 포함하여 </a:t>
            </a:r>
            <a:r>
              <a:rPr lang="en-US" altLang="ko-KR" sz="2000" dirty="0" smtClean="0"/>
              <a:t>MFC</a:t>
            </a:r>
            <a:r>
              <a:rPr lang="ko-KR" altLang="en-US" sz="2000" dirty="0" smtClean="0"/>
              <a:t>의 기본 클래스들이 정의 되어 있다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90000"/>
              </a:lnSpc>
            </a:pPr>
            <a:endParaRPr lang="ko-KR" altLang="en-US" sz="2000" dirty="0"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4. </a:t>
            </a:r>
            <a:r>
              <a:rPr lang="en-US" altLang="ko-KR" sz="3600" dirty="0" smtClean="0"/>
              <a:t>SDK</a:t>
            </a:r>
            <a:r>
              <a:rPr lang="ko-KR" altLang="en-US" sz="3600" dirty="0" smtClean="0"/>
              <a:t>에서 </a:t>
            </a:r>
            <a:r>
              <a:rPr lang="en-US" altLang="ko-KR" sz="3600" dirty="0" smtClean="0"/>
              <a:t>MFC</a:t>
            </a:r>
            <a:r>
              <a:rPr lang="ko-KR" altLang="en-US" sz="3600" dirty="0" smtClean="0"/>
              <a:t>프로그래밍으로의 전환</a:t>
            </a:r>
            <a:endParaRPr lang="ko-KR" altLang="en-US" sz="36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4349" y="1219200"/>
            <a:ext cx="8201052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solidFill>
                  <a:srgbClr val="0000FF"/>
                </a:solidFill>
                <a:latin typeface="Times New Roman" charset="0"/>
              </a:rPr>
              <a:t>class CWinApp : public CWinThread</a:t>
            </a:r>
          </a:p>
          <a:p>
            <a:r>
              <a:rPr lang="en-US" altLang="ko-KR" sz="2000">
                <a:solidFill>
                  <a:srgbClr val="0000FF"/>
                </a:solidFill>
                <a:latin typeface="Times New Roman" charset="0"/>
              </a:rPr>
              <a:t>{</a:t>
            </a:r>
          </a:p>
          <a:p>
            <a:r>
              <a:rPr lang="en-US" altLang="ko-KR" sz="2000">
                <a:solidFill>
                  <a:srgbClr val="0000FF"/>
                </a:solidFill>
                <a:latin typeface="Times New Roman" charset="0"/>
              </a:rPr>
              <a:t>	DECLARE_DYNAMIC(CWinApp)</a:t>
            </a:r>
          </a:p>
          <a:p>
            <a:r>
              <a:rPr lang="en-US" altLang="ko-KR" sz="2000">
                <a:solidFill>
                  <a:srgbClr val="0000FF"/>
                </a:solidFill>
                <a:latin typeface="Times New Roman" charset="0"/>
              </a:rPr>
              <a:t>public:</a:t>
            </a:r>
          </a:p>
          <a:p>
            <a:r>
              <a:rPr lang="en-US" altLang="ko-KR" sz="2000">
                <a:solidFill>
                  <a:srgbClr val="008000"/>
                </a:solidFill>
                <a:latin typeface="Times New Roman" charset="0"/>
              </a:rPr>
              <a:t>// Constructor</a:t>
            </a:r>
          </a:p>
          <a:p>
            <a:r>
              <a:rPr lang="en-US" altLang="ko-KR" sz="2000">
                <a:solidFill>
                  <a:srgbClr val="008000"/>
                </a:solidFill>
                <a:latin typeface="Times New Roman" charset="0"/>
              </a:rPr>
              <a:t>	CWinApp(LPCTSTR lpszAppName = NULL);    </a:t>
            </a:r>
          </a:p>
          <a:p>
            <a:r>
              <a:rPr lang="en-US" altLang="ko-KR" sz="2000">
                <a:solidFill>
                  <a:srgbClr val="008000"/>
                </a:solidFill>
                <a:latin typeface="Times New Roman" charset="0"/>
              </a:rPr>
              <a:t>	 // app name defaults to EXE name</a:t>
            </a:r>
          </a:p>
          <a:p>
            <a:r>
              <a:rPr lang="en-US" altLang="ko-KR" sz="2000">
                <a:solidFill>
                  <a:srgbClr val="008000"/>
                </a:solidFill>
                <a:latin typeface="Times New Roman" charset="0"/>
              </a:rPr>
              <a:t>// Attributes</a:t>
            </a:r>
          </a:p>
          <a:p>
            <a:r>
              <a:rPr lang="en-US" altLang="ko-KR" sz="2000">
                <a:solidFill>
                  <a:srgbClr val="008000"/>
                </a:solidFill>
                <a:latin typeface="Times New Roman" charset="0"/>
              </a:rPr>
              <a:t>	HINSTANCE m_hInstance;</a:t>
            </a:r>
          </a:p>
          <a:p>
            <a:r>
              <a:rPr lang="en-US" altLang="ko-KR" sz="2000">
                <a:solidFill>
                  <a:srgbClr val="008000"/>
                </a:solidFill>
                <a:latin typeface="Times New Roman" charset="0"/>
              </a:rPr>
              <a:t>	HINSTANCE m_hPrevInstance;</a:t>
            </a:r>
          </a:p>
          <a:p>
            <a:r>
              <a:rPr lang="en-US" altLang="ko-KR" sz="2000">
                <a:solidFill>
                  <a:srgbClr val="008000"/>
                </a:solidFill>
                <a:latin typeface="Times New Roman" charset="0"/>
              </a:rPr>
              <a:t>	LPTSTR m_lpCmdLine;</a:t>
            </a:r>
          </a:p>
          <a:p>
            <a:r>
              <a:rPr lang="en-US" altLang="ko-KR" sz="2000">
                <a:solidFill>
                  <a:srgbClr val="008000"/>
                </a:solidFill>
                <a:latin typeface="Times New Roman" charset="0"/>
              </a:rPr>
              <a:t>	</a:t>
            </a:r>
            <a:r>
              <a:rPr lang="en-US" altLang="ko-KR" sz="2000">
                <a:solidFill>
                  <a:srgbClr val="0000FF"/>
                </a:solidFill>
                <a:latin typeface="Times New Roman" charset="0"/>
              </a:rPr>
              <a:t>int m_nCmdShow;</a:t>
            </a:r>
          </a:p>
          <a:p>
            <a:r>
              <a:rPr lang="en-US" altLang="ko-KR" sz="2000">
                <a:solidFill>
                  <a:srgbClr val="0000FF"/>
                </a:solidFill>
                <a:latin typeface="Times New Roman" charset="0"/>
              </a:rPr>
              <a:t>				&lt;Afxwin.h&gt;</a:t>
            </a:r>
            <a:endParaRPr lang="en-US" altLang="ko-KR" sz="20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4. </a:t>
            </a:r>
            <a:r>
              <a:rPr lang="en-US" altLang="ko-KR" sz="3600" dirty="0" smtClean="0"/>
              <a:t>SDK</a:t>
            </a:r>
            <a:r>
              <a:rPr lang="ko-KR" altLang="en-US" sz="3600" dirty="0" smtClean="0"/>
              <a:t>에서 </a:t>
            </a:r>
            <a:r>
              <a:rPr lang="en-US" altLang="ko-KR" sz="3600" dirty="0" smtClean="0"/>
              <a:t>MFC</a:t>
            </a:r>
            <a:r>
              <a:rPr lang="ko-KR" altLang="en-US" sz="3600" dirty="0" smtClean="0"/>
              <a:t>프로그래밍으로의 전환</a:t>
            </a:r>
            <a:endParaRPr lang="ko-KR" altLang="en-US" sz="3600" dirty="0"/>
          </a:p>
        </p:txBody>
      </p:sp>
      <p:sp>
        <p:nvSpPr>
          <p:cNvPr id="14" name="직사각형 13"/>
          <p:cNvSpPr/>
          <p:nvPr/>
        </p:nvSpPr>
        <p:spPr>
          <a:xfrm>
            <a:off x="0" y="71435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dirty="0" smtClean="0"/>
              <a:t>구현 파일</a:t>
            </a:r>
            <a:r>
              <a:rPr lang="en-US" altLang="ko-KR" sz="2000" dirty="0" smtClean="0"/>
              <a:t>(Test.cpp)</a:t>
            </a:r>
          </a:p>
          <a:p>
            <a:pPr lvl="1">
              <a:lnSpc>
                <a:spcPct val="90000"/>
              </a:lnSpc>
            </a:pPr>
            <a:endParaRPr lang="ko-KR" altLang="en-US" sz="2000" dirty="0">
              <a:ea typeface="+mj-ea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1406" y="1371600"/>
            <a:ext cx="1714512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dirty="0">
                <a:latin typeface="Times New Roman" charset="0"/>
              </a:rPr>
              <a:t>구성 요소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785918" y="1371600"/>
            <a:ext cx="7072362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설 명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71406" y="1828800"/>
            <a:ext cx="1714512" cy="12430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dirty="0">
                <a:latin typeface="Times New Roman" charset="0"/>
              </a:rPr>
              <a:t>애플리케이션 </a:t>
            </a:r>
          </a:p>
          <a:p>
            <a:pPr algn="ctr"/>
            <a:r>
              <a:rPr lang="ko-KR" altLang="en-US" dirty="0">
                <a:latin typeface="Times New Roman" charset="0"/>
              </a:rPr>
              <a:t>시작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785918" y="1828800"/>
            <a:ext cx="7072362" cy="12430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dirty="0">
                <a:latin typeface="Times New Roman" charset="0"/>
              </a:rPr>
              <a:t>프로그램이 시작되면 윈도우 </a:t>
            </a:r>
            <a:r>
              <a:rPr lang="en-US" altLang="ko-KR" dirty="0">
                <a:latin typeface="Times New Roman" charset="0"/>
              </a:rPr>
              <a:t>OS</a:t>
            </a:r>
            <a:r>
              <a:rPr lang="ko-KR" altLang="en-US" dirty="0">
                <a:latin typeface="Times New Roman" charset="0"/>
              </a:rPr>
              <a:t>는 </a:t>
            </a:r>
            <a:r>
              <a:rPr lang="ko-KR" altLang="en-US" dirty="0" smtClean="0">
                <a:latin typeface="Times New Roman" charset="0"/>
              </a:rPr>
              <a:t>프레임워크 </a:t>
            </a:r>
            <a:r>
              <a:rPr lang="ko-KR" altLang="en-US" dirty="0">
                <a:latin typeface="Times New Roman" charset="0"/>
              </a:rPr>
              <a:t>내부에 있는 </a:t>
            </a:r>
            <a:endParaRPr lang="en-US" altLang="ko-KR" dirty="0" smtClean="0">
              <a:latin typeface="Times New Roman" charset="0"/>
            </a:endParaRPr>
          </a:p>
          <a:p>
            <a:r>
              <a:rPr lang="en-US" altLang="ko-KR" dirty="0" err="1" smtClean="0">
                <a:latin typeface="Times New Roman" charset="0"/>
              </a:rPr>
              <a:t>WinMain</a:t>
            </a:r>
            <a:r>
              <a:rPr lang="en-US" altLang="ko-KR" dirty="0">
                <a:latin typeface="Times New Roman" charset="0"/>
              </a:rPr>
              <a:t>()</a:t>
            </a:r>
            <a:r>
              <a:rPr lang="ko-KR" altLang="en-US" dirty="0">
                <a:latin typeface="Times New Roman" charset="0"/>
              </a:rPr>
              <a:t>함수를 </a:t>
            </a:r>
            <a:r>
              <a:rPr lang="ko-KR" altLang="en-US" dirty="0" smtClean="0">
                <a:latin typeface="Times New Roman" charset="0"/>
              </a:rPr>
              <a:t>호출한다</a:t>
            </a:r>
            <a:r>
              <a:rPr lang="en-US" altLang="ko-KR" dirty="0">
                <a:latin typeface="Times New Roman" charset="0"/>
              </a:rPr>
              <a:t>. </a:t>
            </a:r>
            <a:endParaRPr lang="en-US" altLang="ko-KR" dirty="0" smtClean="0">
              <a:latin typeface="Times New Roman" charset="0"/>
            </a:endParaRPr>
          </a:p>
          <a:p>
            <a:r>
              <a:rPr lang="en-US" altLang="ko-KR" dirty="0" err="1" smtClean="0">
                <a:latin typeface="Times New Roman" charset="0"/>
              </a:rPr>
              <a:t>WinMain</a:t>
            </a:r>
            <a:r>
              <a:rPr lang="en-US" altLang="ko-KR" dirty="0">
                <a:latin typeface="Times New Roman" charset="0"/>
              </a:rPr>
              <a:t>()</a:t>
            </a:r>
            <a:r>
              <a:rPr lang="ko-KR" altLang="en-US" dirty="0">
                <a:latin typeface="Times New Roman" charset="0"/>
              </a:rPr>
              <a:t>은 </a:t>
            </a:r>
            <a:r>
              <a:rPr lang="en-US" altLang="ko-KR" dirty="0" err="1">
                <a:latin typeface="Times New Roman" charset="0"/>
              </a:rPr>
              <a:t>CWinApp</a:t>
            </a:r>
            <a:r>
              <a:rPr lang="ko-KR" altLang="en-US" dirty="0">
                <a:latin typeface="Times New Roman" charset="0"/>
              </a:rPr>
              <a:t>부터 </a:t>
            </a:r>
            <a:r>
              <a:rPr lang="ko-KR" altLang="en-US" dirty="0" smtClean="0">
                <a:latin typeface="Times New Roman" charset="0"/>
              </a:rPr>
              <a:t>파생된 </a:t>
            </a:r>
            <a:r>
              <a:rPr lang="ko-KR" altLang="en-US" dirty="0">
                <a:latin typeface="Times New Roman" charset="0"/>
              </a:rPr>
              <a:t>클래스의 어플리케이션  전역객체</a:t>
            </a:r>
          </a:p>
          <a:p>
            <a:r>
              <a:rPr lang="en-US" altLang="ko-KR" dirty="0">
                <a:latin typeface="Times New Roman" charset="0"/>
              </a:rPr>
              <a:t>(</a:t>
            </a:r>
            <a:r>
              <a:rPr lang="en-US" altLang="ko-KR" dirty="0" err="1">
                <a:latin typeface="Times New Roman" charset="0"/>
              </a:rPr>
              <a:t>theApp</a:t>
            </a:r>
            <a:r>
              <a:rPr lang="en-US" altLang="ko-KR" dirty="0">
                <a:latin typeface="Times New Roman" charset="0"/>
              </a:rPr>
              <a:t>)</a:t>
            </a:r>
            <a:r>
              <a:rPr lang="ko-KR" altLang="en-US" dirty="0">
                <a:latin typeface="Times New Roman" charset="0"/>
              </a:rPr>
              <a:t>를 찾는다</a:t>
            </a:r>
            <a:r>
              <a:rPr lang="en-US" altLang="ko-KR" dirty="0">
                <a:latin typeface="Times New Roman" charset="0"/>
              </a:rPr>
              <a:t>.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71406" y="3071810"/>
            <a:ext cx="1714512" cy="1000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err="1">
                <a:latin typeface="Times New Roman" charset="0"/>
              </a:rPr>
              <a:t>CWyApp</a:t>
            </a:r>
            <a:r>
              <a:rPr lang="en-US" altLang="ko-KR" dirty="0" smtClean="0">
                <a:latin typeface="Times New Roman" charset="0"/>
              </a:rPr>
              <a:t>::</a:t>
            </a:r>
          </a:p>
          <a:p>
            <a:pPr algn="ctr"/>
            <a:r>
              <a:rPr lang="en-US" altLang="ko-KR" dirty="0" err="1" smtClean="0">
                <a:latin typeface="Times New Roman" charset="0"/>
              </a:rPr>
              <a:t>Initinstance</a:t>
            </a:r>
            <a:r>
              <a:rPr lang="en-US" altLang="ko-KR" dirty="0">
                <a:latin typeface="Times New Roman" charset="0"/>
              </a:rPr>
              <a:t>()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1785918" y="3071810"/>
            <a:ext cx="7072362" cy="1000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dirty="0" err="1">
                <a:latin typeface="Times New Roman" charset="0"/>
              </a:rPr>
              <a:t>WinMain</a:t>
            </a:r>
            <a:r>
              <a:rPr lang="en-US" altLang="ko-KR" dirty="0">
                <a:latin typeface="Times New Roman" charset="0"/>
              </a:rPr>
              <a:t>()</a:t>
            </a:r>
            <a:r>
              <a:rPr lang="ko-KR" altLang="en-US" dirty="0">
                <a:latin typeface="Times New Roman" charset="0"/>
              </a:rPr>
              <a:t>함수가 어플리케이션 </a:t>
            </a:r>
            <a:r>
              <a:rPr lang="ko-KR" altLang="en-US" dirty="0" smtClean="0">
                <a:latin typeface="Times New Roman" charset="0"/>
              </a:rPr>
              <a:t>전역객체를 </a:t>
            </a:r>
            <a:r>
              <a:rPr lang="ko-KR" altLang="en-US" dirty="0">
                <a:latin typeface="Times New Roman" charset="0"/>
              </a:rPr>
              <a:t>찾으면 호출되는 </a:t>
            </a:r>
            <a:endParaRPr lang="en-US" altLang="ko-KR" dirty="0" smtClean="0">
              <a:latin typeface="Times New Roman" charset="0"/>
            </a:endParaRPr>
          </a:p>
          <a:p>
            <a:r>
              <a:rPr lang="ko-KR" altLang="en-US" dirty="0" smtClean="0">
                <a:latin typeface="Times New Roman" charset="0"/>
              </a:rPr>
              <a:t>가상함수로 </a:t>
            </a:r>
            <a:r>
              <a:rPr lang="ko-KR" altLang="en-US" dirty="0">
                <a:latin typeface="Times New Roman" charset="0"/>
              </a:rPr>
              <a:t>반드시 </a:t>
            </a:r>
            <a:r>
              <a:rPr lang="ko-KR" altLang="en-US" dirty="0" smtClean="0">
                <a:latin typeface="Times New Roman" charset="0"/>
              </a:rPr>
              <a:t>재정의하여 </a:t>
            </a:r>
            <a:r>
              <a:rPr lang="ko-KR" altLang="en-US" dirty="0">
                <a:latin typeface="Times New Roman" charset="0"/>
              </a:rPr>
              <a:t>사용한다</a:t>
            </a:r>
            <a:r>
              <a:rPr lang="en-US" altLang="ko-KR" dirty="0">
                <a:latin typeface="Times New Roman" charset="0"/>
              </a:rPr>
              <a:t>. </a:t>
            </a:r>
            <a:endParaRPr lang="en-US" altLang="ko-KR" dirty="0" smtClean="0">
              <a:latin typeface="Times New Roman" charset="0"/>
            </a:endParaRPr>
          </a:p>
          <a:p>
            <a:r>
              <a:rPr lang="ko-KR" altLang="en-US" dirty="0" smtClean="0">
                <a:latin typeface="Times New Roman" charset="0"/>
              </a:rPr>
              <a:t>메인 </a:t>
            </a:r>
            <a:r>
              <a:rPr lang="ko-KR" altLang="en-US" dirty="0">
                <a:latin typeface="Times New Roman" charset="0"/>
              </a:rPr>
              <a:t>프레임 </a:t>
            </a:r>
            <a:r>
              <a:rPr lang="ko-KR" altLang="en-US" dirty="0" smtClean="0">
                <a:latin typeface="Times New Roman" charset="0"/>
              </a:rPr>
              <a:t>윈도우를 </a:t>
            </a:r>
            <a:r>
              <a:rPr lang="ko-KR" altLang="en-US" dirty="0">
                <a:latin typeface="Times New Roman" charset="0"/>
              </a:rPr>
              <a:t>구성하고 출력하는데 필요한 함수를 </a:t>
            </a:r>
            <a:r>
              <a:rPr lang="ko-KR" altLang="en-US" dirty="0" smtClean="0">
                <a:latin typeface="Times New Roman" charset="0"/>
              </a:rPr>
              <a:t>호출한다</a:t>
            </a:r>
            <a:r>
              <a:rPr lang="en-US" altLang="ko-KR" dirty="0">
                <a:latin typeface="Times New Roman" charset="0"/>
              </a:rPr>
              <a:t>.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71406" y="4071942"/>
            <a:ext cx="1714512" cy="1000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dirty="0" err="1">
                <a:latin typeface="Times New Roman" charset="0"/>
              </a:rPr>
              <a:t>CWyApp</a:t>
            </a:r>
            <a:r>
              <a:rPr lang="en-US" altLang="ko-KR" dirty="0" smtClean="0">
                <a:latin typeface="Times New Roman" charset="0"/>
              </a:rPr>
              <a:t>::</a:t>
            </a:r>
          </a:p>
          <a:p>
            <a:pPr algn="ctr"/>
            <a:r>
              <a:rPr lang="en-US" altLang="ko-KR" dirty="0" smtClean="0">
                <a:latin typeface="Times New Roman" charset="0"/>
              </a:rPr>
              <a:t>Run</a:t>
            </a:r>
            <a:r>
              <a:rPr lang="en-US" altLang="ko-KR" dirty="0">
                <a:latin typeface="Times New Roman" charset="0"/>
              </a:rPr>
              <a:t>()</a:t>
            </a: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1785918" y="4071942"/>
            <a:ext cx="7072362" cy="1000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dirty="0">
                <a:latin typeface="Times New Roman" charset="0"/>
              </a:rPr>
              <a:t>기초 클래스 </a:t>
            </a:r>
            <a:r>
              <a:rPr lang="en-US" altLang="ko-KR" dirty="0" err="1">
                <a:latin typeface="Times New Roman" charset="0"/>
              </a:rPr>
              <a:t>CWinApp</a:t>
            </a:r>
            <a:r>
              <a:rPr lang="ko-KR" altLang="en-US" dirty="0">
                <a:latin typeface="Times New Roman" charset="0"/>
              </a:rPr>
              <a:t>의 멤버함수 </a:t>
            </a:r>
            <a:r>
              <a:rPr lang="en-US" altLang="ko-KR" dirty="0">
                <a:latin typeface="Times New Roman" charset="0"/>
              </a:rPr>
              <a:t>Run()</a:t>
            </a:r>
            <a:r>
              <a:rPr lang="ko-KR" altLang="en-US" dirty="0" smtClean="0">
                <a:latin typeface="Times New Roman" charset="0"/>
              </a:rPr>
              <a:t>이 메시지를 </a:t>
            </a:r>
            <a:r>
              <a:rPr lang="ko-KR" altLang="en-US" dirty="0">
                <a:latin typeface="Times New Roman" charset="0"/>
              </a:rPr>
              <a:t>해당 윈도우로 </a:t>
            </a:r>
            <a:endParaRPr lang="en-US" altLang="ko-KR" dirty="0" smtClean="0">
              <a:latin typeface="Times New Roman" charset="0"/>
            </a:endParaRPr>
          </a:p>
          <a:p>
            <a:r>
              <a:rPr lang="ko-KR" altLang="en-US" dirty="0" smtClean="0">
                <a:latin typeface="Times New Roman" charset="0"/>
              </a:rPr>
              <a:t>전달하는 메시지 루프를 </a:t>
            </a:r>
            <a:r>
              <a:rPr lang="ko-KR" altLang="en-US" dirty="0">
                <a:latin typeface="Times New Roman" charset="0"/>
              </a:rPr>
              <a:t>수행한다</a:t>
            </a:r>
            <a:r>
              <a:rPr lang="en-US" altLang="ko-KR" dirty="0">
                <a:latin typeface="Times New Roman" charset="0"/>
              </a:rPr>
              <a:t>. </a:t>
            </a:r>
            <a:endParaRPr lang="en-US" altLang="ko-KR" dirty="0" smtClean="0">
              <a:latin typeface="Times New Roman" charset="0"/>
            </a:endParaRPr>
          </a:p>
          <a:p>
            <a:r>
              <a:rPr lang="ko-KR" altLang="en-US" dirty="0" smtClean="0">
                <a:latin typeface="Times New Roman" charset="0"/>
              </a:rPr>
              <a:t>이 </a:t>
            </a:r>
            <a:r>
              <a:rPr lang="ko-KR" altLang="en-US" dirty="0">
                <a:latin typeface="Times New Roman" charset="0"/>
              </a:rPr>
              <a:t>함수는 </a:t>
            </a:r>
            <a:r>
              <a:rPr lang="en-US" altLang="ko-KR" dirty="0" err="1">
                <a:latin typeface="Times New Roman" charset="0"/>
              </a:rPr>
              <a:t>InitInstance</a:t>
            </a:r>
            <a:r>
              <a:rPr lang="en-US" altLang="ko-KR" dirty="0" smtClean="0">
                <a:latin typeface="Times New Roman" charset="0"/>
              </a:rPr>
              <a:t>() </a:t>
            </a:r>
            <a:r>
              <a:rPr lang="ko-KR" altLang="en-US" dirty="0" smtClean="0">
                <a:latin typeface="Times New Roman" charset="0"/>
              </a:rPr>
              <a:t>호출 </a:t>
            </a:r>
            <a:r>
              <a:rPr lang="ko-KR" altLang="en-US" dirty="0">
                <a:latin typeface="Times New Roman" charset="0"/>
              </a:rPr>
              <a:t>후에 호출된다</a:t>
            </a:r>
            <a:r>
              <a:rPr lang="en-US" altLang="ko-KR" dirty="0">
                <a:latin typeface="Times New Roman" charset="0"/>
              </a:rPr>
              <a:t>.</a:t>
            </a: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71406" y="5072074"/>
            <a:ext cx="1714512" cy="7143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>
                <a:latin typeface="Times New Roman" charset="0"/>
              </a:rPr>
              <a:t>CMyFrame::</a:t>
            </a:r>
          </a:p>
          <a:p>
            <a:pPr algn="ctr"/>
            <a:r>
              <a:rPr lang="en-US" altLang="ko-KR">
                <a:latin typeface="Times New Roman" charset="0"/>
              </a:rPr>
              <a:t>OnRButtonDown()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1785918" y="5072074"/>
            <a:ext cx="7072362" cy="7143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dirty="0">
                <a:latin typeface="Times New Roman" charset="0"/>
              </a:rPr>
              <a:t>WM_RBUTTONDOWN</a:t>
            </a:r>
            <a:r>
              <a:rPr lang="ko-KR" altLang="en-US" dirty="0">
                <a:latin typeface="Times New Roman" charset="0"/>
              </a:rPr>
              <a:t>메시지를 </a:t>
            </a:r>
            <a:r>
              <a:rPr lang="ko-KR" altLang="en-US" dirty="0" smtClean="0">
                <a:latin typeface="Times New Roman" charset="0"/>
              </a:rPr>
              <a:t>처리하는 </a:t>
            </a:r>
            <a:r>
              <a:rPr lang="en-US" altLang="ko-KR" dirty="0" smtClean="0">
                <a:latin typeface="Times New Roman" charset="0"/>
              </a:rPr>
              <a:t>MFC</a:t>
            </a:r>
            <a:r>
              <a:rPr lang="ko-KR" altLang="en-US" dirty="0">
                <a:latin typeface="Times New Roman" charset="0"/>
              </a:rPr>
              <a:t>함수이다</a:t>
            </a:r>
            <a:r>
              <a:rPr lang="en-US" altLang="ko-KR" dirty="0">
                <a:latin typeface="Times New Roman" charset="0"/>
              </a:rPr>
              <a:t>. </a:t>
            </a:r>
            <a:endParaRPr lang="en-US" altLang="ko-KR" dirty="0" smtClean="0">
              <a:latin typeface="Times New Roman" charset="0"/>
            </a:endParaRPr>
          </a:p>
          <a:p>
            <a:r>
              <a:rPr lang="ko-KR" altLang="en-US" dirty="0" smtClean="0">
                <a:latin typeface="Times New Roman" charset="0"/>
              </a:rPr>
              <a:t>사용자가 </a:t>
            </a:r>
            <a:r>
              <a:rPr lang="ko-KR" altLang="en-US" dirty="0">
                <a:latin typeface="Times New Roman" charset="0"/>
              </a:rPr>
              <a:t>마우스 우측 </a:t>
            </a:r>
            <a:r>
              <a:rPr lang="ko-KR" altLang="en-US" dirty="0" smtClean="0">
                <a:latin typeface="Times New Roman" charset="0"/>
              </a:rPr>
              <a:t>버튼을 </a:t>
            </a:r>
            <a:r>
              <a:rPr lang="ko-KR" altLang="en-US" dirty="0">
                <a:latin typeface="Times New Roman" charset="0"/>
              </a:rPr>
              <a:t>누르면 호출되는 메시지 처리 함수 이다</a:t>
            </a:r>
            <a:r>
              <a:rPr lang="en-US" altLang="ko-KR" dirty="0">
                <a:latin typeface="Times New Roman" charset="0"/>
              </a:rPr>
              <a:t>.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71406" y="5786454"/>
            <a:ext cx="1714512" cy="9238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dirty="0">
                <a:latin typeface="Times New Roman" charset="0"/>
              </a:rPr>
              <a:t>어플리케이션 </a:t>
            </a:r>
            <a:endParaRPr lang="en-US" altLang="ko-KR" dirty="0" smtClean="0">
              <a:latin typeface="Times New Roman" charset="0"/>
            </a:endParaRPr>
          </a:p>
          <a:p>
            <a:pPr algn="ctr"/>
            <a:r>
              <a:rPr lang="ko-KR" altLang="en-US" dirty="0" smtClean="0">
                <a:latin typeface="Times New Roman" charset="0"/>
              </a:rPr>
              <a:t>종료</a:t>
            </a:r>
            <a:endParaRPr lang="ko-KR" altLang="en-US" dirty="0">
              <a:latin typeface="Times New Roman" charset="0"/>
            </a:endParaRP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1785918" y="5786454"/>
            <a:ext cx="7072362" cy="9238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dirty="0">
                <a:latin typeface="Times New Roman" charset="0"/>
              </a:rPr>
              <a:t>사용자가 시스템 메뉴의 </a:t>
            </a:r>
            <a:r>
              <a:rPr lang="en-US" altLang="ko-KR" dirty="0">
                <a:latin typeface="Times New Roman" charset="0"/>
              </a:rPr>
              <a:t>[</a:t>
            </a:r>
            <a:r>
              <a:rPr lang="ko-KR" altLang="en-US" dirty="0">
                <a:latin typeface="Times New Roman" charset="0"/>
              </a:rPr>
              <a:t>닫기</a:t>
            </a:r>
            <a:r>
              <a:rPr lang="en-US" altLang="ko-KR" dirty="0">
                <a:latin typeface="Times New Roman" charset="0"/>
              </a:rPr>
              <a:t>] </a:t>
            </a:r>
            <a:r>
              <a:rPr lang="ko-KR" altLang="en-US" dirty="0">
                <a:latin typeface="Times New Roman" charset="0"/>
              </a:rPr>
              <a:t>를 </a:t>
            </a:r>
            <a:r>
              <a:rPr lang="ko-KR" altLang="en-US" dirty="0" smtClean="0">
                <a:latin typeface="Times New Roman" charset="0"/>
              </a:rPr>
              <a:t>선택하면 </a:t>
            </a:r>
            <a:r>
              <a:rPr lang="en-US" altLang="ko-KR" dirty="0" err="1" smtClean="0">
                <a:latin typeface="Times New Roman" charset="0"/>
              </a:rPr>
              <a:t>CMyFrame</a:t>
            </a:r>
            <a:r>
              <a:rPr lang="ko-KR" altLang="en-US" dirty="0">
                <a:latin typeface="Times New Roman" charset="0"/>
              </a:rPr>
              <a:t>객체가 </a:t>
            </a:r>
            <a:endParaRPr lang="en-US" altLang="ko-KR" dirty="0" smtClean="0">
              <a:latin typeface="Times New Roman" charset="0"/>
            </a:endParaRPr>
          </a:p>
          <a:p>
            <a:r>
              <a:rPr lang="ko-KR" altLang="en-US" dirty="0" smtClean="0">
                <a:latin typeface="Times New Roman" charset="0"/>
              </a:rPr>
              <a:t>소멸되고 </a:t>
            </a:r>
            <a:r>
              <a:rPr lang="en-US" altLang="ko-KR" dirty="0">
                <a:latin typeface="Times New Roman" charset="0"/>
              </a:rPr>
              <a:t>Run()</a:t>
            </a:r>
            <a:r>
              <a:rPr lang="ko-KR" altLang="en-US" dirty="0">
                <a:latin typeface="Times New Roman" charset="0"/>
              </a:rPr>
              <a:t>의 </a:t>
            </a:r>
            <a:r>
              <a:rPr lang="ko-KR" altLang="en-US" dirty="0" smtClean="0">
                <a:latin typeface="Times New Roman" charset="0"/>
              </a:rPr>
              <a:t>메시지 루프를 </a:t>
            </a:r>
            <a:r>
              <a:rPr lang="ko-KR" altLang="en-US" dirty="0">
                <a:latin typeface="Times New Roman" charset="0"/>
              </a:rPr>
              <a:t>빠져나와 </a:t>
            </a:r>
            <a:r>
              <a:rPr lang="en-US" altLang="ko-KR" dirty="0" err="1">
                <a:latin typeface="Times New Roman" charset="0"/>
              </a:rPr>
              <a:t>WinMain</a:t>
            </a:r>
            <a:r>
              <a:rPr lang="en-US" altLang="ko-KR" dirty="0">
                <a:latin typeface="Times New Roman" charset="0"/>
              </a:rPr>
              <a:t>()</a:t>
            </a:r>
            <a:r>
              <a:rPr lang="ko-KR" altLang="en-US" dirty="0">
                <a:latin typeface="Times New Roman" charset="0"/>
              </a:rPr>
              <a:t>를 끝내고 </a:t>
            </a:r>
          </a:p>
          <a:p>
            <a:r>
              <a:rPr lang="en-US" altLang="ko-KR" dirty="0" err="1">
                <a:latin typeface="Times New Roman" charset="0"/>
              </a:rPr>
              <a:t>CMyApp</a:t>
            </a:r>
            <a:r>
              <a:rPr lang="ko-KR" altLang="en-US" dirty="0">
                <a:latin typeface="Times New Roman" charset="0"/>
              </a:rPr>
              <a:t>객체가 소멸된다</a:t>
            </a:r>
            <a:r>
              <a:rPr lang="en-US" altLang="ko-KR" dirty="0">
                <a:latin typeface="Times New Roman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4. </a:t>
            </a:r>
            <a:r>
              <a:rPr lang="en-US" altLang="ko-KR" sz="3600" dirty="0" smtClean="0"/>
              <a:t>SDK</a:t>
            </a:r>
            <a:r>
              <a:rPr lang="ko-KR" altLang="en-US" sz="3600" dirty="0" smtClean="0"/>
              <a:t>에서 </a:t>
            </a:r>
            <a:r>
              <a:rPr lang="en-US" altLang="ko-KR" sz="3600" dirty="0" smtClean="0"/>
              <a:t>MFC</a:t>
            </a:r>
            <a:r>
              <a:rPr lang="ko-KR" altLang="en-US" sz="3600" dirty="0" smtClean="0"/>
              <a:t>프로그래밍으로의 전환</a:t>
            </a:r>
            <a:endParaRPr lang="ko-KR" alt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914400"/>
            <a:ext cx="8001000" cy="579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Times New Roman" charset="0"/>
              </a:rPr>
              <a:t>int AFXAPI AfxWinMain(HINSTANCE hInstance, HINSTANCE hPrevInstance,</a:t>
            </a:r>
          </a:p>
          <a:p>
            <a:r>
              <a:rPr lang="en-US" altLang="ko-KR" sz="1600">
                <a:latin typeface="Times New Roman" charset="0"/>
              </a:rPr>
              <a:t>	LPTSTR lpCmdLine, int nCmdShow)</a:t>
            </a:r>
          </a:p>
          <a:p>
            <a:r>
              <a:rPr lang="en-US" altLang="ko-KR" sz="1600">
                <a:latin typeface="Times New Roman" charset="0"/>
              </a:rPr>
              <a:t>{</a:t>
            </a:r>
          </a:p>
          <a:p>
            <a:r>
              <a:rPr lang="en-US" altLang="ko-KR" sz="1600">
                <a:latin typeface="Times New Roman" charset="0"/>
              </a:rPr>
              <a:t>	ASSERT(hPrevInstance == NULL);</a:t>
            </a:r>
          </a:p>
          <a:p>
            <a:endParaRPr lang="en-US" altLang="ko-KR" sz="1600">
              <a:latin typeface="Times New Roman" charset="0"/>
            </a:endParaRPr>
          </a:p>
          <a:p>
            <a:r>
              <a:rPr lang="en-US" altLang="ko-KR" sz="1600">
                <a:latin typeface="Times New Roman" charset="0"/>
              </a:rPr>
              <a:t>	int nReturnCode = -1;</a:t>
            </a:r>
          </a:p>
          <a:p>
            <a:r>
              <a:rPr lang="en-US" altLang="ko-KR" sz="1600">
                <a:latin typeface="Times New Roman" charset="0"/>
              </a:rPr>
              <a:t>	CWinThread* pThread = AfxGetThread();</a:t>
            </a:r>
          </a:p>
          <a:p>
            <a:r>
              <a:rPr lang="en-US" altLang="ko-KR" sz="1600">
                <a:latin typeface="Times New Roman" charset="0"/>
              </a:rPr>
              <a:t>	CWinApp* pApp = AfxGetApp();</a:t>
            </a:r>
          </a:p>
          <a:p>
            <a:endParaRPr lang="en-US" altLang="ko-KR" sz="1600">
              <a:latin typeface="Times New Roman" charset="0"/>
            </a:endParaRPr>
          </a:p>
          <a:p>
            <a:r>
              <a:rPr lang="en-US" altLang="ko-KR" sz="1600">
                <a:latin typeface="Times New Roman" charset="0"/>
              </a:rPr>
              <a:t>	// AFX internal initialization</a:t>
            </a:r>
          </a:p>
          <a:p>
            <a:r>
              <a:rPr lang="en-US" altLang="ko-KR" sz="1600">
                <a:latin typeface="Times New Roman" charset="0"/>
              </a:rPr>
              <a:t>	if (!AfxWinInit(hInstance, hPrevInstance, lpCmdLine, nCmdShow))</a:t>
            </a:r>
          </a:p>
          <a:p>
            <a:r>
              <a:rPr lang="en-US" altLang="ko-KR" sz="1600">
                <a:latin typeface="Times New Roman" charset="0"/>
              </a:rPr>
              <a:t>		goto InitFailure;</a:t>
            </a:r>
          </a:p>
          <a:p>
            <a:endParaRPr lang="en-US" altLang="ko-KR" sz="1600">
              <a:latin typeface="Times New Roman" charset="0"/>
            </a:endParaRPr>
          </a:p>
          <a:p>
            <a:r>
              <a:rPr lang="en-US" altLang="ko-KR" sz="1600">
                <a:latin typeface="Times New Roman" charset="0"/>
              </a:rPr>
              <a:t>	// App global initializations (rare)</a:t>
            </a:r>
          </a:p>
          <a:p>
            <a:r>
              <a:rPr lang="en-US" altLang="ko-KR" sz="1600">
                <a:latin typeface="Times New Roman" charset="0"/>
              </a:rPr>
              <a:t>	if (pApp != NULL &amp;&amp; !pApp-&gt;InitApplication())</a:t>
            </a:r>
          </a:p>
          <a:p>
            <a:r>
              <a:rPr lang="en-US" altLang="ko-KR" sz="1600">
                <a:latin typeface="Times New Roman" charset="0"/>
              </a:rPr>
              <a:t>		goto InitFailure;</a:t>
            </a:r>
          </a:p>
          <a:p>
            <a:endParaRPr lang="en-US" altLang="ko-KR" sz="1600">
              <a:latin typeface="Times New Roman" charset="0"/>
            </a:endParaRPr>
          </a:p>
          <a:p>
            <a:r>
              <a:rPr lang="en-US" altLang="ko-KR" sz="1600">
                <a:latin typeface="Times New Roman" charset="0"/>
              </a:rPr>
              <a:t>	// Perform specific initializations</a:t>
            </a:r>
          </a:p>
          <a:p>
            <a:r>
              <a:rPr lang="en-US" altLang="ko-KR" sz="1600">
                <a:latin typeface="Times New Roman" charset="0"/>
              </a:rPr>
              <a:t>	if (!pThread-&gt;InitInstance())</a:t>
            </a:r>
          </a:p>
          <a:p>
            <a:r>
              <a:rPr lang="en-US" altLang="ko-KR" sz="1600">
                <a:latin typeface="Times New Roman" charset="0"/>
              </a:rPr>
              <a:t>	{</a:t>
            </a:r>
          </a:p>
          <a:p>
            <a:r>
              <a:rPr lang="en-US" altLang="ko-KR" sz="1600">
                <a:latin typeface="Times New Roman" charset="0"/>
              </a:rPr>
              <a:t>		if (pThread-&gt;m_pMainWnd != NULL)</a:t>
            </a:r>
          </a:p>
          <a:p>
            <a:r>
              <a:rPr lang="en-US" altLang="ko-KR" sz="1600">
                <a:latin typeface="Times New Roman" charset="0"/>
              </a:rPr>
              <a:t>		{</a:t>
            </a:r>
          </a:p>
          <a:p>
            <a:r>
              <a:rPr lang="en-US" altLang="ko-KR" sz="1600">
                <a:latin typeface="Times New Roman" charset="0"/>
              </a:rPr>
              <a:t>			TRACE0("Warning: Destroying non-NULL m_pMainWnd\n");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 </a:t>
            </a:r>
            <a:r>
              <a:rPr lang="ko-KR" altLang="en-US" sz="3600" dirty="0" smtClean="0"/>
              <a:t>개론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0" y="92867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/>
              <a:t> 그러나</a:t>
            </a:r>
            <a:r>
              <a:rPr lang="en-US" dirty="0" smtClean="0"/>
              <a:t> </a:t>
            </a:r>
            <a:r>
              <a:rPr lang="en-US" dirty="0" smtClean="0"/>
              <a:t>Visual C++</a:t>
            </a:r>
            <a:r>
              <a:rPr lang="ko-KR" altLang="en-US" dirty="0" smtClean="0"/>
              <a:t>과 같은 개발 도구들은 도구 자체가 스스로 기본적인 소스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코드를 생성해 주므로 사용자는 최소의 코드에만 신경을 집중함으로써 좀 더 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빠르고 쉬운 작업이 가능하게 되었다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r>
              <a:rPr lang="en-US" dirty="0" smtClean="0"/>
              <a:t>  </a:t>
            </a:r>
            <a:endParaRPr lang="en-US" dirty="0" smtClean="0"/>
          </a:p>
          <a:p>
            <a:r>
              <a:rPr lang="ko-KR" altLang="en-US" dirty="0" smtClean="0"/>
              <a:t>  위와 </a:t>
            </a:r>
            <a:r>
              <a:rPr lang="ko-KR" altLang="en-US" dirty="0" smtClean="0"/>
              <a:t>같은 일이 가능한 것은</a:t>
            </a:r>
            <a:r>
              <a:rPr lang="en-US" dirty="0" smtClean="0"/>
              <a:t> Object-Oriented </a:t>
            </a:r>
            <a:r>
              <a:rPr lang="ko-KR" altLang="en-US" dirty="0" smtClean="0"/>
              <a:t>개념을 바탕으로 했기 때문이다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r>
              <a:rPr lang="en-US" dirty="0" smtClean="0"/>
              <a:t> </a:t>
            </a:r>
            <a:endParaRPr lang="ko-KR" altLang="en-US" dirty="0" smtClean="0"/>
          </a:p>
          <a:p>
            <a:r>
              <a:rPr lang="en-US" dirty="0" smtClean="0"/>
              <a:t>- MFC</a:t>
            </a:r>
            <a:r>
              <a:rPr lang="ko-KR" altLang="en-US" dirty="0" smtClean="0"/>
              <a:t>역시</a:t>
            </a:r>
            <a:r>
              <a:rPr lang="en-US" dirty="0" smtClean="0"/>
              <a:t> OOP</a:t>
            </a:r>
            <a:r>
              <a:rPr lang="ko-KR" altLang="en-US" dirty="0" smtClean="0"/>
              <a:t>라는 기본적인 사상하에 분석</a:t>
            </a:r>
            <a:r>
              <a:rPr lang="en-US" dirty="0" smtClean="0"/>
              <a:t>, </a:t>
            </a:r>
            <a:r>
              <a:rPr lang="ko-KR" altLang="en-US" dirty="0" smtClean="0"/>
              <a:t>설계되고 탄생하였다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 lvl="1">
              <a:lnSpc>
                <a:spcPct val="90000"/>
              </a:lnSpc>
            </a:pPr>
            <a:endParaRPr lang="ko-KR" altLang="en-US" sz="2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4. </a:t>
            </a:r>
            <a:r>
              <a:rPr lang="en-US" altLang="ko-KR" sz="3600" dirty="0" smtClean="0"/>
              <a:t>SDK</a:t>
            </a:r>
            <a:r>
              <a:rPr lang="ko-KR" altLang="en-US" sz="3600" dirty="0" smtClean="0"/>
              <a:t>에서 </a:t>
            </a:r>
            <a:r>
              <a:rPr lang="en-US" altLang="ko-KR" sz="3600" dirty="0" smtClean="0"/>
              <a:t>MFC</a:t>
            </a:r>
            <a:r>
              <a:rPr lang="ko-KR" altLang="en-US" sz="3600" dirty="0" smtClean="0"/>
              <a:t>프로그래밍으로의 전환</a:t>
            </a:r>
            <a:endParaRPr lang="ko-KR" altLang="en-US" sz="36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43000" y="990600"/>
            <a:ext cx="7772400" cy="548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Times New Roman" charset="0"/>
              </a:rPr>
              <a:t>			pThread-&gt;m_pMainWnd-&gt;DestroyWindow();</a:t>
            </a:r>
          </a:p>
          <a:p>
            <a:r>
              <a:rPr lang="en-US" altLang="ko-KR" sz="1600">
                <a:latin typeface="Times New Roman" charset="0"/>
              </a:rPr>
              <a:t>		}</a:t>
            </a:r>
          </a:p>
          <a:p>
            <a:r>
              <a:rPr lang="en-US" altLang="ko-KR" sz="1600">
                <a:latin typeface="Times New Roman" charset="0"/>
              </a:rPr>
              <a:t>		nReturnCode = pThread-&gt;ExitInstance();</a:t>
            </a:r>
          </a:p>
          <a:p>
            <a:r>
              <a:rPr lang="en-US" altLang="ko-KR" sz="1600">
                <a:latin typeface="Times New Roman" charset="0"/>
              </a:rPr>
              <a:t>		goto InitFailure;</a:t>
            </a:r>
          </a:p>
          <a:p>
            <a:r>
              <a:rPr lang="en-US" altLang="ko-KR" sz="1600">
                <a:latin typeface="Times New Roman" charset="0"/>
              </a:rPr>
              <a:t>	}</a:t>
            </a:r>
          </a:p>
          <a:p>
            <a:r>
              <a:rPr lang="en-US" altLang="ko-KR" sz="1600">
                <a:latin typeface="Times New Roman" charset="0"/>
              </a:rPr>
              <a:t>	nReturnCode = pThread-&gt;Run();</a:t>
            </a:r>
          </a:p>
          <a:p>
            <a:r>
              <a:rPr lang="en-US" altLang="ko-KR" sz="1600">
                <a:latin typeface="Times New Roman" charset="0"/>
              </a:rPr>
              <a:t>InitFailure:</a:t>
            </a:r>
          </a:p>
          <a:p>
            <a:r>
              <a:rPr lang="en-US" altLang="ko-KR" sz="1600">
                <a:latin typeface="Times New Roman" charset="0"/>
              </a:rPr>
              <a:t>#ifdef _DEBUG</a:t>
            </a:r>
          </a:p>
          <a:p>
            <a:r>
              <a:rPr lang="en-US" altLang="ko-KR" sz="1600">
                <a:latin typeface="Times New Roman" charset="0"/>
              </a:rPr>
              <a:t>	// Check for missing AfxLockTempMap calls</a:t>
            </a:r>
          </a:p>
          <a:p>
            <a:r>
              <a:rPr lang="en-US" altLang="ko-KR" sz="1600">
                <a:latin typeface="Times New Roman" charset="0"/>
              </a:rPr>
              <a:t>	if (AfxGetModuleThreadState()-&gt;m_nTempMapLock != 0)</a:t>
            </a:r>
          </a:p>
          <a:p>
            <a:r>
              <a:rPr lang="en-US" altLang="ko-KR" sz="1600">
                <a:latin typeface="Times New Roman" charset="0"/>
              </a:rPr>
              <a:t>	{</a:t>
            </a:r>
          </a:p>
          <a:p>
            <a:r>
              <a:rPr lang="en-US" altLang="ko-KR" sz="1600">
                <a:latin typeface="Times New Roman" charset="0"/>
              </a:rPr>
              <a:t>		TRACE1("Warning: Temp map lock count non-zero (%ld).\n",</a:t>
            </a:r>
          </a:p>
          <a:p>
            <a:r>
              <a:rPr lang="en-US" altLang="ko-KR" sz="1600">
                <a:latin typeface="Times New Roman" charset="0"/>
              </a:rPr>
              <a:t>			AfxGetModuleThreadState()-&gt;m_nTempMapLock);</a:t>
            </a:r>
          </a:p>
          <a:p>
            <a:r>
              <a:rPr lang="en-US" altLang="ko-KR" sz="1600">
                <a:latin typeface="Times New Roman" charset="0"/>
              </a:rPr>
              <a:t>	}</a:t>
            </a:r>
          </a:p>
          <a:p>
            <a:r>
              <a:rPr lang="en-US" altLang="ko-KR" sz="1600">
                <a:latin typeface="Times New Roman" charset="0"/>
              </a:rPr>
              <a:t>	AfxLockTempMaps();</a:t>
            </a:r>
          </a:p>
          <a:p>
            <a:r>
              <a:rPr lang="en-US" altLang="ko-KR" sz="1600">
                <a:latin typeface="Times New Roman" charset="0"/>
              </a:rPr>
              <a:t>	AfxUnlockTempMaps(-1);</a:t>
            </a:r>
          </a:p>
          <a:p>
            <a:r>
              <a:rPr lang="en-US" altLang="ko-KR" sz="1600">
                <a:latin typeface="Times New Roman" charset="0"/>
              </a:rPr>
              <a:t>#endif</a:t>
            </a:r>
          </a:p>
          <a:p>
            <a:r>
              <a:rPr lang="en-US" altLang="ko-KR" sz="1600">
                <a:latin typeface="Times New Roman" charset="0"/>
              </a:rPr>
              <a:t>	AfxWinTerm();</a:t>
            </a:r>
          </a:p>
          <a:p>
            <a:r>
              <a:rPr lang="en-US" altLang="ko-KR" sz="1600">
                <a:latin typeface="Times New Roman" charset="0"/>
              </a:rPr>
              <a:t>	return nReturnCode;</a:t>
            </a:r>
          </a:p>
          <a:p>
            <a:r>
              <a:rPr lang="en-US" altLang="ko-KR" sz="1600">
                <a:latin typeface="Times New Roman" charset="0"/>
              </a:rPr>
              <a:t>}      </a:t>
            </a:r>
          </a:p>
          <a:p>
            <a:r>
              <a:rPr lang="en-US" altLang="ko-KR" sz="1600">
                <a:latin typeface="Times New Roman" charset="0"/>
              </a:rPr>
              <a:t>                                                        &lt;WINMAIN.CPP&gt;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4. </a:t>
            </a:r>
            <a:r>
              <a:rPr lang="en-US" altLang="ko-KR" sz="3600" dirty="0" smtClean="0"/>
              <a:t>SDK</a:t>
            </a:r>
            <a:r>
              <a:rPr lang="ko-KR" altLang="en-US" sz="3600" dirty="0" smtClean="0"/>
              <a:t>에서 </a:t>
            </a:r>
            <a:r>
              <a:rPr lang="en-US" altLang="ko-KR" sz="3600" dirty="0" smtClean="0"/>
              <a:t>MFC</a:t>
            </a:r>
            <a:r>
              <a:rPr lang="ko-KR" altLang="en-US" sz="3600" dirty="0" smtClean="0"/>
              <a:t>프로그래밍으로의 전환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0" y="1071546"/>
            <a:ext cx="9144000" cy="6684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dirty="0" smtClean="0"/>
              <a:t>메시지 </a:t>
            </a:r>
            <a:r>
              <a:rPr lang="ko-KR" altLang="en-US" sz="2000" dirty="0" err="1" smtClean="0"/>
              <a:t>맵</a:t>
            </a:r>
            <a:r>
              <a:rPr lang="en-US" altLang="ko-KR" sz="2000" dirty="0" smtClean="0"/>
              <a:t>(Message Map)</a:t>
            </a:r>
          </a:p>
          <a:p>
            <a:pPr>
              <a:lnSpc>
                <a:spcPct val="90000"/>
              </a:lnSpc>
            </a:pPr>
            <a:endParaRPr lang="en-US" altLang="ko-KR" sz="2000" dirty="0" smtClean="0"/>
          </a:p>
          <a:p>
            <a:pPr>
              <a:lnSpc>
                <a:spcPct val="90000"/>
              </a:lnSpc>
            </a:pPr>
            <a:endParaRPr lang="en-US" altLang="ko-KR" sz="2000" dirty="0" smtClean="0"/>
          </a:p>
          <a:p>
            <a:pPr>
              <a:lnSpc>
                <a:spcPct val="90000"/>
              </a:lnSpc>
            </a:pPr>
            <a:endParaRPr lang="en-US" altLang="ko-KR" sz="2000" dirty="0"/>
          </a:p>
          <a:p>
            <a:pPr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메시지와 메시지 처리 함수를 연결해 주는 테이블로 </a:t>
            </a:r>
            <a:r>
              <a:rPr lang="en-US" altLang="ko-KR" sz="2000" dirty="0" smtClean="0"/>
              <a:t>SDK</a:t>
            </a:r>
            <a:r>
              <a:rPr lang="ko-KR" altLang="en-US" sz="2000" dirty="0" smtClean="0"/>
              <a:t>의 윈도우 프로시저 내에서 볼 수 있는 </a:t>
            </a:r>
            <a:r>
              <a:rPr lang="en-US" altLang="ko-KR" sz="2000" dirty="0" smtClean="0"/>
              <a:t>switch… case… </a:t>
            </a:r>
            <a:r>
              <a:rPr lang="ko-KR" altLang="en-US" sz="2000" dirty="0" smtClean="0"/>
              <a:t>문에 대한 객체 지향적인 대안으로 제시된 것이다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>
              <a:lnSpc>
                <a:spcPct val="90000"/>
              </a:lnSpc>
            </a:pPr>
            <a:r>
              <a:rPr lang="ko-KR" altLang="en-US" sz="2000" dirty="0" smtClean="0"/>
              <a:t>메시지 선언과 구현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DECLARE_MESSAGE_MAP()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BEGIN_MESSAGE_MAP()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END_MESSAGE_MAP</a:t>
            </a:r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 BEGIN_MESSAGE_MAP</a:t>
            </a:r>
            <a:r>
              <a:rPr lang="ko-KR" altLang="en-US" sz="2000" dirty="0" err="1" smtClean="0"/>
              <a:t>메크로에는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개의 인자가 있는데 </a:t>
            </a:r>
            <a:r>
              <a:rPr lang="ko-KR" altLang="en-US" sz="2000" dirty="0" err="1" smtClean="0"/>
              <a:t>첫번째</a:t>
            </a:r>
            <a:r>
              <a:rPr lang="ko-KR" altLang="en-US" sz="2000" dirty="0" smtClean="0"/>
              <a:t> 인자는 메시지 </a:t>
            </a:r>
            <a:r>
              <a:rPr lang="ko-KR" altLang="en-US" sz="2000" dirty="0" err="1" smtClean="0"/>
              <a:t>맵이</a:t>
            </a:r>
            <a:r>
              <a:rPr lang="ko-KR" altLang="en-US" sz="2000" dirty="0" smtClean="0"/>
              <a:t> 정의된 클래스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두번째</a:t>
            </a:r>
            <a:r>
              <a:rPr lang="ko-KR" altLang="en-US" sz="2000" dirty="0" smtClean="0"/>
              <a:t> 인자는 부모 클래스를 나타낸다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err="1" smtClean="0"/>
              <a:t>CMyFrame</a:t>
            </a:r>
            <a:r>
              <a:rPr lang="ko-KR" altLang="en-US" sz="2000" dirty="0" smtClean="0"/>
              <a:t>에서 처리되지 않은 메시지를 부모 클래스 </a:t>
            </a:r>
            <a:r>
              <a:rPr lang="en-US" altLang="ko-KR" sz="2000" dirty="0" err="1" smtClean="0"/>
              <a:t>CFrameWnd</a:t>
            </a:r>
            <a:r>
              <a:rPr lang="ko-KR" altLang="en-US" sz="2000" dirty="0" smtClean="0"/>
              <a:t>에 위임한다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내부적으로 </a:t>
            </a:r>
            <a:r>
              <a:rPr lang="en-US" altLang="ko-KR" sz="2000" dirty="0" smtClean="0"/>
              <a:t>MFC </a:t>
            </a:r>
            <a:r>
              <a:rPr lang="ko-KR" altLang="en-US" sz="2000" dirty="0" smtClean="0"/>
              <a:t>계층 구조의 </a:t>
            </a:r>
            <a:r>
              <a:rPr lang="en-US" altLang="ko-KR" sz="2000" dirty="0" err="1" smtClean="0"/>
              <a:t>CCmdTarget</a:t>
            </a:r>
            <a:r>
              <a:rPr lang="ko-KR" altLang="en-US" sz="2000" dirty="0" smtClean="0"/>
              <a:t>클래스까지 올라가면서 메시지 </a:t>
            </a:r>
            <a:r>
              <a:rPr lang="ko-KR" altLang="en-US" sz="2000" dirty="0" err="1" smtClean="0"/>
              <a:t>핸들러를</a:t>
            </a:r>
            <a:r>
              <a:rPr lang="ko-KR" altLang="en-US" sz="2000" dirty="0" smtClean="0"/>
              <a:t> 검색하게 된다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2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ko-KR" altLang="en-US" sz="2000" dirty="0">
              <a:ea typeface="+mj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00034" y="1428736"/>
            <a:ext cx="7848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Times New Roman" charset="0"/>
              </a:rPr>
              <a:t>BEGIN_MESSAGE_MAP(CMyFrame,CFrameWnd)</a:t>
            </a:r>
          </a:p>
          <a:p>
            <a:r>
              <a:rPr lang="en-US" altLang="ko-KR" sz="1800">
                <a:latin typeface="Times New Roman" charset="0"/>
              </a:rPr>
              <a:t>	ON_WM_RBUTTONDOWN()</a:t>
            </a:r>
          </a:p>
          <a:p>
            <a:r>
              <a:rPr lang="en-US" altLang="ko-KR" sz="1800">
                <a:latin typeface="Times New Roman" charset="0"/>
              </a:rPr>
              <a:t>END_MESSAGE_MAP()</a:t>
            </a:r>
            <a:endParaRPr lang="en-US" altLang="ko-KR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4. </a:t>
            </a:r>
            <a:r>
              <a:rPr lang="en-US" altLang="ko-KR" sz="3600" dirty="0" smtClean="0"/>
              <a:t>SDK</a:t>
            </a:r>
            <a:r>
              <a:rPr lang="ko-KR" altLang="en-US" sz="3600" dirty="0" smtClean="0"/>
              <a:t>에서 </a:t>
            </a:r>
            <a:r>
              <a:rPr lang="en-US" altLang="ko-KR" sz="3600" dirty="0" smtClean="0"/>
              <a:t>MFC</a:t>
            </a:r>
            <a:r>
              <a:rPr lang="ko-KR" altLang="en-US" sz="3600" dirty="0" smtClean="0"/>
              <a:t>프로그래밍으로의 전환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0" y="1071546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dirty="0" smtClean="0"/>
              <a:t>메시지 </a:t>
            </a:r>
            <a:r>
              <a:rPr lang="ko-KR" altLang="en-US" sz="2000" dirty="0" err="1" smtClean="0"/>
              <a:t>핸들러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메시지 처리 함수</a:t>
            </a:r>
            <a:r>
              <a:rPr lang="en-US" altLang="ko-KR" sz="20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전달받은 메시지를 적절히 처리해주는 함수를 메시지 </a:t>
            </a:r>
            <a:r>
              <a:rPr lang="ko-KR" altLang="en-US" sz="2000" dirty="0" err="1" smtClean="0"/>
              <a:t>핸들러라고</a:t>
            </a:r>
            <a:r>
              <a:rPr lang="ko-KR" altLang="en-US" sz="2000" dirty="0" smtClean="0"/>
              <a:t> 한다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err="1" smtClean="0"/>
              <a:t>afx_msg</a:t>
            </a:r>
            <a:r>
              <a:rPr lang="en-US" altLang="ko-KR" sz="2000" dirty="0" smtClean="0"/>
              <a:t> void </a:t>
            </a:r>
            <a:r>
              <a:rPr lang="en-US" altLang="ko-KR" sz="2000" dirty="0" err="1" smtClean="0"/>
              <a:t>OnRButtonDown</a:t>
            </a:r>
            <a:r>
              <a:rPr lang="en-US" altLang="ko-KR" sz="2000" dirty="0" smtClean="0"/>
              <a:t>(UINT </a:t>
            </a:r>
            <a:r>
              <a:rPr lang="en-US" altLang="ko-KR" sz="2000" dirty="0" err="1" smtClean="0"/>
              <a:t>nFlags,CPoint</a:t>
            </a:r>
            <a:r>
              <a:rPr lang="en-US" altLang="ko-KR" sz="2000" dirty="0" smtClean="0"/>
              <a:t> point);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afx_msg</a:t>
            </a:r>
            <a:r>
              <a:rPr lang="en-US" altLang="ko-KR" sz="2000" dirty="0" smtClean="0"/>
              <a:t> : </a:t>
            </a:r>
          </a:p>
          <a:p>
            <a:pPr lvl="3">
              <a:lnSpc>
                <a:spcPct val="90000"/>
              </a:lnSpc>
            </a:pPr>
            <a:r>
              <a:rPr lang="ko-KR" altLang="en-US" sz="2000" dirty="0"/>
              <a:t>현재 선언된 함수가 메시지 </a:t>
            </a:r>
            <a:r>
              <a:rPr lang="ko-KR" altLang="en-US" sz="2000" dirty="0" err="1"/>
              <a:t>핸들러임을</a:t>
            </a:r>
            <a:r>
              <a:rPr lang="ko-KR" altLang="en-US" sz="2000" dirty="0"/>
              <a:t> 알려주는 것이다</a:t>
            </a:r>
            <a:r>
              <a:rPr lang="en-US" altLang="ko-KR" sz="2000" dirty="0"/>
              <a:t>.</a:t>
            </a:r>
          </a:p>
          <a:p>
            <a:pPr lvl="3">
              <a:lnSpc>
                <a:spcPct val="90000"/>
              </a:lnSpc>
            </a:pPr>
            <a:r>
              <a:rPr lang="ko-KR" altLang="en-US" sz="2000" dirty="0"/>
              <a:t>반드시 기술할 필요는 없다</a:t>
            </a:r>
            <a:r>
              <a:rPr lang="en-US" altLang="ko-KR" sz="2000" dirty="0"/>
              <a:t>.</a:t>
            </a:r>
          </a:p>
          <a:p>
            <a:pPr lvl="3">
              <a:lnSpc>
                <a:spcPct val="90000"/>
              </a:lnSpc>
            </a:pPr>
            <a:r>
              <a:rPr lang="ko-KR" altLang="en-US" sz="2000" dirty="0"/>
              <a:t>컴파일러에 의해 무시된다</a:t>
            </a:r>
            <a:r>
              <a:rPr lang="en-US" altLang="ko-KR" sz="2000" dirty="0"/>
              <a:t>.</a:t>
            </a:r>
          </a:p>
          <a:p>
            <a:pPr lvl="3">
              <a:lnSpc>
                <a:spcPct val="90000"/>
              </a:lnSpc>
            </a:pPr>
            <a:r>
              <a:rPr lang="ko-KR" altLang="en-US" sz="2000" dirty="0"/>
              <a:t>일반 멤버함수의 경우 프로그래머가 적절한 </a:t>
            </a:r>
            <a:r>
              <a:rPr lang="ko-KR" altLang="en-US" sz="2000" dirty="0" err="1"/>
              <a:t>함수명을</a:t>
            </a:r>
            <a:r>
              <a:rPr lang="ko-KR" altLang="en-US" sz="2000" dirty="0"/>
              <a:t> 부여하지만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메시지 </a:t>
            </a:r>
            <a:r>
              <a:rPr lang="ko-KR" altLang="en-US" sz="2000" dirty="0" err="1"/>
              <a:t>핸들러의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겨우는</a:t>
            </a:r>
            <a:r>
              <a:rPr lang="ko-KR" altLang="en-US" sz="2000" dirty="0"/>
              <a:t> 이미 내정되어 있다</a:t>
            </a:r>
            <a:r>
              <a:rPr lang="en-US" altLang="ko-KR" sz="2000" dirty="0" smtClean="0"/>
              <a:t>.</a:t>
            </a:r>
          </a:p>
          <a:p>
            <a:pPr lvl="3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메시지 </a:t>
            </a:r>
            <a:r>
              <a:rPr lang="ko-KR" altLang="en-US" sz="2000" dirty="0" err="1" smtClean="0"/>
              <a:t>핸들러는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프레이워크에</a:t>
            </a:r>
            <a:r>
              <a:rPr lang="ko-KR" altLang="en-US" sz="2000" dirty="0" smtClean="0"/>
              <a:t> 의해 자동 호출된다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err="1" smtClean="0"/>
              <a:t>Afx</a:t>
            </a:r>
            <a:r>
              <a:rPr lang="ko-KR" altLang="en-US" sz="2000" dirty="0" smtClean="0"/>
              <a:t>로 시작되는 함수는 특정 클래스에 종속된 멤버함수가 아닌 전역함수를 뜻한다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프레임워크는 메시지 </a:t>
            </a:r>
            <a:r>
              <a:rPr lang="ko-KR" altLang="en-US" sz="2000" dirty="0" err="1" smtClean="0"/>
              <a:t>핸들러에</a:t>
            </a:r>
            <a:r>
              <a:rPr lang="ko-KR" altLang="en-US" sz="2000" dirty="0" smtClean="0"/>
              <a:t> 대해 가상함수를 사용하지 않는다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가상함수 테이블로 인한 부하가 너무 크기 때문이다</a:t>
            </a:r>
            <a:r>
              <a:rPr lang="en-US" altLang="ko-KR" sz="2000" dirty="0" smtClean="0"/>
              <a:t>.</a:t>
            </a:r>
          </a:p>
          <a:p>
            <a:pPr lvl="3">
              <a:lnSpc>
                <a:spcPct val="90000"/>
              </a:lnSpc>
            </a:pPr>
            <a:endParaRPr lang="en-US" altLang="ko-KR" sz="2000" dirty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2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ko-KR" altLang="en-US" sz="2000" dirty="0"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4. </a:t>
            </a:r>
            <a:r>
              <a:rPr lang="en-US" altLang="ko-KR" sz="3600" dirty="0" smtClean="0"/>
              <a:t>SDK</a:t>
            </a:r>
            <a:r>
              <a:rPr lang="ko-KR" altLang="en-US" sz="3600" dirty="0" smtClean="0"/>
              <a:t>에서 </a:t>
            </a:r>
            <a:r>
              <a:rPr lang="en-US" altLang="ko-KR" sz="3600" dirty="0" smtClean="0"/>
              <a:t>MFC</a:t>
            </a:r>
            <a:r>
              <a:rPr lang="ko-KR" altLang="en-US" sz="3600" dirty="0" smtClean="0"/>
              <a:t>프로그래밍으로의 전환</a:t>
            </a:r>
            <a:endParaRPr lang="ko-KR" altLang="en-US" sz="36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71472" y="1438276"/>
            <a:ext cx="2286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메시지 유형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857472" y="1438276"/>
            <a:ext cx="2743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메시지 맵 엔트리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600672" y="1438276"/>
            <a:ext cx="3109913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메시지 핸들러 원형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71472" y="1971676"/>
            <a:ext cx="2286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Times New Roman" charset="0"/>
              </a:rPr>
              <a:t>WM_MOUSEMOVE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857472" y="1971676"/>
            <a:ext cx="2743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Times New Roman" charset="0"/>
              </a:rPr>
              <a:t>ON_WM_MOUSEMOVE()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600672" y="1971676"/>
            <a:ext cx="3109913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Times New Roman" charset="0"/>
              </a:rPr>
              <a:t>Void OnMouseMove</a:t>
            </a:r>
          </a:p>
          <a:p>
            <a:r>
              <a:rPr lang="en-US" altLang="ko-KR" sz="1800">
                <a:latin typeface="Times New Roman" charset="0"/>
              </a:rPr>
              <a:t>(UINT nFlags, Cpoint point);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71472" y="2505076"/>
            <a:ext cx="2286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Times New Roman" charset="0"/>
              </a:rPr>
              <a:t>WM_KEYDOWN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857472" y="2505076"/>
            <a:ext cx="2743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Times New Roman" charset="0"/>
              </a:rPr>
              <a:t>ON_WM_KEYDOWN()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600672" y="2505076"/>
            <a:ext cx="3109913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Times New Roman" charset="0"/>
              </a:rPr>
              <a:t>Void OnKeyDown(UINT nChar,</a:t>
            </a:r>
          </a:p>
          <a:p>
            <a:r>
              <a:rPr lang="en-US" altLang="ko-KR" sz="1800">
                <a:latin typeface="Times New Roman" charset="0"/>
              </a:rPr>
              <a:t>UINT nRepCnt,UNIT nFlags);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71472" y="3038476"/>
            <a:ext cx="2286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Times New Roman" charset="0"/>
              </a:rPr>
              <a:t>WM_DESTORY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857472" y="3038476"/>
            <a:ext cx="2743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Times New Roman" charset="0"/>
              </a:rPr>
              <a:t>ON_WM_DESTORY()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5600672" y="3038476"/>
            <a:ext cx="3109913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Times New Roman" charset="0"/>
              </a:rPr>
              <a:t>Void OnDestory()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571472" y="3571876"/>
            <a:ext cx="2286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Times New Roman" charset="0"/>
              </a:rPr>
              <a:t>WM_COMMAND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857472" y="3571876"/>
            <a:ext cx="2743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Times New Roman" charset="0"/>
              </a:rPr>
              <a:t>ON_COMMAND(id,Func)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5600672" y="3571876"/>
            <a:ext cx="3109913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Times New Roman" charset="0"/>
              </a:rPr>
              <a:t>Void Func()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4. </a:t>
            </a:r>
            <a:r>
              <a:rPr lang="en-US" altLang="ko-KR" sz="3600" dirty="0" smtClean="0"/>
              <a:t>SDK</a:t>
            </a:r>
            <a:r>
              <a:rPr lang="ko-KR" altLang="en-US" sz="3600" dirty="0" smtClean="0"/>
              <a:t>에서 </a:t>
            </a:r>
            <a:r>
              <a:rPr lang="en-US" altLang="ko-KR" sz="3600" dirty="0" smtClean="0"/>
              <a:t>MFC</a:t>
            </a:r>
            <a:r>
              <a:rPr lang="ko-KR" altLang="en-US" sz="3600" dirty="0" smtClean="0"/>
              <a:t>프로그래밍으로의 전환</a:t>
            </a:r>
            <a:endParaRPr lang="ko-KR" altLang="en-US" sz="3600" dirty="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990600" y="838200"/>
            <a:ext cx="79248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Times New Roman" charset="0"/>
              </a:rPr>
              <a:t>#define DECLARE_MESSAGE_MAP() \</a:t>
            </a:r>
          </a:p>
          <a:p>
            <a:r>
              <a:rPr lang="en-US" altLang="ko-KR" sz="1800">
                <a:latin typeface="Times New Roman" charset="0"/>
              </a:rPr>
              <a:t>private: \</a:t>
            </a:r>
          </a:p>
          <a:p>
            <a:r>
              <a:rPr lang="en-US" altLang="ko-KR" sz="1800">
                <a:latin typeface="Times New Roman" charset="0"/>
              </a:rPr>
              <a:t>	static const AFX_MSGMAP_ENTRY _messageEntries[]; \</a:t>
            </a:r>
          </a:p>
          <a:p>
            <a:r>
              <a:rPr lang="en-US" altLang="ko-KR" sz="1800">
                <a:latin typeface="Times New Roman" charset="0"/>
              </a:rPr>
              <a:t>protected: \</a:t>
            </a:r>
          </a:p>
          <a:p>
            <a:r>
              <a:rPr lang="en-US" altLang="ko-KR" sz="1800">
                <a:latin typeface="Times New Roman" charset="0"/>
              </a:rPr>
              <a:t>	static AFX_DATA const AFX_MSGMAP messageMap; \</a:t>
            </a:r>
          </a:p>
          <a:p>
            <a:r>
              <a:rPr lang="en-US" altLang="ko-KR" sz="1800">
                <a:latin typeface="Times New Roman" charset="0"/>
              </a:rPr>
              <a:t>	static const AFX_MSGMAP* PASCAL _GetBaseMessageMap(); \</a:t>
            </a:r>
          </a:p>
          <a:p>
            <a:r>
              <a:rPr lang="en-US" altLang="ko-KR" sz="1800">
                <a:latin typeface="Times New Roman" charset="0"/>
              </a:rPr>
              <a:t>	virtual const AFX_MSGMAP* GetMessageMap() const; \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990600" y="3276600"/>
            <a:ext cx="79248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Times New Roman" charset="0"/>
              </a:rPr>
              <a:t>#define BEGIN_MESSAGE_MAP(theClass, baseClass) \</a:t>
            </a:r>
          </a:p>
          <a:p>
            <a:r>
              <a:rPr lang="en-US" altLang="ko-KR" sz="1800">
                <a:latin typeface="Times New Roman" charset="0"/>
              </a:rPr>
              <a:t>const AFX_MSGMAP* PASCAL theClass::_GetBaseMessageMap() \</a:t>
            </a:r>
          </a:p>
          <a:p>
            <a:r>
              <a:rPr lang="en-US" altLang="ko-KR" sz="1800">
                <a:latin typeface="Times New Roman" charset="0"/>
              </a:rPr>
              <a:t>	{ return &amp;baseClass::messageMap; } \</a:t>
            </a:r>
          </a:p>
          <a:p>
            <a:r>
              <a:rPr lang="en-US" altLang="ko-KR" sz="1800">
                <a:latin typeface="Times New Roman" charset="0"/>
              </a:rPr>
              <a:t>const AFX_MSGMAP* theClass::GetMessageMap() const \</a:t>
            </a:r>
          </a:p>
          <a:p>
            <a:r>
              <a:rPr lang="en-US" altLang="ko-KR" sz="1800">
                <a:latin typeface="Times New Roman" charset="0"/>
              </a:rPr>
              <a:t>	{ return &amp;theClass::messageMap; } \</a:t>
            </a:r>
          </a:p>
          <a:p>
            <a:r>
              <a:rPr lang="en-US" altLang="ko-KR" sz="1800">
                <a:latin typeface="Times New Roman" charset="0"/>
              </a:rPr>
              <a:t>AFX_COMDAT AFX_DATADEF const AFX_MSGMAP theClass::messageMap = \</a:t>
            </a:r>
          </a:p>
          <a:p>
            <a:r>
              <a:rPr lang="en-US" altLang="ko-KR" sz="1800">
                <a:latin typeface="Times New Roman" charset="0"/>
              </a:rPr>
              <a:t>{ &amp;theClass::_GetBaseMessageMap, &amp;theClass::_messageEntries[0] }; \</a:t>
            </a:r>
          </a:p>
          <a:p>
            <a:r>
              <a:rPr lang="en-US" altLang="ko-KR" sz="1800">
                <a:latin typeface="Times New Roman" charset="0"/>
              </a:rPr>
              <a:t>AFX_COMDAT const AFX_MSGMAP_ENTRY theClass::_messageEntries[] = \</a:t>
            </a:r>
          </a:p>
          <a:p>
            <a:r>
              <a:rPr lang="en-US" altLang="ko-KR" sz="1800">
                <a:latin typeface="Times New Roman" charset="0"/>
              </a:rPr>
              <a:t>{ \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1000125" y="5843588"/>
            <a:ext cx="7915275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Times New Roman" charset="0"/>
              </a:rPr>
              <a:t>#define END_MESSAGE_MAP() \</a:t>
            </a:r>
          </a:p>
          <a:p>
            <a:r>
              <a:rPr lang="en-US" altLang="ko-KR" sz="1800">
                <a:latin typeface="Times New Roman" charset="0"/>
              </a:rPr>
              <a:t>		{0, 0, 0, 0, AfxSig_end, (AFX_PMSG)0 } \</a:t>
            </a:r>
          </a:p>
          <a:p>
            <a:r>
              <a:rPr lang="en-US" altLang="ko-KR" sz="1800">
                <a:latin typeface="Times New Roman" charset="0"/>
              </a:rPr>
              <a:t>	}; \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5.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를 이용한 </a:t>
            </a:r>
            <a:r>
              <a:rPr lang="en-US" altLang="ko-KR" sz="3600" dirty="0" smtClean="0"/>
              <a:t>MFC</a:t>
            </a:r>
            <a:r>
              <a:rPr lang="ko-KR" altLang="en-US" sz="3600" dirty="0" smtClean="0"/>
              <a:t>프로그래밍</a:t>
            </a:r>
            <a:endParaRPr lang="ko-KR" altLang="en-US" sz="3600" dirty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000100" y="1219199"/>
          <a:ext cx="6619900" cy="5002661"/>
        </p:xfrm>
        <a:graphic>
          <a:graphicData uri="http://schemas.openxmlformats.org/presentationml/2006/ole">
            <p:oleObj spid="_x0000_s9218" name="비트맵 이미지" r:id="rId3" imgW="5847619" imgH="4420217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5.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를 이용한 </a:t>
            </a:r>
            <a:r>
              <a:rPr lang="en-US" altLang="ko-KR" sz="3600" dirty="0" smtClean="0"/>
              <a:t>MFC</a:t>
            </a:r>
            <a:r>
              <a:rPr lang="ko-KR" altLang="en-US" sz="3600" dirty="0" smtClean="0"/>
              <a:t>프로그래밍</a:t>
            </a:r>
            <a:endParaRPr lang="ko-KR" altLang="en-US" sz="36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66800" y="1447800"/>
            <a:ext cx="2133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구 분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00400" y="1447800"/>
            <a:ext cx="5562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내  용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66800" y="2667000"/>
            <a:ext cx="2133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Multiple document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00400" y="2667000"/>
            <a:ext cx="5562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다중 문서를 작성할 수 있는 어플리켕션을</a:t>
            </a:r>
          </a:p>
          <a:p>
            <a:r>
              <a:rPr lang="ko-KR" altLang="en-US" sz="2000">
                <a:latin typeface="Times New Roman" charset="0"/>
              </a:rPr>
              <a:t>생성한다</a:t>
            </a:r>
            <a:r>
              <a:rPr lang="en-US" altLang="ko-KR" sz="2000">
                <a:latin typeface="Times New Roman" charset="0"/>
              </a:rPr>
              <a:t>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6800" y="3352800"/>
            <a:ext cx="2133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Dialog based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00400" y="3352800"/>
            <a:ext cx="556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다이얼로그 기반의 어플리케이션을 생성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66800" y="3810000"/>
            <a:ext cx="2133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Document/View</a:t>
            </a:r>
          </a:p>
          <a:p>
            <a:pPr algn="ctr"/>
            <a:r>
              <a:rPr lang="ko-KR" altLang="en-US" sz="2000">
                <a:latin typeface="Times New Roman" charset="0"/>
              </a:rPr>
              <a:t>구조사용 여부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00400" y="3810000"/>
            <a:ext cx="5562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Times New Roman" charset="0"/>
              </a:rPr>
              <a:t>MFC</a:t>
            </a:r>
            <a:r>
              <a:rPr lang="ko-KR" altLang="en-US" sz="2000">
                <a:latin typeface="Times New Roman" charset="0"/>
              </a:rPr>
              <a:t>의 도큐먼트</a:t>
            </a:r>
            <a:r>
              <a:rPr lang="en-US" altLang="ko-KR" sz="2000">
                <a:latin typeface="Times New Roman" charset="0"/>
              </a:rPr>
              <a:t>-</a:t>
            </a:r>
            <a:r>
              <a:rPr lang="ko-KR" altLang="en-US" sz="2000">
                <a:latin typeface="Times New Roman" charset="0"/>
              </a:rPr>
              <a:t>뷰 구조를 사용하지 않는 어플</a:t>
            </a:r>
          </a:p>
          <a:p>
            <a:r>
              <a:rPr lang="ko-KR" altLang="en-US" sz="2000">
                <a:latin typeface="Times New Roman" charset="0"/>
              </a:rPr>
              <a:t>리케이션을 생성한다</a:t>
            </a:r>
            <a:r>
              <a:rPr lang="en-US" altLang="ko-KR" sz="2000">
                <a:latin typeface="Times New Roman" charset="0"/>
              </a:rPr>
              <a:t>.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66800" y="4572000"/>
            <a:ext cx="2133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>
                <a:latin typeface="Times New Roman" charset="0"/>
              </a:rPr>
              <a:t>리소스에 사용할 </a:t>
            </a:r>
          </a:p>
          <a:p>
            <a:pPr algn="ctr"/>
            <a:r>
              <a:rPr lang="ko-KR" altLang="en-US" sz="2000">
                <a:latin typeface="Times New Roman" charset="0"/>
              </a:rPr>
              <a:t>언어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200400" y="4572000"/>
            <a:ext cx="5562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자신의 시스템에 설치되어 있는 </a:t>
            </a:r>
            <a:r>
              <a:rPr lang="en-US" altLang="ko-KR" sz="2000">
                <a:latin typeface="Times New Roman" charset="0"/>
              </a:rPr>
              <a:t>DLL</a:t>
            </a:r>
            <a:r>
              <a:rPr lang="ko-KR" altLang="en-US" sz="2000">
                <a:latin typeface="Times New Roman" charset="0"/>
              </a:rPr>
              <a:t>에 따라서</a:t>
            </a:r>
          </a:p>
          <a:p>
            <a:r>
              <a:rPr lang="ko-KR" altLang="en-US" sz="2000">
                <a:latin typeface="Times New Roman" charset="0"/>
              </a:rPr>
              <a:t>지원하는 언어 항목이 다르게 나타난다</a:t>
            </a:r>
            <a:r>
              <a:rPr lang="en-US" altLang="ko-KR" sz="2000">
                <a:latin typeface="Times New Roman" charset="0"/>
              </a:rPr>
              <a:t>.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1066800" y="1828800"/>
            <a:ext cx="2133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Single document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3200400" y="1828800"/>
            <a:ext cx="5562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단일 문서를 작성할 수 있는 어플리켕션을</a:t>
            </a:r>
          </a:p>
          <a:p>
            <a:r>
              <a:rPr lang="ko-KR" altLang="en-US" sz="2000">
                <a:latin typeface="Times New Roman" charset="0"/>
              </a:rPr>
              <a:t>생성한다</a:t>
            </a:r>
            <a:r>
              <a:rPr lang="en-US" altLang="ko-KR" sz="2000">
                <a:latin typeface="Times New Roman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5.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를 이용한 </a:t>
            </a:r>
            <a:r>
              <a:rPr lang="en-US" altLang="ko-KR" sz="3600" dirty="0" smtClean="0"/>
              <a:t>MFC</a:t>
            </a:r>
            <a:r>
              <a:rPr lang="ko-KR" altLang="en-US" sz="3600" dirty="0" smtClean="0"/>
              <a:t>프로그래밍</a:t>
            </a:r>
            <a:endParaRPr lang="ko-KR" altLang="en-US" sz="3600" dirty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628775" y="990600"/>
          <a:ext cx="5886450" cy="4486275"/>
        </p:xfrm>
        <a:graphic>
          <a:graphicData uri="http://schemas.openxmlformats.org/presentationml/2006/ole">
            <p:oleObj spid="_x0000_s10242" name="비트맵 이미지" r:id="rId3" imgW="5885714" imgH="4486901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5.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를 이용한 </a:t>
            </a:r>
            <a:r>
              <a:rPr lang="en-US" altLang="ko-KR" sz="3600" dirty="0" smtClean="0"/>
              <a:t>MFC</a:t>
            </a:r>
            <a:r>
              <a:rPr lang="ko-KR" altLang="en-US" sz="3600" dirty="0" smtClean="0"/>
              <a:t>프로그래밍</a:t>
            </a:r>
            <a:endParaRPr lang="ko-KR" altLang="en-US" sz="36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66800" y="1066800"/>
            <a:ext cx="2133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구 분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00400" y="1066800"/>
            <a:ext cx="5562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내  용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66800" y="1447800"/>
            <a:ext cx="2133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None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00400" y="1447800"/>
            <a:ext cx="5562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Times New Roman" charset="0"/>
              </a:rPr>
              <a:t>Database</a:t>
            </a:r>
            <a:r>
              <a:rPr lang="ko-KR" altLang="en-US" sz="2000">
                <a:latin typeface="Times New Roman" charset="0"/>
              </a:rPr>
              <a:t>를 지원하지 않는 어플리케이션을 생성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6800" y="2133600"/>
            <a:ext cx="2133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Header file only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200400" y="2133600"/>
            <a:ext cx="5562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Times New Roman" charset="0"/>
              </a:rPr>
              <a:t>Database</a:t>
            </a:r>
            <a:r>
              <a:rPr lang="ko-KR" altLang="en-US" sz="2000">
                <a:latin typeface="Times New Roman" charset="0"/>
              </a:rPr>
              <a:t>를 지원하는 클래스를 사용할 수 있도록</a:t>
            </a:r>
          </a:p>
          <a:p>
            <a:r>
              <a:rPr lang="ko-KR" altLang="en-US" sz="2000">
                <a:latin typeface="Times New Roman" charset="0"/>
              </a:rPr>
              <a:t>헤더 파일만 추가되므로 원하는 클래스를 직접</a:t>
            </a:r>
          </a:p>
          <a:p>
            <a:r>
              <a:rPr lang="ko-KR" altLang="en-US" sz="2000">
                <a:latin typeface="Times New Roman" charset="0"/>
              </a:rPr>
              <a:t>추가해서 사용해야 한다</a:t>
            </a:r>
            <a:r>
              <a:rPr lang="en-US" altLang="ko-KR" sz="2000">
                <a:latin typeface="Times New Roman" charset="0"/>
              </a:rPr>
              <a:t>.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66800" y="3505200"/>
            <a:ext cx="21336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Database view</a:t>
            </a:r>
          </a:p>
          <a:p>
            <a:pPr algn="ctr"/>
            <a:r>
              <a:rPr lang="en-US" altLang="ko-KR" sz="2000">
                <a:latin typeface="Times New Roman" charset="0"/>
              </a:rPr>
              <a:t>Without file support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00400" y="3505200"/>
            <a:ext cx="55626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Times New Roman" charset="0"/>
              </a:rPr>
              <a:t>Database</a:t>
            </a:r>
            <a:r>
              <a:rPr lang="ko-KR" altLang="en-US" sz="2000">
                <a:latin typeface="Times New Roman" charset="0"/>
              </a:rPr>
              <a:t>를 지원하는 클래스를 포함하는 어플리</a:t>
            </a:r>
          </a:p>
          <a:p>
            <a:r>
              <a:rPr lang="ko-KR" altLang="en-US" sz="2000">
                <a:latin typeface="Times New Roman" charset="0"/>
              </a:rPr>
              <a:t>케이션을 생성한다</a:t>
            </a:r>
            <a:r>
              <a:rPr lang="en-US" altLang="ko-KR" sz="2000">
                <a:latin typeface="Times New Roman" charset="0"/>
              </a:rPr>
              <a:t>.(</a:t>
            </a:r>
            <a:r>
              <a:rPr lang="ko-KR" altLang="en-US" sz="2000">
                <a:latin typeface="Times New Roman" charset="0"/>
              </a:rPr>
              <a:t>단</a:t>
            </a:r>
            <a:r>
              <a:rPr lang="en-US" altLang="ko-KR" sz="2000">
                <a:latin typeface="Times New Roman" charset="0"/>
              </a:rPr>
              <a:t>, </a:t>
            </a:r>
            <a:r>
              <a:rPr lang="ko-KR" altLang="en-US" sz="2000">
                <a:latin typeface="Times New Roman" charset="0"/>
              </a:rPr>
              <a:t>파일 지원을 위한 코드가</a:t>
            </a:r>
          </a:p>
          <a:p>
            <a:r>
              <a:rPr lang="ko-KR" altLang="en-US" sz="2000">
                <a:latin typeface="Times New Roman" charset="0"/>
              </a:rPr>
              <a:t>추가되지 않는다</a:t>
            </a:r>
            <a:r>
              <a:rPr lang="en-US" altLang="ko-KR" sz="2000">
                <a:latin typeface="Times New Roman" charset="0"/>
              </a:rPr>
              <a:t>.</a:t>
            </a:r>
          </a:p>
          <a:p>
            <a:r>
              <a:rPr lang="en-US" altLang="ko-KR" sz="2000">
                <a:latin typeface="Times New Roman" charset="0"/>
              </a:rPr>
              <a:t>Database</a:t>
            </a:r>
            <a:r>
              <a:rPr lang="ko-KR" altLang="en-US" sz="2000">
                <a:latin typeface="Times New Roman" charset="0"/>
              </a:rPr>
              <a:t>지원 클래스란</a:t>
            </a:r>
            <a:r>
              <a:rPr lang="en-US" altLang="ko-KR" sz="2000">
                <a:latin typeface="Times New Roman" charset="0"/>
              </a:rPr>
              <a:t>?</a:t>
            </a:r>
          </a:p>
          <a:p>
            <a:r>
              <a:rPr lang="en-US" altLang="ko-KR" sz="2000">
                <a:latin typeface="Times New Roman" charset="0"/>
              </a:rPr>
              <a:t>CRecordView</a:t>
            </a:r>
            <a:r>
              <a:rPr lang="ko-KR" altLang="en-US" sz="2000">
                <a:latin typeface="Times New Roman" charset="0"/>
              </a:rPr>
              <a:t>에서 파생된 뷰와 </a:t>
            </a:r>
            <a:r>
              <a:rPr lang="en-US" altLang="ko-KR" sz="2000">
                <a:latin typeface="Times New Roman" charset="0"/>
              </a:rPr>
              <a:t>CRecordSet</a:t>
            </a:r>
            <a:r>
              <a:rPr lang="ko-KR" altLang="en-US" sz="2000">
                <a:latin typeface="Times New Roman" charset="0"/>
              </a:rPr>
              <a:t>에서</a:t>
            </a:r>
          </a:p>
          <a:p>
            <a:r>
              <a:rPr lang="ko-KR" altLang="en-US" sz="2000">
                <a:latin typeface="Times New Roman" charset="0"/>
              </a:rPr>
              <a:t>파생된 레코드 셋 클래스를 말한다</a:t>
            </a:r>
            <a:r>
              <a:rPr lang="en-US" altLang="ko-KR" sz="2000">
                <a:latin typeface="Times New Roman" charset="0"/>
              </a:rPr>
              <a:t>.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66800" y="5486400"/>
            <a:ext cx="21336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Database view</a:t>
            </a:r>
          </a:p>
          <a:p>
            <a:pPr algn="ctr"/>
            <a:r>
              <a:rPr lang="en-US" altLang="ko-KR" sz="2000">
                <a:latin typeface="Times New Roman" charset="0"/>
              </a:rPr>
              <a:t>with file support </a:t>
            </a:r>
          </a:p>
          <a:p>
            <a:pPr algn="ctr"/>
            <a:r>
              <a:rPr lang="en-US" altLang="ko-KR" sz="2000">
                <a:latin typeface="Times New Roman" charset="0"/>
              </a:rPr>
              <a:t>Data Source</a:t>
            </a:r>
            <a:r>
              <a:rPr lang="ko-KR" altLang="en-US" sz="2000">
                <a:latin typeface="Times New Roman" charset="0"/>
              </a:rPr>
              <a:t>버튼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200400" y="5486400"/>
            <a:ext cx="55626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Times New Roman" charset="0"/>
              </a:rPr>
              <a:t>Database</a:t>
            </a:r>
            <a:r>
              <a:rPr lang="ko-KR" altLang="en-US" sz="2000">
                <a:latin typeface="Times New Roman" charset="0"/>
              </a:rPr>
              <a:t>를 지원하는 클래스를 포함하는 어플리</a:t>
            </a:r>
          </a:p>
          <a:p>
            <a:r>
              <a:rPr lang="ko-KR" altLang="en-US" sz="2000">
                <a:latin typeface="Times New Roman" charset="0"/>
              </a:rPr>
              <a:t>케이션을 생성한다</a:t>
            </a:r>
            <a:r>
              <a:rPr lang="en-US" altLang="ko-KR" sz="2000">
                <a:latin typeface="Times New Roman" charset="0"/>
              </a:rPr>
              <a:t>. </a:t>
            </a:r>
            <a:r>
              <a:rPr lang="ko-KR" altLang="en-US" sz="2000">
                <a:latin typeface="Times New Roman" charset="0"/>
              </a:rPr>
              <a:t>동시에 도큐먼트 클래스에 </a:t>
            </a:r>
          </a:p>
          <a:p>
            <a:r>
              <a:rPr lang="ko-KR" altLang="en-US" sz="2000">
                <a:latin typeface="Times New Roman" charset="0"/>
              </a:rPr>
              <a:t>파일 지원을 위한 코드가 추가된다</a:t>
            </a:r>
            <a:r>
              <a:rPr lang="en-US" altLang="ko-KR" sz="2000">
                <a:latin typeface="Times New Roman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5.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를 이용한 </a:t>
            </a:r>
            <a:r>
              <a:rPr lang="en-US" altLang="ko-KR" sz="3600" dirty="0" smtClean="0"/>
              <a:t>MFC</a:t>
            </a:r>
            <a:r>
              <a:rPr lang="ko-KR" altLang="en-US" sz="3600" dirty="0" smtClean="0"/>
              <a:t>프로그래밍</a:t>
            </a:r>
            <a:endParaRPr lang="ko-KR" altLang="en-US" sz="3600" dirty="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928662" y="1214422"/>
          <a:ext cx="6854851" cy="5209168"/>
        </p:xfrm>
        <a:graphic>
          <a:graphicData uri="http://schemas.openxmlformats.org/presentationml/2006/ole">
            <p:oleObj spid="_x0000_s11266" name="비트맵 이미지" r:id="rId3" imgW="5877745" imgH="4466667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개론 </a:t>
            </a:r>
            <a:r>
              <a:rPr lang="en-US" altLang="ko-KR" sz="3600" dirty="0" smtClean="0"/>
              <a:t>- </a:t>
            </a:r>
            <a:r>
              <a:rPr lang="en-US" altLang="ko-KR" sz="3600" dirty="0" smtClean="0"/>
              <a:t>MFC</a:t>
            </a:r>
            <a:r>
              <a:rPr lang="ko-KR" altLang="en-US" sz="3600" dirty="0" smtClean="0"/>
              <a:t>의 역사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0" y="92867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000" dirty="0" smtClean="0"/>
              <a:t>MFC </a:t>
            </a:r>
            <a:r>
              <a:rPr lang="en-US" altLang="ko-KR" sz="2000" dirty="0" smtClean="0"/>
              <a:t>1.0  1992 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(MS - C/C++ 7.0)</a:t>
            </a:r>
          </a:p>
          <a:p>
            <a:pPr marL="457200" indent="-457200"/>
            <a:r>
              <a:rPr lang="en-US" altLang="ko-KR" sz="2000" dirty="0" smtClean="0"/>
              <a:t>     [</a:t>
            </a:r>
            <a:r>
              <a:rPr lang="ko-KR" altLang="en-US" sz="2000" dirty="0" smtClean="0"/>
              <a:t>윈도우와 관련된 클래스 </a:t>
            </a:r>
            <a:r>
              <a:rPr lang="en-US" altLang="ko-KR" sz="2000" dirty="0" smtClean="0"/>
              <a:t>]</a:t>
            </a: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0034" y="1714488"/>
          <a:ext cx="8215371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0"/>
                <a:gridCol w="39290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Window management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윈도우 관리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Graphic Device Interface(GDI)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그래픽 장치 인터페이스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Multi Document Interface(MDI)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다중 문서 인터페이스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Menus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메뉴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Dialog boxes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다이얼로그 박스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Windows controls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윈도우 컨트롤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Windows </a:t>
                      </a:r>
                      <a:r>
                        <a:rPr lang="en-US" altLang="ko-KR" sz="1800" dirty="0" err="1" smtClean="0"/>
                        <a:t>conmmon</a:t>
                      </a:r>
                      <a:r>
                        <a:rPr lang="en-US" altLang="ko-KR" sz="1800" dirty="0" smtClean="0"/>
                        <a:t> dialogs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윈도우용 일반 다이얼로그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OLE( Object Linking &amp; Embedding) 1.0 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객체 연결과 삽입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Application services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애플리케이션 서비스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5.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를 이용한 </a:t>
            </a:r>
            <a:r>
              <a:rPr lang="en-US" altLang="ko-KR" sz="3600" dirty="0" smtClean="0"/>
              <a:t>MFC</a:t>
            </a:r>
            <a:r>
              <a:rPr lang="ko-KR" altLang="en-US" sz="3600" dirty="0" smtClean="0"/>
              <a:t>프로그래밍</a:t>
            </a:r>
            <a:endParaRPr lang="ko-KR" altLang="en-US" sz="36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3822" y="785794"/>
            <a:ext cx="170497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구 분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28794" y="785794"/>
            <a:ext cx="6929486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내  용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3822" y="1166794"/>
            <a:ext cx="170497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None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28794" y="1166794"/>
            <a:ext cx="6929486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dirty="0">
                <a:latin typeface="Times New Roman" charset="0"/>
              </a:rPr>
              <a:t>OLE</a:t>
            </a:r>
            <a:r>
              <a:rPr lang="ko-KR" altLang="en-US" dirty="0">
                <a:latin typeface="Times New Roman" charset="0"/>
              </a:rPr>
              <a:t>를 지원하지 않는 어플리케이션을 생성한다</a:t>
            </a:r>
            <a:r>
              <a:rPr lang="en-US" altLang="ko-KR" dirty="0">
                <a:latin typeface="Times New Roman" charset="0"/>
              </a:rPr>
              <a:t>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3822" y="1547794"/>
            <a:ext cx="170497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Container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8794" y="1547794"/>
            <a:ext cx="6929486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dirty="0">
                <a:latin typeface="Times New Roman" charset="0"/>
              </a:rPr>
              <a:t>OLE</a:t>
            </a:r>
            <a:r>
              <a:rPr lang="ko-KR" altLang="en-US" dirty="0">
                <a:latin typeface="Times New Roman" charset="0"/>
              </a:rPr>
              <a:t>컨테이너 어플리케이션을 생성한다</a:t>
            </a:r>
            <a:r>
              <a:rPr lang="en-US" altLang="ko-KR" dirty="0">
                <a:latin typeface="Times New Roman" charset="0"/>
              </a:rPr>
              <a:t>.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3822" y="1928794"/>
            <a:ext cx="1704972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Mini-Server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28794" y="1928794"/>
            <a:ext cx="6929486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dirty="0">
                <a:latin typeface="Times New Roman" charset="0"/>
              </a:rPr>
              <a:t>OLE </a:t>
            </a:r>
            <a:r>
              <a:rPr lang="ko-KR" altLang="en-US" dirty="0">
                <a:latin typeface="Times New Roman" charset="0"/>
              </a:rPr>
              <a:t>복합문서를 생성하고</a:t>
            </a:r>
            <a:r>
              <a:rPr lang="en-US" altLang="ko-KR" dirty="0">
                <a:latin typeface="Times New Roman" charset="0"/>
              </a:rPr>
              <a:t>, </a:t>
            </a:r>
            <a:r>
              <a:rPr lang="ko-KR" altLang="en-US" dirty="0">
                <a:latin typeface="Times New Roman" charset="0"/>
              </a:rPr>
              <a:t>관리하는 </a:t>
            </a:r>
            <a:r>
              <a:rPr lang="en-US" altLang="ko-KR" dirty="0">
                <a:latin typeface="Times New Roman" charset="0"/>
              </a:rPr>
              <a:t>,OLE</a:t>
            </a:r>
            <a:r>
              <a:rPr lang="ko-KR" altLang="en-US" dirty="0">
                <a:latin typeface="Times New Roman" charset="0"/>
              </a:rPr>
              <a:t>서버 </a:t>
            </a:r>
            <a:r>
              <a:rPr lang="ko-KR" altLang="en-US" dirty="0" smtClean="0">
                <a:latin typeface="Times New Roman" charset="0"/>
              </a:rPr>
              <a:t>어플리케이션을 </a:t>
            </a:r>
            <a:endParaRPr lang="en-US" altLang="ko-KR" dirty="0" smtClean="0">
              <a:latin typeface="Times New Roman" charset="0"/>
            </a:endParaRPr>
          </a:p>
          <a:p>
            <a:r>
              <a:rPr lang="ko-KR" altLang="en-US" dirty="0" smtClean="0">
                <a:latin typeface="Times New Roman" charset="0"/>
              </a:rPr>
              <a:t>생성한다</a:t>
            </a:r>
            <a:r>
              <a:rPr lang="en-US" altLang="ko-KR" dirty="0">
                <a:latin typeface="Times New Roman" charset="0"/>
              </a:rPr>
              <a:t>.</a:t>
            </a:r>
            <a:r>
              <a:rPr lang="ko-KR" altLang="en-US" dirty="0">
                <a:latin typeface="Times New Roman" charset="0"/>
              </a:rPr>
              <a:t>단</a:t>
            </a:r>
            <a:r>
              <a:rPr lang="en-US" altLang="ko-KR" dirty="0">
                <a:latin typeface="Times New Roman" charset="0"/>
              </a:rPr>
              <a:t>, </a:t>
            </a:r>
            <a:r>
              <a:rPr lang="ko-KR" altLang="en-US" dirty="0">
                <a:latin typeface="Times New Roman" charset="0"/>
              </a:rPr>
              <a:t>독립적으로 </a:t>
            </a:r>
            <a:r>
              <a:rPr lang="ko-KR" altLang="en-US" dirty="0" smtClean="0">
                <a:latin typeface="Times New Roman" charset="0"/>
              </a:rPr>
              <a:t>실행이 되지 않는다</a:t>
            </a:r>
            <a:r>
              <a:rPr lang="en-US" altLang="ko-KR" dirty="0" smtClean="0">
                <a:latin typeface="Times New Roman" charset="0"/>
              </a:rPr>
              <a:t>.</a:t>
            </a:r>
          </a:p>
          <a:p>
            <a:r>
              <a:rPr lang="en-US" altLang="ko-KR" dirty="0" smtClean="0">
                <a:latin typeface="Times New Roman" charset="0"/>
              </a:rPr>
              <a:t>(</a:t>
            </a:r>
            <a:r>
              <a:rPr lang="ko-KR" altLang="en-US" dirty="0">
                <a:latin typeface="Times New Roman" charset="0"/>
              </a:rPr>
              <a:t>컨테이너 프로그램 내에서만 수행</a:t>
            </a:r>
            <a:r>
              <a:rPr lang="en-US" altLang="ko-KR" dirty="0">
                <a:latin typeface="Times New Roman" charset="0"/>
              </a:rPr>
              <a:t>)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223822" y="2919394"/>
            <a:ext cx="1704972" cy="7381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Times New Roman" charset="0"/>
              </a:rPr>
              <a:t>Full-Server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1928794" y="2919394"/>
            <a:ext cx="6929486" cy="7381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dirty="0">
                <a:latin typeface="Times New Roman" charset="0"/>
              </a:rPr>
              <a:t>OLE </a:t>
            </a:r>
            <a:r>
              <a:rPr lang="ko-KR" altLang="en-US" dirty="0">
                <a:latin typeface="Times New Roman" charset="0"/>
              </a:rPr>
              <a:t>복합문서를 생성하고</a:t>
            </a:r>
            <a:r>
              <a:rPr lang="en-US" altLang="ko-KR" dirty="0">
                <a:latin typeface="Times New Roman" charset="0"/>
              </a:rPr>
              <a:t>, </a:t>
            </a:r>
            <a:r>
              <a:rPr lang="ko-KR" altLang="en-US" dirty="0">
                <a:latin typeface="Times New Roman" charset="0"/>
              </a:rPr>
              <a:t>관리하는 </a:t>
            </a:r>
            <a:r>
              <a:rPr lang="en-US" altLang="ko-KR" dirty="0">
                <a:latin typeface="Times New Roman" charset="0"/>
              </a:rPr>
              <a:t>,OLE</a:t>
            </a:r>
            <a:r>
              <a:rPr lang="ko-KR" altLang="en-US" dirty="0">
                <a:latin typeface="Times New Roman" charset="0"/>
              </a:rPr>
              <a:t>서버 </a:t>
            </a:r>
            <a:r>
              <a:rPr lang="ko-KR" altLang="en-US" dirty="0" smtClean="0">
                <a:latin typeface="Times New Roman" charset="0"/>
              </a:rPr>
              <a:t>어플리케이션을 </a:t>
            </a:r>
            <a:endParaRPr lang="en-US" altLang="ko-KR" dirty="0" smtClean="0">
              <a:latin typeface="Times New Roman" charset="0"/>
            </a:endParaRPr>
          </a:p>
          <a:p>
            <a:r>
              <a:rPr lang="ko-KR" altLang="en-US" dirty="0" smtClean="0">
                <a:latin typeface="Times New Roman" charset="0"/>
              </a:rPr>
              <a:t>생성한다</a:t>
            </a:r>
            <a:r>
              <a:rPr lang="en-US" altLang="ko-KR" dirty="0">
                <a:latin typeface="Times New Roman" charset="0"/>
              </a:rPr>
              <a:t>.</a:t>
            </a:r>
            <a:r>
              <a:rPr lang="ko-KR" altLang="en-US" dirty="0">
                <a:latin typeface="Times New Roman" charset="0"/>
              </a:rPr>
              <a:t>독립적으로 </a:t>
            </a:r>
            <a:r>
              <a:rPr lang="ko-KR" altLang="en-US" dirty="0" smtClean="0">
                <a:latin typeface="Times New Roman" charset="0"/>
              </a:rPr>
              <a:t>실행이 가능하다</a:t>
            </a:r>
            <a:endParaRPr lang="ko-KR" altLang="en-US" dirty="0">
              <a:latin typeface="Times New Roman" charset="0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223822" y="3648076"/>
            <a:ext cx="1704972" cy="15097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Times New Roman" charset="0"/>
              </a:rPr>
              <a:t>Both container </a:t>
            </a:r>
          </a:p>
          <a:p>
            <a:pPr algn="ctr"/>
            <a:r>
              <a:rPr lang="en-US" altLang="ko-KR" sz="2000" dirty="0">
                <a:latin typeface="Times New Roman" charset="0"/>
              </a:rPr>
              <a:t>and Server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1928794" y="3648076"/>
            <a:ext cx="6929486" cy="15097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dirty="0">
                <a:latin typeface="Times New Roman" charset="0"/>
              </a:rPr>
              <a:t>OLE </a:t>
            </a:r>
            <a:r>
              <a:rPr lang="ko-KR" altLang="en-US" dirty="0">
                <a:latin typeface="Times New Roman" charset="0"/>
              </a:rPr>
              <a:t>컨테이너와 서버 역할을 동시에 하는 </a:t>
            </a:r>
            <a:r>
              <a:rPr lang="ko-KR" altLang="en-US" dirty="0" err="1" smtClean="0">
                <a:latin typeface="Times New Roman" charset="0"/>
              </a:rPr>
              <a:t>에플리케이션을</a:t>
            </a:r>
            <a:r>
              <a:rPr lang="ko-KR" altLang="en-US" dirty="0" smtClean="0">
                <a:latin typeface="Times New Roman" charset="0"/>
              </a:rPr>
              <a:t> </a:t>
            </a:r>
            <a:r>
              <a:rPr lang="ko-KR" altLang="en-US" dirty="0">
                <a:latin typeface="Times New Roman" charset="0"/>
              </a:rPr>
              <a:t>생성한다</a:t>
            </a:r>
            <a:r>
              <a:rPr lang="en-US" altLang="ko-KR" dirty="0">
                <a:latin typeface="Times New Roman" charset="0"/>
              </a:rPr>
              <a:t>.</a:t>
            </a:r>
          </a:p>
          <a:p>
            <a:r>
              <a:rPr lang="en-US" altLang="ko-KR" dirty="0">
                <a:latin typeface="Times New Roman" charset="0"/>
              </a:rPr>
              <a:t>ActiveX document server</a:t>
            </a:r>
          </a:p>
          <a:p>
            <a:r>
              <a:rPr lang="ko-KR" altLang="en-US" dirty="0">
                <a:latin typeface="Times New Roman" charset="0"/>
              </a:rPr>
              <a:t>인터넷 </a:t>
            </a:r>
            <a:r>
              <a:rPr lang="ko-KR" altLang="en-US" dirty="0" err="1">
                <a:latin typeface="Times New Roman" charset="0"/>
              </a:rPr>
              <a:t>익스플로러</a:t>
            </a:r>
            <a:r>
              <a:rPr lang="ko-KR" altLang="en-US" dirty="0">
                <a:latin typeface="Times New Roman" charset="0"/>
              </a:rPr>
              <a:t> </a:t>
            </a:r>
            <a:r>
              <a:rPr lang="en-US" altLang="ko-KR" dirty="0">
                <a:latin typeface="Times New Roman" charset="0"/>
              </a:rPr>
              <a:t>3.0 </a:t>
            </a:r>
            <a:r>
              <a:rPr lang="ko-KR" altLang="en-US" dirty="0">
                <a:latin typeface="Times New Roman" charset="0"/>
              </a:rPr>
              <a:t>이상에서 </a:t>
            </a:r>
            <a:r>
              <a:rPr lang="en-US" altLang="ko-KR" dirty="0">
                <a:latin typeface="Times New Roman" charset="0"/>
              </a:rPr>
              <a:t>In-place</a:t>
            </a:r>
            <a:r>
              <a:rPr lang="ko-KR" altLang="en-US" dirty="0" smtClean="0">
                <a:latin typeface="Times New Roman" charset="0"/>
              </a:rPr>
              <a:t>활성화 된다</a:t>
            </a:r>
            <a:r>
              <a:rPr lang="en-US" altLang="ko-KR" dirty="0">
                <a:latin typeface="Times New Roman" charset="0"/>
              </a:rPr>
              <a:t>.</a:t>
            </a:r>
          </a:p>
          <a:p>
            <a:r>
              <a:rPr lang="en-US" altLang="ko-KR" dirty="0">
                <a:latin typeface="Times New Roman" charset="0"/>
              </a:rPr>
              <a:t>ActiveX document Container</a:t>
            </a:r>
          </a:p>
          <a:p>
            <a:r>
              <a:rPr lang="en-US" altLang="ko-KR" dirty="0">
                <a:latin typeface="Times New Roman" charset="0"/>
              </a:rPr>
              <a:t>ActiveX </a:t>
            </a:r>
            <a:r>
              <a:rPr lang="ko-KR" altLang="en-US" dirty="0">
                <a:latin typeface="Times New Roman" charset="0"/>
              </a:rPr>
              <a:t>문서를 출력하는 컨테이너 </a:t>
            </a:r>
            <a:r>
              <a:rPr lang="ko-KR" altLang="en-US" dirty="0" smtClean="0">
                <a:latin typeface="Times New Roman" charset="0"/>
              </a:rPr>
              <a:t>어플리케이션을 </a:t>
            </a:r>
            <a:r>
              <a:rPr lang="ko-KR" altLang="en-US" dirty="0">
                <a:latin typeface="Times New Roman" charset="0"/>
              </a:rPr>
              <a:t>생성한다</a:t>
            </a:r>
            <a:r>
              <a:rPr lang="en-US" altLang="ko-KR" dirty="0">
                <a:latin typeface="Times New Roman" charset="0"/>
              </a:rPr>
              <a:t>.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14282" y="5157782"/>
            <a:ext cx="1714512" cy="7143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Times New Roman" charset="0"/>
              </a:rPr>
              <a:t>OLE </a:t>
            </a:r>
          </a:p>
          <a:p>
            <a:pPr algn="ctr"/>
            <a:r>
              <a:rPr lang="en-US" altLang="ko-KR" sz="2000" dirty="0">
                <a:latin typeface="Times New Roman" charset="0"/>
              </a:rPr>
              <a:t>Compound </a:t>
            </a:r>
            <a:r>
              <a:rPr lang="en-US" altLang="ko-KR" sz="2000" dirty="0" smtClean="0">
                <a:latin typeface="Times New Roman" charset="0"/>
              </a:rPr>
              <a:t>file</a:t>
            </a:r>
            <a:endParaRPr lang="en-US" altLang="ko-KR" sz="2000" dirty="0">
              <a:latin typeface="Times New Roman" charset="0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928794" y="5157782"/>
            <a:ext cx="6929486" cy="7143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dirty="0">
                <a:latin typeface="Times New Roman" charset="0"/>
              </a:rPr>
              <a:t>Yes</a:t>
            </a:r>
            <a:r>
              <a:rPr lang="en-US" altLang="ko-KR" dirty="0" smtClean="0">
                <a:latin typeface="Times New Roman" charset="0"/>
              </a:rPr>
              <a:t>: </a:t>
            </a:r>
            <a:r>
              <a:rPr lang="ko-KR" altLang="en-US" dirty="0" smtClean="0">
                <a:latin typeface="Times New Roman" charset="0"/>
              </a:rPr>
              <a:t>생성된 </a:t>
            </a:r>
            <a:r>
              <a:rPr lang="en-US" altLang="ko-KR" dirty="0">
                <a:latin typeface="Times New Roman" charset="0"/>
              </a:rPr>
              <a:t>OLE </a:t>
            </a:r>
            <a:r>
              <a:rPr lang="ko-KR" altLang="en-US" dirty="0">
                <a:latin typeface="Times New Roman" charset="0"/>
              </a:rPr>
              <a:t>컨테이너 어플리케이션이 </a:t>
            </a:r>
            <a:r>
              <a:rPr lang="en-US" altLang="ko-KR" dirty="0">
                <a:latin typeface="Times New Roman" charset="0"/>
              </a:rPr>
              <a:t>OLE </a:t>
            </a:r>
            <a:r>
              <a:rPr lang="ko-KR" altLang="en-US" dirty="0" smtClean="0">
                <a:latin typeface="Times New Roman" charset="0"/>
              </a:rPr>
              <a:t>복합파일 </a:t>
            </a:r>
            <a:endParaRPr lang="en-US" altLang="ko-KR" dirty="0" smtClean="0">
              <a:latin typeface="Times New Roman" charset="0"/>
            </a:endParaRPr>
          </a:p>
          <a:p>
            <a:r>
              <a:rPr lang="en-US" altLang="ko-KR" dirty="0">
                <a:latin typeface="Times New Roman" charset="0"/>
              </a:rPr>
              <a:t> </a:t>
            </a:r>
            <a:r>
              <a:rPr lang="en-US" altLang="ko-KR" dirty="0" smtClean="0">
                <a:latin typeface="Times New Roman" charset="0"/>
              </a:rPr>
              <a:t>        </a:t>
            </a:r>
            <a:r>
              <a:rPr lang="ko-KR" altLang="en-US" dirty="0" smtClean="0">
                <a:latin typeface="Times New Roman" charset="0"/>
              </a:rPr>
              <a:t>형식으로 </a:t>
            </a:r>
            <a:r>
              <a:rPr lang="ko-KR" altLang="en-US" dirty="0">
                <a:latin typeface="Times New Roman" charset="0"/>
              </a:rPr>
              <a:t>데이터를 저장할 수 있게 한다</a:t>
            </a:r>
            <a:r>
              <a:rPr lang="en-US" altLang="ko-KR" dirty="0" smtClean="0">
                <a:latin typeface="Times New Roman" charset="0"/>
              </a:rPr>
              <a:t>.</a:t>
            </a:r>
            <a:endParaRPr lang="en-US" altLang="ko-KR" dirty="0">
              <a:latin typeface="Times New Roman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214282" y="5872162"/>
            <a:ext cx="1714512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dirty="0">
                <a:latin typeface="Times New Roman" charset="0"/>
              </a:rPr>
              <a:t>Automation</a:t>
            </a: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1928794" y="5872162"/>
            <a:ext cx="6929486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dirty="0" err="1">
                <a:latin typeface="Times New Roman" charset="0"/>
              </a:rPr>
              <a:t>자동화기능을</a:t>
            </a:r>
            <a:r>
              <a:rPr lang="ko-KR" altLang="en-US" dirty="0">
                <a:latin typeface="Times New Roman" charset="0"/>
              </a:rPr>
              <a:t> 지원하는 어플리케이션을 생성</a:t>
            </a: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214282" y="6329362"/>
            <a:ext cx="1714512" cy="4000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ActiveX Controls</a:t>
            </a: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1928794" y="6329362"/>
            <a:ext cx="6929486" cy="4000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dirty="0">
                <a:latin typeface="Times New Roman" charset="0"/>
              </a:rPr>
              <a:t>ActiveX </a:t>
            </a:r>
            <a:r>
              <a:rPr lang="ko-KR" altLang="en-US" dirty="0">
                <a:latin typeface="Times New Roman" charset="0"/>
              </a:rPr>
              <a:t>컨트롤을 사용할 수 있는 </a:t>
            </a:r>
            <a:r>
              <a:rPr lang="ko-KR" altLang="en-US" dirty="0" smtClean="0">
                <a:latin typeface="Times New Roman" charset="0"/>
              </a:rPr>
              <a:t>어플리케이션을 </a:t>
            </a:r>
            <a:r>
              <a:rPr lang="ko-KR" altLang="en-US" dirty="0">
                <a:latin typeface="Times New Roman" charset="0"/>
              </a:rPr>
              <a:t>생성한다</a:t>
            </a:r>
            <a:r>
              <a:rPr lang="en-US" altLang="ko-KR" dirty="0">
                <a:latin typeface="Times New Roman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/>
              <a:t>5.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를 이용한 </a:t>
            </a:r>
            <a:r>
              <a:rPr lang="en-US" altLang="ko-KR" sz="3600" dirty="0" smtClean="0"/>
              <a:t>MFC</a:t>
            </a:r>
            <a:r>
              <a:rPr lang="ko-KR" altLang="en-US" sz="3600" dirty="0" smtClean="0"/>
              <a:t>프로그래밍</a:t>
            </a:r>
            <a:endParaRPr lang="ko-KR" altLang="en-US" sz="3600" dirty="0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285852" y="1142984"/>
          <a:ext cx="6406117" cy="4857784"/>
        </p:xfrm>
        <a:graphic>
          <a:graphicData uri="http://schemas.openxmlformats.org/presentationml/2006/ole">
            <p:oleObj spid="_x0000_s12290" name="비트맵 이미지" r:id="rId3" imgW="5877745" imgH="4458322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5.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를 이용한 </a:t>
            </a:r>
            <a:r>
              <a:rPr lang="en-US" altLang="ko-KR" sz="3600" dirty="0" smtClean="0"/>
              <a:t>MFC</a:t>
            </a:r>
            <a:r>
              <a:rPr lang="ko-KR" altLang="en-US" sz="3600" dirty="0" smtClean="0"/>
              <a:t>프로그래밍</a:t>
            </a:r>
            <a:endParaRPr lang="ko-KR" altLang="en-US" sz="36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28596" y="785794"/>
            <a:ext cx="2133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구 분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62196" y="785794"/>
            <a:ext cx="5562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내  용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28596" y="1166794"/>
            <a:ext cx="2133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Docking toolbar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62196" y="1166794"/>
            <a:ext cx="5562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도킹 툴바를 생성한다</a:t>
            </a:r>
            <a:r>
              <a:rPr lang="en-US" altLang="ko-KR" sz="2000">
                <a:latin typeface="Times New Roman" charset="0"/>
              </a:rPr>
              <a:t>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8596" y="1547794"/>
            <a:ext cx="2133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Initial status bar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62196" y="1547794"/>
            <a:ext cx="5562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상태바를 생성한다</a:t>
            </a:r>
            <a:r>
              <a:rPr lang="en-US" altLang="ko-KR" sz="2000">
                <a:latin typeface="Times New Roman" charset="0"/>
              </a:rPr>
              <a:t>.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28596" y="2766994"/>
            <a:ext cx="21336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Context-sensitive </a:t>
            </a:r>
          </a:p>
          <a:p>
            <a:pPr algn="ctr"/>
            <a:r>
              <a:rPr lang="en-US" altLang="ko-KR" sz="2000">
                <a:latin typeface="Times New Roman" charset="0"/>
              </a:rPr>
              <a:t>Help</a:t>
            </a:r>
          </a:p>
          <a:p>
            <a:pPr algn="ctr"/>
            <a:r>
              <a:rPr lang="en-US" altLang="ko-KR" sz="2000">
                <a:latin typeface="Times New Roman" charset="0"/>
              </a:rPr>
              <a:t>3D controls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62196" y="2766994"/>
            <a:ext cx="55626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문맥 감지형 도움말을 지원하는 도움말 파일이 </a:t>
            </a:r>
          </a:p>
          <a:p>
            <a:r>
              <a:rPr lang="ko-KR" altLang="en-US" sz="2000">
                <a:latin typeface="Times New Roman" charset="0"/>
              </a:rPr>
              <a:t>생성된다</a:t>
            </a:r>
            <a:r>
              <a:rPr lang="en-US" altLang="ko-KR" sz="2000">
                <a:latin typeface="Times New Roman" charset="0"/>
              </a:rPr>
              <a:t>. 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28596" y="2004994"/>
            <a:ext cx="2133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Printing and</a:t>
            </a:r>
          </a:p>
          <a:p>
            <a:pPr algn="ctr"/>
            <a:r>
              <a:rPr lang="en-US" altLang="ko-KR" sz="2000">
                <a:latin typeface="Times New Roman" charset="0"/>
              </a:rPr>
              <a:t>Print Preview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62196" y="2004994"/>
            <a:ext cx="5562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파일 메뉴에 인쇄와 미리보기 메뉴가 추가되고</a:t>
            </a:r>
          </a:p>
          <a:p>
            <a:r>
              <a:rPr lang="ko-KR" altLang="en-US" sz="2000">
                <a:latin typeface="Times New Roman" charset="0"/>
              </a:rPr>
              <a:t>관련 코드가 생성된다</a:t>
            </a:r>
            <a:r>
              <a:rPr lang="en-US" altLang="ko-KR" sz="2000">
                <a:latin typeface="Times New Roman" charset="0"/>
              </a:rPr>
              <a:t>.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28596" y="3833794"/>
            <a:ext cx="21336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MAPI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562196" y="3833794"/>
            <a:ext cx="55626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Times New Roman" charset="0"/>
              </a:rPr>
              <a:t>Messaging API</a:t>
            </a:r>
            <a:r>
              <a:rPr lang="ko-KR" altLang="en-US" sz="2000">
                <a:latin typeface="Times New Roman" charset="0"/>
              </a:rPr>
              <a:t>를 지원하기 위한 헤더 파일이 </a:t>
            </a:r>
          </a:p>
          <a:p>
            <a:r>
              <a:rPr lang="ko-KR" altLang="en-US" sz="2000">
                <a:latin typeface="Times New Roman" charset="0"/>
              </a:rPr>
              <a:t>추가된다</a:t>
            </a:r>
            <a:r>
              <a:rPr lang="en-US" altLang="ko-KR" sz="2000">
                <a:latin typeface="Times New Roman" charset="0"/>
              </a:rPr>
              <a:t>. </a:t>
            </a:r>
            <a:r>
              <a:rPr lang="ko-KR" altLang="en-US" sz="2000">
                <a:latin typeface="Times New Roman" charset="0"/>
              </a:rPr>
              <a:t>파일 메뉴에 </a:t>
            </a:r>
            <a:r>
              <a:rPr lang="en-US" altLang="ko-KR" sz="2000">
                <a:latin typeface="Times New Roman" charset="0"/>
              </a:rPr>
              <a:t>Send</a:t>
            </a:r>
            <a:r>
              <a:rPr lang="ko-KR" altLang="en-US" sz="2000">
                <a:latin typeface="Times New Roman" charset="0"/>
              </a:rPr>
              <a:t>메뉴와 고나련 코드가</a:t>
            </a:r>
          </a:p>
          <a:p>
            <a:r>
              <a:rPr lang="ko-KR" altLang="en-US" sz="2000">
                <a:latin typeface="Times New Roman" charset="0"/>
              </a:rPr>
              <a:t>생성된다</a:t>
            </a:r>
            <a:r>
              <a:rPr lang="en-US" altLang="ko-KR" sz="2000">
                <a:latin typeface="Times New Roman" charset="0"/>
              </a:rPr>
              <a:t>.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28596" y="4900594"/>
            <a:ext cx="21336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Windows Sockets</a:t>
            </a:r>
          </a:p>
          <a:p>
            <a:pPr algn="ctr"/>
            <a:endParaRPr lang="en-US" altLang="ko-KR" sz="2000">
              <a:latin typeface="Times New Roman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62196" y="4900594"/>
            <a:ext cx="55626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Times New Roman" charset="0"/>
              </a:rPr>
              <a:t>Winsock API</a:t>
            </a:r>
            <a:r>
              <a:rPr lang="ko-KR" altLang="en-US" sz="2000">
                <a:latin typeface="Times New Roman" charset="0"/>
              </a:rPr>
              <a:t>를 지원하기 위한 헤더 파일이 추가</a:t>
            </a:r>
          </a:p>
          <a:p>
            <a:r>
              <a:rPr lang="ko-KR" altLang="en-US" sz="2000">
                <a:latin typeface="Times New Roman" charset="0"/>
              </a:rPr>
              <a:t>된다</a:t>
            </a:r>
            <a:r>
              <a:rPr lang="en-US" altLang="ko-KR" sz="2000">
                <a:latin typeface="Times New Roman" charset="0"/>
              </a:rPr>
              <a:t>. 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428596" y="5953148"/>
            <a:ext cx="2133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MRU file list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2562196" y="5953148"/>
            <a:ext cx="5562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 dirty="0">
                <a:latin typeface="Times New Roman" charset="0"/>
              </a:rPr>
              <a:t>최근에 사용한 파일 리스트가 파일 메뉴에 지정한</a:t>
            </a:r>
          </a:p>
          <a:p>
            <a:r>
              <a:rPr lang="ko-KR" altLang="en-US" sz="2000" dirty="0">
                <a:latin typeface="Times New Roman" charset="0"/>
              </a:rPr>
              <a:t>개수만큼 추가된다</a:t>
            </a:r>
            <a:r>
              <a:rPr lang="en-US" altLang="ko-KR" sz="2000" dirty="0">
                <a:latin typeface="Times New Roman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/>
              <a:t>5.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를 이용한 </a:t>
            </a:r>
            <a:r>
              <a:rPr lang="en-US" altLang="ko-KR" sz="3600" dirty="0" smtClean="0"/>
              <a:t>MFC</a:t>
            </a:r>
            <a:r>
              <a:rPr lang="ko-KR" altLang="en-US" sz="3600" dirty="0" smtClean="0"/>
              <a:t>프로그래밍</a:t>
            </a:r>
            <a:endParaRPr lang="ko-KR" altLang="en-US" sz="3600" dirty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000100" y="1000108"/>
          <a:ext cx="6862790" cy="5236220"/>
        </p:xfrm>
        <a:graphic>
          <a:graphicData uri="http://schemas.openxmlformats.org/presentationml/2006/ole">
            <p:oleObj spid="_x0000_s13314" name="비트맵 이미지" r:id="rId3" imgW="5866667" imgH="4476190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/>
              <a:t>5.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를 이용한 </a:t>
            </a:r>
            <a:r>
              <a:rPr lang="en-US" altLang="ko-KR" sz="3600" dirty="0" smtClean="0"/>
              <a:t>MFC</a:t>
            </a:r>
            <a:r>
              <a:rPr lang="ko-KR" altLang="en-US" sz="3600" dirty="0" smtClean="0"/>
              <a:t>프로그래밍</a:t>
            </a:r>
            <a:endParaRPr lang="ko-KR" alt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6800" y="1219200"/>
            <a:ext cx="2133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구 분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00400" y="1219200"/>
            <a:ext cx="5562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내  용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1600200"/>
            <a:ext cx="2133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MFC Standard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200400" y="1600200"/>
            <a:ext cx="5562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기존 비주얼 </a:t>
            </a:r>
            <a:r>
              <a:rPr lang="en-US" altLang="ko-KR" sz="2000">
                <a:latin typeface="Times New Roman" charset="0"/>
              </a:rPr>
              <a:t>C++ 5.0</a:t>
            </a:r>
            <a:r>
              <a:rPr lang="ko-KR" altLang="en-US" sz="2000">
                <a:latin typeface="Times New Roman" charset="0"/>
              </a:rPr>
              <a:t>의 형식을 따른다</a:t>
            </a:r>
            <a:r>
              <a:rPr lang="en-US" altLang="ko-KR" sz="2000">
                <a:latin typeface="Times New Roman" charset="0"/>
              </a:rPr>
              <a:t>.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2133600"/>
            <a:ext cx="2133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Windows</a:t>
            </a:r>
          </a:p>
          <a:p>
            <a:pPr algn="ctr"/>
            <a:r>
              <a:rPr lang="en-US" altLang="ko-KR" sz="2000">
                <a:latin typeface="Times New Roman" charset="0"/>
              </a:rPr>
              <a:t>Expolorer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200400" y="2133600"/>
            <a:ext cx="5562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탐색기처럼 좌측에 트리뷰가 위치하는 정적 분할</a:t>
            </a:r>
          </a:p>
          <a:p>
            <a:r>
              <a:rPr lang="ko-KR" altLang="en-US" sz="2000">
                <a:latin typeface="Times New Roman" charset="0"/>
              </a:rPr>
              <a:t>윈도우가 생성된다</a:t>
            </a:r>
            <a:r>
              <a:rPr lang="en-US" altLang="ko-KR" sz="2000">
                <a:latin typeface="Times New Roman" charset="0"/>
              </a:rPr>
              <a:t>.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2895600"/>
            <a:ext cx="2133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As a shared DLL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200400" y="2895600"/>
            <a:ext cx="5562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어플리케이션에 링크할 </a:t>
            </a:r>
            <a:r>
              <a:rPr lang="en-US" altLang="ko-KR" sz="2000">
                <a:latin typeface="Times New Roman" charset="0"/>
              </a:rPr>
              <a:t>MFC</a:t>
            </a:r>
            <a:r>
              <a:rPr lang="ko-KR" altLang="en-US" sz="2000">
                <a:latin typeface="Times New Roman" charset="0"/>
              </a:rPr>
              <a:t>라이브러리를 공유</a:t>
            </a:r>
          </a:p>
          <a:p>
            <a:r>
              <a:rPr lang="ko-KR" altLang="en-US" sz="2000">
                <a:latin typeface="Times New Roman" charset="0"/>
              </a:rPr>
              <a:t>을 사용한다</a:t>
            </a:r>
            <a:r>
              <a:rPr lang="en-US" altLang="ko-KR" sz="2000">
                <a:latin typeface="Times New Roman" charset="0"/>
              </a:rPr>
              <a:t>.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066800" y="3657600"/>
            <a:ext cx="2133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As a statically</a:t>
            </a:r>
          </a:p>
          <a:p>
            <a:pPr algn="ctr"/>
            <a:r>
              <a:rPr lang="en-US" altLang="ko-KR" sz="2000">
                <a:latin typeface="Times New Roman" charset="0"/>
              </a:rPr>
              <a:t>Linked library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200400" y="3657600"/>
            <a:ext cx="5562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라이브러리가 </a:t>
            </a:r>
            <a:r>
              <a:rPr lang="en-US" altLang="ko-KR" sz="2000">
                <a:latin typeface="Times New Roman" charset="0"/>
              </a:rPr>
              <a:t>EXE</a:t>
            </a:r>
            <a:r>
              <a:rPr lang="ko-KR" altLang="en-US" sz="2000">
                <a:latin typeface="Times New Roman" charset="0"/>
              </a:rPr>
              <a:t>에 포하되므로 </a:t>
            </a:r>
            <a:r>
              <a:rPr lang="en-US" altLang="ko-KR" sz="2000">
                <a:latin typeface="Times New Roman" charset="0"/>
              </a:rPr>
              <a:t>EXE</a:t>
            </a:r>
            <a:r>
              <a:rPr lang="ko-KR" altLang="en-US" sz="2000">
                <a:latin typeface="Times New Roman" charset="0"/>
              </a:rPr>
              <a:t>가 커지는 </a:t>
            </a:r>
          </a:p>
          <a:p>
            <a:r>
              <a:rPr lang="ko-KR" altLang="en-US" sz="2000">
                <a:latin typeface="Times New Roman" charset="0"/>
              </a:rPr>
              <a:t>대신 별도의 </a:t>
            </a:r>
            <a:r>
              <a:rPr lang="en-US" altLang="ko-KR" sz="2000">
                <a:latin typeface="Times New Roman" charset="0"/>
              </a:rPr>
              <a:t>DLL</a:t>
            </a:r>
            <a:r>
              <a:rPr lang="ko-KR" altLang="en-US" sz="2000">
                <a:latin typeface="Times New Roman" charset="0"/>
              </a:rPr>
              <a:t>없이 실행 가능하다</a:t>
            </a:r>
            <a:r>
              <a:rPr lang="en-US" altLang="ko-KR" sz="2000">
                <a:latin typeface="Times New Roman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/>
              <a:t>5.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를 이용한 </a:t>
            </a:r>
            <a:r>
              <a:rPr lang="en-US" altLang="ko-KR" sz="3600" dirty="0" smtClean="0"/>
              <a:t>MFC</a:t>
            </a:r>
            <a:r>
              <a:rPr lang="ko-KR" altLang="en-US" sz="3600" dirty="0" smtClean="0"/>
              <a:t>프로그래밍</a:t>
            </a:r>
            <a:endParaRPr lang="ko-KR" altLang="en-US" sz="3600" dirty="0"/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1214415" y="914399"/>
          <a:ext cx="6286524" cy="4803033"/>
        </p:xfrm>
        <a:graphic>
          <a:graphicData uri="http://schemas.openxmlformats.org/presentationml/2006/ole">
            <p:oleObj spid="_x0000_s15363" name="비트맵 이미지" r:id="rId3" imgW="5858693" imgH="4476190" progId="PBrush">
              <p:embed/>
            </p:oleObj>
          </a:graphicData>
        </a:graphic>
      </p:graphicFrame>
      <p:sp>
        <p:nvSpPr>
          <p:cNvPr id="6" name="직사각형 5"/>
          <p:cNvSpPr/>
          <p:nvPr/>
        </p:nvSpPr>
        <p:spPr>
          <a:xfrm>
            <a:off x="0" y="578645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2000" dirty="0" smtClean="0"/>
              <a:t>클래스의 </a:t>
            </a:r>
            <a:r>
              <a:rPr lang="ko-KR" altLang="en-US" sz="2000" dirty="0" err="1" smtClean="0"/>
              <a:t>소스명을</a:t>
            </a:r>
            <a:r>
              <a:rPr lang="ko-KR" altLang="en-US" sz="2000" dirty="0" smtClean="0"/>
              <a:t> 수정할 수 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smtClean="0"/>
              <a:t>View Window</a:t>
            </a:r>
            <a:r>
              <a:rPr lang="ko-KR" altLang="en-US" sz="2000" dirty="0" smtClean="0"/>
              <a:t>는 기초 클래스를 변경할 수 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6.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에 의해 생성된 내용</a:t>
            </a:r>
            <a:endParaRPr lang="ko-KR" altLang="en-US" sz="3600" dirty="0"/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267200" y="1412875"/>
            <a:ext cx="104933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Times New Roman" charset="0"/>
              </a:rPr>
              <a:t>CObject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038600" y="2098675"/>
            <a:ext cx="152876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Times New Roman" charset="0"/>
              </a:rPr>
              <a:t>CCmdTarget</a:t>
            </a: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>
            <a:off x="4800600" y="187007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1600200" y="2936875"/>
            <a:ext cx="617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990600" y="3546475"/>
            <a:ext cx="152876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000">
                <a:latin typeface="Times New Roman" charset="0"/>
              </a:rPr>
              <a:t>CWinThread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1006475" y="4294188"/>
            <a:ext cx="1524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>
                <a:latin typeface="Times New Roman" charset="0"/>
              </a:rPr>
              <a:t>CWinApp</a:t>
            </a: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990600" y="5070475"/>
            <a:ext cx="1524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>
                <a:latin typeface="Times New Roman" charset="0"/>
              </a:rPr>
              <a:t>CTestApp</a:t>
            </a: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4800600" y="2555875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1616075" y="2922588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1616075" y="398938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1616075" y="4751388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2590800" y="3546475"/>
            <a:ext cx="1524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>
                <a:latin typeface="Times New Roman" charset="0"/>
              </a:rPr>
              <a:t>CDocument</a:t>
            </a: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2667000" y="5070475"/>
            <a:ext cx="1524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>
                <a:latin typeface="Times New Roman" charset="0"/>
              </a:rPr>
              <a:t>CTestDoc</a:t>
            </a:r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>
            <a:off x="3276600" y="2936875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Line 18"/>
          <p:cNvSpPr>
            <a:spLocks noChangeShapeType="1"/>
          </p:cNvSpPr>
          <p:nvPr/>
        </p:nvSpPr>
        <p:spPr bwMode="auto">
          <a:xfrm>
            <a:off x="3276600" y="4003675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Text Box 19"/>
          <p:cNvSpPr txBox="1">
            <a:spLocks noChangeArrowheads="1"/>
          </p:cNvSpPr>
          <p:nvPr/>
        </p:nvSpPr>
        <p:spPr bwMode="auto">
          <a:xfrm>
            <a:off x="5257800" y="3546475"/>
            <a:ext cx="1524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>
                <a:latin typeface="Times New Roman" charset="0"/>
              </a:rPr>
              <a:t>CWnd</a:t>
            </a:r>
          </a:p>
        </p:txBody>
      </p:sp>
      <p:sp>
        <p:nvSpPr>
          <p:cNvPr id="32" name="Text Box 20"/>
          <p:cNvSpPr txBox="1">
            <a:spLocks noChangeArrowheads="1"/>
          </p:cNvSpPr>
          <p:nvPr/>
        </p:nvSpPr>
        <p:spPr bwMode="auto">
          <a:xfrm>
            <a:off x="4267200" y="4308475"/>
            <a:ext cx="1524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>
                <a:latin typeface="Times New Roman" charset="0"/>
              </a:rPr>
              <a:t>CFrameWnd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6019800" y="4308475"/>
            <a:ext cx="9906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>
                <a:latin typeface="Times New Roman" charset="0"/>
              </a:rPr>
              <a:t>CView</a:t>
            </a:r>
          </a:p>
        </p:txBody>
      </p:sp>
      <p:sp>
        <p:nvSpPr>
          <p:cNvPr id="34" name="Text Box 22"/>
          <p:cNvSpPr txBox="1">
            <a:spLocks noChangeArrowheads="1"/>
          </p:cNvSpPr>
          <p:nvPr/>
        </p:nvSpPr>
        <p:spPr bwMode="auto">
          <a:xfrm>
            <a:off x="7315200" y="4308475"/>
            <a:ext cx="11430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>
                <a:latin typeface="Times New Roman" charset="0"/>
              </a:rPr>
              <a:t>CDialog</a:t>
            </a:r>
          </a:p>
        </p:txBody>
      </p:sp>
      <p:sp>
        <p:nvSpPr>
          <p:cNvPr id="35" name="Line 23"/>
          <p:cNvSpPr>
            <a:spLocks noChangeShapeType="1"/>
          </p:cNvSpPr>
          <p:nvPr/>
        </p:nvSpPr>
        <p:spPr bwMode="auto">
          <a:xfrm>
            <a:off x="5943600" y="2936875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" name="Text Box 24"/>
          <p:cNvSpPr txBox="1">
            <a:spLocks noChangeArrowheads="1"/>
          </p:cNvSpPr>
          <p:nvPr/>
        </p:nvSpPr>
        <p:spPr bwMode="auto">
          <a:xfrm>
            <a:off x="4343400" y="5070475"/>
            <a:ext cx="1447800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800">
                <a:latin typeface="Times New Roman" charset="0"/>
              </a:rPr>
              <a:t>CMainFrame</a:t>
            </a:r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5867400" y="5070475"/>
            <a:ext cx="1295400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800">
                <a:latin typeface="Times New Roman" charset="0"/>
              </a:rPr>
              <a:t>CTestView</a:t>
            </a:r>
          </a:p>
        </p:txBody>
      </p:sp>
      <p:sp>
        <p:nvSpPr>
          <p:cNvPr id="38" name="Text Box 26"/>
          <p:cNvSpPr txBox="1">
            <a:spLocks noChangeArrowheads="1"/>
          </p:cNvSpPr>
          <p:nvPr/>
        </p:nvSpPr>
        <p:spPr bwMode="auto">
          <a:xfrm>
            <a:off x="7239000" y="5070475"/>
            <a:ext cx="1371600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800">
                <a:latin typeface="Times New Roman" charset="0"/>
              </a:rPr>
              <a:t>CAboutDlg</a:t>
            </a:r>
          </a:p>
        </p:txBody>
      </p:sp>
      <p:sp>
        <p:nvSpPr>
          <p:cNvPr id="39" name="Line 27"/>
          <p:cNvSpPr>
            <a:spLocks noChangeShapeType="1"/>
          </p:cNvSpPr>
          <p:nvPr/>
        </p:nvSpPr>
        <p:spPr bwMode="auto">
          <a:xfrm>
            <a:off x="4876800" y="4156075"/>
            <a:ext cx="297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" name="Line 28"/>
          <p:cNvSpPr>
            <a:spLocks noChangeShapeType="1"/>
          </p:cNvSpPr>
          <p:nvPr/>
        </p:nvSpPr>
        <p:spPr bwMode="auto">
          <a:xfrm>
            <a:off x="4953000" y="476567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" name="Line 29"/>
          <p:cNvSpPr>
            <a:spLocks noChangeShapeType="1"/>
          </p:cNvSpPr>
          <p:nvPr/>
        </p:nvSpPr>
        <p:spPr bwMode="auto">
          <a:xfrm>
            <a:off x="6553200" y="476567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" name="Line 30"/>
          <p:cNvSpPr>
            <a:spLocks noChangeShapeType="1"/>
          </p:cNvSpPr>
          <p:nvPr/>
        </p:nvSpPr>
        <p:spPr bwMode="auto">
          <a:xfrm>
            <a:off x="7848600" y="476567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" name="Line 31"/>
          <p:cNvSpPr>
            <a:spLocks noChangeShapeType="1"/>
          </p:cNvSpPr>
          <p:nvPr/>
        </p:nvSpPr>
        <p:spPr bwMode="auto">
          <a:xfrm>
            <a:off x="4876800" y="4156075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" name="Line 32"/>
          <p:cNvSpPr>
            <a:spLocks noChangeShapeType="1"/>
          </p:cNvSpPr>
          <p:nvPr/>
        </p:nvSpPr>
        <p:spPr bwMode="auto">
          <a:xfrm>
            <a:off x="6477000" y="4156075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" name="Line 33"/>
          <p:cNvSpPr>
            <a:spLocks noChangeShapeType="1"/>
          </p:cNvSpPr>
          <p:nvPr/>
        </p:nvSpPr>
        <p:spPr bwMode="auto">
          <a:xfrm>
            <a:off x="7848600" y="4156075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" name="Line 34"/>
          <p:cNvSpPr>
            <a:spLocks noChangeShapeType="1"/>
          </p:cNvSpPr>
          <p:nvPr/>
        </p:nvSpPr>
        <p:spPr bwMode="auto">
          <a:xfrm>
            <a:off x="5943600" y="392747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Text Box 35"/>
          <p:cNvSpPr txBox="1">
            <a:spLocks noChangeArrowheads="1"/>
          </p:cNvSpPr>
          <p:nvPr/>
        </p:nvSpPr>
        <p:spPr bwMode="auto">
          <a:xfrm>
            <a:off x="6934200" y="3546475"/>
            <a:ext cx="18288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>
                <a:latin typeface="Times New Roman" charset="0"/>
              </a:rPr>
              <a:t>CDocTemplate</a:t>
            </a:r>
          </a:p>
        </p:txBody>
      </p:sp>
      <p:sp>
        <p:nvSpPr>
          <p:cNvPr id="48" name="Line 36"/>
          <p:cNvSpPr>
            <a:spLocks noChangeShapeType="1"/>
          </p:cNvSpPr>
          <p:nvPr/>
        </p:nvSpPr>
        <p:spPr bwMode="auto">
          <a:xfrm>
            <a:off x="7772400" y="2936875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6.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에 의해 생성된 내용</a:t>
            </a:r>
            <a:endParaRPr lang="ko-KR" altLang="en-US" sz="3600" dirty="0"/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990600" y="990600"/>
            <a:ext cx="914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800">
                <a:latin typeface="Times New Roman" charset="0"/>
              </a:rPr>
              <a:t>클래스</a:t>
            </a:r>
          </a:p>
        </p:txBody>
      </p: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990600" y="1600200"/>
            <a:ext cx="9144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800">
                <a:latin typeface="Times New Roman" charset="0"/>
              </a:rPr>
              <a:t>어플리</a:t>
            </a:r>
          </a:p>
          <a:p>
            <a:pPr algn="ctr"/>
            <a:r>
              <a:rPr lang="ko-KR" altLang="en-US" sz="1800">
                <a:latin typeface="Times New Roman" charset="0"/>
              </a:rPr>
              <a:t>케이션</a:t>
            </a:r>
          </a:p>
          <a:p>
            <a:pPr algn="ctr"/>
            <a:r>
              <a:rPr lang="ko-KR" altLang="en-US" sz="1800">
                <a:latin typeface="Times New Roman" charset="0"/>
              </a:rPr>
              <a:t>클래스</a:t>
            </a:r>
          </a:p>
        </p:txBody>
      </p:sp>
      <p:sp>
        <p:nvSpPr>
          <p:cNvPr id="51" name="Rectangle 14"/>
          <p:cNvSpPr>
            <a:spLocks noChangeArrowheads="1"/>
          </p:cNvSpPr>
          <p:nvPr/>
        </p:nvSpPr>
        <p:spPr bwMode="auto">
          <a:xfrm>
            <a:off x="1905000" y="9906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800">
                <a:latin typeface="Times New Roman" charset="0"/>
              </a:rPr>
              <a:t>클래스명</a:t>
            </a:r>
          </a:p>
        </p:txBody>
      </p: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905000" y="1600200"/>
            <a:ext cx="12954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>
                <a:latin typeface="Times New Roman" charset="0"/>
              </a:rPr>
              <a:t>CTestApp</a:t>
            </a:r>
          </a:p>
        </p:txBody>
      </p:sp>
      <p:sp>
        <p:nvSpPr>
          <p:cNvPr id="53" name="Rectangle 16"/>
          <p:cNvSpPr>
            <a:spLocks noChangeArrowheads="1"/>
          </p:cNvSpPr>
          <p:nvPr/>
        </p:nvSpPr>
        <p:spPr bwMode="auto">
          <a:xfrm>
            <a:off x="3200400" y="990600"/>
            <a:ext cx="1371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800">
                <a:latin typeface="Times New Roman" charset="0"/>
              </a:rPr>
              <a:t>기초</a:t>
            </a:r>
          </a:p>
          <a:p>
            <a:pPr algn="ctr"/>
            <a:r>
              <a:rPr lang="ko-KR" altLang="en-US" sz="1800">
                <a:latin typeface="Times New Roman" charset="0"/>
              </a:rPr>
              <a:t>클래스명</a:t>
            </a:r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3200400" y="1600200"/>
            <a:ext cx="13716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>
                <a:latin typeface="Times New Roman" charset="0"/>
              </a:rPr>
              <a:t>CWinApp</a:t>
            </a:r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4572000" y="990600"/>
            <a:ext cx="1447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800">
                <a:latin typeface="Times New Roman" charset="0"/>
              </a:rPr>
              <a:t>파일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4572000" y="1600200"/>
            <a:ext cx="14478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>
                <a:latin typeface="Times New Roman" charset="0"/>
              </a:rPr>
              <a:t>Test.h</a:t>
            </a:r>
          </a:p>
          <a:p>
            <a:pPr algn="ctr"/>
            <a:r>
              <a:rPr lang="en-US" altLang="ko-KR" sz="1800">
                <a:latin typeface="Times New Roman" charset="0"/>
              </a:rPr>
              <a:t>Test.cpp</a:t>
            </a:r>
          </a:p>
        </p:txBody>
      </p:sp>
      <p:sp>
        <p:nvSpPr>
          <p:cNvPr id="57" name="Rectangle 20"/>
          <p:cNvSpPr>
            <a:spLocks noChangeArrowheads="1"/>
          </p:cNvSpPr>
          <p:nvPr/>
        </p:nvSpPr>
        <p:spPr bwMode="auto">
          <a:xfrm>
            <a:off x="6019800" y="990600"/>
            <a:ext cx="2971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800">
                <a:latin typeface="Times New Roman" charset="0"/>
              </a:rPr>
              <a:t>역 할</a:t>
            </a:r>
          </a:p>
        </p:txBody>
      </p:sp>
      <p:sp>
        <p:nvSpPr>
          <p:cNvPr id="58" name="Rectangle 21"/>
          <p:cNvSpPr>
            <a:spLocks noChangeArrowheads="1"/>
          </p:cNvSpPr>
          <p:nvPr/>
        </p:nvSpPr>
        <p:spPr bwMode="auto">
          <a:xfrm>
            <a:off x="6019800" y="1600200"/>
            <a:ext cx="29718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/>
            <a:r>
              <a:rPr lang="ko-KR" altLang="en-US" sz="1800">
                <a:latin typeface="Times New Roman" charset="0"/>
              </a:rPr>
              <a:t>프로그램 초기화</a:t>
            </a:r>
          </a:p>
          <a:p>
            <a:pPr marL="457200" indent="-457200"/>
            <a:r>
              <a:rPr lang="ko-KR" altLang="en-US" sz="1800">
                <a:latin typeface="Times New Roman" charset="0"/>
              </a:rPr>
              <a:t>메시지 루프 포함</a:t>
            </a:r>
          </a:p>
          <a:p>
            <a:pPr marL="457200" indent="-457200"/>
            <a:r>
              <a:rPr lang="ko-KR" altLang="en-US" sz="1800">
                <a:latin typeface="Times New Roman" charset="0"/>
              </a:rPr>
              <a:t>프로그램 종료</a:t>
            </a:r>
          </a:p>
          <a:p>
            <a:pPr marL="457200" indent="-457200"/>
            <a:r>
              <a:rPr lang="en-US" altLang="ko-KR" sz="1800">
                <a:latin typeface="Times New Roman" charset="0"/>
              </a:rPr>
              <a:t>CDocTemplate</a:t>
            </a:r>
            <a:r>
              <a:rPr lang="ko-KR" altLang="en-US" sz="1800">
                <a:latin typeface="Times New Roman" charset="0"/>
              </a:rPr>
              <a:t>를 생성하여 </a:t>
            </a:r>
          </a:p>
          <a:p>
            <a:pPr marL="457200" indent="-457200"/>
            <a:r>
              <a:rPr lang="ko-KR" altLang="en-US" sz="1800">
                <a:latin typeface="Times New Roman" charset="0"/>
              </a:rPr>
              <a:t>메인프레임</a:t>
            </a:r>
            <a:r>
              <a:rPr lang="en-US" altLang="ko-KR" sz="1800">
                <a:latin typeface="Times New Roman" charset="0"/>
              </a:rPr>
              <a:t>,</a:t>
            </a:r>
            <a:r>
              <a:rPr lang="ko-KR" altLang="en-US" sz="1800">
                <a:latin typeface="Times New Roman" charset="0"/>
              </a:rPr>
              <a:t>뷰</a:t>
            </a:r>
            <a:r>
              <a:rPr lang="en-US" altLang="ko-KR" sz="1800">
                <a:latin typeface="Times New Roman" charset="0"/>
              </a:rPr>
              <a:t>,</a:t>
            </a:r>
            <a:r>
              <a:rPr lang="ko-KR" altLang="en-US" sz="1800">
                <a:latin typeface="Times New Roman" charset="0"/>
              </a:rPr>
              <a:t>도큐먼트 </a:t>
            </a:r>
          </a:p>
          <a:p>
            <a:pPr marL="457200" indent="-457200"/>
            <a:r>
              <a:rPr lang="ko-KR" altLang="en-US" sz="1800">
                <a:latin typeface="Times New Roman" charset="0"/>
              </a:rPr>
              <a:t>객체와 리소스를 결합</a:t>
            </a: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990600" y="3276600"/>
            <a:ext cx="914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800">
                <a:latin typeface="Times New Roman" charset="0"/>
              </a:rPr>
              <a:t>메인</a:t>
            </a:r>
          </a:p>
          <a:p>
            <a:pPr algn="ctr"/>
            <a:r>
              <a:rPr lang="ko-KR" altLang="en-US" sz="1800">
                <a:latin typeface="Times New Roman" charset="0"/>
              </a:rPr>
              <a:t>프레임</a:t>
            </a:r>
          </a:p>
          <a:p>
            <a:pPr algn="ctr"/>
            <a:r>
              <a:rPr lang="ko-KR" altLang="en-US" sz="1800">
                <a:latin typeface="Times New Roman" charset="0"/>
              </a:rPr>
              <a:t>클래스</a:t>
            </a:r>
          </a:p>
        </p:txBody>
      </p:sp>
      <p:sp>
        <p:nvSpPr>
          <p:cNvPr id="60" name="Rectangle 23"/>
          <p:cNvSpPr>
            <a:spLocks noChangeArrowheads="1"/>
          </p:cNvSpPr>
          <p:nvPr/>
        </p:nvSpPr>
        <p:spPr bwMode="auto">
          <a:xfrm>
            <a:off x="1905000" y="3276600"/>
            <a:ext cx="1295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>
                <a:latin typeface="Times New Roman" charset="0"/>
              </a:rPr>
              <a:t>CMainFrame</a:t>
            </a:r>
          </a:p>
        </p:txBody>
      </p:sp>
      <p:sp>
        <p:nvSpPr>
          <p:cNvPr id="61" name="Rectangle 24"/>
          <p:cNvSpPr>
            <a:spLocks noChangeArrowheads="1"/>
          </p:cNvSpPr>
          <p:nvPr/>
        </p:nvSpPr>
        <p:spPr bwMode="auto">
          <a:xfrm>
            <a:off x="3200400" y="3276600"/>
            <a:ext cx="1371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>
                <a:latin typeface="Times New Roman" charset="0"/>
              </a:rPr>
              <a:t>CFrameWnd</a:t>
            </a:r>
          </a:p>
        </p:txBody>
      </p:sp>
      <p:sp>
        <p:nvSpPr>
          <p:cNvPr id="62" name="Rectangle 25"/>
          <p:cNvSpPr>
            <a:spLocks noChangeArrowheads="1"/>
          </p:cNvSpPr>
          <p:nvPr/>
        </p:nvSpPr>
        <p:spPr bwMode="auto">
          <a:xfrm>
            <a:off x="4572000" y="3276600"/>
            <a:ext cx="14478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>
                <a:latin typeface="Times New Roman" charset="0"/>
              </a:rPr>
              <a:t>MainFrm.h</a:t>
            </a:r>
          </a:p>
          <a:p>
            <a:pPr algn="ctr"/>
            <a:r>
              <a:rPr lang="en-US" altLang="ko-KR" sz="1800">
                <a:latin typeface="Times New Roman" charset="0"/>
              </a:rPr>
              <a:t>MainFrm.cpp</a:t>
            </a:r>
          </a:p>
          <a:p>
            <a:pPr algn="ctr"/>
            <a:endParaRPr lang="en-US" altLang="ko-KR" sz="1800">
              <a:latin typeface="Times New Roman" charset="0"/>
            </a:endParaRPr>
          </a:p>
        </p:txBody>
      </p: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6019800" y="3276600"/>
            <a:ext cx="29718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/>
            <a:r>
              <a:rPr lang="ko-KR" altLang="en-US" sz="1800">
                <a:latin typeface="Times New Roman" charset="0"/>
              </a:rPr>
              <a:t>프로그램의 메인 윈도우 </a:t>
            </a:r>
          </a:p>
          <a:p>
            <a:pPr marL="457200" indent="-457200"/>
            <a:r>
              <a:rPr lang="ko-KR" altLang="en-US" sz="1800">
                <a:latin typeface="Times New Roman" charset="0"/>
              </a:rPr>
              <a:t>관리</a:t>
            </a:r>
          </a:p>
          <a:p>
            <a:pPr marL="457200" indent="-457200"/>
            <a:r>
              <a:rPr lang="ko-KR" altLang="en-US" sz="1800">
                <a:latin typeface="Times New Roman" charset="0"/>
              </a:rPr>
              <a:t>메뉴</a:t>
            </a:r>
            <a:r>
              <a:rPr lang="en-US" altLang="ko-KR" sz="1800">
                <a:latin typeface="Times New Roman" charset="0"/>
              </a:rPr>
              <a:t>,</a:t>
            </a:r>
            <a:r>
              <a:rPr lang="ko-KR" altLang="en-US" sz="1800">
                <a:latin typeface="Times New Roman" charset="0"/>
              </a:rPr>
              <a:t>툴바</a:t>
            </a:r>
            <a:r>
              <a:rPr lang="en-US" altLang="ko-KR" sz="1800">
                <a:latin typeface="Times New Roman" charset="0"/>
              </a:rPr>
              <a:t>,</a:t>
            </a:r>
            <a:r>
              <a:rPr lang="ko-KR" altLang="en-US" sz="1800">
                <a:latin typeface="Times New Roman" charset="0"/>
              </a:rPr>
              <a:t>상태바와 같은</a:t>
            </a:r>
          </a:p>
          <a:p>
            <a:pPr marL="457200" indent="-457200"/>
            <a:r>
              <a:rPr lang="ko-KR" altLang="en-US" sz="1800">
                <a:latin typeface="Times New Roman" charset="0"/>
              </a:rPr>
              <a:t>비클라이언트 영역을 관리</a:t>
            </a:r>
          </a:p>
        </p:txBody>
      </p:sp>
      <p:sp>
        <p:nvSpPr>
          <p:cNvPr id="64" name="Rectangle 27"/>
          <p:cNvSpPr>
            <a:spLocks noChangeArrowheads="1"/>
          </p:cNvSpPr>
          <p:nvPr/>
        </p:nvSpPr>
        <p:spPr bwMode="auto">
          <a:xfrm>
            <a:off x="990600" y="4495800"/>
            <a:ext cx="914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800">
                <a:latin typeface="Times New Roman" charset="0"/>
              </a:rPr>
              <a:t>뷰</a:t>
            </a:r>
          </a:p>
          <a:p>
            <a:pPr algn="ctr"/>
            <a:r>
              <a:rPr lang="ko-KR" altLang="en-US" sz="1800">
                <a:latin typeface="Times New Roman" charset="0"/>
              </a:rPr>
              <a:t>클래스</a:t>
            </a:r>
          </a:p>
        </p:txBody>
      </p:sp>
      <p:sp>
        <p:nvSpPr>
          <p:cNvPr id="65" name="Rectangle 28"/>
          <p:cNvSpPr>
            <a:spLocks noChangeArrowheads="1"/>
          </p:cNvSpPr>
          <p:nvPr/>
        </p:nvSpPr>
        <p:spPr bwMode="auto">
          <a:xfrm>
            <a:off x="1905000" y="4495800"/>
            <a:ext cx="1295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>
                <a:latin typeface="Times New Roman" charset="0"/>
              </a:rPr>
              <a:t>CTestView</a:t>
            </a:r>
          </a:p>
        </p:txBody>
      </p:sp>
      <p:sp>
        <p:nvSpPr>
          <p:cNvPr id="66" name="Rectangle 29"/>
          <p:cNvSpPr>
            <a:spLocks noChangeArrowheads="1"/>
          </p:cNvSpPr>
          <p:nvPr/>
        </p:nvSpPr>
        <p:spPr bwMode="auto">
          <a:xfrm>
            <a:off x="3200400" y="4495800"/>
            <a:ext cx="1371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>
                <a:latin typeface="Times New Roman" charset="0"/>
              </a:rPr>
              <a:t>CView</a:t>
            </a:r>
          </a:p>
        </p:txBody>
      </p:sp>
      <p:sp>
        <p:nvSpPr>
          <p:cNvPr id="67" name="Rectangle 30"/>
          <p:cNvSpPr>
            <a:spLocks noChangeArrowheads="1"/>
          </p:cNvSpPr>
          <p:nvPr/>
        </p:nvSpPr>
        <p:spPr bwMode="auto">
          <a:xfrm>
            <a:off x="4572000" y="4495800"/>
            <a:ext cx="14478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>
                <a:latin typeface="Times New Roman" charset="0"/>
              </a:rPr>
              <a:t>TestView.h</a:t>
            </a:r>
          </a:p>
          <a:p>
            <a:pPr algn="ctr"/>
            <a:r>
              <a:rPr lang="en-US" altLang="ko-KR" sz="1800">
                <a:latin typeface="Times New Roman" charset="0"/>
              </a:rPr>
              <a:t>TestView.cpp</a:t>
            </a:r>
          </a:p>
          <a:p>
            <a:pPr algn="ctr"/>
            <a:endParaRPr lang="en-US" altLang="ko-KR" sz="1800">
              <a:latin typeface="Times New Roman" charset="0"/>
            </a:endParaRPr>
          </a:p>
        </p:txBody>
      </p:sp>
      <p:sp>
        <p:nvSpPr>
          <p:cNvPr id="68" name="Rectangle 31"/>
          <p:cNvSpPr>
            <a:spLocks noChangeArrowheads="1"/>
          </p:cNvSpPr>
          <p:nvPr/>
        </p:nvSpPr>
        <p:spPr bwMode="auto">
          <a:xfrm>
            <a:off x="6019800" y="4495800"/>
            <a:ext cx="29718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/>
            <a:r>
              <a:rPr lang="ko-KR" altLang="en-US" sz="1800">
                <a:latin typeface="Times New Roman" charset="0"/>
              </a:rPr>
              <a:t>클라이언트 영역인 뷰 </a:t>
            </a:r>
          </a:p>
          <a:p>
            <a:pPr marL="457200" indent="-457200"/>
            <a:r>
              <a:rPr lang="ko-KR" altLang="en-US" sz="1800">
                <a:latin typeface="Times New Roman" charset="0"/>
              </a:rPr>
              <a:t>윈도우 관리</a:t>
            </a:r>
          </a:p>
          <a:p>
            <a:pPr marL="457200" indent="-457200"/>
            <a:r>
              <a:rPr lang="ko-KR" altLang="en-US" sz="1800">
                <a:latin typeface="Times New Roman" charset="0"/>
              </a:rPr>
              <a:t>도큐먼트의 데이터를 화면</a:t>
            </a:r>
          </a:p>
          <a:p>
            <a:pPr marL="457200" indent="-457200"/>
            <a:r>
              <a:rPr lang="ko-KR" altLang="en-US" sz="1800">
                <a:latin typeface="Times New Roman" charset="0"/>
              </a:rPr>
              <a:t>이나 프린터등에 출력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990600" y="5715000"/>
            <a:ext cx="914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800">
                <a:latin typeface="Times New Roman" charset="0"/>
              </a:rPr>
              <a:t>도큐먼트</a:t>
            </a:r>
          </a:p>
          <a:p>
            <a:pPr algn="ctr"/>
            <a:r>
              <a:rPr lang="ko-KR" altLang="en-US" sz="1800">
                <a:latin typeface="Times New Roman" charset="0"/>
              </a:rPr>
              <a:t>클래스</a:t>
            </a:r>
          </a:p>
        </p:txBody>
      </p:sp>
      <p:sp>
        <p:nvSpPr>
          <p:cNvPr id="70" name="Rectangle 33"/>
          <p:cNvSpPr>
            <a:spLocks noChangeArrowheads="1"/>
          </p:cNvSpPr>
          <p:nvPr/>
        </p:nvSpPr>
        <p:spPr bwMode="auto">
          <a:xfrm>
            <a:off x="1905000" y="5715000"/>
            <a:ext cx="1295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>
                <a:latin typeface="Times New Roman" charset="0"/>
              </a:rPr>
              <a:t>CTestDoc</a:t>
            </a:r>
          </a:p>
        </p:txBody>
      </p:sp>
      <p:sp>
        <p:nvSpPr>
          <p:cNvPr id="71" name="Rectangle 34"/>
          <p:cNvSpPr>
            <a:spLocks noChangeArrowheads="1"/>
          </p:cNvSpPr>
          <p:nvPr/>
        </p:nvSpPr>
        <p:spPr bwMode="auto">
          <a:xfrm>
            <a:off x="3200400" y="5715000"/>
            <a:ext cx="1371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>
                <a:latin typeface="Times New Roman" charset="0"/>
              </a:rPr>
              <a:t>CDocument</a:t>
            </a:r>
          </a:p>
        </p:txBody>
      </p:sp>
      <p:sp>
        <p:nvSpPr>
          <p:cNvPr id="72" name="Rectangle 35"/>
          <p:cNvSpPr>
            <a:spLocks noChangeArrowheads="1"/>
          </p:cNvSpPr>
          <p:nvPr/>
        </p:nvSpPr>
        <p:spPr bwMode="auto">
          <a:xfrm>
            <a:off x="4572000" y="5715000"/>
            <a:ext cx="1447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>
                <a:latin typeface="Times New Roman" charset="0"/>
              </a:rPr>
              <a:t>TestDoc.h</a:t>
            </a:r>
          </a:p>
          <a:p>
            <a:pPr algn="ctr"/>
            <a:r>
              <a:rPr lang="en-US" altLang="ko-KR" sz="1800">
                <a:latin typeface="Times New Roman" charset="0"/>
              </a:rPr>
              <a:t>TestDoc.cpp</a:t>
            </a:r>
          </a:p>
        </p:txBody>
      </p:sp>
      <p:sp>
        <p:nvSpPr>
          <p:cNvPr id="73" name="Rectangle 36"/>
          <p:cNvSpPr>
            <a:spLocks noChangeArrowheads="1"/>
          </p:cNvSpPr>
          <p:nvPr/>
        </p:nvSpPr>
        <p:spPr bwMode="auto">
          <a:xfrm>
            <a:off x="6019800" y="5715000"/>
            <a:ext cx="2971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/>
            <a:r>
              <a:rPr lang="ko-KR" altLang="en-US" sz="1800">
                <a:latin typeface="Times New Roman" charset="0"/>
              </a:rPr>
              <a:t>뷰에 출력되는 데이터 보관</a:t>
            </a:r>
          </a:p>
          <a:p>
            <a:pPr marL="457200" indent="-457200"/>
            <a:r>
              <a:rPr lang="ko-KR" altLang="en-US" sz="1800">
                <a:latin typeface="Times New Roman" charset="0"/>
              </a:rPr>
              <a:t>디스크에 데이터 저장</a:t>
            </a:r>
            <a:r>
              <a:rPr lang="en-US" altLang="ko-KR" sz="1800">
                <a:latin typeface="Times New Roman" charset="0"/>
              </a:rPr>
              <a:t>,</a:t>
            </a:r>
            <a:r>
              <a:rPr lang="ko-KR" altLang="en-US" sz="1800">
                <a:latin typeface="Times New Roman" charset="0"/>
              </a:rPr>
              <a:t>로드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7. </a:t>
            </a:r>
            <a:r>
              <a:rPr lang="ko-KR" altLang="en-US" sz="3600" dirty="0" err="1" smtClean="0"/>
              <a:t>오버라이드하는</a:t>
            </a:r>
            <a:r>
              <a:rPr lang="ko-KR" altLang="en-US" sz="3600" dirty="0" smtClean="0"/>
              <a:t> 함수들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0" y="1071546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dirty="0" smtClean="0"/>
              <a:t>어플리케이션 클래스에서 자주 </a:t>
            </a:r>
            <a:r>
              <a:rPr lang="ko-KR" altLang="en-US" sz="2000" dirty="0" err="1" smtClean="0"/>
              <a:t>오버라이드하여</a:t>
            </a:r>
            <a:r>
              <a:rPr lang="ko-KR" altLang="en-US" sz="2000" dirty="0" smtClean="0"/>
              <a:t> 사용하는 가상함수</a:t>
            </a:r>
          </a:p>
          <a:p>
            <a:pPr lvl="3">
              <a:lnSpc>
                <a:spcPct val="90000"/>
              </a:lnSpc>
            </a:pPr>
            <a:endParaRPr lang="en-US" altLang="ko-KR" sz="2000" dirty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2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ko-KR" altLang="en-US" sz="2000" dirty="0">
              <a:ea typeface="+mj-ea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43000" y="1828800"/>
            <a:ext cx="2133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함수명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76600" y="1828800"/>
            <a:ext cx="5562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역  할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43000" y="2209800"/>
            <a:ext cx="21336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InitInstance()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276600" y="2209800"/>
            <a:ext cx="55626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Times New Roman" charset="0"/>
              </a:rPr>
              <a:t>CWinApp </a:t>
            </a:r>
            <a:r>
              <a:rPr lang="ko-KR" altLang="en-US" sz="2000">
                <a:latin typeface="Times New Roman" charset="0"/>
              </a:rPr>
              <a:t>파생 클래스에서 반드시 오버라이드 </a:t>
            </a:r>
          </a:p>
          <a:p>
            <a:r>
              <a:rPr lang="ko-KR" altLang="en-US" sz="2000">
                <a:latin typeface="Times New Roman" charset="0"/>
              </a:rPr>
              <a:t>해야한다</a:t>
            </a:r>
            <a:r>
              <a:rPr lang="en-US" altLang="ko-KR" sz="2000">
                <a:latin typeface="Times New Roman" charset="0"/>
              </a:rPr>
              <a:t>. </a:t>
            </a:r>
          </a:p>
          <a:p>
            <a:r>
              <a:rPr lang="ko-KR" altLang="en-US" sz="2000">
                <a:latin typeface="Times New Roman" charset="0"/>
              </a:rPr>
              <a:t>어플리케이션의 특정 초기화 작업을 수행하는 </a:t>
            </a:r>
          </a:p>
          <a:p>
            <a:r>
              <a:rPr lang="ko-KR" altLang="en-US" sz="2000">
                <a:latin typeface="Times New Roman" charset="0"/>
              </a:rPr>
              <a:t>함수이다</a:t>
            </a:r>
            <a:r>
              <a:rPr lang="en-US" altLang="ko-KR" sz="2000">
                <a:latin typeface="Times New Roman" charset="0"/>
              </a:rPr>
              <a:t>.</a:t>
            </a:r>
          </a:p>
          <a:p>
            <a:r>
              <a:rPr lang="ko-KR" altLang="en-US" sz="2000">
                <a:latin typeface="Times New Roman" charset="0"/>
              </a:rPr>
              <a:t>동일한 프로그래을 동시에 여러 개 실행시켰을</a:t>
            </a:r>
          </a:p>
          <a:p>
            <a:r>
              <a:rPr lang="ko-KR" altLang="en-US" sz="2000">
                <a:latin typeface="Times New Roman" charset="0"/>
              </a:rPr>
              <a:t>경우 각 인스턴스가 실행될 때마다 호출된다</a:t>
            </a:r>
            <a:r>
              <a:rPr lang="en-US" altLang="ko-KR" sz="2000">
                <a:latin typeface="Times New Roman" charset="0"/>
              </a:rPr>
              <a:t>.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1143000" y="4191000"/>
            <a:ext cx="2133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Run()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3276600" y="4191000"/>
            <a:ext cx="5562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메시지 루프를 담당하는 함수</a:t>
            </a:r>
          </a:p>
          <a:p>
            <a:r>
              <a:rPr lang="ko-KR" altLang="en-US" sz="2000">
                <a:latin typeface="Times New Roman" charset="0"/>
              </a:rPr>
              <a:t>일반적으로 오버라이드하지 않는다</a:t>
            </a:r>
            <a:r>
              <a:rPr lang="en-US" altLang="ko-KR" sz="2000">
                <a:latin typeface="Times New Roman" charset="0"/>
              </a:rPr>
              <a:t>.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1143000" y="4876800"/>
            <a:ext cx="21336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OnIdle()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3276600" y="4876800"/>
            <a:ext cx="55626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Times New Roman" charset="0"/>
              </a:rPr>
              <a:t>Run()</a:t>
            </a:r>
            <a:r>
              <a:rPr lang="ko-KR" altLang="en-US" sz="2000">
                <a:latin typeface="Times New Roman" charset="0"/>
              </a:rPr>
              <a:t>에서 처리할 메시지가 없는 유휴 상태일때 </a:t>
            </a:r>
          </a:p>
          <a:p>
            <a:r>
              <a:rPr lang="ko-KR" altLang="en-US" sz="2000">
                <a:latin typeface="Times New Roman" charset="0"/>
              </a:rPr>
              <a:t>메시지 루프에서 호출된다</a:t>
            </a:r>
            <a:r>
              <a:rPr lang="en-US" altLang="ko-KR" sz="2000">
                <a:latin typeface="Times New Roman" charset="0"/>
              </a:rPr>
              <a:t>.</a:t>
            </a:r>
          </a:p>
          <a:p>
            <a:r>
              <a:rPr lang="ko-KR" altLang="en-US" sz="2000">
                <a:latin typeface="Times New Roman" charset="0"/>
              </a:rPr>
              <a:t>유휴시간에 백그라운드 작업을 위해 사용된다</a:t>
            </a:r>
            <a:r>
              <a:rPr lang="en-US" altLang="ko-KR" sz="2000">
                <a:latin typeface="Times New Roman" charset="0"/>
              </a:rPr>
              <a:t>.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1143000" y="5867400"/>
            <a:ext cx="2133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ExitInstance()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276600" y="5867400"/>
            <a:ext cx="5562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어플리케이션이 종료하기 전에 호출되어 종료</a:t>
            </a:r>
          </a:p>
          <a:p>
            <a:r>
              <a:rPr lang="ko-KR" altLang="en-US" sz="2000">
                <a:latin typeface="Times New Roman" charset="0"/>
              </a:rPr>
              <a:t>처리를 한다</a:t>
            </a:r>
            <a:r>
              <a:rPr lang="en-US" altLang="ko-KR" sz="2000">
                <a:latin typeface="Times New Roman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7. </a:t>
            </a:r>
            <a:r>
              <a:rPr lang="ko-KR" altLang="en-US" sz="3600" dirty="0" err="1" smtClean="0"/>
              <a:t>오버라이드하는</a:t>
            </a:r>
            <a:r>
              <a:rPr lang="ko-KR" altLang="en-US" sz="3600" dirty="0" smtClean="0"/>
              <a:t> 함수들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0" y="1071546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dirty="0" smtClean="0"/>
              <a:t>메인 프레임 클래스에서 자주 </a:t>
            </a:r>
            <a:r>
              <a:rPr lang="ko-KR" altLang="en-US" sz="2000" dirty="0" err="1" smtClean="0"/>
              <a:t>오버라이드하여</a:t>
            </a:r>
            <a:r>
              <a:rPr lang="ko-KR" altLang="en-US" sz="2000" dirty="0" smtClean="0"/>
              <a:t> 사용하는 가상함수</a:t>
            </a:r>
          </a:p>
          <a:p>
            <a:pPr lvl="3">
              <a:lnSpc>
                <a:spcPct val="90000"/>
              </a:lnSpc>
            </a:pPr>
            <a:endParaRPr lang="en-US" altLang="ko-KR" sz="2000" dirty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2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ko-KR" altLang="en-US" sz="2000" dirty="0">
              <a:ea typeface="+mj-ea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143000" y="2133600"/>
            <a:ext cx="2133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함수명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3276600" y="2133600"/>
            <a:ext cx="5562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역  할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1143000" y="2514600"/>
            <a:ext cx="21336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OnCreateClient()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3276600" y="2514600"/>
            <a:ext cx="55626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메인 프레임 윈도우에 클라이언트 윈도우를 생성</a:t>
            </a:r>
          </a:p>
          <a:p>
            <a:r>
              <a:rPr lang="ko-KR" altLang="en-US" sz="2000">
                <a:latin typeface="Times New Roman" charset="0"/>
              </a:rPr>
              <a:t>하는 함수로 분할윈도우 만들 때 오버라이드 하여</a:t>
            </a:r>
          </a:p>
          <a:p>
            <a:r>
              <a:rPr lang="ko-KR" altLang="en-US" sz="2000">
                <a:latin typeface="Times New Roman" charset="0"/>
              </a:rPr>
              <a:t>사용한다</a:t>
            </a:r>
            <a:r>
              <a:rPr lang="en-US" altLang="ko-KR" sz="2000">
                <a:latin typeface="Times New Roman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개론 </a:t>
            </a:r>
            <a:r>
              <a:rPr lang="en-US" altLang="ko-KR" sz="3600" dirty="0" smtClean="0"/>
              <a:t>- </a:t>
            </a:r>
            <a:r>
              <a:rPr lang="en-US" altLang="ko-KR" sz="3600" dirty="0" smtClean="0"/>
              <a:t>MFC</a:t>
            </a:r>
            <a:r>
              <a:rPr lang="ko-KR" altLang="en-US" sz="3600" dirty="0" smtClean="0"/>
              <a:t>의 역사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0" y="92867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     [</a:t>
            </a:r>
            <a:r>
              <a:rPr lang="ko-KR" altLang="en-US" sz="2000" dirty="0" smtClean="0"/>
              <a:t>일반적인 목적의 클래스 </a:t>
            </a:r>
            <a:r>
              <a:rPr lang="en-US" altLang="ko-KR" sz="2000" dirty="0" smtClean="0"/>
              <a:t>]</a:t>
            </a: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ko-KR" altLang="en-US" sz="2000" dirty="0">
              <a:latin typeface="+mj-ea"/>
              <a:ea typeface="+mj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0034" y="1714488"/>
          <a:ext cx="821537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0"/>
                <a:gridCol w="39290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Run-time Type Information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실행 타입 정보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Object Persistence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객체 </a:t>
                      </a:r>
                      <a:r>
                        <a:rPr lang="ko-KR" altLang="en-US" sz="1800" dirty="0" err="1" smtClean="0"/>
                        <a:t>보존성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Collection Classes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집합체 클래스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Strings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 smtClean="0"/>
                        <a:t>스트링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Time and Date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시간과 날짜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Exception Handling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예외 처리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7. </a:t>
            </a:r>
            <a:r>
              <a:rPr lang="ko-KR" altLang="en-US" sz="3600" dirty="0" err="1" smtClean="0"/>
              <a:t>오버라이드하는</a:t>
            </a:r>
            <a:r>
              <a:rPr lang="ko-KR" altLang="en-US" sz="3600" dirty="0" smtClean="0"/>
              <a:t> 함수들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0" y="785794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dirty="0" err="1"/>
              <a:t>뷰</a:t>
            </a:r>
            <a:r>
              <a:rPr lang="ko-KR" altLang="en-US" sz="2000" dirty="0" smtClean="0"/>
              <a:t> 클래스에서 자주 </a:t>
            </a:r>
            <a:r>
              <a:rPr lang="ko-KR" altLang="en-US" sz="2000" dirty="0" err="1" smtClean="0"/>
              <a:t>오버라이드하여</a:t>
            </a:r>
            <a:r>
              <a:rPr lang="ko-KR" altLang="en-US" sz="2000" dirty="0" smtClean="0"/>
              <a:t> 사용하는 가상함수</a:t>
            </a:r>
          </a:p>
          <a:p>
            <a:pPr lvl="3">
              <a:lnSpc>
                <a:spcPct val="90000"/>
              </a:lnSpc>
            </a:pPr>
            <a:endParaRPr lang="en-US" altLang="ko-KR" sz="2000" dirty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2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ko-KR" altLang="en-US" sz="2000" dirty="0">
              <a:ea typeface="+mj-ea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57224" y="1285860"/>
            <a:ext cx="2133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함수명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990824" y="1285860"/>
            <a:ext cx="5562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역  할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57224" y="1666860"/>
            <a:ext cx="2133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OnInitialUpdate()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990824" y="1666860"/>
            <a:ext cx="5562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뷰의 특정 초기화 작업을 수행하기 위해 대부분</a:t>
            </a:r>
          </a:p>
          <a:p>
            <a:r>
              <a:rPr lang="ko-KR" altLang="en-US" sz="2000">
                <a:latin typeface="Times New Roman" charset="0"/>
              </a:rPr>
              <a:t>오버라이드 하여 사용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857224" y="2505060"/>
            <a:ext cx="2133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OnDraw()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990824" y="2505060"/>
            <a:ext cx="5562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Times New Roman" charset="0"/>
              </a:rPr>
              <a:t>WM_PAINT</a:t>
            </a:r>
            <a:r>
              <a:rPr lang="ko-KR" altLang="en-US" sz="2000">
                <a:latin typeface="Times New Roman" charset="0"/>
              </a:rPr>
              <a:t>메시지 처리시에 실행되는 함수</a:t>
            </a:r>
          </a:p>
          <a:p>
            <a:r>
              <a:rPr lang="ko-KR" altLang="en-US" sz="2000">
                <a:latin typeface="Times New Roman" charset="0"/>
              </a:rPr>
              <a:t>화면이나 프린터에 출력</a:t>
            </a:r>
            <a:r>
              <a:rPr lang="en-US" altLang="ko-KR" sz="2000">
                <a:latin typeface="Times New Roman" charset="0"/>
              </a:rPr>
              <a:t>. </a:t>
            </a:r>
            <a:r>
              <a:rPr lang="ko-KR" altLang="en-US" sz="2000">
                <a:latin typeface="Times New Roman" charset="0"/>
              </a:rPr>
              <a:t>대부분 오버라이드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857224" y="3343260"/>
            <a:ext cx="2133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OnPrepareDC()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990824" y="3343260"/>
            <a:ext cx="5562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Times New Roman" charset="0"/>
              </a:rPr>
              <a:t>OnDraw(),OnPrint()</a:t>
            </a:r>
            <a:r>
              <a:rPr lang="ko-KR" altLang="en-US" sz="2000">
                <a:latin typeface="Times New Roman" charset="0"/>
              </a:rPr>
              <a:t>함수 호출 전에 호출되는 함수</a:t>
            </a:r>
          </a:p>
          <a:p>
            <a:r>
              <a:rPr lang="ko-KR" altLang="en-US" sz="2000">
                <a:latin typeface="Times New Roman" charset="0"/>
              </a:rPr>
              <a:t>보통 매핍모드와 관련해서 오버라이드</a:t>
            </a: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857224" y="4181460"/>
            <a:ext cx="2133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OnPrint ()</a:t>
            </a: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2990824" y="4181460"/>
            <a:ext cx="5562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문서의 한 페이지를 인쇄하거나 미리보기할 때</a:t>
            </a:r>
          </a:p>
          <a:p>
            <a:r>
              <a:rPr lang="ko-KR" altLang="en-US" sz="2000">
                <a:latin typeface="Times New Roman" charset="0"/>
              </a:rPr>
              <a:t>호출</a:t>
            </a:r>
            <a:r>
              <a:rPr lang="en-US" altLang="ko-KR" sz="2000">
                <a:latin typeface="Times New Roman" charset="0"/>
              </a:rPr>
              <a:t>. </a:t>
            </a:r>
            <a:r>
              <a:rPr lang="ko-KR" altLang="en-US" sz="2000">
                <a:latin typeface="Times New Roman" charset="0"/>
              </a:rPr>
              <a:t>인쇄나 미리보기를 임의적으로 처리하기</a:t>
            </a:r>
          </a:p>
          <a:p>
            <a:r>
              <a:rPr lang="ko-KR" altLang="en-US" sz="2000">
                <a:latin typeface="Times New Roman" charset="0"/>
              </a:rPr>
              <a:t>위해서 오버라이드</a:t>
            </a: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857224" y="5019660"/>
            <a:ext cx="2133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OnBeginPrinting()</a:t>
            </a: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2990824" y="5019660"/>
            <a:ext cx="5562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인쇄 작업이 시작될 때 호출되는 함수로</a:t>
            </a:r>
            <a:r>
              <a:rPr lang="en-US" altLang="ko-KR" sz="2000">
                <a:latin typeface="Times New Roman" charset="0"/>
              </a:rPr>
              <a:t>, </a:t>
            </a:r>
          </a:p>
          <a:p>
            <a:r>
              <a:rPr lang="en-US" altLang="ko-KR" sz="2000">
                <a:latin typeface="Times New Roman" charset="0"/>
              </a:rPr>
              <a:t>GDI</a:t>
            </a:r>
            <a:r>
              <a:rPr lang="ko-KR" altLang="en-US" sz="2000">
                <a:latin typeface="Times New Roman" charset="0"/>
              </a:rPr>
              <a:t>리소스를 전달하기 위해서 오버라이드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876328" y="5857892"/>
            <a:ext cx="2133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OnEndPrinting()</a:t>
            </a: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3009928" y="5857892"/>
            <a:ext cx="5562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인쇄 작업이 끝날 때 호출되는 함수로 할당된</a:t>
            </a:r>
          </a:p>
          <a:p>
            <a:r>
              <a:rPr lang="en-US" altLang="ko-KR" sz="2000">
                <a:latin typeface="Times New Roman" charset="0"/>
              </a:rPr>
              <a:t>GDI</a:t>
            </a:r>
            <a:r>
              <a:rPr lang="ko-KR" altLang="en-US" sz="2000">
                <a:latin typeface="Times New Roman" charset="0"/>
              </a:rPr>
              <a:t>리소스를 해제하기 위해서 오버라이드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7. </a:t>
            </a:r>
            <a:r>
              <a:rPr lang="ko-KR" altLang="en-US" sz="3600" dirty="0" err="1" smtClean="0"/>
              <a:t>오버라이드하는</a:t>
            </a:r>
            <a:r>
              <a:rPr lang="ko-KR" altLang="en-US" sz="3600" dirty="0" smtClean="0"/>
              <a:t> 함수들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0" y="785794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dirty="0" smtClean="0"/>
              <a:t>도큐먼트 클래스에서 자주 </a:t>
            </a:r>
            <a:r>
              <a:rPr lang="ko-KR" altLang="en-US" sz="2000" dirty="0" err="1" smtClean="0"/>
              <a:t>오버라이드하여</a:t>
            </a:r>
            <a:r>
              <a:rPr lang="ko-KR" altLang="en-US" sz="2000" dirty="0" smtClean="0"/>
              <a:t> 사용하는 가상함수</a:t>
            </a:r>
          </a:p>
          <a:p>
            <a:pPr lvl="3">
              <a:lnSpc>
                <a:spcPct val="90000"/>
              </a:lnSpc>
            </a:pPr>
            <a:endParaRPr lang="en-US" altLang="ko-KR" sz="2000" dirty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2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ko-KR" altLang="en-US" sz="2000" dirty="0">
              <a:ea typeface="+mj-ea"/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857224" y="1928802"/>
            <a:ext cx="2133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함수명</a:t>
            </a: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2990824" y="1928802"/>
            <a:ext cx="5562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역  할</a:t>
            </a: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857224" y="2309802"/>
            <a:ext cx="2133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OnNewDocument()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2990824" y="2309802"/>
            <a:ext cx="5562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새로운 도규먼트의 초기화를 수행하는 함수</a:t>
            </a:r>
          </a:p>
          <a:p>
            <a:r>
              <a:rPr lang="en-US" altLang="ko-KR" sz="2000">
                <a:latin typeface="Times New Roman" charset="0"/>
              </a:rPr>
              <a:t>[</a:t>
            </a:r>
            <a:r>
              <a:rPr lang="ko-KR" altLang="en-US" sz="2000">
                <a:latin typeface="Times New Roman" charset="0"/>
              </a:rPr>
              <a:t>파일</a:t>
            </a:r>
            <a:r>
              <a:rPr lang="en-US" altLang="ko-KR" sz="2000">
                <a:latin typeface="Times New Roman" charset="0"/>
              </a:rPr>
              <a:t>-</a:t>
            </a:r>
            <a:r>
              <a:rPr lang="ko-KR" altLang="en-US" sz="2000">
                <a:latin typeface="Times New Roman" charset="0"/>
              </a:rPr>
              <a:t>새 파일</a:t>
            </a:r>
            <a:r>
              <a:rPr lang="en-US" altLang="ko-KR" sz="2000">
                <a:latin typeface="Times New Roman" charset="0"/>
              </a:rPr>
              <a:t>]</a:t>
            </a:r>
            <a:r>
              <a:rPr lang="ko-KR" altLang="en-US" sz="2000">
                <a:latin typeface="Times New Roman" charset="0"/>
              </a:rPr>
              <a:t>선택시 호출</a:t>
            </a:r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857224" y="3148002"/>
            <a:ext cx="2133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Serialize()</a:t>
            </a:r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2990824" y="3148002"/>
            <a:ext cx="5562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객체를 파일로 저장하고 로드하는 처리과정</a:t>
            </a:r>
            <a:r>
              <a:rPr lang="en-US" altLang="ko-KR" sz="2000">
                <a:latin typeface="Times New Roman" charset="0"/>
              </a:rPr>
              <a:t>, </a:t>
            </a:r>
            <a:r>
              <a:rPr lang="ko-KR" altLang="en-US" sz="2000">
                <a:latin typeface="Times New Roman" charset="0"/>
              </a:rPr>
              <a:t>즉</a:t>
            </a:r>
          </a:p>
          <a:p>
            <a:r>
              <a:rPr lang="ko-KR" altLang="en-US" sz="2000">
                <a:latin typeface="Times New Roman" charset="0"/>
              </a:rPr>
              <a:t>직렬화를 수행하는 함수</a:t>
            </a:r>
            <a:r>
              <a:rPr lang="en-US" altLang="ko-KR" sz="2000">
                <a:latin typeface="Times New Roman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8. </a:t>
            </a:r>
            <a:r>
              <a:rPr lang="en-US" altLang="ko-KR" sz="3600" dirty="0" smtClean="0"/>
              <a:t>MFC</a:t>
            </a:r>
            <a:r>
              <a:rPr lang="ko-KR" altLang="en-US" sz="3600" dirty="0" smtClean="0"/>
              <a:t>의 계층 구조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0" y="785794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ko-KR" sz="2000" dirty="0" smtClean="0"/>
              <a:t> MFC Class</a:t>
            </a:r>
            <a:r>
              <a:rPr lang="ko-KR" altLang="en-US" sz="2000" dirty="0" smtClean="0"/>
              <a:t>는 </a:t>
            </a:r>
            <a:r>
              <a:rPr lang="en-US" altLang="ko-KR" sz="2000" dirty="0" err="1" smtClean="0"/>
              <a:t>CObject</a:t>
            </a:r>
            <a:r>
              <a:rPr lang="ko-KR" altLang="en-US" sz="2000" dirty="0" smtClean="0"/>
              <a:t>에서 파생된 클래스와</a:t>
            </a:r>
            <a:r>
              <a:rPr lang="en-US" altLang="ko-KR" sz="2000" dirty="0" err="1" smtClean="0"/>
              <a:t>Cobject</a:t>
            </a:r>
            <a:r>
              <a:rPr lang="ko-KR" altLang="en-US" sz="2000" dirty="0" smtClean="0"/>
              <a:t>에서 파생되지 않은클래스로 구분된다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err="1" smtClean="0"/>
              <a:t>Cobject</a:t>
            </a:r>
            <a:r>
              <a:rPr lang="ko-KR" altLang="en-US" sz="2000" dirty="0" smtClean="0"/>
              <a:t>가 제공하는 기능</a:t>
            </a:r>
            <a:endParaRPr lang="ko-KR" altLang="en-US" sz="20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57224" y="2071678"/>
            <a:ext cx="2133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기 능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990824" y="2071678"/>
            <a:ext cx="5562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내 용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857224" y="2452678"/>
            <a:ext cx="21336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>
                <a:latin typeface="Times New Roman" charset="0"/>
              </a:rPr>
              <a:t>직렬화 지원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2990824" y="2452678"/>
            <a:ext cx="55626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직렬화란 하드 디스크와 같은 저장ㅐ체에 객체를</a:t>
            </a:r>
          </a:p>
          <a:p>
            <a:r>
              <a:rPr lang="ko-KR" altLang="en-US" sz="2000">
                <a:latin typeface="Times New Roman" charset="0"/>
              </a:rPr>
              <a:t>저장하거나 로드하는 일련의 처리과정</a:t>
            </a:r>
            <a:r>
              <a:rPr lang="en-US" altLang="ko-KR" sz="2000">
                <a:latin typeface="Times New Roman" charset="0"/>
              </a:rPr>
              <a:t>.</a:t>
            </a:r>
          </a:p>
          <a:p>
            <a:r>
              <a:rPr lang="ko-KR" altLang="en-US" sz="2000">
                <a:latin typeface="Times New Roman" charset="0"/>
              </a:rPr>
              <a:t>관련함수 </a:t>
            </a:r>
            <a:r>
              <a:rPr lang="en-US" altLang="ko-KR" sz="2000">
                <a:latin typeface="Times New Roman" charset="0"/>
              </a:rPr>
              <a:t>: Serialize(),IsSerialize()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857224" y="3519478"/>
            <a:ext cx="2133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>
                <a:latin typeface="Times New Roman" charset="0"/>
              </a:rPr>
              <a:t>런타임 클래스 </a:t>
            </a:r>
          </a:p>
          <a:p>
            <a:pPr algn="ctr"/>
            <a:r>
              <a:rPr lang="ko-KR" altLang="en-US" sz="2000">
                <a:latin typeface="Times New Roman" charset="0"/>
              </a:rPr>
              <a:t>정보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2990824" y="3519478"/>
            <a:ext cx="5562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Times New Roman" charset="0"/>
              </a:rPr>
              <a:t>CObject</a:t>
            </a:r>
            <a:r>
              <a:rPr lang="ko-KR" altLang="en-US" sz="2000">
                <a:latin typeface="Times New Roman" charset="0"/>
              </a:rPr>
              <a:t>에서 파생된 클래스는 </a:t>
            </a:r>
            <a:r>
              <a:rPr lang="en-US" altLang="ko-KR" sz="2000">
                <a:latin typeface="Times New Roman" charset="0"/>
              </a:rPr>
              <a:t>CRuntimeClass</a:t>
            </a:r>
            <a:r>
              <a:rPr lang="ko-KR" altLang="en-US" sz="2000">
                <a:latin typeface="Times New Roman" charset="0"/>
              </a:rPr>
              <a:t>를 </a:t>
            </a:r>
          </a:p>
          <a:p>
            <a:r>
              <a:rPr lang="ko-KR" altLang="en-US" sz="2000">
                <a:latin typeface="Times New Roman" charset="0"/>
              </a:rPr>
              <a:t>사용하여 실행 시간에 해당 객체와 객체의 기초</a:t>
            </a:r>
          </a:p>
          <a:p>
            <a:r>
              <a:rPr lang="ko-KR" altLang="en-US" sz="2000">
                <a:latin typeface="Times New Roman" charset="0"/>
              </a:rPr>
              <a:t>클래스에 대한 정보를 읽어낼수 있다</a:t>
            </a:r>
            <a:r>
              <a:rPr lang="en-US" altLang="ko-KR" sz="2000">
                <a:latin typeface="Times New Roman" charset="0"/>
              </a:rPr>
              <a:t>.</a:t>
            </a:r>
          </a:p>
          <a:p>
            <a:r>
              <a:rPr lang="ko-KR" altLang="en-US" sz="2000">
                <a:latin typeface="Times New Roman" charset="0"/>
              </a:rPr>
              <a:t>관련함수 </a:t>
            </a:r>
            <a:r>
              <a:rPr lang="en-US" altLang="ko-KR" sz="2000">
                <a:latin typeface="Times New Roman" charset="0"/>
              </a:rPr>
              <a:t>: GetRuntimeClass(),IsKindOf()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857224" y="4814878"/>
            <a:ext cx="2133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>
                <a:latin typeface="Times New Roman" charset="0"/>
              </a:rPr>
              <a:t>객체 진단 출력</a:t>
            </a: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2990824" y="4814878"/>
            <a:ext cx="5562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객체에 대한 유효성을 검증하고 디버깅에 대한 </a:t>
            </a:r>
          </a:p>
          <a:p>
            <a:r>
              <a:rPr lang="ko-KR" altLang="en-US" sz="2000">
                <a:latin typeface="Times New Roman" charset="0"/>
              </a:rPr>
              <a:t>서비스를 제공한다</a:t>
            </a:r>
            <a:r>
              <a:rPr lang="en-US" altLang="ko-KR" sz="2000">
                <a:latin typeface="Times New Roman" charset="0"/>
              </a:rPr>
              <a:t>.</a:t>
            </a:r>
          </a:p>
          <a:p>
            <a:r>
              <a:rPr lang="ko-KR" altLang="en-US" sz="2000">
                <a:latin typeface="Times New Roman" charset="0"/>
              </a:rPr>
              <a:t>관련함수 </a:t>
            </a:r>
            <a:r>
              <a:rPr lang="en-US" altLang="ko-KR" sz="2000">
                <a:latin typeface="Times New Roman" charset="0"/>
              </a:rPr>
              <a:t>:AssertValid(),Dump()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8. </a:t>
            </a:r>
            <a:r>
              <a:rPr lang="en-US" altLang="ko-KR" sz="3600" dirty="0" smtClean="0"/>
              <a:t>MFC</a:t>
            </a:r>
            <a:r>
              <a:rPr lang="ko-KR" altLang="en-US" sz="3600" dirty="0" smtClean="0"/>
              <a:t>의 계층 구조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0" y="78579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ko-KR" altLang="en-US" sz="2000" dirty="0" smtClean="0"/>
              <a:t>아래의 매크로들은 </a:t>
            </a:r>
            <a:r>
              <a:rPr lang="en-US" altLang="ko-KR" sz="2000" dirty="0" err="1" smtClean="0"/>
              <a:t>Cobject</a:t>
            </a:r>
            <a:r>
              <a:rPr lang="ko-KR" altLang="en-US" sz="2000" dirty="0" smtClean="0"/>
              <a:t>에서 파생된 크래스에 </a:t>
            </a:r>
            <a:r>
              <a:rPr lang="ko-KR" altLang="en-US" sz="2000" dirty="0" err="1" smtClean="0"/>
              <a:t>런타임시</a:t>
            </a:r>
            <a:r>
              <a:rPr lang="ko-KR" altLang="en-US" sz="2000" dirty="0" smtClean="0"/>
              <a:t> 클래스 정보와 객체 생성 여부 그리고 직렬화 서비스를 제공하는 역할을 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928662" y="2619364"/>
            <a:ext cx="3124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ko-KR" altLang="ko-KR" sz="2000" b="1">
              <a:latin typeface="Times New Roman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4052862" y="2619364"/>
            <a:ext cx="1371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 b="1">
                <a:latin typeface="Times New Roman" charset="0"/>
              </a:rPr>
              <a:t>Cobject::</a:t>
            </a:r>
          </a:p>
          <a:p>
            <a:pPr algn="ctr"/>
            <a:r>
              <a:rPr lang="en-US" altLang="ko-KR" sz="2000" b="1">
                <a:latin typeface="Times New Roman" charset="0"/>
              </a:rPr>
              <a:t>IsKindOf()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5424462" y="2619364"/>
            <a:ext cx="1676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charset="0"/>
              </a:rPr>
              <a:t>CRuntimeClass::</a:t>
            </a:r>
          </a:p>
          <a:p>
            <a:pPr algn="ctr"/>
            <a:r>
              <a:rPr lang="en-US" altLang="ko-KR" sz="1600" b="1">
                <a:latin typeface="Times New Roman" charset="0"/>
              </a:rPr>
              <a:t>CreateObject()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7100862" y="2619364"/>
            <a:ext cx="1371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charset="0"/>
              </a:rPr>
              <a:t>CArchive::</a:t>
            </a:r>
          </a:p>
          <a:p>
            <a:pPr algn="ctr"/>
            <a:r>
              <a:rPr lang="en-US" altLang="ko-KR" sz="1600" b="1">
                <a:latin typeface="Times New Roman" charset="0"/>
              </a:rPr>
              <a:t>Operator &lt;&lt;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928662" y="3381364"/>
            <a:ext cx="3124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 b="1" dirty="0">
                <a:latin typeface="Times New Roman" charset="0"/>
              </a:rPr>
              <a:t>DECLARE_DYNAMIC,</a:t>
            </a:r>
          </a:p>
          <a:p>
            <a:pPr algn="ctr"/>
            <a:r>
              <a:rPr lang="en-US" altLang="ko-KR" sz="1800" b="1" dirty="0">
                <a:latin typeface="Times New Roman" charset="0"/>
              </a:rPr>
              <a:t>IMPLEMENT_DYNAMIC</a:t>
            </a: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4052862" y="3381364"/>
            <a:ext cx="1371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5424462" y="3381364"/>
            <a:ext cx="1676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7100862" y="3381364"/>
            <a:ext cx="1371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928662" y="4143364"/>
            <a:ext cx="3124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 b="1">
                <a:latin typeface="Times New Roman" charset="0"/>
              </a:rPr>
              <a:t>DECLARE_DYNCREATE</a:t>
            </a:r>
          </a:p>
          <a:p>
            <a:pPr algn="ctr"/>
            <a:r>
              <a:rPr lang="en-US" altLang="ko-KR" sz="1800" b="1">
                <a:latin typeface="Times New Roman" charset="0"/>
              </a:rPr>
              <a:t>IMPLEMENT_DYNCREATE</a:t>
            </a:r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052862" y="4143364"/>
            <a:ext cx="1371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5424462" y="4143364"/>
            <a:ext cx="1676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Rectangle 15"/>
          <p:cNvSpPr>
            <a:spLocks noChangeArrowheads="1"/>
          </p:cNvSpPr>
          <p:nvPr/>
        </p:nvSpPr>
        <p:spPr bwMode="auto">
          <a:xfrm>
            <a:off x="7100862" y="4143364"/>
            <a:ext cx="1371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928662" y="4905364"/>
            <a:ext cx="3124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800" b="1">
                <a:latin typeface="Times New Roman" charset="0"/>
              </a:rPr>
              <a:t>DECLARE_SERIAL</a:t>
            </a:r>
          </a:p>
          <a:p>
            <a:pPr algn="ctr"/>
            <a:r>
              <a:rPr lang="en-US" altLang="ko-KR" sz="1800" b="1">
                <a:latin typeface="Times New Roman" charset="0"/>
              </a:rPr>
              <a:t>IMPLEMENT_SERIAL</a:t>
            </a:r>
          </a:p>
        </p:txBody>
      </p:sp>
      <p:sp>
        <p:nvSpPr>
          <p:cNvPr id="32" name="Rectangle 17"/>
          <p:cNvSpPr>
            <a:spLocks noChangeArrowheads="1"/>
          </p:cNvSpPr>
          <p:nvPr/>
        </p:nvSpPr>
        <p:spPr bwMode="auto">
          <a:xfrm>
            <a:off x="4052862" y="4905364"/>
            <a:ext cx="1371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5424462" y="4905364"/>
            <a:ext cx="1676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" name="Rectangle 19"/>
          <p:cNvSpPr>
            <a:spLocks noChangeArrowheads="1"/>
          </p:cNvSpPr>
          <p:nvPr/>
        </p:nvSpPr>
        <p:spPr bwMode="auto">
          <a:xfrm>
            <a:off x="7100862" y="4905364"/>
            <a:ext cx="1371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4510062" y="3609964"/>
            <a:ext cx="3429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4510062" y="4371964"/>
            <a:ext cx="3429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4510062" y="5210164"/>
            <a:ext cx="3429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8" name="Oval 23"/>
          <p:cNvSpPr>
            <a:spLocks noChangeArrowheads="1"/>
          </p:cNvSpPr>
          <p:nvPr/>
        </p:nvSpPr>
        <p:spPr bwMode="auto">
          <a:xfrm>
            <a:off x="5881662" y="4371964"/>
            <a:ext cx="373063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9" name="Oval 24"/>
          <p:cNvSpPr>
            <a:spLocks noChangeArrowheads="1"/>
          </p:cNvSpPr>
          <p:nvPr/>
        </p:nvSpPr>
        <p:spPr bwMode="auto">
          <a:xfrm>
            <a:off x="7710462" y="5210164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0" name="Oval 25"/>
          <p:cNvSpPr>
            <a:spLocks noChangeArrowheads="1"/>
          </p:cNvSpPr>
          <p:nvPr/>
        </p:nvSpPr>
        <p:spPr bwMode="auto">
          <a:xfrm>
            <a:off x="5881662" y="5210164"/>
            <a:ext cx="373063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H="1">
            <a:off x="5957862" y="3609964"/>
            <a:ext cx="465138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" name="Line 27"/>
          <p:cNvSpPr>
            <a:spLocks noChangeShapeType="1"/>
          </p:cNvSpPr>
          <p:nvPr/>
        </p:nvSpPr>
        <p:spPr bwMode="auto">
          <a:xfrm>
            <a:off x="5957862" y="3609964"/>
            <a:ext cx="373063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3" name="Line 28"/>
          <p:cNvSpPr>
            <a:spLocks noChangeShapeType="1"/>
          </p:cNvSpPr>
          <p:nvPr/>
        </p:nvSpPr>
        <p:spPr bwMode="auto">
          <a:xfrm flipH="1">
            <a:off x="7634262" y="3686164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4" name="Line 29"/>
          <p:cNvSpPr>
            <a:spLocks noChangeShapeType="1"/>
          </p:cNvSpPr>
          <p:nvPr/>
        </p:nvSpPr>
        <p:spPr bwMode="auto">
          <a:xfrm>
            <a:off x="7634262" y="3686164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" name="Line 30"/>
          <p:cNvSpPr>
            <a:spLocks noChangeShapeType="1"/>
          </p:cNvSpPr>
          <p:nvPr/>
        </p:nvSpPr>
        <p:spPr bwMode="auto">
          <a:xfrm flipH="1">
            <a:off x="7710462" y="4371964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" name="Line 31"/>
          <p:cNvSpPr>
            <a:spLocks noChangeShapeType="1"/>
          </p:cNvSpPr>
          <p:nvPr/>
        </p:nvSpPr>
        <p:spPr bwMode="auto">
          <a:xfrm>
            <a:off x="7710462" y="4371964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Rectangle 32"/>
          <p:cNvSpPr>
            <a:spLocks noChangeArrowheads="1"/>
          </p:cNvSpPr>
          <p:nvPr/>
        </p:nvSpPr>
        <p:spPr bwMode="auto">
          <a:xfrm>
            <a:off x="928662" y="1857364"/>
            <a:ext cx="3124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 b="1">
                <a:latin typeface="Times New Roman" charset="0"/>
              </a:rPr>
              <a:t>매크로</a:t>
            </a:r>
          </a:p>
        </p:txBody>
      </p:sp>
      <p:sp>
        <p:nvSpPr>
          <p:cNvPr id="48" name="Rectangle 33"/>
          <p:cNvSpPr>
            <a:spLocks noChangeArrowheads="1"/>
          </p:cNvSpPr>
          <p:nvPr/>
        </p:nvSpPr>
        <p:spPr bwMode="auto">
          <a:xfrm>
            <a:off x="4052862" y="1857364"/>
            <a:ext cx="1371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600" b="1">
                <a:latin typeface="Times New Roman" charset="0"/>
              </a:rPr>
              <a:t>실시간클래스</a:t>
            </a:r>
          </a:p>
          <a:p>
            <a:pPr algn="ctr"/>
            <a:r>
              <a:rPr lang="ko-KR" altLang="en-US" sz="1600" b="1">
                <a:latin typeface="Times New Roman" charset="0"/>
              </a:rPr>
              <a:t> 정보</a:t>
            </a:r>
            <a:endParaRPr lang="ko-KR" altLang="en-US" sz="2000" b="1">
              <a:latin typeface="Times New Roman" charset="0"/>
            </a:endParaRPr>
          </a:p>
        </p:txBody>
      </p:sp>
      <p:sp>
        <p:nvSpPr>
          <p:cNvPr id="49" name="Rectangle 34"/>
          <p:cNvSpPr>
            <a:spLocks noChangeArrowheads="1"/>
          </p:cNvSpPr>
          <p:nvPr/>
        </p:nvSpPr>
        <p:spPr bwMode="auto">
          <a:xfrm>
            <a:off x="5424462" y="1857364"/>
            <a:ext cx="1676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600" b="1">
                <a:latin typeface="Times New Roman" charset="0"/>
              </a:rPr>
              <a:t>동적생성</a:t>
            </a:r>
          </a:p>
          <a:p>
            <a:pPr algn="ctr"/>
            <a:r>
              <a:rPr lang="ko-KR" altLang="en-US" sz="1600" b="1">
                <a:latin typeface="Times New Roman" charset="0"/>
              </a:rPr>
              <a:t>여부</a:t>
            </a:r>
          </a:p>
        </p:txBody>
      </p:sp>
      <p:sp>
        <p:nvSpPr>
          <p:cNvPr id="50" name="Rectangle 35"/>
          <p:cNvSpPr>
            <a:spLocks noChangeArrowheads="1"/>
          </p:cNvSpPr>
          <p:nvPr/>
        </p:nvSpPr>
        <p:spPr bwMode="auto">
          <a:xfrm>
            <a:off x="7100862" y="1857364"/>
            <a:ext cx="1371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 b="1">
                <a:latin typeface="Times New Roman" charset="0"/>
              </a:rPr>
              <a:t>Serialize</a:t>
            </a:r>
          </a:p>
          <a:p>
            <a:pPr algn="ctr"/>
            <a:r>
              <a:rPr lang="ko-KR" altLang="en-US" sz="1600" b="1">
                <a:latin typeface="Times New Roman" charset="0"/>
              </a:rPr>
              <a:t>여부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8. </a:t>
            </a:r>
            <a:r>
              <a:rPr lang="en-US" altLang="ko-KR" sz="3600" dirty="0" smtClean="0"/>
              <a:t>MFC</a:t>
            </a:r>
            <a:r>
              <a:rPr lang="ko-KR" altLang="en-US" sz="3600" dirty="0" smtClean="0"/>
              <a:t>의 계층 구조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0" y="785794"/>
            <a:ext cx="914400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800" dirty="0" smtClean="0"/>
              <a:t> </a:t>
            </a:r>
            <a:r>
              <a:rPr lang="ko-KR" altLang="en-US" sz="2800" b="1" dirty="0" smtClean="0">
                <a:latin typeface="Times New Roman" charset="0"/>
              </a:rPr>
              <a:t>전역 </a:t>
            </a:r>
            <a:r>
              <a:rPr lang="en-US" altLang="ko-KR" sz="2800" b="1" dirty="0" err="1" smtClean="0">
                <a:latin typeface="Times New Roman" charset="0"/>
              </a:rPr>
              <a:t>Afx</a:t>
            </a:r>
            <a:r>
              <a:rPr lang="ko-KR" altLang="en-US" sz="2800" b="1" dirty="0" smtClean="0">
                <a:latin typeface="Times New Roman" charset="0"/>
              </a:rPr>
              <a:t>함수</a:t>
            </a:r>
            <a:endParaRPr lang="ko-KR" altLang="en-US" sz="2800" b="1" dirty="0">
              <a:latin typeface="Times New Roman" charset="0"/>
            </a:endParaRPr>
          </a:p>
        </p:txBody>
      </p:sp>
      <p:sp>
        <p:nvSpPr>
          <p:cNvPr id="51" name="Rectangle 5"/>
          <p:cNvSpPr>
            <a:spLocks noChangeArrowheads="1"/>
          </p:cNvSpPr>
          <p:nvPr/>
        </p:nvSpPr>
        <p:spPr bwMode="auto">
          <a:xfrm>
            <a:off x="914400" y="1905000"/>
            <a:ext cx="8024813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>
                <a:latin typeface="Times New Roman" charset="0"/>
              </a:rPr>
              <a:t>AfxAbort()                     </a:t>
            </a:r>
            <a:r>
              <a:rPr lang="ko-KR" altLang="en-US">
                <a:latin typeface="Times New Roman" charset="0"/>
              </a:rPr>
              <a:t>어플리케이션 무조건 종료</a:t>
            </a:r>
          </a:p>
          <a:p>
            <a:r>
              <a:rPr lang="en-US" altLang="ko-KR">
                <a:latin typeface="Times New Roman" charset="0"/>
              </a:rPr>
              <a:t>AfxMessageBox()          </a:t>
            </a:r>
            <a:r>
              <a:rPr lang="ko-KR" altLang="en-US">
                <a:latin typeface="Times New Roman" charset="0"/>
              </a:rPr>
              <a:t>메시지 상자를 표시</a:t>
            </a:r>
          </a:p>
          <a:p>
            <a:r>
              <a:rPr lang="en-US" altLang="ko-KR">
                <a:latin typeface="Times New Roman" charset="0"/>
              </a:rPr>
              <a:t>AfxGetApp()                  </a:t>
            </a:r>
            <a:r>
              <a:rPr lang="ko-KR" altLang="en-US">
                <a:latin typeface="Times New Roman" charset="0"/>
              </a:rPr>
              <a:t>어플리케이션 객체의 포인터를 리턴</a:t>
            </a:r>
          </a:p>
          <a:p>
            <a:r>
              <a:rPr lang="en-US" altLang="ko-KR">
                <a:latin typeface="Times New Roman" charset="0"/>
              </a:rPr>
              <a:t>AfxGetAppName()         </a:t>
            </a:r>
            <a:r>
              <a:rPr lang="ko-KR" altLang="en-US">
                <a:latin typeface="Times New Roman" charset="0"/>
              </a:rPr>
              <a:t>어플리케이션 명을 </a:t>
            </a:r>
            <a:r>
              <a:rPr lang="en-US" altLang="ko-KR">
                <a:latin typeface="Times New Roman" charset="0"/>
              </a:rPr>
              <a:t>Return</a:t>
            </a:r>
          </a:p>
          <a:p>
            <a:r>
              <a:rPr lang="en-US" altLang="ko-KR">
                <a:latin typeface="Times New Roman" charset="0"/>
              </a:rPr>
              <a:t>AfxGetMainWnd()         </a:t>
            </a:r>
            <a:r>
              <a:rPr lang="ko-KR" altLang="en-US">
                <a:latin typeface="Times New Roman" charset="0"/>
              </a:rPr>
              <a:t>메인 프레임 윈도우 포인터를 </a:t>
            </a:r>
            <a:r>
              <a:rPr lang="en-US" altLang="ko-KR">
                <a:latin typeface="Times New Roman" charset="0"/>
              </a:rPr>
              <a:t>Return</a:t>
            </a:r>
          </a:p>
          <a:p>
            <a:r>
              <a:rPr lang="en-US" altLang="ko-KR">
                <a:latin typeface="Times New Roman" charset="0"/>
              </a:rPr>
              <a:t>AfxGetInstanceHandle() </a:t>
            </a:r>
            <a:r>
              <a:rPr lang="ko-KR" altLang="en-US">
                <a:latin typeface="Times New Roman" charset="0"/>
              </a:rPr>
              <a:t>현재 인스턴스핸들을 </a:t>
            </a:r>
            <a:r>
              <a:rPr lang="en-US" altLang="ko-KR">
                <a:latin typeface="Times New Roman" charset="0"/>
              </a:rPr>
              <a:t>Return</a:t>
            </a:r>
          </a:p>
          <a:p>
            <a:endParaRPr lang="en-US" altLang="ko-KR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9.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가 생성한 코드</a:t>
            </a:r>
            <a:r>
              <a:rPr lang="en-US" altLang="ko-KR" sz="3600" dirty="0" smtClean="0"/>
              <a:t>(App)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0" y="785794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2000" dirty="0" smtClean="0"/>
              <a:t>어플리케이션 클래스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CTestAPP</a:t>
            </a:r>
            <a:r>
              <a:rPr lang="en-US" altLang="ko-KR" sz="20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err="1" smtClean="0"/>
              <a:t>CWinApp</a:t>
            </a:r>
            <a:r>
              <a:rPr lang="ko-KR" altLang="en-US" sz="2000" dirty="0" smtClean="0"/>
              <a:t>는 응용 프로그램의 초기화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실행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종료에 관한 일을 담당하는 클래스이다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MFC</a:t>
            </a:r>
            <a:r>
              <a:rPr lang="ko-KR" altLang="en-US" sz="2000" dirty="0" smtClean="0"/>
              <a:t>로 제작한 프로그램은 반드시 </a:t>
            </a:r>
            <a:r>
              <a:rPr lang="en-US" altLang="ko-KR" sz="2000" dirty="0" err="1" smtClean="0"/>
              <a:t>CWinApp</a:t>
            </a:r>
            <a:r>
              <a:rPr lang="ko-KR" altLang="en-US" sz="2000" dirty="0" smtClean="0"/>
              <a:t>에서 파생된 클래스를 하나 갖고 있어야 한다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err="1" smtClean="0"/>
              <a:t>InitInstance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함수를 반드시 </a:t>
            </a:r>
            <a:r>
              <a:rPr lang="ko-KR" altLang="en-US" sz="2000" dirty="0" err="1" smtClean="0"/>
              <a:t>오버라이드</a:t>
            </a:r>
            <a:r>
              <a:rPr lang="ko-KR" altLang="en-US" sz="2000" dirty="0" smtClean="0"/>
              <a:t> 하여 사용해야 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9.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가 생성한 코드</a:t>
            </a:r>
            <a:r>
              <a:rPr lang="en-US" altLang="ko-KR" sz="3600" dirty="0" smtClean="0"/>
              <a:t>(App)</a:t>
            </a:r>
            <a:endParaRPr lang="ko-KR" altLang="en-US" sz="36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2910" y="1142984"/>
            <a:ext cx="78486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Times New Roman" charset="0"/>
              </a:rPr>
              <a:t>class CTESTApp : public CWinApp</a:t>
            </a:r>
          </a:p>
          <a:p>
            <a:r>
              <a:rPr lang="en-US" altLang="ko-KR" sz="1800">
                <a:latin typeface="Times New Roman" charset="0"/>
              </a:rPr>
              <a:t>{</a:t>
            </a:r>
          </a:p>
          <a:p>
            <a:r>
              <a:rPr lang="en-US" altLang="ko-KR" sz="1800">
                <a:latin typeface="Times New Roman" charset="0"/>
              </a:rPr>
              <a:t>public:</a:t>
            </a:r>
          </a:p>
          <a:p>
            <a:r>
              <a:rPr lang="en-US" altLang="ko-KR" sz="1800">
                <a:latin typeface="Times New Roman" charset="0"/>
              </a:rPr>
              <a:t>	CTESTApp();</a:t>
            </a:r>
          </a:p>
          <a:p>
            <a:r>
              <a:rPr lang="en-US" altLang="ko-KR" sz="1800">
                <a:latin typeface="Times New Roman" charset="0"/>
              </a:rPr>
              <a:t>// Overrides</a:t>
            </a:r>
          </a:p>
          <a:p>
            <a:r>
              <a:rPr lang="en-US" altLang="ko-KR" sz="1800">
                <a:latin typeface="Times New Roman" charset="0"/>
              </a:rPr>
              <a:t>	// ClassWizard generated virtual function overrides</a:t>
            </a:r>
          </a:p>
          <a:p>
            <a:r>
              <a:rPr lang="en-US" altLang="ko-KR" sz="1800">
                <a:latin typeface="Times New Roman" charset="0"/>
              </a:rPr>
              <a:t>	//{{AFX_VIRTUAL(CTESTApp)</a:t>
            </a:r>
          </a:p>
          <a:p>
            <a:r>
              <a:rPr lang="en-US" altLang="ko-KR" sz="1800">
                <a:latin typeface="Times New Roman" charset="0"/>
              </a:rPr>
              <a:t>	public:</a:t>
            </a:r>
          </a:p>
          <a:p>
            <a:r>
              <a:rPr lang="en-US" altLang="ko-KR" sz="1800">
                <a:latin typeface="Times New Roman" charset="0"/>
              </a:rPr>
              <a:t>	virtual BOOL InitInstance();</a:t>
            </a:r>
          </a:p>
          <a:p>
            <a:r>
              <a:rPr lang="en-US" altLang="ko-KR" sz="1800">
                <a:latin typeface="Times New Roman" charset="0"/>
              </a:rPr>
              <a:t>	//}}AFX_VIRTUAL</a:t>
            </a:r>
          </a:p>
          <a:p>
            <a:r>
              <a:rPr lang="en-US" altLang="ko-KR" sz="1800">
                <a:latin typeface="Times New Roman" charset="0"/>
              </a:rPr>
              <a:t>// Implementation</a:t>
            </a:r>
          </a:p>
          <a:p>
            <a:r>
              <a:rPr lang="en-US" altLang="ko-KR" sz="1800">
                <a:latin typeface="Times New Roman" charset="0"/>
              </a:rPr>
              <a:t>	//{{AFX_MSG(CTESTApp)</a:t>
            </a:r>
          </a:p>
          <a:p>
            <a:r>
              <a:rPr lang="en-US" altLang="ko-KR" sz="1800">
                <a:latin typeface="Times New Roman" charset="0"/>
              </a:rPr>
              <a:t>	afx_msg void OnAppAbout();</a:t>
            </a:r>
          </a:p>
          <a:p>
            <a:r>
              <a:rPr lang="en-US" altLang="ko-KR" sz="1800">
                <a:latin typeface="Times New Roman" charset="0"/>
              </a:rPr>
              <a:t>		// NOTE - the ClassWizard will add and remove member </a:t>
            </a:r>
          </a:p>
          <a:p>
            <a:r>
              <a:rPr lang="en-US" altLang="ko-KR" sz="1800">
                <a:latin typeface="Times New Roman" charset="0"/>
              </a:rPr>
              <a:t>		//    DO NOT EDIT what you see in these blocks of </a:t>
            </a:r>
          </a:p>
          <a:p>
            <a:r>
              <a:rPr lang="en-US" altLang="ko-KR" sz="1800">
                <a:latin typeface="Times New Roman" charset="0"/>
              </a:rPr>
              <a:t>	//}}AFX_MSG</a:t>
            </a:r>
          </a:p>
          <a:p>
            <a:r>
              <a:rPr lang="en-US" altLang="ko-KR" sz="1800">
                <a:latin typeface="Times New Roman" charset="0"/>
              </a:rPr>
              <a:t>	DECLARE_MESSAGE_MAP()</a:t>
            </a:r>
          </a:p>
          <a:p>
            <a:r>
              <a:rPr lang="en-US" altLang="ko-KR" sz="1800">
                <a:latin typeface="Times New Roman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9.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가 생성한 코드</a:t>
            </a:r>
            <a:r>
              <a:rPr lang="en-US" altLang="ko-KR" sz="3600" dirty="0" smtClean="0"/>
              <a:t>(App)</a:t>
            </a:r>
            <a:endParaRPr lang="ko-KR" altLang="en-US" sz="3600" dirty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447800" y="1600200"/>
          <a:ext cx="7113588" cy="4667250"/>
        </p:xfrm>
        <a:graphic>
          <a:graphicData uri="http://schemas.openxmlformats.org/presentationml/2006/ole">
            <p:oleObj spid="_x0000_s16386" name="비트맵 이미지" r:id="rId3" imgW="7114286" imgH="4667902" progId="PBrush">
              <p:embed/>
            </p:oleObj>
          </a:graphicData>
        </a:graphic>
      </p:graphicFrame>
      <p:sp>
        <p:nvSpPr>
          <p:cNvPr id="9" name="직사각형 8"/>
          <p:cNvSpPr/>
          <p:nvPr/>
        </p:nvSpPr>
        <p:spPr>
          <a:xfrm>
            <a:off x="0" y="85723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클래스 </a:t>
            </a:r>
            <a:r>
              <a:rPr lang="ko-KR" altLang="en-US" sz="2000" dirty="0" err="1" smtClean="0"/>
              <a:t>위자드</a:t>
            </a:r>
            <a:r>
              <a:rPr lang="en-US" altLang="ko-KR" sz="2000" dirty="0" smtClean="0"/>
              <a:t>]</a:t>
            </a:r>
            <a:endParaRPr lang="ko-KR" altLang="en-US" sz="2000" dirty="0">
              <a:ea typeface="+mj-ea"/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600200" y="4419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1981200" y="4572000"/>
            <a:ext cx="2667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648200" y="5029200"/>
            <a:ext cx="21336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가상함수</a:t>
            </a: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1600200" y="4648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1752600" y="49530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286000" y="5105400"/>
            <a:ext cx="20574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>
                <a:latin typeface="Times New Roman" charset="0"/>
              </a:rPr>
              <a:t>메시지 핸들러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9.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가 생성한 코드</a:t>
            </a:r>
            <a:r>
              <a:rPr lang="en-US" altLang="ko-KR" sz="3600" dirty="0" smtClean="0"/>
              <a:t>(App)</a:t>
            </a:r>
            <a:endParaRPr lang="ko-KR" altLang="en-US" sz="3600" dirty="0"/>
          </a:p>
        </p:txBody>
      </p:sp>
      <p:sp>
        <p:nvSpPr>
          <p:cNvPr id="9" name="직사각형 8"/>
          <p:cNvSpPr/>
          <p:nvPr/>
        </p:nvSpPr>
        <p:spPr>
          <a:xfrm>
            <a:off x="0" y="85723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클래스 </a:t>
            </a:r>
            <a:r>
              <a:rPr lang="ko-KR" altLang="en-US" sz="2000" dirty="0" err="1" smtClean="0"/>
              <a:t>위자드</a:t>
            </a:r>
            <a:r>
              <a:rPr lang="en-US" altLang="ko-KR" sz="2000" dirty="0" smtClean="0"/>
              <a:t>]</a:t>
            </a:r>
            <a:endParaRPr lang="ko-KR" altLang="en-US" sz="2000" dirty="0">
              <a:ea typeface="+mj-ea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928662" y="1571612"/>
            <a:ext cx="2133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탭 제목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3062262" y="1571612"/>
            <a:ext cx="5562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기  능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928662" y="1952612"/>
            <a:ext cx="2133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MessageMaps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3062262" y="1952612"/>
            <a:ext cx="5562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메시지 핸들러나 가상함수를 추가하거나 삭제할</a:t>
            </a:r>
          </a:p>
          <a:p>
            <a:r>
              <a:rPr lang="ko-KR" altLang="en-US" sz="2000">
                <a:latin typeface="Times New Roman" charset="0"/>
              </a:rPr>
              <a:t>때 필요한 코드를 작성해 준다</a:t>
            </a:r>
            <a:r>
              <a:rPr lang="en-US" altLang="ko-KR" sz="2000">
                <a:latin typeface="Times New Roman" charset="0"/>
              </a:rPr>
              <a:t>.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928662" y="2638412"/>
            <a:ext cx="21336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Member Variables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3062262" y="2638412"/>
            <a:ext cx="55626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다이얼로드나 폼 뷰 등과 같이 </a:t>
            </a:r>
            <a:r>
              <a:rPr lang="en-US" altLang="ko-KR" sz="2000">
                <a:latin typeface="Times New Roman" charset="0"/>
              </a:rPr>
              <a:t>DDX/DDV</a:t>
            </a:r>
            <a:r>
              <a:rPr lang="ko-KR" altLang="en-US" sz="2000">
                <a:latin typeface="Times New Roman" charset="0"/>
              </a:rPr>
              <a:t>매커니</a:t>
            </a:r>
          </a:p>
          <a:p>
            <a:r>
              <a:rPr lang="ko-KR" altLang="en-US" sz="2000">
                <a:latin typeface="Times New Roman" charset="0"/>
              </a:rPr>
              <a:t>즘을 사용하는 클래스의 멤버변수를 쉽게 추가할 </a:t>
            </a:r>
          </a:p>
          <a:p>
            <a:r>
              <a:rPr lang="ko-KR" altLang="en-US" sz="2000">
                <a:latin typeface="Times New Roman" charset="0"/>
              </a:rPr>
              <a:t>수 있다</a:t>
            </a:r>
            <a:r>
              <a:rPr lang="en-US" altLang="ko-KR" sz="2000">
                <a:latin typeface="Times New Roman" charset="0"/>
              </a:rPr>
              <a:t>.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928662" y="3705212"/>
            <a:ext cx="2133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Automation</a:t>
            </a: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3062262" y="3705212"/>
            <a:ext cx="5562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Times New Roman" charset="0"/>
              </a:rPr>
              <a:t>ActiveX</a:t>
            </a:r>
            <a:r>
              <a:rPr lang="ko-KR" altLang="en-US" sz="2000">
                <a:latin typeface="Times New Roman" charset="0"/>
              </a:rPr>
              <a:t>자동화를 이용하여 프로퍼티</a:t>
            </a:r>
            <a:r>
              <a:rPr lang="en-US" altLang="ko-KR" sz="2000">
                <a:latin typeface="Times New Roman" charset="0"/>
              </a:rPr>
              <a:t>,</a:t>
            </a:r>
            <a:r>
              <a:rPr lang="ko-KR" altLang="en-US" sz="2000">
                <a:latin typeface="Times New Roman" charset="0"/>
              </a:rPr>
              <a:t>이벤트</a:t>
            </a:r>
            <a:r>
              <a:rPr lang="en-US" altLang="ko-KR" sz="2000">
                <a:latin typeface="Times New Roman" charset="0"/>
              </a:rPr>
              <a:t>,</a:t>
            </a:r>
          </a:p>
          <a:p>
            <a:r>
              <a:rPr lang="ko-KR" altLang="en-US" sz="2000">
                <a:latin typeface="Times New Roman" charset="0"/>
              </a:rPr>
              <a:t>메서드 작성을 쉽게 해준다</a:t>
            </a:r>
            <a:r>
              <a:rPr lang="en-US" altLang="ko-KR" sz="2000">
                <a:latin typeface="Times New Roman" charset="0"/>
              </a:rPr>
              <a:t>.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928662" y="4467212"/>
            <a:ext cx="2133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ActiveX Events</a:t>
            </a: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3062262" y="4467212"/>
            <a:ext cx="5562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Times New Roman" charset="0"/>
              </a:rPr>
              <a:t>MFC</a:t>
            </a:r>
            <a:r>
              <a:rPr lang="ko-KR" altLang="en-US" sz="2000">
                <a:latin typeface="Times New Roman" charset="0"/>
              </a:rPr>
              <a:t>로 제작된 </a:t>
            </a:r>
            <a:r>
              <a:rPr lang="en-US" altLang="ko-KR" sz="2000">
                <a:latin typeface="Times New Roman" charset="0"/>
              </a:rPr>
              <a:t>ActiveX</a:t>
            </a:r>
            <a:r>
              <a:rPr lang="ko-KR" altLang="en-US" sz="2000">
                <a:latin typeface="Times New Roman" charset="0"/>
              </a:rPr>
              <a:t>컨트롤의 이벤트를 관리</a:t>
            </a:r>
          </a:p>
          <a:p>
            <a:r>
              <a:rPr lang="ko-KR" altLang="en-US" sz="2000">
                <a:latin typeface="Times New Roman" charset="0"/>
              </a:rPr>
              <a:t>한다</a:t>
            </a:r>
            <a:r>
              <a:rPr lang="en-US" altLang="ko-KR" sz="2000">
                <a:latin typeface="Times New Roman" charset="0"/>
              </a:rPr>
              <a:t>.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928662" y="5229212"/>
            <a:ext cx="2133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Class Info</a:t>
            </a: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3062262" y="5229212"/>
            <a:ext cx="5562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해당 클래스의 기초 클래스와 헤더</a:t>
            </a:r>
            <a:r>
              <a:rPr lang="en-US" altLang="ko-KR" sz="2000">
                <a:latin typeface="Times New Roman" charset="0"/>
              </a:rPr>
              <a:t>/</a:t>
            </a:r>
            <a:r>
              <a:rPr lang="ko-KR" altLang="en-US" sz="2000">
                <a:latin typeface="Times New Roman" charset="0"/>
              </a:rPr>
              <a:t>구현 파일 </a:t>
            </a:r>
          </a:p>
          <a:p>
            <a:r>
              <a:rPr lang="ko-KR" altLang="en-US" sz="2000">
                <a:latin typeface="Times New Roman" charset="0"/>
              </a:rPr>
              <a:t>등에 대한 정보를 제공한다</a:t>
            </a:r>
            <a:r>
              <a:rPr lang="en-US" altLang="ko-KR" sz="2000">
                <a:latin typeface="Times New Roman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9.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가 생성한 코드</a:t>
            </a:r>
            <a:r>
              <a:rPr lang="en-US" altLang="ko-KR" sz="3600" dirty="0" smtClean="0"/>
              <a:t>(App)</a:t>
            </a:r>
            <a:endParaRPr lang="ko-KR" altLang="en-US" sz="3600" dirty="0"/>
          </a:p>
        </p:txBody>
      </p:sp>
      <p:sp>
        <p:nvSpPr>
          <p:cNvPr id="9" name="직사각형 8"/>
          <p:cNvSpPr/>
          <p:nvPr/>
        </p:nvSpPr>
        <p:spPr>
          <a:xfrm>
            <a:off x="0" y="85723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구현 파일</a:t>
            </a:r>
            <a:r>
              <a:rPr lang="en-US" altLang="ko-KR" sz="2000" dirty="0" smtClean="0"/>
              <a:t>(Test.cpp)]</a:t>
            </a:r>
            <a:endParaRPr lang="ko-KR" altLang="en-US" sz="2000" dirty="0">
              <a:ea typeface="+mj-ea"/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1066800" y="1676400"/>
            <a:ext cx="78486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Times New Roman" charset="0"/>
              </a:rPr>
              <a:t>#ifdef _DEBUG</a:t>
            </a:r>
          </a:p>
          <a:p>
            <a:r>
              <a:rPr lang="en-US" altLang="ko-KR" sz="1800">
                <a:latin typeface="Times New Roman" charset="0"/>
              </a:rPr>
              <a:t>#define new DEBUG_NEW</a:t>
            </a:r>
          </a:p>
          <a:p>
            <a:r>
              <a:rPr lang="en-US" altLang="ko-KR" sz="1800">
                <a:latin typeface="Times New Roman" charset="0"/>
              </a:rPr>
              <a:t>#undef THIS_FILE</a:t>
            </a:r>
          </a:p>
          <a:p>
            <a:r>
              <a:rPr lang="en-US" altLang="ko-KR" sz="1800">
                <a:latin typeface="Times New Roman" charset="0"/>
              </a:rPr>
              <a:t>static char THIS_FILE[] = __FILE__;</a:t>
            </a:r>
          </a:p>
          <a:p>
            <a:r>
              <a:rPr lang="en-US" altLang="ko-KR" sz="1800">
                <a:latin typeface="Times New Roman" charset="0"/>
              </a:rPr>
              <a:t>#endif</a:t>
            </a:r>
          </a:p>
          <a:p>
            <a:endParaRPr lang="en-US" altLang="ko-KR" sz="1800">
              <a:latin typeface="Times New Roman" charset="0"/>
            </a:endParaRPr>
          </a:p>
          <a:p>
            <a:r>
              <a:rPr lang="en-US" altLang="ko-KR" sz="1800">
                <a:latin typeface="Times New Roman" charset="0"/>
              </a:rPr>
              <a:t>BEGIN_MESSAGE_MAP(CTESTApp, CWinApp)</a:t>
            </a:r>
          </a:p>
          <a:p>
            <a:r>
              <a:rPr lang="en-US" altLang="ko-KR" sz="1800">
                <a:latin typeface="Times New Roman" charset="0"/>
              </a:rPr>
              <a:t>	//{{AFX_MSG_MAP(CTESTApp)</a:t>
            </a:r>
          </a:p>
          <a:p>
            <a:r>
              <a:rPr lang="en-US" altLang="ko-KR" sz="1800">
                <a:latin typeface="Times New Roman" charset="0"/>
              </a:rPr>
              <a:t>	ON_COMMAND(ID_APP_ABOUT, OnAppAbout)</a:t>
            </a:r>
          </a:p>
          <a:p>
            <a:r>
              <a:rPr lang="en-US" altLang="ko-KR" sz="1800">
                <a:latin typeface="Times New Roman" charset="0"/>
              </a:rPr>
              <a:t>	// NOTE - the ClassWizard will add and remove mapping macros here.</a:t>
            </a:r>
          </a:p>
          <a:p>
            <a:r>
              <a:rPr lang="en-US" altLang="ko-KR" sz="1800">
                <a:latin typeface="Times New Roman" charset="0"/>
              </a:rPr>
              <a:t>	//    DO NOT EDIT what you see in these blocks of generated code!</a:t>
            </a:r>
          </a:p>
          <a:p>
            <a:r>
              <a:rPr lang="en-US" altLang="ko-KR" sz="1800">
                <a:latin typeface="Times New Roman" charset="0"/>
              </a:rPr>
              <a:t>	//}}AFX_MSG_MAP</a:t>
            </a:r>
          </a:p>
          <a:p>
            <a:r>
              <a:rPr lang="en-US" altLang="ko-KR" sz="1800">
                <a:latin typeface="Times New Roman" charset="0"/>
              </a:rPr>
              <a:t>	// Standard file based document commands</a:t>
            </a:r>
          </a:p>
          <a:p>
            <a:r>
              <a:rPr lang="en-US" altLang="ko-KR" sz="1800">
                <a:latin typeface="Times New Roman" charset="0"/>
              </a:rPr>
              <a:t>	ON_COMMAND(ID_FILE_NEW, CWinApp::OnFileNew)</a:t>
            </a:r>
          </a:p>
          <a:p>
            <a:r>
              <a:rPr lang="en-US" altLang="ko-KR" sz="1800">
                <a:latin typeface="Times New Roman" charset="0"/>
              </a:rPr>
              <a:t>	ON_COMMAND(ID_FILE_OPEN, CWinApp::OnFileOpen)</a:t>
            </a:r>
          </a:p>
          <a:p>
            <a:r>
              <a:rPr lang="en-US" altLang="ko-KR" sz="1800">
                <a:latin typeface="Times New Roman" charset="0"/>
              </a:rPr>
              <a:t>          // Standard print setup command</a:t>
            </a:r>
          </a:p>
          <a:p>
            <a:r>
              <a:rPr lang="en-US" altLang="ko-KR" sz="1800">
                <a:latin typeface="Times New Roman" charset="0"/>
              </a:rPr>
              <a:t>          ON_COMMAND(ID_FILE_PRINT_SETUP, CWinApp::OnFilePrintSetup)</a:t>
            </a:r>
          </a:p>
          <a:p>
            <a:r>
              <a:rPr lang="en-US" altLang="ko-KR" sz="1800">
                <a:latin typeface="Times New Roman" charset="0"/>
              </a:rPr>
              <a:t>END_MESSAGE_MAP()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개론 </a:t>
            </a:r>
            <a:r>
              <a:rPr lang="en-US" altLang="ko-KR" sz="3600" dirty="0" smtClean="0"/>
              <a:t>- MFC</a:t>
            </a:r>
            <a:r>
              <a:rPr lang="ko-KR" altLang="en-US" sz="3600" dirty="0" smtClean="0"/>
              <a:t>의 역사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0" y="92867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ko-KR" sz="2000" dirty="0" smtClean="0"/>
              <a:t>2</a:t>
            </a:r>
            <a:r>
              <a:rPr lang="en-US" altLang="ko-KR" sz="2000" dirty="0" smtClean="0"/>
              <a:t>) MFC 2.0 1993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8</a:t>
            </a:r>
            <a:r>
              <a:rPr lang="ko-KR" altLang="en-US" sz="2000" dirty="0" smtClean="0"/>
              <a:t>월 </a:t>
            </a:r>
            <a:r>
              <a:rPr lang="en-US" altLang="ko-KR" sz="2000" dirty="0" smtClean="0"/>
              <a:t>(VC++ 1.0 - 93</a:t>
            </a:r>
            <a:r>
              <a:rPr lang="ko-KR" altLang="en-US" sz="2000" dirty="0" smtClean="0"/>
              <a:t>년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월</a:t>
            </a:r>
            <a:r>
              <a:rPr lang="en-US" altLang="ko-KR" sz="2000" dirty="0" smtClean="0"/>
              <a:t>)</a:t>
            </a:r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     [</a:t>
            </a:r>
            <a:r>
              <a:rPr lang="ko-KR" altLang="en-US" sz="2000" dirty="0" smtClean="0"/>
              <a:t>구조적 클래스</a:t>
            </a:r>
            <a:r>
              <a:rPr lang="en-US" altLang="ko-KR" sz="2000" dirty="0" smtClean="0"/>
              <a:t>]</a:t>
            </a: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ko-KR" altLang="en-US" sz="2000" dirty="0">
              <a:latin typeface="+mj-ea"/>
              <a:ea typeface="+mj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0034" y="1714488"/>
          <a:ext cx="8215371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0"/>
                <a:gridCol w="39290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Commands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명령 관리 클래스들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Documents and Views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도큐먼트와 </a:t>
                      </a:r>
                      <a:r>
                        <a:rPr lang="ko-KR" altLang="en-US" sz="1800" dirty="0" err="1" smtClean="0"/>
                        <a:t>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Printing and Print Preview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프린트와 프린트 </a:t>
                      </a:r>
                      <a:r>
                        <a:rPr lang="ko-KR" altLang="en-US" sz="1800" dirty="0" err="1" smtClean="0"/>
                        <a:t>미리보기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Dialog Data Exchange and </a:t>
                      </a:r>
                      <a:r>
                        <a:rPr lang="en-US" altLang="ko-KR" sz="1800" dirty="0" err="1" smtClean="0"/>
                        <a:t>Validateion</a:t>
                      </a:r>
                      <a:r>
                        <a:rPr lang="en-US" altLang="ko-KR" sz="1800" dirty="0" smtClean="0"/>
                        <a:t>(DDX/DDV)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ko-KR" altLang="en-US" sz="1800" dirty="0" smtClean="0"/>
                        <a:t>다이얼로그 데이터 교환</a:t>
                      </a:r>
                      <a:r>
                        <a:rPr lang="en-US" altLang="ko-KR" sz="1800" dirty="0" smtClean="0"/>
                        <a:t>, </a:t>
                      </a:r>
                      <a:r>
                        <a:rPr lang="ko-KR" altLang="en-US" sz="1800" dirty="0" smtClean="0"/>
                        <a:t>확인</a:t>
                      </a:r>
                      <a:endParaRPr lang="ko-KR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 smtClean="0"/>
                        <a:t>Eontext</a:t>
                      </a:r>
                      <a:r>
                        <a:rPr lang="en-US" altLang="ko-KR" sz="1800" dirty="0" smtClean="0"/>
                        <a:t>-Sensitive Help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도움말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9.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가 생성한 코드</a:t>
            </a:r>
            <a:r>
              <a:rPr lang="en-US" altLang="ko-KR" sz="3600" dirty="0" smtClean="0"/>
              <a:t>(App)</a:t>
            </a:r>
            <a:endParaRPr lang="ko-KR" altLang="en-US" sz="3600" dirty="0"/>
          </a:p>
        </p:txBody>
      </p:sp>
      <p:sp>
        <p:nvSpPr>
          <p:cNvPr id="9" name="직사각형 8"/>
          <p:cNvSpPr/>
          <p:nvPr/>
        </p:nvSpPr>
        <p:spPr>
          <a:xfrm>
            <a:off x="0" y="857232"/>
            <a:ext cx="9144000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ko-KR" sz="2000" dirty="0" smtClean="0"/>
              <a:t>_DEBUG </a:t>
            </a:r>
            <a:r>
              <a:rPr lang="ko-KR" altLang="en-US" sz="2000" dirty="0" smtClean="0"/>
              <a:t>매크로</a:t>
            </a:r>
          </a:p>
          <a:p>
            <a:pPr lvl="2">
              <a:lnSpc>
                <a:spcPct val="90000"/>
              </a:lnSpc>
            </a:pPr>
            <a:r>
              <a:rPr lang="ko-KR" altLang="en-US" sz="2000" dirty="0" smtClean="0"/>
              <a:t>디버그 모드이면 </a:t>
            </a:r>
            <a:r>
              <a:rPr lang="en-US" altLang="ko-KR" sz="2000" dirty="0" smtClean="0"/>
              <a:t>#define new DEBUG_NEW</a:t>
            </a:r>
            <a:r>
              <a:rPr lang="ko-KR" altLang="en-US" sz="2000" dirty="0" smtClean="0"/>
              <a:t>를 정의하고 </a:t>
            </a:r>
            <a:r>
              <a:rPr lang="en-US" altLang="ko-KR" sz="2000" dirty="0" smtClean="0"/>
              <a:t>Release Mode</a:t>
            </a:r>
            <a:r>
              <a:rPr lang="ko-KR" altLang="en-US" sz="2000" dirty="0" smtClean="0"/>
              <a:t>이면 무시한다</a:t>
            </a:r>
            <a:r>
              <a:rPr lang="en-US" altLang="ko-KR" sz="2000" dirty="0" smtClean="0"/>
              <a:t>.</a:t>
            </a:r>
          </a:p>
          <a:p>
            <a:pPr lvl="2">
              <a:lnSpc>
                <a:spcPct val="90000"/>
              </a:lnSpc>
            </a:pPr>
            <a:r>
              <a:rPr lang="ko-KR" altLang="en-US" sz="2000" dirty="0" err="1" smtClean="0"/>
              <a:t>릴리즈</a:t>
            </a:r>
            <a:r>
              <a:rPr lang="ko-KR" altLang="en-US" sz="2000" dirty="0" smtClean="0"/>
              <a:t> 모드로 구축된 프로그램에는 디버깅 관련 코드가 제거되기 때문에 디버그 모드에 비해 실행 파일의 크기가 작아지므로 실행 속도가 향상된다</a:t>
            </a:r>
            <a:r>
              <a:rPr lang="en-US" altLang="ko-KR" sz="2000" dirty="0" smtClean="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 smtClean="0"/>
              <a:t>[Build -&gt; Set Active Configuration…]</a:t>
            </a:r>
            <a:endParaRPr lang="en-US" altLang="ko-KR" sz="2000" dirty="0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1500166" y="3071810"/>
          <a:ext cx="6000792" cy="3402476"/>
        </p:xfrm>
        <a:graphic>
          <a:graphicData uri="http://schemas.openxmlformats.org/presentationml/2006/ole">
            <p:oleObj spid="_x0000_s18434" name="비트맵 이미지" r:id="rId3" imgW="4686954" imgH="2657846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9.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가 생성한 코드</a:t>
            </a:r>
            <a:r>
              <a:rPr lang="en-US" altLang="ko-KR" sz="3600" dirty="0" smtClean="0"/>
              <a:t>(App)</a:t>
            </a:r>
            <a:endParaRPr lang="ko-KR" altLang="en-US" sz="3600" dirty="0"/>
          </a:p>
        </p:txBody>
      </p:sp>
      <p:sp>
        <p:nvSpPr>
          <p:cNvPr id="9" name="직사각형 8"/>
          <p:cNvSpPr/>
          <p:nvPr/>
        </p:nvSpPr>
        <p:spPr>
          <a:xfrm>
            <a:off x="0" y="5143512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90000"/>
              </a:lnSpc>
            </a:pPr>
            <a:r>
              <a:rPr lang="ko-KR" altLang="en-US" sz="2000" dirty="0" smtClean="0"/>
              <a:t>디버그 모드로 </a:t>
            </a:r>
            <a:r>
              <a:rPr lang="ko-KR" altLang="en-US" sz="2000" dirty="0" err="1" smtClean="0"/>
              <a:t>컴파일시</a:t>
            </a:r>
            <a:r>
              <a:rPr lang="ko-KR" altLang="en-US" sz="2000" dirty="0" smtClean="0"/>
              <a:t> 프로젝트 </a:t>
            </a:r>
            <a:r>
              <a:rPr lang="ko-KR" altLang="en-US" sz="2000" dirty="0" err="1" smtClean="0"/>
              <a:t>디렉토리</a:t>
            </a:r>
            <a:r>
              <a:rPr lang="ko-KR" altLang="en-US" sz="2000" dirty="0" smtClean="0"/>
              <a:t> 밑에 </a:t>
            </a:r>
            <a:r>
              <a:rPr lang="en-US" altLang="ko-KR" sz="2000" dirty="0" smtClean="0"/>
              <a:t>Debug</a:t>
            </a:r>
            <a:r>
              <a:rPr lang="ko-KR" altLang="en-US" sz="2000" dirty="0" err="1" smtClean="0"/>
              <a:t>디렉토리가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lvl="2">
              <a:lnSpc>
                <a:spcPct val="90000"/>
              </a:lnSpc>
            </a:pPr>
            <a:r>
              <a:rPr lang="ko-KR" altLang="en-US" sz="2000" dirty="0" smtClean="0"/>
              <a:t>위치하며 </a:t>
            </a:r>
            <a:endParaRPr lang="en-US" altLang="ko-KR" sz="2000" dirty="0" smtClean="0"/>
          </a:p>
          <a:p>
            <a:pPr lvl="2">
              <a:lnSpc>
                <a:spcPct val="90000"/>
              </a:lnSpc>
            </a:pPr>
            <a:endParaRPr lang="en-US" altLang="ko-KR" sz="2000" dirty="0"/>
          </a:p>
          <a:p>
            <a:pPr lvl="2">
              <a:lnSpc>
                <a:spcPct val="90000"/>
              </a:lnSpc>
            </a:pPr>
            <a:r>
              <a:rPr lang="ko-KR" altLang="en-US" sz="2000" dirty="0" err="1" smtClean="0"/>
              <a:t>릴리즈</a:t>
            </a:r>
            <a:r>
              <a:rPr lang="ko-KR" altLang="en-US" sz="2000" dirty="0" smtClean="0"/>
              <a:t> 모드로 </a:t>
            </a:r>
            <a:r>
              <a:rPr lang="ko-KR" altLang="en-US" sz="2000" dirty="0" err="1" smtClean="0"/>
              <a:t>컴파일시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Release </a:t>
            </a:r>
            <a:r>
              <a:rPr lang="ko-KR" altLang="en-US" sz="2000" dirty="0" err="1" smtClean="0"/>
              <a:t>디렉토리가</a:t>
            </a:r>
            <a:r>
              <a:rPr lang="ko-KR" altLang="en-US" sz="2000" dirty="0" smtClean="0"/>
              <a:t> 생성된다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642910" y="1000108"/>
            <a:ext cx="2133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구 분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2776510" y="1000108"/>
            <a:ext cx="2895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디버그 모드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642910" y="1381108"/>
            <a:ext cx="2133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>
                <a:latin typeface="Times New Roman" charset="0"/>
              </a:rPr>
              <a:t>소스 코드 디버깅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2776510" y="1381108"/>
            <a:ext cx="2895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가능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642910" y="2066908"/>
            <a:ext cx="21336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MFC </a:t>
            </a:r>
            <a:r>
              <a:rPr lang="ko-KR" altLang="en-US" sz="2000">
                <a:latin typeface="Times New Roman" charset="0"/>
              </a:rPr>
              <a:t>진단 매크로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2776510" y="2066908"/>
            <a:ext cx="28956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사용 가능</a:t>
            </a: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642910" y="3133708"/>
            <a:ext cx="2133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2000">
                <a:latin typeface="Times New Roman" charset="0"/>
              </a:rPr>
              <a:t>MFC </a:t>
            </a:r>
            <a:r>
              <a:rPr lang="ko-KR" altLang="en-US" sz="2000">
                <a:latin typeface="Times New Roman" charset="0"/>
              </a:rPr>
              <a:t>라이브러리</a:t>
            </a: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2776510" y="3133708"/>
            <a:ext cx="2895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Times New Roman" charset="0"/>
              </a:rPr>
              <a:t>MFC </a:t>
            </a:r>
            <a:r>
              <a:rPr lang="ko-KR" altLang="en-US" sz="2000">
                <a:latin typeface="Times New Roman" charset="0"/>
              </a:rPr>
              <a:t>디버그 라이브러리</a:t>
            </a:r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642910" y="3895708"/>
            <a:ext cx="2133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2000">
                <a:latin typeface="Times New Roman" charset="0"/>
              </a:rPr>
              <a:t>링크</a:t>
            </a: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2776510" y="3895708"/>
            <a:ext cx="2895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Times New Roman" charset="0"/>
              </a:rPr>
              <a:t> mfc42d.dll</a:t>
            </a:r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5672110" y="1000108"/>
            <a:ext cx="2895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>
                <a:latin typeface="Times New Roman" charset="0"/>
              </a:rPr>
              <a:t>릴리즈 모드</a:t>
            </a:r>
          </a:p>
        </p:txBody>
      </p: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5672110" y="1381108"/>
            <a:ext cx="2895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불가능</a:t>
            </a:r>
          </a:p>
        </p:txBody>
      </p:sp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5672110" y="2066908"/>
            <a:ext cx="28956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ko-KR" altLang="en-US" sz="2000">
                <a:latin typeface="Times New Roman" charset="0"/>
              </a:rPr>
              <a:t>사용 불가능</a:t>
            </a:r>
          </a:p>
        </p:txBody>
      </p:sp>
      <p:sp>
        <p:nvSpPr>
          <p:cNvPr id="36" name="Rectangle 19"/>
          <p:cNvSpPr>
            <a:spLocks noChangeArrowheads="1"/>
          </p:cNvSpPr>
          <p:nvPr/>
        </p:nvSpPr>
        <p:spPr bwMode="auto">
          <a:xfrm>
            <a:off x="5672110" y="3133708"/>
            <a:ext cx="2895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Times New Roman" charset="0"/>
              </a:rPr>
              <a:t>MFC </a:t>
            </a:r>
            <a:r>
              <a:rPr lang="ko-KR" altLang="en-US" sz="2000">
                <a:latin typeface="Times New Roman" charset="0"/>
              </a:rPr>
              <a:t>릴리즈 라이브러리</a:t>
            </a:r>
          </a:p>
        </p:txBody>
      </p:sp>
      <p:sp>
        <p:nvSpPr>
          <p:cNvPr id="37" name="Rectangle 20"/>
          <p:cNvSpPr>
            <a:spLocks noChangeArrowheads="1"/>
          </p:cNvSpPr>
          <p:nvPr/>
        </p:nvSpPr>
        <p:spPr bwMode="auto">
          <a:xfrm>
            <a:off x="5672110" y="3895708"/>
            <a:ext cx="2895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Times New Roman" charset="0"/>
              </a:rPr>
              <a:t> mfc42.dll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9.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가 생성한 코드</a:t>
            </a:r>
            <a:r>
              <a:rPr lang="en-US" altLang="ko-KR" sz="3600" dirty="0" smtClean="0"/>
              <a:t>(App)</a:t>
            </a:r>
            <a:endParaRPr lang="ko-KR" altLang="en-US" sz="3600" dirty="0"/>
          </a:p>
        </p:txBody>
      </p:sp>
      <p:sp>
        <p:nvSpPr>
          <p:cNvPr id="9" name="직사각형 8"/>
          <p:cNvSpPr/>
          <p:nvPr/>
        </p:nvSpPr>
        <p:spPr>
          <a:xfrm>
            <a:off x="0" y="1285860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dirty="0" smtClean="0"/>
              <a:t>DEBUG_NEW </a:t>
            </a:r>
            <a:r>
              <a:rPr lang="ko-KR" altLang="en-US" sz="2000" dirty="0" smtClean="0"/>
              <a:t>매크로</a:t>
            </a:r>
          </a:p>
          <a:p>
            <a:pPr lvl="2"/>
            <a:r>
              <a:rPr lang="en-US" altLang="ko-KR" sz="2000" dirty="0" smtClean="0"/>
              <a:t>New </a:t>
            </a:r>
            <a:r>
              <a:rPr lang="ko-KR" altLang="en-US" sz="2000" dirty="0" smtClean="0"/>
              <a:t>연산자를 사용하여 </a:t>
            </a:r>
            <a:r>
              <a:rPr lang="ko-KR" altLang="en-US" sz="2000" dirty="0" err="1" smtClean="0"/>
              <a:t>힙</a:t>
            </a:r>
            <a:r>
              <a:rPr lang="ko-KR" altLang="en-US" sz="2000" dirty="0" smtClean="0"/>
              <a:t> 영역에 메모리를 할당한 후 제대로 해제하지 않으면 메모리 누수현상이 발생한다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디버그 모드에서 사용되는 </a:t>
            </a:r>
            <a:r>
              <a:rPr lang="en-US" altLang="ko-KR" sz="2000" dirty="0" smtClean="0"/>
              <a:t>DEBUG_NEW</a:t>
            </a:r>
            <a:r>
              <a:rPr lang="ko-KR" altLang="en-US" sz="2000" dirty="0" smtClean="0"/>
              <a:t>매크로는 이런 메모리 누수를 감지하여 누수가 일어나는 파일명과 라인번호를 알려주는 역할을 한다</a:t>
            </a:r>
            <a:r>
              <a:rPr lang="en-US" altLang="ko-KR" sz="2000" dirty="0" smtClean="0"/>
              <a:t>.</a:t>
            </a:r>
          </a:p>
          <a:p>
            <a:pPr lvl="2"/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stdAfx.h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stdAfx.cpp</a:t>
            </a:r>
            <a:r>
              <a:rPr lang="ko-KR" altLang="en-US" sz="2000" dirty="0" smtClean="0"/>
              <a:t>파일은 컴파일 속도를 향상시키는데 목적이 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9.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가 생성한 코드</a:t>
            </a:r>
            <a:r>
              <a:rPr lang="en-US" altLang="ko-KR" sz="3600" dirty="0" smtClean="0"/>
              <a:t>(App)</a:t>
            </a:r>
            <a:endParaRPr lang="ko-KR" altLang="en-US" sz="36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90600" y="1143000"/>
            <a:ext cx="7924800" cy="556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>
                <a:latin typeface="Times New Roman" charset="0"/>
              </a:rPr>
              <a:t>BOOL CTESTApp::InitInstance()</a:t>
            </a:r>
          </a:p>
          <a:p>
            <a:r>
              <a:rPr lang="en-US" altLang="ko-KR" sz="1400">
                <a:latin typeface="Times New Roman" charset="0"/>
              </a:rPr>
              <a:t>{	AfxEnableControlContainer();</a:t>
            </a:r>
          </a:p>
          <a:p>
            <a:r>
              <a:rPr lang="en-US" altLang="ko-KR" sz="1400">
                <a:latin typeface="Times New Roman" charset="0"/>
              </a:rPr>
              <a:t>	#ifdef _AFXDLL</a:t>
            </a:r>
          </a:p>
          <a:p>
            <a:r>
              <a:rPr lang="en-US" altLang="ko-KR" sz="1400">
                <a:latin typeface="Times New Roman" charset="0"/>
              </a:rPr>
              <a:t>	      Enable3dControls();// Call this when using MFC in a shared DLL</a:t>
            </a:r>
          </a:p>
          <a:p>
            <a:r>
              <a:rPr lang="en-US" altLang="ko-KR" sz="1400">
                <a:latin typeface="Times New Roman" charset="0"/>
              </a:rPr>
              <a:t>	#else</a:t>
            </a:r>
          </a:p>
          <a:p>
            <a:r>
              <a:rPr lang="en-US" altLang="ko-KR" sz="1400">
                <a:latin typeface="Times New Roman" charset="0"/>
              </a:rPr>
              <a:t>	      Enable3dControlsStatic();  // Call this when linking to MFC statically</a:t>
            </a:r>
          </a:p>
          <a:p>
            <a:r>
              <a:rPr lang="en-US" altLang="ko-KR" sz="1400">
                <a:latin typeface="Times New Roman" charset="0"/>
              </a:rPr>
              <a:t>	#endif</a:t>
            </a:r>
          </a:p>
          <a:p>
            <a:r>
              <a:rPr lang="en-US" altLang="ko-KR" sz="1400">
                <a:latin typeface="Times New Roman" charset="0"/>
              </a:rPr>
              <a:t>	SetRegistryKey(_T("Local AppWizard-Generated Applications"));</a:t>
            </a:r>
          </a:p>
          <a:p>
            <a:r>
              <a:rPr lang="en-US" altLang="ko-KR" sz="1400">
                <a:latin typeface="Times New Roman" charset="0"/>
              </a:rPr>
              <a:t>	LoadStdProfileSettings();  // Load standard INI file options (including MRU)</a:t>
            </a:r>
          </a:p>
          <a:p>
            <a:r>
              <a:rPr lang="en-US" altLang="ko-KR" sz="1400">
                <a:latin typeface="Times New Roman" charset="0"/>
              </a:rPr>
              <a:t>	CSingleDocTemplate* pDocTemplate;</a:t>
            </a:r>
          </a:p>
          <a:p>
            <a:r>
              <a:rPr lang="en-US" altLang="ko-KR" sz="1400">
                <a:latin typeface="Times New Roman" charset="0"/>
              </a:rPr>
              <a:t>	pDocTemplate = new CSingleDocTemplate(</a:t>
            </a:r>
          </a:p>
          <a:p>
            <a:r>
              <a:rPr lang="en-US" altLang="ko-KR" sz="1400">
                <a:latin typeface="Times New Roman" charset="0"/>
              </a:rPr>
              <a:t>		IDR_MAINFRAME,</a:t>
            </a:r>
          </a:p>
          <a:p>
            <a:r>
              <a:rPr lang="en-US" altLang="ko-KR" sz="1400">
                <a:latin typeface="Times New Roman" charset="0"/>
              </a:rPr>
              <a:t>		RUNTIME_CLASS(CTESTDoc),</a:t>
            </a:r>
          </a:p>
          <a:p>
            <a:r>
              <a:rPr lang="en-US" altLang="ko-KR" sz="1400">
                <a:latin typeface="Times New Roman" charset="0"/>
              </a:rPr>
              <a:t>		RUNTIME_CLASS(CMainFrame),       // main SDI frame window</a:t>
            </a:r>
          </a:p>
          <a:p>
            <a:r>
              <a:rPr lang="en-US" altLang="ko-KR" sz="1400">
                <a:latin typeface="Times New Roman" charset="0"/>
              </a:rPr>
              <a:t>		RUNTIME_CLASS(CTESTView));</a:t>
            </a:r>
          </a:p>
          <a:p>
            <a:r>
              <a:rPr lang="en-US" altLang="ko-KR" sz="1400">
                <a:latin typeface="Times New Roman" charset="0"/>
              </a:rPr>
              <a:t>	AddDocTemplate(pDocTemplate);</a:t>
            </a:r>
          </a:p>
          <a:p>
            <a:r>
              <a:rPr lang="en-US" altLang="ko-KR" sz="1400">
                <a:latin typeface="Times New Roman" charset="0"/>
              </a:rPr>
              <a:t>	// Parse command line for standard shell commands, DDE, file open</a:t>
            </a:r>
          </a:p>
          <a:p>
            <a:r>
              <a:rPr lang="en-US" altLang="ko-KR" sz="1400">
                <a:latin typeface="Times New Roman" charset="0"/>
              </a:rPr>
              <a:t>	CCommandLineInfo cmdInfo;</a:t>
            </a:r>
          </a:p>
          <a:p>
            <a:r>
              <a:rPr lang="en-US" altLang="ko-KR" sz="1400">
                <a:latin typeface="Times New Roman" charset="0"/>
              </a:rPr>
              <a:t>	ParseCommandLine(cmdInfo);</a:t>
            </a:r>
          </a:p>
          <a:p>
            <a:r>
              <a:rPr lang="en-US" altLang="ko-KR" sz="1400">
                <a:latin typeface="Times New Roman" charset="0"/>
              </a:rPr>
              <a:t>	// Dispatch commands specified on the command line</a:t>
            </a:r>
          </a:p>
          <a:p>
            <a:r>
              <a:rPr lang="en-US" altLang="ko-KR" sz="1400">
                <a:latin typeface="Times New Roman" charset="0"/>
              </a:rPr>
              <a:t>	if (!ProcessShellCommand(cmdInfo))</a:t>
            </a:r>
          </a:p>
          <a:p>
            <a:r>
              <a:rPr lang="en-US" altLang="ko-KR" sz="1400">
                <a:latin typeface="Times New Roman" charset="0"/>
              </a:rPr>
              <a:t>		return FALSE;</a:t>
            </a:r>
          </a:p>
          <a:p>
            <a:r>
              <a:rPr lang="en-US" altLang="ko-KR" sz="1400">
                <a:latin typeface="Times New Roman" charset="0"/>
              </a:rPr>
              <a:t>	// The one and only window has been initialized, so show and update it.</a:t>
            </a:r>
          </a:p>
          <a:p>
            <a:r>
              <a:rPr lang="en-US" altLang="ko-KR" sz="1400">
                <a:latin typeface="Times New Roman" charset="0"/>
              </a:rPr>
              <a:t>	m_pMainWnd-&gt;ShowWindow(SW_SHOW);</a:t>
            </a:r>
          </a:p>
          <a:p>
            <a:r>
              <a:rPr lang="en-US" altLang="ko-KR" sz="1400">
                <a:latin typeface="Times New Roman" charset="0"/>
              </a:rPr>
              <a:t>	m_pMainWnd-&gt;UpdateWindow();</a:t>
            </a:r>
          </a:p>
          <a:p>
            <a:r>
              <a:rPr lang="en-US" altLang="ko-KR" sz="1400">
                <a:latin typeface="Times New Roman" charset="0"/>
              </a:rPr>
              <a:t>	return TRUE;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9.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가 생성한 코드</a:t>
            </a:r>
            <a:r>
              <a:rPr lang="en-US" altLang="ko-KR" sz="3600" dirty="0" smtClean="0"/>
              <a:t>(App)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0" y="128586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dirty="0" err="1" smtClean="0"/>
              <a:t>AfxEnableControlContainer</a:t>
            </a:r>
            <a:r>
              <a:rPr lang="en-US" altLang="ko-KR" sz="2000" dirty="0" smtClean="0"/>
              <a:t>();</a:t>
            </a:r>
          </a:p>
          <a:p>
            <a:pPr lvl="2"/>
            <a:r>
              <a:rPr lang="en-US" altLang="ko-KR" sz="2000" dirty="0" smtClean="0"/>
              <a:t>&lt;3</a:t>
            </a:r>
            <a:r>
              <a:rPr lang="ko-KR" altLang="en-US" sz="2000" dirty="0" smtClean="0"/>
              <a:t>단계</a:t>
            </a:r>
            <a:r>
              <a:rPr lang="en-US" altLang="ko-KR" sz="2000" dirty="0" smtClean="0"/>
              <a:t>&gt; &lt;ActiveX Controls&gt;</a:t>
            </a:r>
            <a:r>
              <a:rPr lang="ko-KR" altLang="en-US" sz="2000" dirty="0" smtClean="0"/>
              <a:t>체크 박스를 설정하면 생성된다</a:t>
            </a:r>
            <a:r>
              <a:rPr lang="en-US" altLang="ko-KR" sz="2000" dirty="0" smtClean="0"/>
              <a:t>.</a:t>
            </a:r>
          </a:p>
          <a:p>
            <a:pPr lvl="2"/>
            <a:r>
              <a:rPr lang="ko-KR" altLang="en-US" sz="2000" dirty="0" smtClean="0"/>
              <a:t>현재 프로젝트에서 </a:t>
            </a:r>
            <a:r>
              <a:rPr lang="en-US" altLang="ko-KR" sz="2000" dirty="0" smtClean="0"/>
              <a:t>ActiveX</a:t>
            </a:r>
            <a:r>
              <a:rPr lang="ko-KR" altLang="en-US" sz="2000" dirty="0" smtClean="0"/>
              <a:t>컨트롤을 사용할 수 있게 해준다</a:t>
            </a:r>
            <a:r>
              <a:rPr lang="en-US" altLang="ko-KR" sz="2000" dirty="0" smtClean="0"/>
              <a:t>.</a:t>
            </a:r>
          </a:p>
          <a:p>
            <a:pPr lvl="2"/>
            <a:endParaRPr lang="en-US" altLang="ko-KR" sz="2000" dirty="0" smtClean="0"/>
          </a:p>
          <a:p>
            <a:pPr lvl="1"/>
            <a:r>
              <a:rPr lang="en-US" altLang="ko-KR" sz="2000" dirty="0" smtClean="0"/>
              <a:t>Enable3dControls()/Enable3dControlsStatic()</a:t>
            </a:r>
          </a:p>
          <a:p>
            <a:pPr lvl="2"/>
            <a:r>
              <a:rPr lang="en-US" altLang="ko-KR" sz="2000" dirty="0" smtClean="0"/>
              <a:t>&lt;5</a:t>
            </a:r>
            <a:r>
              <a:rPr lang="ko-KR" altLang="en-US" sz="2000" dirty="0" smtClean="0"/>
              <a:t>단계</a:t>
            </a:r>
            <a:r>
              <a:rPr lang="en-US" altLang="ko-KR" sz="2000" dirty="0" smtClean="0"/>
              <a:t>&gt; MFC</a:t>
            </a:r>
            <a:r>
              <a:rPr lang="ko-KR" altLang="en-US" sz="2000" dirty="0" smtClean="0"/>
              <a:t>관련 </a:t>
            </a:r>
            <a:r>
              <a:rPr lang="en-US" altLang="ko-KR" sz="2000" dirty="0" smtClean="0"/>
              <a:t>DLL</a:t>
            </a:r>
            <a:r>
              <a:rPr lang="ko-KR" altLang="en-US" sz="2000" dirty="0" smtClean="0"/>
              <a:t>사용 옵션에 따라 다르게 호출된다</a:t>
            </a:r>
            <a:r>
              <a:rPr lang="en-US" altLang="ko-KR" sz="2000" dirty="0" smtClean="0"/>
              <a:t>.</a:t>
            </a:r>
          </a:p>
          <a:p>
            <a:pPr lvl="2"/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SetRegistryKey</a:t>
            </a:r>
            <a:endParaRPr lang="en-US" altLang="ko-KR" sz="2000" dirty="0" smtClean="0"/>
          </a:p>
          <a:p>
            <a:pPr lvl="2"/>
            <a:r>
              <a:rPr lang="en-US" altLang="ko-KR" sz="2000" dirty="0" smtClean="0"/>
              <a:t>HKEY_CURRENT_USER\Software</a:t>
            </a:r>
            <a:r>
              <a:rPr lang="ko-KR" altLang="en-US" sz="2000" dirty="0" smtClean="0"/>
              <a:t>밑에 </a:t>
            </a:r>
            <a:r>
              <a:rPr lang="ko-KR" altLang="en-US" sz="2000" dirty="0" err="1" smtClean="0"/>
              <a:t>서브키를</a:t>
            </a:r>
            <a:r>
              <a:rPr lang="ko-KR" altLang="en-US" sz="2000" dirty="0" smtClean="0"/>
              <a:t> 볼 수 있다</a:t>
            </a:r>
            <a:r>
              <a:rPr lang="en-US" altLang="ko-KR" sz="2000" dirty="0" smtClean="0"/>
              <a:t>.</a:t>
            </a:r>
          </a:p>
          <a:p>
            <a:pPr lvl="2"/>
            <a:r>
              <a:rPr lang="ko-KR" altLang="en-US" sz="2000" dirty="0" smtClean="0"/>
              <a:t>최근에 사용한 파일 리스트를 해당 </a:t>
            </a:r>
            <a:r>
              <a:rPr lang="ko-KR" altLang="en-US" sz="2000" dirty="0" err="1" smtClean="0"/>
              <a:t>서브키에</a:t>
            </a:r>
            <a:r>
              <a:rPr lang="ko-KR" altLang="en-US" sz="2000" dirty="0" smtClean="0"/>
              <a:t> 저장한다</a:t>
            </a:r>
            <a:r>
              <a:rPr lang="en-US" altLang="ko-KR" sz="2000" dirty="0" smtClean="0"/>
              <a:t>.</a:t>
            </a:r>
          </a:p>
          <a:p>
            <a:pPr lvl="2"/>
            <a:r>
              <a:rPr lang="ko-KR" altLang="en-US" sz="2000" dirty="0" smtClean="0"/>
              <a:t>프로그램과 관련된 초기화 정보</a:t>
            </a:r>
            <a:r>
              <a:rPr lang="en-US" altLang="ko-KR" sz="2000" dirty="0" smtClean="0"/>
              <a:t>(MRU)</a:t>
            </a:r>
            <a:r>
              <a:rPr lang="ko-KR" altLang="en-US" sz="2000" dirty="0" smtClean="0"/>
              <a:t>를 </a:t>
            </a:r>
            <a:r>
              <a:rPr lang="ko-KR" altLang="en-US" sz="2000" dirty="0" err="1" smtClean="0"/>
              <a:t>레지스트리에</a:t>
            </a:r>
            <a:r>
              <a:rPr lang="ko-KR" altLang="en-US" sz="2000" dirty="0" smtClean="0"/>
              <a:t> 보관하고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사용하지 않는 경우 초기화 파일</a:t>
            </a:r>
            <a:r>
              <a:rPr lang="en-US" altLang="ko-KR" sz="2000" dirty="0" smtClean="0"/>
              <a:t>(INI)</a:t>
            </a:r>
            <a:r>
              <a:rPr lang="ko-KR" altLang="en-US" sz="2000" dirty="0" smtClean="0"/>
              <a:t>을 사용한다</a:t>
            </a:r>
            <a:r>
              <a:rPr lang="en-US" altLang="ko-KR" sz="2000" dirty="0" smtClean="0"/>
              <a:t>.</a:t>
            </a:r>
          </a:p>
          <a:p>
            <a:pPr lvl="2"/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LoadStdProfileSettings</a:t>
            </a:r>
            <a:r>
              <a:rPr lang="en-US" altLang="ko-KR" sz="2000" dirty="0" smtClean="0"/>
              <a:t>(); </a:t>
            </a:r>
          </a:p>
          <a:p>
            <a:pPr lvl="2"/>
            <a:r>
              <a:rPr lang="ko-KR" altLang="en-US" sz="2000" dirty="0" smtClean="0"/>
              <a:t>최근에 사용한 파일 리스트</a:t>
            </a:r>
            <a:r>
              <a:rPr lang="en-US" altLang="ko-KR" sz="2000" dirty="0" smtClean="0"/>
              <a:t>(MRU)</a:t>
            </a:r>
            <a:r>
              <a:rPr lang="ko-KR" altLang="en-US" sz="2000" dirty="0" smtClean="0"/>
              <a:t>를 초기화 파일</a:t>
            </a:r>
            <a:r>
              <a:rPr lang="en-US" altLang="ko-KR" sz="2000" dirty="0" smtClean="0"/>
              <a:t>(INI)</a:t>
            </a:r>
            <a:r>
              <a:rPr lang="ko-KR" altLang="en-US" sz="2000" dirty="0" smtClean="0"/>
              <a:t>이나</a:t>
            </a:r>
            <a:endParaRPr lang="en-US" altLang="ko-KR" sz="2000" dirty="0" smtClean="0"/>
          </a:p>
          <a:p>
            <a:pPr lvl="2"/>
            <a:r>
              <a:rPr lang="ko-KR" altLang="en-US" sz="2000" dirty="0" err="1" smtClean="0"/>
              <a:t>레지스트리로부터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읽어들인다</a:t>
            </a:r>
            <a:r>
              <a:rPr lang="en-US" altLang="ko-KR" sz="2000" dirty="0" smtClean="0"/>
              <a:t>.</a:t>
            </a:r>
          </a:p>
          <a:p>
            <a:pPr lvl="2"/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9.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가 생성한 코드</a:t>
            </a:r>
            <a:r>
              <a:rPr lang="en-US" altLang="ko-KR" sz="3600" dirty="0" smtClean="0"/>
              <a:t>(App)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0" y="1285860"/>
            <a:ext cx="9144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ko-KR" sz="2000" dirty="0" err="1" smtClean="0"/>
              <a:t>CSingleDocTemplate</a:t>
            </a:r>
            <a:r>
              <a:rPr lang="en-US" altLang="ko-KR" sz="2000" dirty="0" smtClean="0"/>
              <a:t>* </a:t>
            </a:r>
            <a:r>
              <a:rPr lang="en-US" altLang="ko-KR" sz="2000" dirty="0" err="1" smtClean="0"/>
              <a:t>pDocTemplate</a:t>
            </a:r>
            <a:r>
              <a:rPr lang="en-US" altLang="ko-KR" sz="2000" dirty="0" smtClean="0"/>
              <a:t>;</a:t>
            </a:r>
          </a:p>
          <a:p>
            <a:pPr lvl="2">
              <a:lnSpc>
                <a:spcPct val="90000"/>
              </a:lnSpc>
            </a:pPr>
            <a:r>
              <a:rPr lang="ko-KR" altLang="en-US" sz="2000" dirty="0" smtClean="0"/>
              <a:t>도큐먼트 템플릿 객체는 도큐먼트 객체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메인 프레임 객체</a:t>
            </a:r>
            <a:r>
              <a:rPr lang="en-US" altLang="ko-KR" sz="2000" dirty="0" smtClean="0"/>
              <a:t>,</a:t>
            </a:r>
            <a:r>
              <a:rPr lang="ko-KR" altLang="en-US" sz="2000" dirty="0" err="1" smtClean="0"/>
              <a:t>뷰</a:t>
            </a:r>
            <a:r>
              <a:rPr lang="ko-KR" altLang="en-US" sz="2000" dirty="0" smtClean="0"/>
              <a:t> 객체를 동적으로 생성하여 리소스와 유기적으로 연결시켜주는 역할을 한다</a:t>
            </a:r>
            <a:r>
              <a:rPr lang="en-US" altLang="ko-KR" sz="2000" dirty="0" smtClean="0"/>
              <a:t>.</a:t>
            </a:r>
          </a:p>
          <a:p>
            <a:pPr lvl="2">
              <a:lnSpc>
                <a:spcPct val="90000"/>
              </a:lnSpc>
            </a:pPr>
            <a:r>
              <a:rPr lang="ko-KR" altLang="en-US" sz="2000" dirty="0" smtClean="0"/>
              <a:t>프레임워크 내부적으로 사용된다</a:t>
            </a:r>
            <a:r>
              <a:rPr lang="en-US" altLang="ko-KR" sz="2000" dirty="0" smtClean="0"/>
              <a:t>.</a:t>
            </a:r>
          </a:p>
          <a:p>
            <a:pPr lvl="2">
              <a:lnSpc>
                <a:spcPct val="90000"/>
              </a:lnSpc>
            </a:pPr>
            <a:endParaRPr lang="en-US" altLang="ko-KR" sz="2000" dirty="0"/>
          </a:p>
          <a:p>
            <a:pPr lvl="2">
              <a:lnSpc>
                <a:spcPct val="90000"/>
              </a:lnSpc>
            </a:pPr>
            <a:r>
              <a:rPr lang="en-US" altLang="ko-KR" sz="2000" dirty="0" err="1" smtClean="0"/>
              <a:t>AddDocTemplate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pDocTemplate</a:t>
            </a:r>
            <a:r>
              <a:rPr lang="en-US" altLang="ko-KR" sz="2000" dirty="0" smtClean="0"/>
              <a:t>);</a:t>
            </a:r>
            <a:r>
              <a:rPr lang="ko-KR" altLang="en-US" sz="2000" dirty="0" smtClean="0"/>
              <a:t>는 도큐먼트 템플릿을 등록한다</a:t>
            </a:r>
            <a:r>
              <a:rPr lang="en-US" altLang="ko-KR" sz="2000" dirty="0" smtClean="0"/>
              <a:t>.</a:t>
            </a:r>
          </a:p>
          <a:p>
            <a:pPr lvl="2">
              <a:lnSpc>
                <a:spcPct val="90000"/>
              </a:lnSpc>
            </a:pPr>
            <a:endParaRPr lang="en-US" altLang="ko-KR" sz="2000" dirty="0" smtClean="0"/>
          </a:p>
          <a:p>
            <a:pPr lvl="2">
              <a:lnSpc>
                <a:spcPct val="90000"/>
              </a:lnSpc>
            </a:pPr>
            <a:endParaRPr lang="en-US" altLang="ko-KR" sz="2000" dirty="0" smtClean="0"/>
          </a:p>
          <a:p>
            <a:pPr lvl="2">
              <a:lnSpc>
                <a:spcPct val="90000"/>
              </a:lnSpc>
            </a:pPr>
            <a:endParaRPr lang="en-US" altLang="ko-KR" sz="2000" dirty="0" smtClean="0"/>
          </a:p>
          <a:p>
            <a:pPr lvl="2">
              <a:lnSpc>
                <a:spcPct val="90000"/>
              </a:lnSpc>
            </a:pPr>
            <a:endParaRPr lang="en-US" altLang="ko-KR" sz="2000" dirty="0"/>
          </a:p>
          <a:p>
            <a:pPr lvl="2">
              <a:lnSpc>
                <a:spcPct val="90000"/>
              </a:lnSpc>
            </a:pPr>
            <a:endParaRPr lang="en-US" altLang="ko-KR" sz="2000" dirty="0" smtClean="0"/>
          </a:p>
          <a:p>
            <a:pPr lvl="2">
              <a:lnSpc>
                <a:spcPct val="90000"/>
              </a:lnSpc>
            </a:pPr>
            <a:endParaRPr lang="en-US" altLang="ko-KR" sz="2000" dirty="0" smtClean="0"/>
          </a:p>
          <a:p>
            <a:pPr lvl="2">
              <a:lnSpc>
                <a:spcPct val="90000"/>
              </a:lnSpc>
            </a:pPr>
            <a:r>
              <a:rPr lang="en-US" altLang="ko-KR" sz="2000" dirty="0" smtClean="0"/>
              <a:t>IDR_MAINFRAME : </a:t>
            </a:r>
            <a:r>
              <a:rPr lang="ko-KR" altLang="en-US" sz="2000" dirty="0" smtClean="0"/>
              <a:t>메뉴나 </a:t>
            </a:r>
            <a:r>
              <a:rPr lang="ko-KR" altLang="en-US" sz="2000" dirty="0" err="1" smtClean="0"/>
              <a:t>이이콘</a:t>
            </a:r>
            <a:r>
              <a:rPr lang="en-US" altLang="ko-KR" sz="2000" dirty="0" smtClean="0"/>
              <a:t>,</a:t>
            </a:r>
            <a:r>
              <a:rPr lang="ko-KR" altLang="en-US" sz="2000" dirty="0" err="1" smtClean="0"/>
              <a:t>스트링</a:t>
            </a:r>
            <a:r>
              <a:rPr lang="ko-KR" altLang="en-US" sz="2000" dirty="0" smtClean="0"/>
              <a:t> 테이블과 같은 리소스</a:t>
            </a:r>
            <a:r>
              <a:rPr lang="en-US" altLang="ko-KR" sz="2000" dirty="0" smtClean="0"/>
              <a:t>ID</a:t>
            </a:r>
            <a:r>
              <a:rPr lang="ko-KR" altLang="en-US" sz="2000" dirty="0" smtClean="0"/>
              <a:t>를 나타낸다</a:t>
            </a:r>
            <a:r>
              <a:rPr lang="en-US" altLang="ko-KR" sz="2000" dirty="0" smtClean="0"/>
              <a:t>.</a:t>
            </a:r>
          </a:p>
          <a:p>
            <a:pPr lvl="2">
              <a:lnSpc>
                <a:spcPct val="90000"/>
              </a:lnSpc>
            </a:pPr>
            <a:endParaRPr lang="en-US" altLang="ko-KR" sz="2000" dirty="0" smtClean="0"/>
          </a:p>
          <a:p>
            <a:pPr lvl="2">
              <a:lnSpc>
                <a:spcPct val="90000"/>
              </a:lnSpc>
            </a:pPr>
            <a:r>
              <a:rPr lang="en-US" altLang="ko-KR" sz="2000" dirty="0" smtClean="0"/>
              <a:t>RUNTIME_CLASS:</a:t>
            </a:r>
            <a:r>
              <a:rPr lang="ko-KR" altLang="en-US" sz="2000" dirty="0" smtClean="0"/>
              <a:t>프로그램 </a:t>
            </a:r>
            <a:r>
              <a:rPr lang="ko-KR" altLang="en-US" sz="2000" dirty="0" err="1" smtClean="0"/>
              <a:t>실행시</a:t>
            </a:r>
            <a:r>
              <a:rPr lang="ko-KR" altLang="en-US" sz="2000" dirty="0" smtClean="0"/>
              <a:t> 특정 클래스에 대한 정보를 얻을 수 있는 유용한 매크로이다</a:t>
            </a:r>
            <a:endParaRPr lang="ko-KR" altLang="en-US" sz="2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71538" y="3286124"/>
            <a:ext cx="7391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Times New Roman" charset="0"/>
              </a:rPr>
              <a:t>pDocTemplate = new CSingleDocTemplate(IDR_MAINFRAME,</a:t>
            </a:r>
          </a:p>
          <a:p>
            <a:r>
              <a:rPr lang="en-US" altLang="ko-KR" sz="2000">
                <a:latin typeface="Times New Roman" charset="0"/>
              </a:rPr>
              <a:t>RUNTIME_CLASS(CTESTDoc),RUNTIME_CLASS(CMainFrame), </a:t>
            </a:r>
          </a:p>
          <a:p>
            <a:r>
              <a:rPr lang="en-US" altLang="ko-KR" sz="2000">
                <a:latin typeface="Times New Roman" charset="0"/>
              </a:rPr>
              <a:t>RUNTIME_CLASS(CTESTView));</a:t>
            </a:r>
            <a:endParaRPr lang="en-US" altLang="ko-KR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9.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가 생성한 코드</a:t>
            </a:r>
            <a:r>
              <a:rPr lang="en-US" altLang="ko-KR" sz="3600" dirty="0" smtClean="0"/>
              <a:t>(App)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0" y="128586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ko-KR" sz="2000" dirty="0" err="1" smtClean="0"/>
              <a:t>EnableShellOpen</a:t>
            </a:r>
            <a:r>
              <a:rPr lang="en-US" altLang="ko-KR" sz="2000" dirty="0" smtClean="0"/>
              <a:t>() 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 err="1" smtClean="0"/>
              <a:t>EnableShellOpen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은 프로그램에서 만들 파일을 탐색기에서 더블 클릭했을 때 연결된 프로그램이 실행되며 파일이 오픈되도록한다</a:t>
            </a:r>
            <a:r>
              <a:rPr lang="en-US" altLang="ko-KR" sz="2000" dirty="0" smtClean="0"/>
              <a:t>.</a:t>
            </a:r>
          </a:p>
          <a:p>
            <a:pPr lvl="2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err="1" smtClean="0"/>
              <a:t>RegisterShellFileTypes</a:t>
            </a:r>
            <a:r>
              <a:rPr lang="en-US" altLang="ko-KR" sz="2000" dirty="0" smtClean="0"/>
              <a:t>()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 smtClean="0"/>
              <a:t>[Advanced…]</a:t>
            </a:r>
            <a:r>
              <a:rPr lang="ko-KR" altLang="en-US" sz="2000" dirty="0" smtClean="0"/>
              <a:t>에서 설정한 </a:t>
            </a:r>
            <a:r>
              <a:rPr lang="en-US" altLang="ko-KR" sz="2000" dirty="0" smtClean="0"/>
              <a:t>&lt;File Type ID&gt;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&lt;File Extension&gt;</a:t>
            </a:r>
            <a:r>
              <a:rPr lang="ko-KR" altLang="en-US" sz="2000" dirty="0" smtClean="0"/>
              <a:t>등과 같은 연결정보를 프로그램 </a:t>
            </a:r>
            <a:r>
              <a:rPr lang="ko-KR" altLang="en-US" sz="2000" dirty="0" err="1" smtClean="0"/>
              <a:t>실행시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레지스트리에</a:t>
            </a:r>
            <a:r>
              <a:rPr lang="ko-KR" altLang="en-US" sz="2000" dirty="0" smtClean="0"/>
              <a:t> 등록한다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그래야 탐색기에서 </a:t>
            </a:r>
            <a:r>
              <a:rPr lang="en-US" altLang="ko-KR" sz="2000" dirty="0" smtClean="0"/>
              <a:t>File</a:t>
            </a:r>
            <a:r>
              <a:rPr lang="ko-KR" altLang="en-US" sz="2000" dirty="0" smtClean="0"/>
              <a:t>을 더블클릭했을 때 연결된 응용 프로그램이 실행되면서 파일 </a:t>
            </a:r>
            <a:r>
              <a:rPr lang="ko-KR" altLang="en-US" sz="2000" dirty="0" err="1" smtClean="0"/>
              <a:t>오픈이</a:t>
            </a:r>
            <a:r>
              <a:rPr lang="ko-KR" altLang="en-US" sz="2000" dirty="0" smtClean="0"/>
              <a:t> 가능해 진다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CCommandLineInfo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cmdInfo</a:t>
            </a:r>
            <a:r>
              <a:rPr lang="en-US" altLang="ko-KR" sz="2000" dirty="0" smtClean="0"/>
              <a:t>; 	</a:t>
            </a:r>
            <a:r>
              <a:rPr lang="en-US" altLang="ko-KR" sz="2000" dirty="0" err="1" smtClean="0"/>
              <a:t>ParseCommandLine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cmdInfo</a:t>
            </a:r>
            <a:r>
              <a:rPr lang="en-US" altLang="ko-KR" sz="2000" dirty="0" smtClean="0"/>
              <a:t>);</a:t>
            </a:r>
          </a:p>
          <a:p>
            <a:pPr lvl="2">
              <a:lnSpc>
                <a:spcPct val="90000"/>
              </a:lnSpc>
            </a:pPr>
            <a:r>
              <a:rPr lang="ko-KR" altLang="en-US" sz="2000" dirty="0" smtClean="0"/>
              <a:t>커맨드 라인을 분석하여 </a:t>
            </a:r>
            <a:r>
              <a:rPr lang="en-US" altLang="ko-KR" sz="2000" dirty="0" err="1" smtClean="0"/>
              <a:t>cmdInfo</a:t>
            </a:r>
            <a:r>
              <a:rPr lang="ko-KR" altLang="en-US" sz="2000" dirty="0" smtClean="0"/>
              <a:t>에 넣어 준다</a:t>
            </a:r>
            <a:r>
              <a:rPr lang="en-US" altLang="ko-KR" sz="2000" dirty="0" smtClean="0"/>
              <a:t>.</a:t>
            </a:r>
          </a:p>
          <a:p>
            <a:pPr lvl="2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err="1" smtClean="0"/>
              <a:t>ProcessChellCommand</a:t>
            </a:r>
            <a:r>
              <a:rPr lang="en-US" altLang="ko-KR" sz="2000" dirty="0" smtClean="0"/>
              <a:t>()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 err="1" smtClean="0"/>
              <a:t>ShellCommand</a:t>
            </a:r>
            <a:r>
              <a:rPr lang="ko-KR" altLang="en-US" sz="2000" dirty="0" smtClean="0"/>
              <a:t>를 처리해 준다</a:t>
            </a:r>
            <a:r>
              <a:rPr lang="en-US" altLang="ko-KR" sz="2000" dirty="0" smtClean="0"/>
              <a:t>.</a:t>
            </a:r>
          </a:p>
          <a:p>
            <a:pPr lvl="2">
              <a:lnSpc>
                <a:spcPct val="90000"/>
              </a:lnSpc>
            </a:pPr>
            <a:r>
              <a:rPr lang="en-US" altLang="ko-KR" sz="2000" dirty="0" smtClean="0"/>
              <a:t>/p c:\test.gne : test.gne</a:t>
            </a:r>
            <a:r>
              <a:rPr lang="ko-KR" altLang="en-US" sz="2000" dirty="0" smtClean="0"/>
              <a:t>파일을 프린터로 출력</a:t>
            </a:r>
            <a:endParaRPr lang="en-US" altLang="ko-KR" sz="2000" dirty="0" smtClean="0"/>
          </a:p>
          <a:p>
            <a:pPr lvl="2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err="1" smtClean="0"/>
              <a:t>DragAcceptFiles</a:t>
            </a:r>
            <a:r>
              <a:rPr lang="en-US" altLang="ko-KR" sz="2000" dirty="0" smtClean="0"/>
              <a:t>();</a:t>
            </a:r>
          </a:p>
          <a:p>
            <a:pPr lvl="2">
              <a:lnSpc>
                <a:spcPct val="90000"/>
              </a:lnSpc>
            </a:pPr>
            <a:r>
              <a:rPr lang="ko-KR" altLang="en-US" sz="2000" dirty="0" smtClean="0"/>
              <a:t>실행중인 프로그램으로 파일을 드래그</a:t>
            </a:r>
            <a:r>
              <a:rPr lang="en-US" altLang="ko-KR" sz="2000" dirty="0" smtClean="0"/>
              <a:t>&amp;</a:t>
            </a:r>
            <a:r>
              <a:rPr lang="ko-KR" altLang="en-US" sz="2000" dirty="0" err="1" smtClean="0"/>
              <a:t>드롭했을</a:t>
            </a:r>
            <a:r>
              <a:rPr lang="ko-KR" altLang="en-US" sz="2000" dirty="0" smtClean="0"/>
              <a:t> 때 파일 </a:t>
            </a:r>
            <a:r>
              <a:rPr lang="ko-KR" altLang="en-US" sz="2000" dirty="0" err="1" smtClean="0"/>
              <a:t>오픈이</a:t>
            </a:r>
            <a:r>
              <a:rPr lang="ko-KR" altLang="en-US" sz="2000" dirty="0" smtClean="0"/>
              <a:t> 가능해진다</a:t>
            </a:r>
            <a:r>
              <a:rPr lang="en-US" altLang="ko-KR" sz="2000" dirty="0" smtClean="0"/>
              <a:t>.</a:t>
            </a:r>
          </a:p>
          <a:p>
            <a:pPr lvl="2">
              <a:lnSpc>
                <a:spcPct val="90000"/>
              </a:lnSpc>
            </a:pP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9.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가 생성한 코드</a:t>
            </a:r>
            <a:r>
              <a:rPr lang="en-US" altLang="ko-KR" sz="3600" dirty="0" smtClean="0"/>
              <a:t>(App)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0" y="1285860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ko-KR" sz="2000" dirty="0" err="1" smtClean="0"/>
              <a:t>InitInstance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를 꼭 재정의 해야 하는 이유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err="1" smtClean="0"/>
              <a:t>CWinApp</a:t>
            </a:r>
            <a:r>
              <a:rPr lang="en-US" altLang="ko-KR" sz="2000" dirty="0" smtClean="0"/>
              <a:t>::</a:t>
            </a:r>
            <a:r>
              <a:rPr lang="en-US" altLang="ko-KR" sz="2000" dirty="0" err="1" smtClean="0">
                <a:latin typeface="Times New Roman" charset="0"/>
              </a:rPr>
              <a:t>InitInstance</a:t>
            </a:r>
            <a:r>
              <a:rPr lang="en-US" altLang="ko-KR" sz="2000" dirty="0" smtClean="0">
                <a:latin typeface="Times New Roman" charset="0"/>
              </a:rPr>
              <a:t>()</a:t>
            </a:r>
            <a:r>
              <a:rPr lang="ko-KR" altLang="en-US" sz="2000" dirty="0" smtClean="0">
                <a:latin typeface="Times New Roman" charset="0"/>
              </a:rPr>
              <a:t>에서는 하는일 이 없다</a:t>
            </a:r>
            <a:r>
              <a:rPr lang="en-US" altLang="ko-KR" sz="2000" dirty="0" smtClean="0">
                <a:latin typeface="Times New Roman" charset="0"/>
              </a:rPr>
              <a:t>.</a:t>
            </a:r>
          </a:p>
          <a:p>
            <a:pPr lvl="1">
              <a:lnSpc>
                <a:spcPct val="90000"/>
              </a:lnSpc>
            </a:pPr>
            <a:endParaRPr lang="en-US" altLang="ko-KR" sz="2000" dirty="0" smtClean="0">
              <a:latin typeface="Times New Roman" charset="0"/>
            </a:endParaRPr>
          </a:p>
          <a:p>
            <a:pPr lvl="1">
              <a:lnSpc>
                <a:spcPct val="90000"/>
              </a:lnSpc>
            </a:pPr>
            <a:endParaRPr lang="ko-KR" altLang="en-US" sz="2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7224" y="3000372"/>
            <a:ext cx="7467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Times New Roman" charset="0"/>
              </a:rPr>
              <a:t>BOOL CWinApp::InitInstance()</a:t>
            </a:r>
          </a:p>
          <a:p>
            <a:r>
              <a:rPr lang="en-US" altLang="ko-KR" sz="2000">
                <a:latin typeface="Times New Roman" charset="0"/>
              </a:rPr>
              <a:t>{</a:t>
            </a:r>
          </a:p>
          <a:p>
            <a:r>
              <a:rPr lang="en-US" altLang="ko-KR" sz="2000">
                <a:latin typeface="Times New Roman" charset="0"/>
              </a:rPr>
              <a:t>	return TRUE;</a:t>
            </a:r>
          </a:p>
          <a:p>
            <a:r>
              <a:rPr lang="en-US" altLang="ko-KR" sz="2000">
                <a:latin typeface="Times New Roman" charset="0"/>
              </a:rPr>
              <a:t>}   (appcore.cpp</a:t>
            </a:r>
            <a:r>
              <a:rPr lang="ko-KR" altLang="en-US" sz="2000">
                <a:latin typeface="Times New Roman" charset="0"/>
              </a:rPr>
              <a:t>에서 참조</a:t>
            </a:r>
            <a:r>
              <a:rPr lang="en-US" altLang="ko-KR" sz="2000">
                <a:latin typeface="Times New Roman" charset="0"/>
              </a:rPr>
              <a:t>)</a:t>
            </a:r>
            <a:endParaRPr lang="en-US" altLang="ko-KR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9.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가 생성한 코드</a:t>
            </a:r>
            <a:r>
              <a:rPr lang="en-US" altLang="ko-KR" sz="3600" dirty="0" smtClean="0"/>
              <a:t>(App)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0" y="71435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ko-KR" sz="2000" dirty="0" smtClean="0"/>
              <a:t>[</a:t>
            </a:r>
            <a:r>
              <a:rPr lang="en-US" altLang="ko-KR" sz="2000" dirty="0" err="1" smtClean="0"/>
              <a:t>afxWinMain</a:t>
            </a:r>
            <a:r>
              <a:rPr lang="en-US" altLang="ko-KR" sz="2000" dirty="0" smtClean="0"/>
              <a:t>()]</a:t>
            </a:r>
            <a:endParaRPr lang="en-US" altLang="ko-KR" sz="2000" dirty="0" smtClean="0">
              <a:latin typeface="Times New Roman" charset="0"/>
            </a:endParaRPr>
          </a:p>
          <a:p>
            <a:pPr lvl="1">
              <a:lnSpc>
                <a:spcPct val="90000"/>
              </a:lnSpc>
            </a:pPr>
            <a:endParaRPr lang="ko-KR" altLang="en-US" sz="20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90600" y="1071546"/>
            <a:ext cx="8001000" cy="56340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 dirty="0" err="1">
                <a:latin typeface="Times New Roman" charset="0"/>
              </a:rPr>
              <a:t>int</a:t>
            </a:r>
            <a:r>
              <a:rPr lang="en-US" altLang="ko-KR" sz="1600" dirty="0">
                <a:latin typeface="Times New Roman" charset="0"/>
              </a:rPr>
              <a:t> AFXAPI </a:t>
            </a:r>
            <a:r>
              <a:rPr lang="en-US" altLang="ko-KR" sz="1600" dirty="0" err="1">
                <a:latin typeface="Times New Roman" charset="0"/>
              </a:rPr>
              <a:t>AfxWinMain</a:t>
            </a:r>
            <a:r>
              <a:rPr lang="en-US" altLang="ko-KR" sz="1600" dirty="0">
                <a:latin typeface="Times New Roman" charset="0"/>
              </a:rPr>
              <a:t>(HINSTANCE </a:t>
            </a:r>
            <a:r>
              <a:rPr lang="en-US" altLang="ko-KR" sz="1600" dirty="0" err="1">
                <a:latin typeface="Times New Roman" charset="0"/>
              </a:rPr>
              <a:t>hInstance</a:t>
            </a:r>
            <a:r>
              <a:rPr lang="en-US" altLang="ko-KR" sz="1600" dirty="0">
                <a:latin typeface="Times New Roman" charset="0"/>
              </a:rPr>
              <a:t>, HINSTANCE </a:t>
            </a:r>
            <a:r>
              <a:rPr lang="en-US" altLang="ko-KR" sz="1600" dirty="0" err="1">
                <a:latin typeface="Times New Roman" charset="0"/>
              </a:rPr>
              <a:t>hPrevInstance</a:t>
            </a:r>
            <a:r>
              <a:rPr lang="en-US" altLang="ko-KR" sz="1600" dirty="0">
                <a:latin typeface="Times New Roman" charset="0"/>
              </a:rPr>
              <a:t>,</a:t>
            </a:r>
          </a:p>
          <a:p>
            <a:r>
              <a:rPr lang="en-US" altLang="ko-KR" sz="1600" dirty="0">
                <a:latin typeface="Times New Roman" charset="0"/>
              </a:rPr>
              <a:t>	LPTSTR </a:t>
            </a:r>
            <a:r>
              <a:rPr lang="en-US" altLang="ko-KR" sz="1600" dirty="0" err="1">
                <a:latin typeface="Times New Roman" charset="0"/>
              </a:rPr>
              <a:t>lpCmdLine</a:t>
            </a:r>
            <a:r>
              <a:rPr lang="en-US" altLang="ko-KR" sz="1600" dirty="0">
                <a:latin typeface="Times New Roman" charset="0"/>
              </a:rPr>
              <a:t>, </a:t>
            </a:r>
            <a:r>
              <a:rPr lang="en-US" altLang="ko-KR" sz="1600" dirty="0" err="1">
                <a:latin typeface="Times New Roman" charset="0"/>
              </a:rPr>
              <a:t>int</a:t>
            </a:r>
            <a:r>
              <a:rPr lang="en-US" altLang="ko-KR" sz="1600" dirty="0">
                <a:latin typeface="Times New Roman" charset="0"/>
              </a:rPr>
              <a:t> </a:t>
            </a:r>
            <a:r>
              <a:rPr lang="en-US" altLang="ko-KR" sz="1600" dirty="0" err="1">
                <a:latin typeface="Times New Roman" charset="0"/>
              </a:rPr>
              <a:t>nCmdShow</a:t>
            </a:r>
            <a:r>
              <a:rPr lang="en-US" altLang="ko-KR" sz="1600" dirty="0">
                <a:latin typeface="Times New Roman" charset="0"/>
              </a:rPr>
              <a:t>)</a:t>
            </a:r>
          </a:p>
          <a:p>
            <a:r>
              <a:rPr lang="en-US" altLang="ko-KR" sz="1600" dirty="0">
                <a:latin typeface="Times New Roman" charset="0"/>
              </a:rPr>
              <a:t>{</a:t>
            </a:r>
          </a:p>
          <a:p>
            <a:r>
              <a:rPr lang="en-US" altLang="ko-KR" sz="1600" dirty="0">
                <a:latin typeface="Times New Roman" charset="0"/>
              </a:rPr>
              <a:t>	ASSERT(</a:t>
            </a:r>
            <a:r>
              <a:rPr lang="en-US" altLang="ko-KR" sz="1600" dirty="0" err="1">
                <a:latin typeface="Times New Roman" charset="0"/>
              </a:rPr>
              <a:t>hPrevInstance</a:t>
            </a:r>
            <a:r>
              <a:rPr lang="en-US" altLang="ko-KR" sz="1600" dirty="0">
                <a:latin typeface="Times New Roman" charset="0"/>
              </a:rPr>
              <a:t> == NULL);</a:t>
            </a:r>
          </a:p>
          <a:p>
            <a:endParaRPr lang="en-US" altLang="ko-KR" sz="1600" dirty="0">
              <a:latin typeface="Times New Roman" charset="0"/>
            </a:endParaRPr>
          </a:p>
          <a:p>
            <a:r>
              <a:rPr lang="en-US" altLang="ko-KR" sz="1600" dirty="0">
                <a:latin typeface="Times New Roman" charset="0"/>
              </a:rPr>
              <a:t>	</a:t>
            </a:r>
            <a:r>
              <a:rPr lang="en-US" altLang="ko-KR" sz="1600" dirty="0" err="1">
                <a:latin typeface="Times New Roman" charset="0"/>
              </a:rPr>
              <a:t>int</a:t>
            </a:r>
            <a:r>
              <a:rPr lang="en-US" altLang="ko-KR" sz="1600" dirty="0">
                <a:latin typeface="Times New Roman" charset="0"/>
              </a:rPr>
              <a:t> </a:t>
            </a:r>
            <a:r>
              <a:rPr lang="en-US" altLang="ko-KR" sz="1600" dirty="0" err="1">
                <a:latin typeface="Times New Roman" charset="0"/>
              </a:rPr>
              <a:t>nReturnCode</a:t>
            </a:r>
            <a:r>
              <a:rPr lang="en-US" altLang="ko-KR" sz="1600" dirty="0">
                <a:latin typeface="Times New Roman" charset="0"/>
              </a:rPr>
              <a:t> = -1;</a:t>
            </a:r>
          </a:p>
          <a:p>
            <a:r>
              <a:rPr lang="en-US" altLang="ko-KR" sz="1600" dirty="0">
                <a:latin typeface="Times New Roman" charset="0"/>
              </a:rPr>
              <a:t>	</a:t>
            </a:r>
            <a:r>
              <a:rPr lang="en-US" altLang="ko-KR" sz="1600" dirty="0" err="1">
                <a:latin typeface="Times New Roman" charset="0"/>
              </a:rPr>
              <a:t>CWinThread</a:t>
            </a:r>
            <a:r>
              <a:rPr lang="en-US" altLang="ko-KR" sz="1600" dirty="0">
                <a:latin typeface="Times New Roman" charset="0"/>
              </a:rPr>
              <a:t>* </a:t>
            </a:r>
            <a:r>
              <a:rPr lang="en-US" altLang="ko-KR" sz="1600" dirty="0" err="1">
                <a:latin typeface="Times New Roman" charset="0"/>
              </a:rPr>
              <a:t>pThread</a:t>
            </a:r>
            <a:r>
              <a:rPr lang="en-US" altLang="ko-KR" sz="1600" dirty="0">
                <a:latin typeface="Times New Roman" charset="0"/>
              </a:rPr>
              <a:t> = </a:t>
            </a:r>
            <a:r>
              <a:rPr lang="en-US" altLang="ko-KR" sz="1600" dirty="0" err="1">
                <a:latin typeface="Times New Roman" charset="0"/>
              </a:rPr>
              <a:t>AfxGetThread</a:t>
            </a:r>
            <a:r>
              <a:rPr lang="en-US" altLang="ko-KR" sz="1600" dirty="0">
                <a:latin typeface="Times New Roman" charset="0"/>
              </a:rPr>
              <a:t>();</a:t>
            </a:r>
          </a:p>
          <a:p>
            <a:r>
              <a:rPr lang="en-US" altLang="ko-KR" sz="1600" dirty="0">
                <a:latin typeface="Times New Roman" charset="0"/>
              </a:rPr>
              <a:t>	</a:t>
            </a:r>
            <a:r>
              <a:rPr lang="en-US" altLang="ko-KR" sz="1600" dirty="0" err="1">
                <a:latin typeface="Times New Roman" charset="0"/>
              </a:rPr>
              <a:t>CWinApp</a:t>
            </a:r>
            <a:r>
              <a:rPr lang="en-US" altLang="ko-KR" sz="1600" dirty="0">
                <a:latin typeface="Times New Roman" charset="0"/>
              </a:rPr>
              <a:t>* </a:t>
            </a:r>
            <a:r>
              <a:rPr lang="en-US" altLang="ko-KR" sz="1600" dirty="0" err="1">
                <a:latin typeface="Times New Roman" charset="0"/>
              </a:rPr>
              <a:t>pApp</a:t>
            </a:r>
            <a:r>
              <a:rPr lang="en-US" altLang="ko-KR" sz="1600" dirty="0">
                <a:latin typeface="Times New Roman" charset="0"/>
              </a:rPr>
              <a:t> = </a:t>
            </a:r>
            <a:r>
              <a:rPr lang="en-US" altLang="ko-KR" sz="1600" dirty="0" err="1">
                <a:latin typeface="Times New Roman" charset="0"/>
              </a:rPr>
              <a:t>AfxGetApp</a:t>
            </a:r>
            <a:r>
              <a:rPr lang="en-US" altLang="ko-KR" sz="1600" dirty="0">
                <a:latin typeface="Times New Roman" charset="0"/>
              </a:rPr>
              <a:t>();</a:t>
            </a:r>
          </a:p>
          <a:p>
            <a:endParaRPr lang="en-US" altLang="ko-KR" sz="1600" dirty="0">
              <a:latin typeface="Times New Roman" charset="0"/>
            </a:endParaRPr>
          </a:p>
          <a:p>
            <a:r>
              <a:rPr lang="en-US" altLang="ko-KR" sz="1600" dirty="0">
                <a:latin typeface="Times New Roman" charset="0"/>
              </a:rPr>
              <a:t>	// AFX internal initialization</a:t>
            </a:r>
          </a:p>
          <a:p>
            <a:r>
              <a:rPr lang="en-US" altLang="ko-KR" sz="1600" dirty="0">
                <a:latin typeface="Times New Roman" charset="0"/>
              </a:rPr>
              <a:t>	if (!</a:t>
            </a:r>
            <a:r>
              <a:rPr lang="en-US" altLang="ko-KR" sz="1600" dirty="0" err="1">
                <a:latin typeface="Times New Roman" charset="0"/>
              </a:rPr>
              <a:t>AfxWinInit</a:t>
            </a:r>
            <a:r>
              <a:rPr lang="en-US" altLang="ko-KR" sz="1600" dirty="0">
                <a:latin typeface="Times New Roman" charset="0"/>
              </a:rPr>
              <a:t>(</a:t>
            </a:r>
            <a:r>
              <a:rPr lang="en-US" altLang="ko-KR" sz="1600" dirty="0" err="1">
                <a:latin typeface="Times New Roman" charset="0"/>
              </a:rPr>
              <a:t>hInstance</a:t>
            </a:r>
            <a:r>
              <a:rPr lang="en-US" altLang="ko-KR" sz="1600" dirty="0">
                <a:latin typeface="Times New Roman" charset="0"/>
              </a:rPr>
              <a:t>, </a:t>
            </a:r>
            <a:r>
              <a:rPr lang="en-US" altLang="ko-KR" sz="1600" dirty="0" err="1">
                <a:latin typeface="Times New Roman" charset="0"/>
              </a:rPr>
              <a:t>hPrevInstance</a:t>
            </a:r>
            <a:r>
              <a:rPr lang="en-US" altLang="ko-KR" sz="1600" dirty="0">
                <a:latin typeface="Times New Roman" charset="0"/>
              </a:rPr>
              <a:t>, </a:t>
            </a:r>
            <a:r>
              <a:rPr lang="en-US" altLang="ko-KR" sz="1600" dirty="0" err="1">
                <a:latin typeface="Times New Roman" charset="0"/>
              </a:rPr>
              <a:t>lpCmdLine</a:t>
            </a:r>
            <a:r>
              <a:rPr lang="en-US" altLang="ko-KR" sz="1600" dirty="0">
                <a:latin typeface="Times New Roman" charset="0"/>
              </a:rPr>
              <a:t>, </a:t>
            </a:r>
            <a:r>
              <a:rPr lang="en-US" altLang="ko-KR" sz="1600" dirty="0" err="1">
                <a:latin typeface="Times New Roman" charset="0"/>
              </a:rPr>
              <a:t>nCmdShow</a:t>
            </a:r>
            <a:r>
              <a:rPr lang="en-US" altLang="ko-KR" sz="1600" dirty="0">
                <a:latin typeface="Times New Roman" charset="0"/>
              </a:rPr>
              <a:t>))</a:t>
            </a:r>
          </a:p>
          <a:p>
            <a:r>
              <a:rPr lang="en-US" altLang="ko-KR" sz="1600" dirty="0">
                <a:latin typeface="Times New Roman" charset="0"/>
              </a:rPr>
              <a:t>		</a:t>
            </a:r>
            <a:r>
              <a:rPr lang="en-US" altLang="ko-KR" sz="1600" dirty="0" err="1">
                <a:latin typeface="Times New Roman" charset="0"/>
              </a:rPr>
              <a:t>goto</a:t>
            </a:r>
            <a:r>
              <a:rPr lang="en-US" altLang="ko-KR" sz="1600" dirty="0">
                <a:latin typeface="Times New Roman" charset="0"/>
              </a:rPr>
              <a:t> </a:t>
            </a:r>
            <a:r>
              <a:rPr lang="en-US" altLang="ko-KR" sz="1600" dirty="0" err="1">
                <a:latin typeface="Times New Roman" charset="0"/>
              </a:rPr>
              <a:t>InitFailure</a:t>
            </a:r>
            <a:r>
              <a:rPr lang="en-US" altLang="ko-KR" sz="1600" dirty="0">
                <a:latin typeface="Times New Roman" charset="0"/>
              </a:rPr>
              <a:t>;</a:t>
            </a:r>
          </a:p>
          <a:p>
            <a:endParaRPr lang="en-US" altLang="ko-KR" sz="1600" dirty="0">
              <a:latin typeface="Times New Roman" charset="0"/>
            </a:endParaRPr>
          </a:p>
          <a:p>
            <a:r>
              <a:rPr lang="en-US" altLang="ko-KR" sz="1600" dirty="0">
                <a:latin typeface="Times New Roman" charset="0"/>
              </a:rPr>
              <a:t>	// App global initializations (rare)</a:t>
            </a:r>
          </a:p>
          <a:p>
            <a:r>
              <a:rPr lang="en-US" altLang="ko-KR" sz="1600" dirty="0">
                <a:latin typeface="Times New Roman" charset="0"/>
              </a:rPr>
              <a:t>	if (</a:t>
            </a:r>
            <a:r>
              <a:rPr lang="en-US" altLang="ko-KR" sz="1600" dirty="0" err="1">
                <a:latin typeface="Times New Roman" charset="0"/>
              </a:rPr>
              <a:t>pApp</a:t>
            </a:r>
            <a:r>
              <a:rPr lang="en-US" altLang="ko-KR" sz="1600" dirty="0">
                <a:latin typeface="Times New Roman" charset="0"/>
              </a:rPr>
              <a:t> != NULL &amp;&amp; !</a:t>
            </a:r>
            <a:r>
              <a:rPr lang="en-US" altLang="ko-KR" sz="1600" dirty="0" err="1">
                <a:latin typeface="Times New Roman" charset="0"/>
              </a:rPr>
              <a:t>pApp</a:t>
            </a:r>
            <a:r>
              <a:rPr lang="en-US" altLang="ko-KR" sz="1600" dirty="0">
                <a:latin typeface="Times New Roman" charset="0"/>
              </a:rPr>
              <a:t>-&gt;</a:t>
            </a:r>
            <a:r>
              <a:rPr lang="en-US" altLang="ko-KR" sz="1600" dirty="0" err="1">
                <a:latin typeface="Times New Roman" charset="0"/>
              </a:rPr>
              <a:t>InitApplication</a:t>
            </a:r>
            <a:r>
              <a:rPr lang="en-US" altLang="ko-KR" sz="1600" dirty="0">
                <a:latin typeface="Times New Roman" charset="0"/>
              </a:rPr>
              <a:t>())</a:t>
            </a:r>
          </a:p>
          <a:p>
            <a:r>
              <a:rPr lang="en-US" altLang="ko-KR" sz="1600" dirty="0">
                <a:latin typeface="Times New Roman" charset="0"/>
              </a:rPr>
              <a:t>		</a:t>
            </a:r>
            <a:r>
              <a:rPr lang="en-US" altLang="ko-KR" sz="1600" dirty="0" err="1">
                <a:latin typeface="Times New Roman" charset="0"/>
              </a:rPr>
              <a:t>goto</a:t>
            </a:r>
            <a:r>
              <a:rPr lang="en-US" altLang="ko-KR" sz="1600" dirty="0">
                <a:latin typeface="Times New Roman" charset="0"/>
              </a:rPr>
              <a:t> </a:t>
            </a:r>
            <a:r>
              <a:rPr lang="en-US" altLang="ko-KR" sz="1600" dirty="0" err="1">
                <a:latin typeface="Times New Roman" charset="0"/>
              </a:rPr>
              <a:t>InitFailure</a:t>
            </a:r>
            <a:r>
              <a:rPr lang="en-US" altLang="ko-KR" sz="1600" dirty="0">
                <a:latin typeface="Times New Roman" charset="0"/>
              </a:rPr>
              <a:t>;</a:t>
            </a:r>
          </a:p>
          <a:p>
            <a:endParaRPr lang="en-US" altLang="ko-KR" sz="1600" dirty="0">
              <a:latin typeface="Times New Roman" charset="0"/>
            </a:endParaRPr>
          </a:p>
          <a:p>
            <a:r>
              <a:rPr lang="en-US" altLang="ko-KR" sz="1600" dirty="0">
                <a:latin typeface="Times New Roman" charset="0"/>
              </a:rPr>
              <a:t>	// Perform specific initializations</a:t>
            </a:r>
          </a:p>
          <a:p>
            <a:r>
              <a:rPr lang="en-US" altLang="ko-KR" sz="1600" dirty="0">
                <a:latin typeface="Times New Roman" charset="0"/>
              </a:rPr>
              <a:t>	if (!</a:t>
            </a:r>
            <a:r>
              <a:rPr lang="en-US" altLang="ko-KR" sz="1600" dirty="0" err="1">
                <a:latin typeface="Times New Roman" charset="0"/>
              </a:rPr>
              <a:t>pThread</a:t>
            </a:r>
            <a:r>
              <a:rPr lang="en-US" altLang="ko-KR" sz="1600" dirty="0">
                <a:latin typeface="Times New Roman" charset="0"/>
              </a:rPr>
              <a:t>-&gt;</a:t>
            </a:r>
            <a:r>
              <a:rPr lang="en-US" altLang="ko-KR" sz="1600" dirty="0" err="1">
                <a:latin typeface="Times New Roman" charset="0"/>
              </a:rPr>
              <a:t>InitInstance</a:t>
            </a:r>
            <a:r>
              <a:rPr lang="en-US" altLang="ko-KR" sz="1600" dirty="0">
                <a:latin typeface="Times New Roman" charset="0"/>
              </a:rPr>
              <a:t>())</a:t>
            </a:r>
          </a:p>
          <a:p>
            <a:r>
              <a:rPr lang="en-US" altLang="ko-KR" sz="1600" dirty="0">
                <a:latin typeface="Times New Roman" charset="0"/>
              </a:rPr>
              <a:t>	{</a:t>
            </a:r>
          </a:p>
          <a:p>
            <a:r>
              <a:rPr lang="en-US" altLang="ko-KR" sz="1600" dirty="0">
                <a:latin typeface="Times New Roman" charset="0"/>
              </a:rPr>
              <a:t>		if (</a:t>
            </a:r>
            <a:r>
              <a:rPr lang="en-US" altLang="ko-KR" sz="1600" dirty="0" err="1">
                <a:latin typeface="Times New Roman" charset="0"/>
              </a:rPr>
              <a:t>pThread</a:t>
            </a:r>
            <a:r>
              <a:rPr lang="en-US" altLang="ko-KR" sz="1600" dirty="0">
                <a:latin typeface="Times New Roman" charset="0"/>
              </a:rPr>
              <a:t>-&gt;</a:t>
            </a:r>
            <a:r>
              <a:rPr lang="en-US" altLang="ko-KR" sz="1600" dirty="0" err="1">
                <a:latin typeface="Times New Roman" charset="0"/>
              </a:rPr>
              <a:t>m_pMainWnd</a:t>
            </a:r>
            <a:r>
              <a:rPr lang="en-US" altLang="ko-KR" sz="1600" dirty="0">
                <a:latin typeface="Times New Roman" charset="0"/>
              </a:rPr>
              <a:t> != NULL)</a:t>
            </a:r>
          </a:p>
          <a:p>
            <a:r>
              <a:rPr lang="en-US" altLang="ko-KR" sz="1600" dirty="0">
                <a:latin typeface="Times New Roman" charset="0"/>
              </a:rPr>
              <a:t>		{</a:t>
            </a:r>
          </a:p>
          <a:p>
            <a:r>
              <a:rPr lang="en-US" altLang="ko-KR" sz="1600" dirty="0">
                <a:latin typeface="Times New Roman" charset="0"/>
              </a:rPr>
              <a:t>			TRACE0("Warning: Destroying non-NULL </a:t>
            </a:r>
            <a:r>
              <a:rPr lang="en-US" altLang="ko-KR" sz="1600" dirty="0" err="1">
                <a:latin typeface="Times New Roman" charset="0"/>
              </a:rPr>
              <a:t>m_pMainWnd</a:t>
            </a:r>
            <a:r>
              <a:rPr lang="en-US" altLang="ko-KR" sz="1600" dirty="0">
                <a:latin typeface="Times New Roman" charset="0"/>
              </a:rPr>
              <a:t>\n");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9.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가 생성한 코드</a:t>
            </a:r>
            <a:r>
              <a:rPr lang="en-US" altLang="ko-KR" sz="3600" dirty="0" smtClean="0"/>
              <a:t>(App)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0" y="71435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ko-KR" sz="2000" dirty="0" smtClean="0"/>
              <a:t>[</a:t>
            </a:r>
            <a:r>
              <a:rPr lang="en-US" altLang="ko-KR" sz="2000" dirty="0" err="1" smtClean="0"/>
              <a:t>afxWinMain</a:t>
            </a:r>
            <a:r>
              <a:rPr lang="en-US" altLang="ko-KR" sz="2000" dirty="0" smtClean="0"/>
              <a:t>()]</a:t>
            </a:r>
            <a:endParaRPr lang="en-US" altLang="ko-KR" sz="2000" dirty="0" smtClean="0">
              <a:latin typeface="Times New Roman" charset="0"/>
            </a:endParaRPr>
          </a:p>
          <a:p>
            <a:pPr lvl="1">
              <a:lnSpc>
                <a:spcPct val="90000"/>
              </a:lnSpc>
            </a:pPr>
            <a:endParaRPr lang="ko-KR" altLang="en-US" sz="2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43000" y="1066800"/>
            <a:ext cx="7772400" cy="548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 dirty="0">
                <a:latin typeface="Times New Roman" charset="0"/>
              </a:rPr>
              <a:t>			</a:t>
            </a:r>
            <a:r>
              <a:rPr lang="en-US" altLang="ko-KR" sz="1600" dirty="0" err="1">
                <a:latin typeface="Times New Roman" charset="0"/>
              </a:rPr>
              <a:t>pThread</a:t>
            </a:r>
            <a:r>
              <a:rPr lang="en-US" altLang="ko-KR" sz="1600" dirty="0">
                <a:latin typeface="Times New Roman" charset="0"/>
              </a:rPr>
              <a:t>-&gt;</a:t>
            </a:r>
            <a:r>
              <a:rPr lang="en-US" altLang="ko-KR" sz="1600" dirty="0" err="1">
                <a:latin typeface="Times New Roman" charset="0"/>
              </a:rPr>
              <a:t>m_pMainWnd</a:t>
            </a:r>
            <a:r>
              <a:rPr lang="en-US" altLang="ko-KR" sz="1600" dirty="0">
                <a:latin typeface="Times New Roman" charset="0"/>
              </a:rPr>
              <a:t>-&gt;</a:t>
            </a:r>
            <a:r>
              <a:rPr lang="en-US" altLang="ko-KR" sz="1600" dirty="0" err="1">
                <a:latin typeface="Times New Roman" charset="0"/>
              </a:rPr>
              <a:t>DestroyWindow</a:t>
            </a:r>
            <a:r>
              <a:rPr lang="en-US" altLang="ko-KR" sz="1600" dirty="0">
                <a:latin typeface="Times New Roman" charset="0"/>
              </a:rPr>
              <a:t>();</a:t>
            </a:r>
          </a:p>
          <a:p>
            <a:r>
              <a:rPr lang="en-US" altLang="ko-KR" sz="1600" dirty="0">
                <a:latin typeface="Times New Roman" charset="0"/>
              </a:rPr>
              <a:t>		}</a:t>
            </a:r>
          </a:p>
          <a:p>
            <a:r>
              <a:rPr lang="en-US" altLang="ko-KR" sz="1600" dirty="0">
                <a:latin typeface="Times New Roman" charset="0"/>
              </a:rPr>
              <a:t>		</a:t>
            </a:r>
            <a:r>
              <a:rPr lang="en-US" altLang="ko-KR" sz="1600" dirty="0" err="1">
                <a:latin typeface="Times New Roman" charset="0"/>
              </a:rPr>
              <a:t>nReturnCode</a:t>
            </a:r>
            <a:r>
              <a:rPr lang="en-US" altLang="ko-KR" sz="1600" dirty="0">
                <a:latin typeface="Times New Roman" charset="0"/>
              </a:rPr>
              <a:t> = </a:t>
            </a:r>
            <a:r>
              <a:rPr lang="en-US" altLang="ko-KR" sz="1600" dirty="0" err="1">
                <a:latin typeface="Times New Roman" charset="0"/>
              </a:rPr>
              <a:t>pThread</a:t>
            </a:r>
            <a:r>
              <a:rPr lang="en-US" altLang="ko-KR" sz="1600" dirty="0">
                <a:latin typeface="Times New Roman" charset="0"/>
              </a:rPr>
              <a:t>-&gt;</a:t>
            </a:r>
            <a:r>
              <a:rPr lang="en-US" altLang="ko-KR" sz="1600" dirty="0" err="1">
                <a:latin typeface="Times New Roman" charset="0"/>
              </a:rPr>
              <a:t>ExitInstance</a:t>
            </a:r>
            <a:r>
              <a:rPr lang="en-US" altLang="ko-KR" sz="1600" dirty="0">
                <a:latin typeface="Times New Roman" charset="0"/>
              </a:rPr>
              <a:t>();</a:t>
            </a:r>
          </a:p>
          <a:p>
            <a:r>
              <a:rPr lang="en-US" altLang="ko-KR" sz="1600" dirty="0">
                <a:latin typeface="Times New Roman" charset="0"/>
              </a:rPr>
              <a:t>		</a:t>
            </a:r>
            <a:r>
              <a:rPr lang="en-US" altLang="ko-KR" sz="1600" dirty="0" err="1">
                <a:latin typeface="Times New Roman" charset="0"/>
              </a:rPr>
              <a:t>goto</a:t>
            </a:r>
            <a:r>
              <a:rPr lang="en-US" altLang="ko-KR" sz="1600" dirty="0">
                <a:latin typeface="Times New Roman" charset="0"/>
              </a:rPr>
              <a:t> </a:t>
            </a:r>
            <a:r>
              <a:rPr lang="en-US" altLang="ko-KR" sz="1600" dirty="0" err="1">
                <a:latin typeface="Times New Roman" charset="0"/>
              </a:rPr>
              <a:t>InitFailure</a:t>
            </a:r>
            <a:r>
              <a:rPr lang="en-US" altLang="ko-KR" sz="1600" dirty="0">
                <a:latin typeface="Times New Roman" charset="0"/>
              </a:rPr>
              <a:t>;</a:t>
            </a:r>
          </a:p>
          <a:p>
            <a:r>
              <a:rPr lang="en-US" altLang="ko-KR" sz="1600" dirty="0">
                <a:latin typeface="Times New Roman" charset="0"/>
              </a:rPr>
              <a:t>	}</a:t>
            </a:r>
          </a:p>
          <a:p>
            <a:r>
              <a:rPr lang="en-US" altLang="ko-KR" sz="1600" dirty="0">
                <a:latin typeface="Times New Roman" charset="0"/>
              </a:rPr>
              <a:t>	</a:t>
            </a:r>
            <a:r>
              <a:rPr lang="en-US" altLang="ko-KR" sz="1600" dirty="0" err="1">
                <a:latin typeface="Times New Roman" charset="0"/>
              </a:rPr>
              <a:t>nReturnCode</a:t>
            </a:r>
            <a:r>
              <a:rPr lang="en-US" altLang="ko-KR" sz="1600" dirty="0">
                <a:latin typeface="Times New Roman" charset="0"/>
              </a:rPr>
              <a:t> = </a:t>
            </a:r>
            <a:r>
              <a:rPr lang="en-US" altLang="ko-KR" sz="1600" dirty="0" err="1">
                <a:latin typeface="Times New Roman" charset="0"/>
              </a:rPr>
              <a:t>pThread</a:t>
            </a:r>
            <a:r>
              <a:rPr lang="en-US" altLang="ko-KR" sz="1600" dirty="0">
                <a:latin typeface="Times New Roman" charset="0"/>
              </a:rPr>
              <a:t>-&gt;Run();</a:t>
            </a:r>
          </a:p>
          <a:p>
            <a:r>
              <a:rPr lang="en-US" altLang="ko-KR" sz="1600" dirty="0" err="1">
                <a:latin typeface="Times New Roman" charset="0"/>
              </a:rPr>
              <a:t>InitFailure</a:t>
            </a:r>
            <a:r>
              <a:rPr lang="en-US" altLang="ko-KR" sz="1600" dirty="0">
                <a:latin typeface="Times New Roman" charset="0"/>
              </a:rPr>
              <a:t>:</a:t>
            </a:r>
          </a:p>
          <a:p>
            <a:r>
              <a:rPr lang="en-US" altLang="ko-KR" sz="1600" dirty="0">
                <a:latin typeface="Times New Roman" charset="0"/>
              </a:rPr>
              <a:t>#</a:t>
            </a:r>
            <a:r>
              <a:rPr lang="en-US" altLang="ko-KR" sz="1600" dirty="0" err="1">
                <a:latin typeface="Times New Roman" charset="0"/>
              </a:rPr>
              <a:t>ifdef</a:t>
            </a:r>
            <a:r>
              <a:rPr lang="en-US" altLang="ko-KR" sz="1600" dirty="0">
                <a:latin typeface="Times New Roman" charset="0"/>
              </a:rPr>
              <a:t> _DEBUG</a:t>
            </a:r>
          </a:p>
          <a:p>
            <a:r>
              <a:rPr lang="en-US" altLang="ko-KR" sz="1600" dirty="0">
                <a:latin typeface="Times New Roman" charset="0"/>
              </a:rPr>
              <a:t>	// Check for missing </a:t>
            </a:r>
            <a:r>
              <a:rPr lang="en-US" altLang="ko-KR" sz="1600" dirty="0" err="1">
                <a:latin typeface="Times New Roman" charset="0"/>
              </a:rPr>
              <a:t>AfxLockTempMap</a:t>
            </a:r>
            <a:r>
              <a:rPr lang="en-US" altLang="ko-KR" sz="1600" dirty="0">
                <a:latin typeface="Times New Roman" charset="0"/>
              </a:rPr>
              <a:t> calls</a:t>
            </a:r>
          </a:p>
          <a:p>
            <a:r>
              <a:rPr lang="en-US" altLang="ko-KR" sz="1600" dirty="0">
                <a:latin typeface="Times New Roman" charset="0"/>
              </a:rPr>
              <a:t>	if (</a:t>
            </a:r>
            <a:r>
              <a:rPr lang="en-US" altLang="ko-KR" sz="1600" dirty="0" err="1">
                <a:latin typeface="Times New Roman" charset="0"/>
              </a:rPr>
              <a:t>AfxGetModuleThreadState</a:t>
            </a:r>
            <a:r>
              <a:rPr lang="en-US" altLang="ko-KR" sz="1600" dirty="0">
                <a:latin typeface="Times New Roman" charset="0"/>
              </a:rPr>
              <a:t>()-&gt;</a:t>
            </a:r>
            <a:r>
              <a:rPr lang="en-US" altLang="ko-KR" sz="1600" dirty="0" err="1">
                <a:latin typeface="Times New Roman" charset="0"/>
              </a:rPr>
              <a:t>m_nTempMapLock</a:t>
            </a:r>
            <a:r>
              <a:rPr lang="en-US" altLang="ko-KR" sz="1600" dirty="0">
                <a:latin typeface="Times New Roman" charset="0"/>
              </a:rPr>
              <a:t> != 0)</a:t>
            </a:r>
          </a:p>
          <a:p>
            <a:r>
              <a:rPr lang="en-US" altLang="ko-KR" sz="1600" dirty="0">
                <a:latin typeface="Times New Roman" charset="0"/>
              </a:rPr>
              <a:t>	{</a:t>
            </a:r>
          </a:p>
          <a:p>
            <a:r>
              <a:rPr lang="en-US" altLang="ko-KR" sz="1600" dirty="0">
                <a:latin typeface="Times New Roman" charset="0"/>
              </a:rPr>
              <a:t>		TRACE1("Warning: Temp map lock count non-zero (%ld).\n",</a:t>
            </a:r>
          </a:p>
          <a:p>
            <a:r>
              <a:rPr lang="en-US" altLang="ko-KR" sz="1600" dirty="0">
                <a:latin typeface="Times New Roman" charset="0"/>
              </a:rPr>
              <a:t>			</a:t>
            </a:r>
            <a:r>
              <a:rPr lang="en-US" altLang="ko-KR" sz="1600" dirty="0" err="1">
                <a:latin typeface="Times New Roman" charset="0"/>
              </a:rPr>
              <a:t>AfxGetModuleThreadState</a:t>
            </a:r>
            <a:r>
              <a:rPr lang="en-US" altLang="ko-KR" sz="1600" dirty="0">
                <a:latin typeface="Times New Roman" charset="0"/>
              </a:rPr>
              <a:t>()-&gt;</a:t>
            </a:r>
            <a:r>
              <a:rPr lang="en-US" altLang="ko-KR" sz="1600" dirty="0" err="1">
                <a:latin typeface="Times New Roman" charset="0"/>
              </a:rPr>
              <a:t>m_nTempMapLock</a:t>
            </a:r>
            <a:r>
              <a:rPr lang="en-US" altLang="ko-KR" sz="1600" dirty="0">
                <a:latin typeface="Times New Roman" charset="0"/>
              </a:rPr>
              <a:t>);</a:t>
            </a:r>
          </a:p>
          <a:p>
            <a:r>
              <a:rPr lang="en-US" altLang="ko-KR" sz="1600" dirty="0">
                <a:latin typeface="Times New Roman" charset="0"/>
              </a:rPr>
              <a:t>	}</a:t>
            </a:r>
          </a:p>
          <a:p>
            <a:r>
              <a:rPr lang="en-US" altLang="ko-KR" sz="1600" dirty="0">
                <a:latin typeface="Times New Roman" charset="0"/>
              </a:rPr>
              <a:t>	</a:t>
            </a:r>
            <a:r>
              <a:rPr lang="en-US" altLang="ko-KR" sz="1600" dirty="0" err="1">
                <a:latin typeface="Times New Roman" charset="0"/>
              </a:rPr>
              <a:t>AfxLockTempMaps</a:t>
            </a:r>
            <a:r>
              <a:rPr lang="en-US" altLang="ko-KR" sz="1600" dirty="0">
                <a:latin typeface="Times New Roman" charset="0"/>
              </a:rPr>
              <a:t>();</a:t>
            </a:r>
          </a:p>
          <a:p>
            <a:r>
              <a:rPr lang="en-US" altLang="ko-KR" sz="1600" dirty="0">
                <a:latin typeface="Times New Roman" charset="0"/>
              </a:rPr>
              <a:t>	</a:t>
            </a:r>
            <a:r>
              <a:rPr lang="en-US" altLang="ko-KR" sz="1600" dirty="0" err="1">
                <a:latin typeface="Times New Roman" charset="0"/>
              </a:rPr>
              <a:t>AfxUnlockTempMaps</a:t>
            </a:r>
            <a:r>
              <a:rPr lang="en-US" altLang="ko-KR" sz="1600" dirty="0">
                <a:latin typeface="Times New Roman" charset="0"/>
              </a:rPr>
              <a:t>(-1);</a:t>
            </a:r>
          </a:p>
          <a:p>
            <a:r>
              <a:rPr lang="en-US" altLang="ko-KR" sz="1600" dirty="0">
                <a:latin typeface="Times New Roman" charset="0"/>
              </a:rPr>
              <a:t>#</a:t>
            </a:r>
            <a:r>
              <a:rPr lang="en-US" altLang="ko-KR" sz="1600" dirty="0" err="1">
                <a:latin typeface="Times New Roman" charset="0"/>
              </a:rPr>
              <a:t>endif</a:t>
            </a:r>
            <a:endParaRPr lang="en-US" altLang="ko-KR" sz="1600" dirty="0">
              <a:latin typeface="Times New Roman" charset="0"/>
            </a:endParaRPr>
          </a:p>
          <a:p>
            <a:r>
              <a:rPr lang="en-US" altLang="ko-KR" sz="1600" dirty="0">
                <a:latin typeface="Times New Roman" charset="0"/>
              </a:rPr>
              <a:t>	</a:t>
            </a:r>
            <a:r>
              <a:rPr lang="en-US" altLang="ko-KR" sz="1600" dirty="0" err="1">
                <a:latin typeface="Times New Roman" charset="0"/>
              </a:rPr>
              <a:t>AfxWinTerm</a:t>
            </a:r>
            <a:r>
              <a:rPr lang="en-US" altLang="ko-KR" sz="1600" dirty="0">
                <a:latin typeface="Times New Roman" charset="0"/>
              </a:rPr>
              <a:t>();</a:t>
            </a:r>
          </a:p>
          <a:p>
            <a:r>
              <a:rPr lang="en-US" altLang="ko-KR" sz="1600" dirty="0">
                <a:latin typeface="Times New Roman" charset="0"/>
              </a:rPr>
              <a:t>	return </a:t>
            </a:r>
            <a:r>
              <a:rPr lang="en-US" altLang="ko-KR" sz="1600" dirty="0" err="1">
                <a:latin typeface="Times New Roman" charset="0"/>
              </a:rPr>
              <a:t>nReturnCode</a:t>
            </a:r>
            <a:r>
              <a:rPr lang="en-US" altLang="ko-KR" sz="1600" dirty="0">
                <a:latin typeface="Times New Roman" charset="0"/>
              </a:rPr>
              <a:t>;</a:t>
            </a:r>
          </a:p>
          <a:p>
            <a:r>
              <a:rPr lang="en-US" altLang="ko-KR" sz="1600" dirty="0">
                <a:latin typeface="Times New Roman" charset="0"/>
              </a:rPr>
              <a:t>}      </a:t>
            </a:r>
          </a:p>
          <a:p>
            <a:r>
              <a:rPr lang="en-US" altLang="ko-KR" sz="1600" dirty="0">
                <a:latin typeface="Times New Roman" charset="0"/>
              </a:rPr>
              <a:t>                                                        &lt;WINMAIN.CPP&gt;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개론 </a:t>
            </a:r>
            <a:r>
              <a:rPr lang="en-US" altLang="ko-KR" sz="3600" dirty="0" smtClean="0"/>
              <a:t>- MFC</a:t>
            </a:r>
            <a:r>
              <a:rPr lang="ko-KR" altLang="en-US" sz="3600" dirty="0" smtClean="0"/>
              <a:t>의 역사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0" y="92867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endParaRPr lang="en-US" altLang="ko-KR" sz="2000" dirty="0" smtClean="0"/>
          </a:p>
          <a:p>
            <a:pPr marL="457200" indent="-457200"/>
            <a:r>
              <a:rPr lang="en-US" altLang="ko-KR" sz="2000" dirty="0" smtClean="0"/>
              <a:t>     [</a:t>
            </a:r>
            <a:r>
              <a:rPr lang="ko-KR" altLang="en-US" sz="2000" dirty="0" smtClean="0"/>
              <a:t>좀 더 편리하게 만들어진 </a:t>
            </a:r>
            <a:r>
              <a:rPr lang="ko-KR" altLang="en-US" sz="2000" dirty="0" err="1" smtClean="0"/>
              <a:t>비주얼</a:t>
            </a:r>
            <a:r>
              <a:rPr lang="ko-KR" altLang="en-US" sz="2000" dirty="0" smtClean="0"/>
              <a:t> 클래스</a:t>
            </a:r>
            <a:r>
              <a:rPr lang="en-US" altLang="ko-KR" sz="2000" dirty="0" smtClean="0"/>
              <a:t>]</a:t>
            </a: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ko-KR" altLang="en-US" sz="2000" dirty="0">
              <a:latin typeface="+mj-ea"/>
              <a:ea typeface="+mj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0034" y="1714488"/>
          <a:ext cx="821537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0"/>
                <a:gridCol w="392909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Form View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형태 </a:t>
                      </a:r>
                      <a:r>
                        <a:rPr lang="ko-KR" altLang="en-US" sz="1800" dirty="0" err="1" smtClean="0"/>
                        <a:t>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Edit View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편집 </a:t>
                      </a:r>
                      <a:r>
                        <a:rPr lang="ko-KR" altLang="en-US" sz="1800" dirty="0" err="1" smtClean="0"/>
                        <a:t>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Scrolling View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스크롤 </a:t>
                      </a:r>
                      <a:r>
                        <a:rPr lang="ko-KR" altLang="en-US" sz="1800" dirty="0" err="1" smtClean="0"/>
                        <a:t>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Toolbars and Status bar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ko-KR" altLang="en-US" sz="1800" dirty="0" err="1" smtClean="0"/>
                        <a:t>툴바와</a:t>
                      </a:r>
                      <a:r>
                        <a:rPr lang="ko-KR" altLang="en-US" sz="1800" dirty="0" smtClean="0"/>
                        <a:t> 상태 바</a:t>
                      </a:r>
                      <a:endParaRPr lang="ko-KR" alt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Dialog Bar and other Control Bars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다이얼로그 바와 다른 컨트롤 바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VBX 1.0 control(16bit)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VBX </a:t>
                      </a:r>
                      <a:r>
                        <a:rPr lang="ko-KR" altLang="en-US" sz="1800" dirty="0" smtClean="0"/>
                        <a:t>컨트롤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9.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가 생성한 코드</a:t>
            </a:r>
            <a:r>
              <a:rPr lang="en-US" altLang="ko-KR" sz="3600" dirty="0" smtClean="0"/>
              <a:t>(App)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0" y="1000108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dirty="0" err="1" smtClean="0">
                <a:latin typeface="Times New Roman" charset="0"/>
              </a:rPr>
              <a:t>CTESTApp</a:t>
            </a:r>
            <a:r>
              <a:rPr lang="en-US" altLang="ko-KR" sz="2000" dirty="0" smtClean="0">
                <a:latin typeface="Times New Roman" charset="0"/>
              </a:rPr>
              <a:t>::</a:t>
            </a:r>
            <a:r>
              <a:rPr lang="en-US" altLang="ko-KR" sz="2000" dirty="0" err="1" smtClean="0">
                <a:latin typeface="Times New Roman" charset="0"/>
              </a:rPr>
              <a:t>InitApplication</a:t>
            </a:r>
            <a:r>
              <a:rPr lang="en-US" altLang="ko-KR" sz="2000" dirty="0" smtClean="0">
                <a:latin typeface="Times New Roman" charset="0"/>
              </a:rPr>
              <a:t>()</a:t>
            </a:r>
          </a:p>
          <a:p>
            <a:pPr lvl="1"/>
            <a:endParaRPr lang="en-US" altLang="ko-KR" sz="2000" dirty="0">
              <a:latin typeface="Times New Roman" charset="0"/>
            </a:endParaRPr>
          </a:p>
          <a:p>
            <a:pPr lvl="1"/>
            <a:r>
              <a:rPr lang="ko-KR" altLang="en-US" sz="2000" dirty="0" smtClean="0">
                <a:latin typeface="Times New Roman" charset="0"/>
              </a:rPr>
              <a:t>윈도우를 들기 전에 호출된다</a:t>
            </a:r>
            <a:r>
              <a:rPr lang="en-US" altLang="ko-KR" sz="2000" dirty="0" smtClean="0">
                <a:latin typeface="Times New Roman" charset="0"/>
              </a:rPr>
              <a:t>.</a:t>
            </a:r>
          </a:p>
          <a:p>
            <a:pPr lvl="1"/>
            <a:r>
              <a:rPr lang="en-US" altLang="ko-KR" sz="2000" dirty="0" err="1" smtClean="0">
                <a:latin typeface="Times New Roman" charset="0"/>
              </a:rPr>
              <a:t>CTESTApp</a:t>
            </a:r>
            <a:r>
              <a:rPr lang="ko-KR" altLang="en-US" sz="2000" dirty="0" smtClean="0">
                <a:latin typeface="Times New Roman" charset="0"/>
              </a:rPr>
              <a:t>클래스 변수 초기화를 위해서 사용된다</a:t>
            </a:r>
            <a:r>
              <a:rPr lang="en-US" altLang="ko-KR" sz="2000" dirty="0" smtClean="0">
                <a:latin typeface="Times New Roman" charset="0"/>
              </a:rPr>
              <a:t>.</a:t>
            </a:r>
            <a:endParaRPr lang="en-US" altLang="ko-KR" sz="2000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9.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가 생성한 코드</a:t>
            </a:r>
            <a:r>
              <a:rPr lang="en-US" altLang="ko-KR" sz="3600" dirty="0" smtClean="0"/>
              <a:t>(App)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0" y="100010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000" dirty="0" err="1" smtClean="0">
                <a:latin typeface="Times New Roman" charset="0"/>
              </a:rPr>
              <a:t>CWinApp</a:t>
            </a:r>
            <a:r>
              <a:rPr lang="en-US" altLang="ko-KR" sz="2000" dirty="0" smtClean="0">
                <a:latin typeface="Times New Roman" charset="0"/>
              </a:rPr>
              <a:t>::Run()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00100" y="1714488"/>
            <a:ext cx="78486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en-US" altLang="ko-KR" sz="2000">
                <a:latin typeface="Times New Roman" charset="0"/>
              </a:rPr>
              <a:t>int CWinApp::Run()</a:t>
            </a:r>
          </a:p>
          <a:p>
            <a:pPr>
              <a:lnSpc>
                <a:spcPct val="90000"/>
              </a:lnSpc>
            </a:pPr>
            <a:r>
              <a:rPr lang="en-US" altLang="ko-KR" sz="2000">
                <a:latin typeface="Times New Roman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ko-KR" sz="2000">
                <a:latin typeface="Times New Roman" charset="0"/>
              </a:rPr>
              <a:t>  if (m_pMainWnd == NULL &amp;&amp; AfxOleGetUserCtrl())</a:t>
            </a:r>
          </a:p>
          <a:p>
            <a:pPr>
              <a:lnSpc>
                <a:spcPct val="90000"/>
              </a:lnSpc>
            </a:pPr>
            <a:r>
              <a:rPr lang="en-US" altLang="ko-KR" sz="2000">
                <a:latin typeface="Times New Roman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altLang="ko-KR" sz="2000">
                <a:latin typeface="Times New Roman" charset="0"/>
              </a:rPr>
              <a:t>    // Not launched /Embedding or /Automation, but has no main window!</a:t>
            </a:r>
          </a:p>
          <a:p>
            <a:pPr>
              <a:lnSpc>
                <a:spcPct val="90000"/>
              </a:lnSpc>
            </a:pPr>
            <a:r>
              <a:rPr lang="en-US" altLang="ko-KR" sz="2000">
                <a:latin typeface="Times New Roman" charset="0"/>
              </a:rPr>
              <a:t>    TRACE0("Warning: m_pMainWnd is NULL in CWinApp::Run – </a:t>
            </a:r>
          </a:p>
          <a:p>
            <a:pPr>
              <a:lnSpc>
                <a:spcPct val="90000"/>
              </a:lnSpc>
            </a:pPr>
            <a:r>
              <a:rPr lang="en-US" altLang="ko-KR" sz="2000">
                <a:latin typeface="Times New Roman" charset="0"/>
              </a:rPr>
              <a:t>	quitting application.\n");</a:t>
            </a:r>
          </a:p>
          <a:p>
            <a:pPr>
              <a:lnSpc>
                <a:spcPct val="90000"/>
              </a:lnSpc>
            </a:pPr>
            <a:r>
              <a:rPr lang="en-US" altLang="ko-KR" sz="2000">
                <a:latin typeface="Times New Roman" charset="0"/>
              </a:rPr>
              <a:t>    AfxPostQuitMessage(0);</a:t>
            </a:r>
          </a:p>
          <a:p>
            <a:pPr>
              <a:lnSpc>
                <a:spcPct val="90000"/>
              </a:lnSpc>
            </a:pPr>
            <a:r>
              <a:rPr lang="en-US" altLang="ko-KR" sz="2000">
                <a:latin typeface="Times New Roman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altLang="ko-KR" sz="2000">
                <a:latin typeface="Times New Roman" charset="0"/>
              </a:rPr>
              <a:t>  return CWinThread::Run();</a:t>
            </a:r>
          </a:p>
          <a:p>
            <a:pPr>
              <a:lnSpc>
                <a:spcPct val="90000"/>
              </a:lnSpc>
            </a:pPr>
            <a:r>
              <a:rPr lang="en-US" altLang="ko-KR" sz="2000">
                <a:latin typeface="Times New Roman" charset="0"/>
              </a:rPr>
              <a:t>} (appcore.cpp</a:t>
            </a:r>
            <a:r>
              <a:rPr lang="ko-KR" altLang="en-US" sz="2000">
                <a:latin typeface="Times New Roman" charset="0"/>
              </a:rPr>
              <a:t>에서 참조</a:t>
            </a:r>
            <a:r>
              <a:rPr lang="en-US" altLang="ko-KR" sz="2000">
                <a:latin typeface="Times New Roman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9.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가 생성한 코드</a:t>
            </a:r>
            <a:r>
              <a:rPr lang="en-US" altLang="ko-KR" sz="3600" dirty="0" smtClean="0"/>
              <a:t>(App)</a:t>
            </a:r>
            <a:endParaRPr lang="ko-KR" altLang="en-US" sz="360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00034" y="714356"/>
            <a:ext cx="8491566" cy="59150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dirty="0" err="1">
                <a:latin typeface="Times New Roman" charset="0"/>
              </a:rPr>
              <a:t>int</a:t>
            </a:r>
            <a:r>
              <a:rPr lang="en-US" altLang="ko-KR" sz="1400" dirty="0">
                <a:latin typeface="Times New Roman" charset="0"/>
              </a:rPr>
              <a:t> </a:t>
            </a:r>
            <a:r>
              <a:rPr lang="en-US" altLang="ko-KR" sz="1400" dirty="0" err="1">
                <a:latin typeface="Times New Roman" charset="0"/>
              </a:rPr>
              <a:t>CWinThread</a:t>
            </a:r>
            <a:r>
              <a:rPr lang="en-US" altLang="ko-KR" sz="1400" dirty="0">
                <a:latin typeface="Times New Roman" charset="0"/>
              </a:rPr>
              <a:t>::Run()</a:t>
            </a:r>
          </a:p>
          <a:p>
            <a:r>
              <a:rPr lang="en-US" altLang="ko-KR" sz="1400" dirty="0">
                <a:latin typeface="Times New Roman" charset="0"/>
              </a:rPr>
              <a:t>{	ASSERT_VALID(this);</a:t>
            </a:r>
          </a:p>
          <a:p>
            <a:r>
              <a:rPr lang="en-US" altLang="ko-KR" sz="1400" dirty="0">
                <a:latin typeface="Times New Roman" charset="0"/>
              </a:rPr>
              <a:t>	// for tracking the idle time state</a:t>
            </a:r>
          </a:p>
          <a:p>
            <a:r>
              <a:rPr lang="en-US" altLang="ko-KR" sz="1400" dirty="0">
                <a:latin typeface="Times New Roman" charset="0"/>
              </a:rPr>
              <a:t>	BOOL </a:t>
            </a:r>
            <a:r>
              <a:rPr lang="en-US" altLang="ko-KR" sz="1400" dirty="0" err="1">
                <a:latin typeface="Times New Roman" charset="0"/>
              </a:rPr>
              <a:t>bIdle</a:t>
            </a:r>
            <a:r>
              <a:rPr lang="en-US" altLang="ko-KR" sz="1400" dirty="0">
                <a:latin typeface="Times New Roman" charset="0"/>
              </a:rPr>
              <a:t> = TRUE;</a:t>
            </a:r>
          </a:p>
          <a:p>
            <a:r>
              <a:rPr lang="en-US" altLang="ko-KR" sz="1400" dirty="0">
                <a:latin typeface="Times New Roman" charset="0"/>
              </a:rPr>
              <a:t>	LONG </a:t>
            </a:r>
            <a:r>
              <a:rPr lang="en-US" altLang="ko-KR" sz="1400" dirty="0" err="1">
                <a:latin typeface="Times New Roman" charset="0"/>
              </a:rPr>
              <a:t>lIdleCount</a:t>
            </a:r>
            <a:r>
              <a:rPr lang="en-US" altLang="ko-KR" sz="1400" dirty="0">
                <a:latin typeface="Times New Roman" charset="0"/>
              </a:rPr>
              <a:t> = 0;</a:t>
            </a:r>
          </a:p>
          <a:p>
            <a:r>
              <a:rPr lang="en-US" altLang="ko-KR" sz="1400" dirty="0">
                <a:latin typeface="Times New Roman" charset="0"/>
              </a:rPr>
              <a:t>	// acquire and dispatch messages until a WM_QUIT message is received.</a:t>
            </a:r>
          </a:p>
          <a:p>
            <a:r>
              <a:rPr lang="en-US" altLang="ko-KR" sz="1400" dirty="0">
                <a:latin typeface="Times New Roman" charset="0"/>
              </a:rPr>
              <a:t>	for (;;)</a:t>
            </a:r>
          </a:p>
          <a:p>
            <a:r>
              <a:rPr lang="en-US" altLang="ko-KR" sz="1400" dirty="0">
                <a:latin typeface="Times New Roman" charset="0"/>
              </a:rPr>
              <a:t>	{	while (</a:t>
            </a:r>
            <a:r>
              <a:rPr lang="en-US" altLang="ko-KR" sz="1400" dirty="0" err="1">
                <a:latin typeface="Times New Roman" charset="0"/>
              </a:rPr>
              <a:t>bIdle</a:t>
            </a:r>
            <a:r>
              <a:rPr lang="en-US" altLang="ko-KR" sz="1400" dirty="0">
                <a:latin typeface="Times New Roman" charset="0"/>
              </a:rPr>
              <a:t> &amp;&amp;</a:t>
            </a:r>
          </a:p>
          <a:p>
            <a:r>
              <a:rPr lang="en-US" altLang="ko-KR" sz="1400" dirty="0">
                <a:latin typeface="Times New Roman" charset="0"/>
              </a:rPr>
              <a:t>		</a:t>
            </a:r>
            <a:r>
              <a:rPr lang="en-US" altLang="ko-KR" sz="1400" b="1" dirty="0">
                <a:latin typeface="Times New Roman" charset="0"/>
              </a:rPr>
              <a:t>!::</a:t>
            </a:r>
            <a:r>
              <a:rPr lang="en-US" altLang="ko-KR" sz="1400" b="1" dirty="0" err="1">
                <a:latin typeface="Times New Roman" charset="0"/>
              </a:rPr>
              <a:t>PeekMessage</a:t>
            </a:r>
            <a:r>
              <a:rPr lang="en-US" altLang="ko-KR" sz="1400" b="1" dirty="0">
                <a:latin typeface="Times New Roman" charset="0"/>
              </a:rPr>
              <a:t>(&amp;</a:t>
            </a:r>
            <a:r>
              <a:rPr lang="en-US" altLang="ko-KR" sz="1400" b="1" dirty="0" err="1">
                <a:latin typeface="Times New Roman" charset="0"/>
              </a:rPr>
              <a:t>m_msgCur</a:t>
            </a:r>
            <a:r>
              <a:rPr lang="en-US" altLang="ko-KR" sz="1400" b="1" dirty="0">
                <a:latin typeface="Times New Roman" charset="0"/>
              </a:rPr>
              <a:t>, NULL, NULL, NULL, PM_NOREMOVE</a:t>
            </a:r>
            <a:r>
              <a:rPr lang="en-US" altLang="ko-KR" sz="1400" b="1" dirty="0" smtClean="0">
                <a:latin typeface="Times New Roman" charset="0"/>
              </a:rPr>
              <a:t>))</a:t>
            </a:r>
            <a:r>
              <a:rPr lang="en-US" altLang="ko-KR" sz="1400" dirty="0">
                <a:latin typeface="Times New Roman" charset="0"/>
              </a:rPr>
              <a:t>		{</a:t>
            </a:r>
          </a:p>
          <a:p>
            <a:r>
              <a:rPr lang="en-US" altLang="ko-KR" sz="1400" dirty="0">
                <a:latin typeface="Times New Roman" charset="0"/>
              </a:rPr>
              <a:t>			// call </a:t>
            </a:r>
            <a:r>
              <a:rPr lang="en-US" altLang="ko-KR" sz="1400" dirty="0" err="1">
                <a:latin typeface="Times New Roman" charset="0"/>
              </a:rPr>
              <a:t>OnIdle</a:t>
            </a:r>
            <a:r>
              <a:rPr lang="en-US" altLang="ko-KR" sz="1400" dirty="0">
                <a:latin typeface="Times New Roman" charset="0"/>
              </a:rPr>
              <a:t> while in </a:t>
            </a:r>
            <a:r>
              <a:rPr lang="en-US" altLang="ko-KR" sz="1400" dirty="0" err="1">
                <a:latin typeface="Times New Roman" charset="0"/>
              </a:rPr>
              <a:t>bIdle</a:t>
            </a:r>
            <a:r>
              <a:rPr lang="en-US" altLang="ko-KR" sz="1400" dirty="0">
                <a:latin typeface="Times New Roman" charset="0"/>
              </a:rPr>
              <a:t> state</a:t>
            </a:r>
          </a:p>
          <a:p>
            <a:r>
              <a:rPr lang="en-US" altLang="ko-KR" sz="1400" dirty="0">
                <a:latin typeface="Times New Roman" charset="0"/>
              </a:rPr>
              <a:t>			if (!</a:t>
            </a:r>
            <a:r>
              <a:rPr lang="en-US" altLang="ko-KR" sz="1400" b="1" dirty="0" err="1">
                <a:latin typeface="Times New Roman" charset="0"/>
              </a:rPr>
              <a:t>OnIdle</a:t>
            </a:r>
            <a:r>
              <a:rPr lang="en-US" altLang="ko-KR" sz="1400" b="1" dirty="0">
                <a:latin typeface="Times New Roman" charset="0"/>
              </a:rPr>
              <a:t>(</a:t>
            </a:r>
            <a:r>
              <a:rPr lang="en-US" altLang="ko-KR" sz="1400" b="1" dirty="0" err="1">
                <a:latin typeface="Times New Roman" charset="0"/>
              </a:rPr>
              <a:t>lIdleCount</a:t>
            </a:r>
            <a:r>
              <a:rPr lang="en-US" altLang="ko-KR" sz="1400" b="1" dirty="0">
                <a:latin typeface="Times New Roman" charset="0"/>
              </a:rPr>
              <a:t>++))</a:t>
            </a:r>
            <a:endParaRPr lang="en-US" altLang="ko-KR" sz="1400" dirty="0">
              <a:latin typeface="Times New Roman" charset="0"/>
            </a:endParaRPr>
          </a:p>
          <a:p>
            <a:r>
              <a:rPr lang="en-US" altLang="ko-KR" sz="1400" dirty="0">
                <a:latin typeface="Times New Roman" charset="0"/>
              </a:rPr>
              <a:t>				</a:t>
            </a:r>
            <a:r>
              <a:rPr lang="en-US" altLang="ko-KR" sz="1400" dirty="0" err="1">
                <a:latin typeface="Times New Roman" charset="0"/>
              </a:rPr>
              <a:t>bIdle</a:t>
            </a:r>
            <a:r>
              <a:rPr lang="en-US" altLang="ko-KR" sz="1400" dirty="0">
                <a:latin typeface="Times New Roman" charset="0"/>
              </a:rPr>
              <a:t> = FALSE; // assume "no idle" state</a:t>
            </a:r>
          </a:p>
          <a:p>
            <a:r>
              <a:rPr lang="en-US" altLang="ko-KR" sz="1400" dirty="0">
                <a:latin typeface="Times New Roman" charset="0"/>
              </a:rPr>
              <a:t>		}</a:t>
            </a:r>
          </a:p>
          <a:p>
            <a:r>
              <a:rPr lang="en-US" altLang="ko-KR" sz="1400" dirty="0">
                <a:latin typeface="Times New Roman" charset="0"/>
              </a:rPr>
              <a:t>		// phase2: pump messages while available</a:t>
            </a:r>
          </a:p>
          <a:p>
            <a:r>
              <a:rPr lang="en-US" altLang="ko-KR" sz="1400" dirty="0">
                <a:latin typeface="Times New Roman" charset="0"/>
              </a:rPr>
              <a:t>		</a:t>
            </a:r>
            <a:r>
              <a:rPr lang="en-US" altLang="ko-KR" sz="1400" dirty="0" smtClean="0">
                <a:latin typeface="Times New Roman" charset="0"/>
              </a:rPr>
              <a:t>do</a:t>
            </a:r>
            <a:r>
              <a:rPr lang="en-US" altLang="ko-KR" sz="1400" dirty="0">
                <a:latin typeface="Times New Roman" charset="0"/>
              </a:rPr>
              <a:t>		{</a:t>
            </a:r>
          </a:p>
          <a:p>
            <a:r>
              <a:rPr lang="en-US" altLang="ko-KR" sz="1400" dirty="0">
                <a:latin typeface="Times New Roman" charset="0"/>
              </a:rPr>
              <a:t>			// pump message, but quit on WM_QUIT</a:t>
            </a:r>
          </a:p>
          <a:p>
            <a:r>
              <a:rPr lang="en-US" altLang="ko-KR" sz="1400" dirty="0">
                <a:latin typeface="Times New Roman" charset="0"/>
              </a:rPr>
              <a:t>			if </a:t>
            </a:r>
            <a:r>
              <a:rPr lang="en-US" altLang="ko-KR" sz="1400" b="1" dirty="0">
                <a:latin typeface="Times New Roman" charset="0"/>
              </a:rPr>
              <a:t>(!</a:t>
            </a:r>
            <a:r>
              <a:rPr lang="en-US" altLang="ko-KR" sz="1400" b="1" dirty="0" err="1">
                <a:latin typeface="Times New Roman" charset="0"/>
              </a:rPr>
              <a:t>PumpMessage</a:t>
            </a:r>
            <a:r>
              <a:rPr lang="en-US" altLang="ko-KR" sz="1400" b="1" dirty="0">
                <a:latin typeface="Times New Roman" charset="0"/>
              </a:rPr>
              <a:t>())</a:t>
            </a:r>
            <a:endParaRPr lang="en-US" altLang="ko-KR" sz="1400" dirty="0">
              <a:latin typeface="Times New Roman" charset="0"/>
            </a:endParaRPr>
          </a:p>
          <a:p>
            <a:r>
              <a:rPr lang="en-US" altLang="ko-KR" sz="1400" dirty="0">
                <a:latin typeface="Times New Roman" charset="0"/>
              </a:rPr>
              <a:t>				return </a:t>
            </a:r>
            <a:r>
              <a:rPr lang="en-US" altLang="ko-KR" sz="1400" b="1" dirty="0" err="1">
                <a:latin typeface="Times New Roman" charset="0"/>
              </a:rPr>
              <a:t>ExitInstance</a:t>
            </a:r>
            <a:r>
              <a:rPr lang="en-US" altLang="ko-KR" sz="1400" b="1" dirty="0">
                <a:latin typeface="Times New Roman" charset="0"/>
              </a:rPr>
              <a:t>();</a:t>
            </a:r>
            <a:endParaRPr lang="en-US" altLang="ko-KR" sz="1400" dirty="0">
              <a:latin typeface="Times New Roman" charset="0"/>
            </a:endParaRPr>
          </a:p>
          <a:p>
            <a:r>
              <a:rPr lang="en-US" altLang="ko-KR" sz="1400" dirty="0">
                <a:latin typeface="Times New Roman" charset="0"/>
              </a:rPr>
              <a:t>			// reset "no idle" state after pumping "normal" message</a:t>
            </a:r>
          </a:p>
          <a:p>
            <a:r>
              <a:rPr lang="en-US" altLang="ko-KR" sz="1400" dirty="0">
                <a:latin typeface="Times New Roman" charset="0"/>
              </a:rPr>
              <a:t>			if (</a:t>
            </a:r>
            <a:r>
              <a:rPr lang="en-US" altLang="ko-KR" sz="1400" dirty="0" err="1">
                <a:latin typeface="Times New Roman" charset="0"/>
              </a:rPr>
              <a:t>IsIdleMessage</a:t>
            </a:r>
            <a:r>
              <a:rPr lang="en-US" altLang="ko-KR" sz="1400" dirty="0">
                <a:latin typeface="Times New Roman" charset="0"/>
              </a:rPr>
              <a:t>(&amp;</a:t>
            </a:r>
            <a:r>
              <a:rPr lang="en-US" altLang="ko-KR" sz="1400" dirty="0" err="1">
                <a:latin typeface="Times New Roman" charset="0"/>
              </a:rPr>
              <a:t>m_msgCur</a:t>
            </a:r>
            <a:r>
              <a:rPr lang="en-US" altLang="ko-KR" sz="1400" dirty="0">
                <a:latin typeface="Times New Roman" charset="0"/>
              </a:rPr>
              <a:t>))</a:t>
            </a:r>
          </a:p>
          <a:p>
            <a:r>
              <a:rPr lang="en-US" altLang="ko-KR" sz="1400" dirty="0">
                <a:latin typeface="Times New Roman" charset="0"/>
              </a:rPr>
              <a:t>			{</a:t>
            </a:r>
          </a:p>
          <a:p>
            <a:r>
              <a:rPr lang="en-US" altLang="ko-KR" sz="1400" dirty="0">
                <a:latin typeface="Times New Roman" charset="0"/>
              </a:rPr>
              <a:t>				</a:t>
            </a:r>
            <a:r>
              <a:rPr lang="en-US" altLang="ko-KR" sz="1400" dirty="0" err="1">
                <a:latin typeface="Times New Roman" charset="0"/>
              </a:rPr>
              <a:t>bIdle</a:t>
            </a:r>
            <a:r>
              <a:rPr lang="en-US" altLang="ko-KR" sz="1400" dirty="0">
                <a:latin typeface="Times New Roman" charset="0"/>
              </a:rPr>
              <a:t> = TRUE;</a:t>
            </a:r>
          </a:p>
          <a:p>
            <a:r>
              <a:rPr lang="en-US" altLang="ko-KR" sz="1400" dirty="0">
                <a:latin typeface="Times New Roman" charset="0"/>
              </a:rPr>
              <a:t>				</a:t>
            </a:r>
            <a:r>
              <a:rPr lang="en-US" altLang="ko-KR" sz="1400" dirty="0" err="1">
                <a:latin typeface="Times New Roman" charset="0"/>
              </a:rPr>
              <a:t>lIdleCount</a:t>
            </a:r>
            <a:r>
              <a:rPr lang="en-US" altLang="ko-KR" sz="1400" dirty="0">
                <a:latin typeface="Times New Roman" charset="0"/>
              </a:rPr>
              <a:t> = 0;</a:t>
            </a:r>
          </a:p>
          <a:p>
            <a:r>
              <a:rPr lang="en-US" altLang="ko-KR" sz="1400" dirty="0">
                <a:latin typeface="Times New Roman" charset="0"/>
              </a:rPr>
              <a:t>			}</a:t>
            </a:r>
          </a:p>
          <a:p>
            <a:r>
              <a:rPr lang="en-US" altLang="ko-KR" sz="1400" dirty="0">
                <a:latin typeface="Times New Roman" charset="0"/>
              </a:rPr>
              <a:t>		} while (::</a:t>
            </a:r>
            <a:r>
              <a:rPr lang="en-US" altLang="ko-KR" sz="1400" dirty="0" err="1">
                <a:latin typeface="Times New Roman" charset="0"/>
              </a:rPr>
              <a:t>PeekMessage</a:t>
            </a:r>
            <a:r>
              <a:rPr lang="en-US" altLang="ko-KR" sz="1400" dirty="0">
                <a:latin typeface="Times New Roman" charset="0"/>
              </a:rPr>
              <a:t>(&amp;</a:t>
            </a:r>
            <a:r>
              <a:rPr lang="en-US" altLang="ko-KR" sz="1400" dirty="0" err="1">
                <a:latin typeface="Times New Roman" charset="0"/>
              </a:rPr>
              <a:t>m_msgCur</a:t>
            </a:r>
            <a:r>
              <a:rPr lang="en-US" altLang="ko-KR" sz="1400" dirty="0">
                <a:latin typeface="Times New Roman" charset="0"/>
              </a:rPr>
              <a:t>, NULL, NULL, NULL, PM_NOREMOVE));</a:t>
            </a:r>
          </a:p>
          <a:p>
            <a:r>
              <a:rPr lang="en-US" altLang="ko-KR" sz="1400" dirty="0">
                <a:latin typeface="Times New Roman" charset="0"/>
              </a:rPr>
              <a:t>	}</a:t>
            </a:r>
          </a:p>
          <a:p>
            <a:r>
              <a:rPr lang="en-US" altLang="ko-KR" sz="1400" dirty="0">
                <a:latin typeface="Times New Roman" charset="0"/>
              </a:rPr>
              <a:t>	ASSERT(FALSE);  // not reachable</a:t>
            </a:r>
          </a:p>
          <a:p>
            <a:r>
              <a:rPr lang="en-US" altLang="ko-KR" sz="1400" dirty="0">
                <a:latin typeface="Times New Roman" charset="0"/>
              </a:rPr>
              <a:t>} (thrdcore.cpp</a:t>
            </a:r>
            <a:r>
              <a:rPr lang="ko-KR" altLang="en-US" sz="1400" dirty="0">
                <a:latin typeface="Times New Roman" charset="0"/>
              </a:rPr>
              <a:t>에서 참조</a:t>
            </a:r>
            <a:r>
              <a:rPr lang="en-US" altLang="ko-KR" sz="1400" dirty="0">
                <a:latin typeface="Times New Roman" charset="0"/>
              </a:rPr>
              <a:t>)</a:t>
            </a:r>
            <a:endParaRPr lang="en-US" altLang="ko-KR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9.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가 생성한 코드</a:t>
            </a:r>
            <a:r>
              <a:rPr lang="en-US" altLang="ko-KR" sz="3600" dirty="0" smtClean="0"/>
              <a:t>(App)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0" y="1000108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ko-KR" sz="2000" dirty="0" err="1" smtClean="0"/>
              <a:t>CTESTApp</a:t>
            </a:r>
            <a:r>
              <a:rPr lang="en-US" altLang="ko-KR" sz="2000" dirty="0" smtClean="0"/>
              <a:t>::</a:t>
            </a:r>
            <a:r>
              <a:rPr lang="en-US" altLang="ko-KR" sz="2000" dirty="0" err="1" smtClean="0"/>
              <a:t>OnIdle</a:t>
            </a:r>
            <a:r>
              <a:rPr lang="en-US" altLang="ko-KR" sz="2000" dirty="0" smtClean="0"/>
              <a:t>(LONG </a:t>
            </a:r>
            <a:r>
              <a:rPr lang="en-US" altLang="ko-KR" sz="2000" dirty="0" err="1" smtClean="0"/>
              <a:t>lCount</a:t>
            </a:r>
            <a:r>
              <a:rPr lang="en-US" altLang="ko-KR" sz="2000" dirty="0" smtClean="0"/>
              <a:t>)</a:t>
            </a:r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/>
          </a:p>
          <a:p>
            <a:pPr lvl="1">
              <a:lnSpc>
                <a:spcPct val="90000"/>
              </a:lnSpc>
            </a:pPr>
            <a:r>
              <a:rPr lang="en-US" altLang="ko-KR" sz="2000" dirty="0" err="1" smtClean="0"/>
              <a:t>MessageQueue</a:t>
            </a:r>
            <a:r>
              <a:rPr lang="ko-KR" altLang="en-US" sz="2000" dirty="0" smtClean="0"/>
              <a:t>에 어떤 메시지도 있지 않을때 </a:t>
            </a:r>
            <a:r>
              <a:rPr lang="en-US" altLang="ko-KR" sz="2000" dirty="0" err="1" smtClean="0"/>
              <a:t>lCount</a:t>
            </a:r>
            <a:r>
              <a:rPr lang="ko-KR" altLang="en-US" sz="2000" dirty="0" smtClean="0"/>
              <a:t>를 증가하여 함수를 호출</a:t>
            </a:r>
            <a:endParaRPr lang="en-US" altLang="ko-KR" sz="2000" dirty="0" smtClean="0"/>
          </a:p>
          <a:p>
            <a:pPr lvl="2">
              <a:lnSpc>
                <a:spcPct val="90000"/>
              </a:lnSpc>
            </a:pPr>
            <a:r>
              <a:rPr lang="en-US" altLang="ko-KR" sz="2000" b="1" dirty="0" err="1" smtClean="0"/>
              <a:t>OnIdle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lIdleCount</a:t>
            </a:r>
            <a:r>
              <a:rPr lang="en-US" altLang="ko-KR" sz="2000" b="1" dirty="0" smtClean="0"/>
              <a:t>++))</a:t>
            </a:r>
          </a:p>
          <a:p>
            <a:pPr lvl="2">
              <a:lnSpc>
                <a:spcPct val="90000"/>
              </a:lnSpc>
            </a:pPr>
            <a:endParaRPr lang="en-US" altLang="ko-KR" sz="2000" dirty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메시지가 있으면 </a:t>
            </a:r>
            <a:r>
              <a:rPr lang="en-US" altLang="ko-KR" sz="2000" dirty="0" smtClean="0"/>
              <a:t>Run()</a:t>
            </a:r>
            <a:r>
              <a:rPr lang="ko-KR" altLang="en-US" sz="2000" dirty="0" smtClean="0"/>
              <a:t>에서 </a:t>
            </a:r>
            <a:r>
              <a:rPr lang="en-US" altLang="ko-KR" sz="2000" b="1" dirty="0" err="1" smtClean="0"/>
              <a:t>lIdleCount</a:t>
            </a:r>
            <a:r>
              <a:rPr lang="ko-KR" altLang="en-US" sz="2000" b="1" dirty="0" smtClean="0"/>
              <a:t>변수를 </a:t>
            </a:r>
            <a:r>
              <a:rPr lang="en-US" altLang="ko-KR" sz="2000" b="1" dirty="0" smtClean="0"/>
              <a:t>0</a:t>
            </a:r>
            <a:r>
              <a:rPr lang="ko-KR" altLang="en-US" sz="2000" b="1" dirty="0" smtClean="0"/>
              <a:t>으로 </a:t>
            </a:r>
            <a:r>
              <a:rPr lang="en-US" altLang="ko-KR" sz="2000" b="1" dirty="0" smtClean="0"/>
              <a:t>Setting</a:t>
            </a:r>
            <a:r>
              <a:rPr lang="ko-KR" altLang="en-US" sz="2000" b="1" dirty="0" smtClean="0"/>
              <a:t>한다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9.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가 생성한 코드</a:t>
            </a:r>
            <a:r>
              <a:rPr lang="en-US" altLang="ko-KR" sz="3600" dirty="0" smtClean="0"/>
              <a:t>(App)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0" y="100010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레지스트리에</a:t>
            </a:r>
            <a:r>
              <a:rPr lang="ko-KR" altLang="en-US" sz="2000" dirty="0" smtClean="0"/>
              <a:t> 특정정보를 저장하고 읽는 작업</a:t>
            </a:r>
            <a:endParaRPr lang="ko-KR" altLang="en-US" sz="20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43000" y="1752600"/>
            <a:ext cx="77724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>
                <a:latin typeface="Times New Roman" charset="0"/>
              </a:rPr>
              <a:t>	CString section = "</a:t>
            </a:r>
            <a:r>
              <a:rPr lang="ko-KR" altLang="en-US">
                <a:latin typeface="Times New Roman" charset="0"/>
              </a:rPr>
              <a:t>시작</a:t>
            </a:r>
            <a:r>
              <a:rPr lang="en-US" altLang="ko-KR">
                <a:latin typeface="Times New Roman" charset="0"/>
              </a:rPr>
              <a:t>/</a:t>
            </a:r>
            <a:r>
              <a:rPr lang="ko-KR" altLang="en-US">
                <a:latin typeface="Times New Roman" charset="0"/>
              </a:rPr>
              <a:t>종료 시간</a:t>
            </a:r>
            <a:r>
              <a:rPr lang="en-US" altLang="ko-KR">
                <a:latin typeface="Times New Roman" charset="0"/>
              </a:rPr>
              <a:t>";</a:t>
            </a:r>
          </a:p>
          <a:p>
            <a:r>
              <a:rPr lang="en-US" altLang="ko-KR">
                <a:latin typeface="Times New Roman" charset="0"/>
              </a:rPr>
              <a:t>	CString entry = "</a:t>
            </a:r>
            <a:r>
              <a:rPr lang="ko-KR" altLang="en-US">
                <a:latin typeface="Times New Roman" charset="0"/>
              </a:rPr>
              <a:t>시작</a:t>
            </a:r>
            <a:r>
              <a:rPr lang="en-US" altLang="ko-KR">
                <a:latin typeface="Times New Roman" charset="0"/>
              </a:rPr>
              <a:t>";</a:t>
            </a:r>
          </a:p>
          <a:p>
            <a:r>
              <a:rPr lang="en-US" altLang="ko-KR">
                <a:latin typeface="Times New Roman" charset="0"/>
              </a:rPr>
              <a:t>	CTime time = CTime::GetCurrentTime();</a:t>
            </a:r>
          </a:p>
          <a:p>
            <a:r>
              <a:rPr lang="en-US" altLang="ko-KR">
                <a:latin typeface="Times New Roman" charset="0"/>
              </a:rPr>
              <a:t>	CString str = time.Format("%C");</a:t>
            </a:r>
          </a:p>
          <a:p>
            <a:r>
              <a:rPr lang="en-US" altLang="ko-KR">
                <a:latin typeface="Times New Roman" charset="0"/>
              </a:rPr>
              <a:t>	WriteProfileString(section,entry,str);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3000" y="4038600"/>
            <a:ext cx="77724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>
                <a:latin typeface="Times New Roman" charset="0"/>
              </a:rPr>
              <a:t>	CString section = "</a:t>
            </a:r>
            <a:r>
              <a:rPr lang="ko-KR" altLang="en-US">
                <a:latin typeface="Times New Roman" charset="0"/>
              </a:rPr>
              <a:t>시작</a:t>
            </a:r>
            <a:r>
              <a:rPr lang="en-US" altLang="ko-KR">
                <a:latin typeface="Times New Roman" charset="0"/>
              </a:rPr>
              <a:t>/</a:t>
            </a:r>
            <a:r>
              <a:rPr lang="ko-KR" altLang="en-US">
                <a:latin typeface="Times New Roman" charset="0"/>
              </a:rPr>
              <a:t>종료 시간</a:t>
            </a:r>
            <a:r>
              <a:rPr lang="en-US" altLang="ko-KR">
                <a:latin typeface="Times New Roman" charset="0"/>
              </a:rPr>
              <a:t>";</a:t>
            </a:r>
          </a:p>
          <a:p>
            <a:r>
              <a:rPr lang="en-US" altLang="ko-KR">
                <a:latin typeface="Times New Roman" charset="0"/>
              </a:rPr>
              <a:t>	CString entry = “</a:t>
            </a:r>
            <a:r>
              <a:rPr lang="ko-KR" altLang="en-US">
                <a:latin typeface="Times New Roman" charset="0"/>
              </a:rPr>
              <a:t>종료</a:t>
            </a:r>
            <a:r>
              <a:rPr lang="en-US" altLang="ko-KR">
                <a:latin typeface="Times New Roman" charset="0"/>
              </a:rPr>
              <a:t>";</a:t>
            </a:r>
          </a:p>
          <a:p>
            <a:r>
              <a:rPr lang="en-US" altLang="ko-KR">
                <a:latin typeface="Times New Roman" charset="0"/>
              </a:rPr>
              <a:t>	CTime time = CTime::GetCurrentTime();</a:t>
            </a:r>
          </a:p>
          <a:p>
            <a:r>
              <a:rPr lang="en-US" altLang="ko-KR">
                <a:latin typeface="Times New Roman" charset="0"/>
              </a:rPr>
              <a:t>	CString str = time.Format("%C");</a:t>
            </a:r>
          </a:p>
          <a:p>
            <a:r>
              <a:rPr lang="en-US" altLang="ko-KR">
                <a:latin typeface="Times New Roman" charset="0"/>
              </a:rPr>
              <a:t>	WriteProfileString(section,entry,str);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9.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가 생성한 코드</a:t>
            </a:r>
            <a:r>
              <a:rPr lang="en-US" altLang="ko-KR" sz="3600" dirty="0" smtClean="0"/>
              <a:t>(App)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0" y="1000108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레지스트리에</a:t>
            </a:r>
            <a:r>
              <a:rPr lang="ko-KR" altLang="en-US" sz="2000" dirty="0" smtClean="0"/>
              <a:t> 특정정보를 저장하고 읽는 작업</a:t>
            </a:r>
            <a:endParaRPr lang="ko-KR" altLang="en-US" sz="2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43000" y="1600200"/>
            <a:ext cx="77724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>
                <a:latin typeface="Times New Roman" charset="0"/>
              </a:rPr>
              <a:t>	CString section = "</a:t>
            </a:r>
            <a:r>
              <a:rPr lang="ko-KR" altLang="en-US">
                <a:latin typeface="Times New Roman" charset="0"/>
              </a:rPr>
              <a:t>시작</a:t>
            </a:r>
            <a:r>
              <a:rPr lang="en-US" altLang="ko-KR">
                <a:latin typeface="Times New Roman" charset="0"/>
              </a:rPr>
              <a:t>/</a:t>
            </a:r>
            <a:r>
              <a:rPr lang="ko-KR" altLang="en-US">
                <a:latin typeface="Times New Roman" charset="0"/>
              </a:rPr>
              <a:t>종료 시간</a:t>
            </a:r>
            <a:r>
              <a:rPr lang="en-US" altLang="ko-KR">
                <a:latin typeface="Times New Roman" charset="0"/>
              </a:rPr>
              <a:t>";</a:t>
            </a:r>
          </a:p>
          <a:p>
            <a:r>
              <a:rPr lang="en-US" altLang="ko-KR">
                <a:latin typeface="Times New Roman" charset="0"/>
              </a:rPr>
              <a:t>	CString entry = "</a:t>
            </a:r>
            <a:r>
              <a:rPr lang="ko-KR" altLang="en-US">
                <a:latin typeface="Times New Roman" charset="0"/>
              </a:rPr>
              <a:t>시작</a:t>
            </a:r>
            <a:r>
              <a:rPr lang="en-US" altLang="ko-KR">
                <a:latin typeface="Times New Roman" charset="0"/>
              </a:rPr>
              <a:t>";</a:t>
            </a:r>
          </a:p>
          <a:p>
            <a:r>
              <a:rPr lang="en-US" altLang="ko-KR">
                <a:latin typeface="Times New Roman" charset="0"/>
              </a:rPr>
              <a:t>	Cstring str;</a:t>
            </a:r>
          </a:p>
          <a:p>
            <a:r>
              <a:rPr lang="en-US" altLang="ko-KR">
                <a:latin typeface="Times New Roman" charset="0"/>
              </a:rPr>
              <a:t>	str = GetProfileString(section,entry);</a:t>
            </a:r>
          </a:p>
          <a:p>
            <a:r>
              <a:rPr lang="en-US" altLang="ko-KR">
                <a:latin typeface="Times New Roman" charset="0"/>
              </a:rPr>
              <a:t>	AfxMessageBox(str);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10.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가 생성한 코드</a:t>
            </a:r>
            <a:r>
              <a:rPr lang="en-US" altLang="ko-KR" sz="3600" dirty="0" smtClean="0"/>
              <a:t>(</a:t>
            </a:r>
            <a:r>
              <a:rPr lang="en-US" altLang="ko-KR" sz="3600" dirty="0" err="1" smtClean="0"/>
              <a:t>MainFrm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28662" y="928670"/>
            <a:ext cx="7924800" cy="563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Times New Roman" charset="0"/>
              </a:rPr>
              <a:t>class CMainFrame : public CFrameWnd</a:t>
            </a:r>
          </a:p>
          <a:p>
            <a:r>
              <a:rPr lang="en-US" altLang="ko-KR" sz="2000">
                <a:latin typeface="Times New Roman" charset="0"/>
              </a:rPr>
              <a:t>{</a:t>
            </a:r>
          </a:p>
          <a:p>
            <a:r>
              <a:rPr lang="en-US" altLang="ko-KR" sz="2000">
                <a:latin typeface="Times New Roman" charset="0"/>
              </a:rPr>
              <a:t>protected: // create from serialization only</a:t>
            </a:r>
          </a:p>
          <a:p>
            <a:r>
              <a:rPr lang="en-US" altLang="ko-KR" sz="2000">
                <a:latin typeface="Times New Roman" charset="0"/>
              </a:rPr>
              <a:t>	CMainFrame();</a:t>
            </a:r>
          </a:p>
          <a:p>
            <a:r>
              <a:rPr lang="en-US" altLang="ko-KR" sz="2000">
                <a:latin typeface="Times New Roman" charset="0"/>
              </a:rPr>
              <a:t>	DECLARE_DYNCREATE(CMainFrame)</a:t>
            </a:r>
          </a:p>
          <a:p>
            <a:r>
              <a:rPr lang="en-US" altLang="ko-KR" sz="2000">
                <a:latin typeface="Times New Roman" charset="0"/>
              </a:rPr>
              <a:t>// Attributes</a:t>
            </a:r>
          </a:p>
          <a:p>
            <a:r>
              <a:rPr lang="en-US" altLang="ko-KR" sz="2000">
                <a:latin typeface="Times New Roman" charset="0"/>
              </a:rPr>
              <a:t>public:</a:t>
            </a:r>
          </a:p>
          <a:p>
            <a:r>
              <a:rPr lang="en-US" altLang="ko-KR" sz="2000">
                <a:latin typeface="Times New Roman" charset="0"/>
              </a:rPr>
              <a:t>// Operations</a:t>
            </a:r>
          </a:p>
          <a:p>
            <a:r>
              <a:rPr lang="en-US" altLang="ko-KR" sz="2000">
                <a:latin typeface="Times New Roman" charset="0"/>
              </a:rPr>
              <a:t>public:</a:t>
            </a:r>
          </a:p>
          <a:p>
            <a:r>
              <a:rPr lang="en-US" altLang="ko-KR" sz="2000">
                <a:latin typeface="Times New Roman" charset="0"/>
              </a:rPr>
              <a:t>// Overrides</a:t>
            </a:r>
          </a:p>
          <a:p>
            <a:r>
              <a:rPr lang="en-US" altLang="ko-KR" sz="2000">
                <a:latin typeface="Times New Roman" charset="0"/>
              </a:rPr>
              <a:t>	// ClassWizard generated virtual function overrides</a:t>
            </a:r>
          </a:p>
          <a:p>
            <a:r>
              <a:rPr lang="en-US" altLang="ko-KR" sz="2000">
                <a:latin typeface="Times New Roman" charset="0"/>
              </a:rPr>
              <a:t>	//{{AFX_VIRTUAL(CMainFrame)</a:t>
            </a:r>
          </a:p>
          <a:p>
            <a:r>
              <a:rPr lang="en-US" altLang="ko-KR" sz="2000">
                <a:latin typeface="Times New Roman" charset="0"/>
              </a:rPr>
              <a:t>	public:</a:t>
            </a:r>
          </a:p>
          <a:p>
            <a:r>
              <a:rPr lang="en-US" altLang="ko-KR" sz="2000">
                <a:latin typeface="Times New Roman" charset="0"/>
              </a:rPr>
              <a:t>	virtual BOOL PreCreateWindow(CREATESTRUCT&amp; cs);</a:t>
            </a:r>
          </a:p>
          <a:p>
            <a:r>
              <a:rPr lang="en-US" altLang="ko-KR" sz="2000">
                <a:latin typeface="Times New Roman" charset="0"/>
              </a:rPr>
              <a:t>	//}}AFX_VIRTUAL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10.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가 생성한 코드</a:t>
            </a:r>
            <a:r>
              <a:rPr lang="en-US" altLang="ko-KR" sz="3600" dirty="0" smtClean="0"/>
              <a:t>(</a:t>
            </a:r>
            <a:r>
              <a:rPr lang="en-US" altLang="ko-KR" sz="3600" dirty="0" err="1" smtClean="0"/>
              <a:t>MainFrm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6800" y="838200"/>
            <a:ext cx="7924800" cy="579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Times New Roman" charset="0"/>
              </a:rPr>
              <a:t>// Implementation</a:t>
            </a:r>
          </a:p>
          <a:p>
            <a:r>
              <a:rPr lang="en-US" altLang="ko-KR" sz="2000">
                <a:latin typeface="Times New Roman" charset="0"/>
              </a:rPr>
              <a:t>public:</a:t>
            </a:r>
          </a:p>
          <a:p>
            <a:r>
              <a:rPr lang="en-US" altLang="ko-KR" sz="2000">
                <a:latin typeface="Times New Roman" charset="0"/>
              </a:rPr>
              <a:t>	virtual ~CMainFrame();</a:t>
            </a:r>
          </a:p>
          <a:p>
            <a:r>
              <a:rPr lang="en-US" altLang="ko-KR" sz="2000">
                <a:latin typeface="Times New Roman" charset="0"/>
              </a:rPr>
              <a:t>#ifdef _DEBUG</a:t>
            </a:r>
          </a:p>
          <a:p>
            <a:r>
              <a:rPr lang="en-US" altLang="ko-KR" sz="2000">
                <a:latin typeface="Times New Roman" charset="0"/>
              </a:rPr>
              <a:t>	virtual void AssertValid() const;</a:t>
            </a:r>
          </a:p>
          <a:p>
            <a:r>
              <a:rPr lang="en-US" altLang="ko-KR" sz="2000">
                <a:latin typeface="Times New Roman" charset="0"/>
              </a:rPr>
              <a:t>	virtual void Dump(CDumpContext&amp; dc) const;</a:t>
            </a:r>
          </a:p>
          <a:p>
            <a:r>
              <a:rPr lang="en-US" altLang="ko-KR" sz="2000">
                <a:latin typeface="Times New Roman" charset="0"/>
              </a:rPr>
              <a:t>#endif</a:t>
            </a:r>
          </a:p>
          <a:p>
            <a:r>
              <a:rPr lang="en-US" altLang="ko-KR" sz="2000">
                <a:latin typeface="Times New Roman" charset="0"/>
              </a:rPr>
              <a:t>protected:  // control bar embedded members</a:t>
            </a:r>
          </a:p>
          <a:p>
            <a:r>
              <a:rPr lang="en-US" altLang="ko-KR" sz="2000">
                <a:latin typeface="Times New Roman" charset="0"/>
              </a:rPr>
              <a:t>	CStatusBar  m_wndStatusBar;</a:t>
            </a:r>
          </a:p>
          <a:p>
            <a:r>
              <a:rPr lang="en-US" altLang="ko-KR" sz="2000">
                <a:latin typeface="Times New Roman" charset="0"/>
              </a:rPr>
              <a:t>	CToolBar    m_wndToolBar;</a:t>
            </a:r>
          </a:p>
          <a:p>
            <a:r>
              <a:rPr lang="en-US" altLang="ko-KR" sz="2000">
                <a:latin typeface="Times New Roman" charset="0"/>
              </a:rPr>
              <a:t>// Generated message map functions</a:t>
            </a:r>
          </a:p>
          <a:p>
            <a:r>
              <a:rPr lang="en-US" altLang="ko-KR" sz="2000">
                <a:latin typeface="Times New Roman" charset="0"/>
              </a:rPr>
              <a:t>protected:</a:t>
            </a:r>
          </a:p>
          <a:p>
            <a:r>
              <a:rPr lang="en-US" altLang="ko-KR" sz="2000">
                <a:latin typeface="Times New Roman" charset="0"/>
              </a:rPr>
              <a:t>	//{{AFX_MSG(CMainFrame)</a:t>
            </a:r>
          </a:p>
          <a:p>
            <a:r>
              <a:rPr lang="en-US" altLang="ko-KR" sz="2000">
                <a:latin typeface="Times New Roman" charset="0"/>
              </a:rPr>
              <a:t>	afx_msg int OnCreate(LPCREATESTRUCT lpCreateStruct);</a:t>
            </a:r>
          </a:p>
          <a:p>
            <a:r>
              <a:rPr lang="en-US" altLang="ko-KR" sz="2000">
                <a:latin typeface="Times New Roman" charset="0"/>
              </a:rPr>
              <a:t>// NOTE - the ClassWizard will add and remove member functions here.</a:t>
            </a:r>
          </a:p>
          <a:p>
            <a:r>
              <a:rPr lang="en-US" altLang="ko-KR" sz="2000">
                <a:latin typeface="Times New Roman" charset="0"/>
              </a:rPr>
              <a:t>//    DO NOT EDIT what you see in these blocks of generated code!</a:t>
            </a:r>
          </a:p>
          <a:p>
            <a:r>
              <a:rPr lang="en-US" altLang="ko-KR" sz="2000">
                <a:latin typeface="Times New Roman" charset="0"/>
              </a:rPr>
              <a:t>	//}}AFX_MSG</a:t>
            </a:r>
          </a:p>
          <a:p>
            <a:r>
              <a:rPr lang="en-US" altLang="ko-KR" sz="2000">
                <a:latin typeface="Times New Roman" charset="0"/>
              </a:rPr>
              <a:t>	DECLARE_MESSAGE_MAP()</a:t>
            </a:r>
          </a:p>
          <a:p>
            <a:r>
              <a:rPr lang="en-US" altLang="ko-KR" sz="2000">
                <a:latin typeface="Times New Roman" charset="0"/>
              </a:rPr>
              <a:t>};</a:t>
            </a:r>
            <a:endParaRPr lang="en-US" altLang="ko-KR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 fontScale="90000"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10</a:t>
            </a:r>
            <a:r>
              <a:rPr lang="en-US" altLang="ko-KR" sz="3600" dirty="0" smtClean="0"/>
              <a:t>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가 생성한 코드</a:t>
            </a:r>
            <a:r>
              <a:rPr lang="en-US" altLang="ko-KR" sz="3600" dirty="0" smtClean="0"/>
              <a:t>(</a:t>
            </a:r>
            <a:r>
              <a:rPr lang="en-US" altLang="ko-KR" sz="3600" dirty="0" err="1" smtClean="0"/>
              <a:t>MainFrm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0" y="128586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ko-KR" altLang="en-US" sz="2000" dirty="0" smtClean="0"/>
              <a:t>프로그램의 외형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타이틀바</a:t>
            </a:r>
            <a:r>
              <a:rPr lang="en-US" altLang="ko-KR" sz="2000" dirty="0" smtClean="0"/>
              <a:t>,</a:t>
            </a:r>
            <a:r>
              <a:rPr lang="ko-KR" altLang="en-US" sz="2000" dirty="0" err="1" smtClean="0"/>
              <a:t>툴바</a:t>
            </a:r>
            <a:r>
              <a:rPr lang="en-US" altLang="ko-KR" sz="2000" dirty="0" smtClean="0"/>
              <a:t>,</a:t>
            </a:r>
            <a:r>
              <a:rPr lang="ko-KR" altLang="en-US" sz="2000" dirty="0" err="1" smtClean="0"/>
              <a:t>상태바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시스템 메뉴</a:t>
            </a:r>
            <a:r>
              <a:rPr lang="en-US" altLang="ko-KR" sz="2000" dirty="0" smtClean="0"/>
              <a:t>,</a:t>
            </a:r>
            <a:r>
              <a:rPr lang="ko-KR" altLang="en-US" sz="2000" dirty="0" err="1" smtClean="0"/>
              <a:t>메인메뉴등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결정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메인 윈도우의 영역을 담당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en-US" altLang="ko-KR" sz="2000" dirty="0" err="1" smtClean="0"/>
              <a:t>CFrameWnd</a:t>
            </a:r>
            <a:r>
              <a:rPr lang="ko-KR" altLang="en-US" sz="2000" dirty="0" smtClean="0"/>
              <a:t>에서 상속됨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생성자가 </a:t>
            </a:r>
            <a:r>
              <a:rPr lang="en-US" altLang="ko-KR" sz="2000" dirty="0" smtClean="0"/>
              <a:t>protected</a:t>
            </a:r>
            <a:r>
              <a:rPr lang="ko-KR" altLang="en-US" sz="2000" dirty="0" smtClean="0"/>
              <a:t>로 선언되어 </a:t>
            </a:r>
            <a:r>
              <a:rPr lang="ko-KR" altLang="en-US" sz="2000" dirty="0" err="1" smtClean="0"/>
              <a:t>있슴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생성자가 </a:t>
            </a:r>
            <a:r>
              <a:rPr lang="en-US" altLang="ko-KR" sz="2000" dirty="0" smtClean="0"/>
              <a:t>protected</a:t>
            </a:r>
            <a:r>
              <a:rPr lang="ko-KR" altLang="en-US" sz="2000" dirty="0" smtClean="0"/>
              <a:t>로 선언되면 클래스의 외부에서는 객체를 만들 수 없다</a:t>
            </a:r>
            <a:endParaRPr lang="en-US" altLang="ko-KR" sz="2000" dirty="0" smtClean="0"/>
          </a:p>
          <a:p>
            <a:pPr lvl="1">
              <a:lnSpc>
                <a:spcPct val="90000"/>
              </a:lnSpc>
            </a:pPr>
            <a:endParaRPr lang="en-US" altLang="ko-KR" sz="2000" dirty="0" smtClean="0"/>
          </a:p>
          <a:p>
            <a:pPr>
              <a:lnSpc>
                <a:spcPct val="90000"/>
              </a:lnSpc>
            </a:pPr>
            <a:r>
              <a:rPr lang="en-US" altLang="ko-KR" sz="2000" dirty="0" smtClean="0"/>
              <a:t>DECLARE_DYNCREATE()</a:t>
            </a:r>
            <a:r>
              <a:rPr lang="ko-KR" altLang="en-US" sz="2000" dirty="0" smtClean="0"/>
              <a:t>매크로</a:t>
            </a:r>
          </a:p>
          <a:p>
            <a:pPr lvl="1">
              <a:lnSpc>
                <a:spcPct val="90000"/>
              </a:lnSpc>
            </a:pPr>
            <a:r>
              <a:rPr lang="ko-KR" altLang="en-US" sz="2000" dirty="0" smtClean="0"/>
              <a:t>인자로 받는 클래스를 프로그램 </a:t>
            </a:r>
            <a:r>
              <a:rPr lang="ko-KR" altLang="en-US" sz="2000" dirty="0" err="1" smtClean="0"/>
              <a:t>실행시</a:t>
            </a:r>
            <a:r>
              <a:rPr lang="ko-KR" altLang="en-US" sz="2000" dirty="0" smtClean="0"/>
              <a:t> 동적으로 생성할 수 있도록 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14414" y="3929066"/>
            <a:ext cx="76200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2000">
                <a:latin typeface="Times New Roman" charset="0"/>
              </a:rPr>
              <a:t>#define DECLARE_DYNCREATE(class_name) \</a:t>
            </a:r>
          </a:p>
          <a:p>
            <a:r>
              <a:rPr lang="en-US" altLang="ko-KR" sz="2000">
                <a:latin typeface="Times New Roman" charset="0"/>
              </a:rPr>
              <a:t>	DECLARE_DYNAMIC(class_name) \</a:t>
            </a:r>
          </a:p>
          <a:p>
            <a:r>
              <a:rPr lang="en-US" altLang="ko-KR" sz="2000">
                <a:latin typeface="Times New Roman" charset="0"/>
              </a:rPr>
              <a:t>	static CObject* PASCAL CreateObject();</a:t>
            </a:r>
          </a:p>
          <a:p>
            <a:endParaRPr lang="en-US" altLang="ko-KR" sz="2000">
              <a:latin typeface="Times New Roman" charset="0"/>
            </a:endParaRPr>
          </a:p>
          <a:p>
            <a:r>
              <a:rPr lang="en-US" altLang="ko-KR" sz="2000">
                <a:latin typeface="Times New Roman" charset="0"/>
              </a:rPr>
              <a:t>				&lt;AFX.H&gt;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0"/>
            <a:ext cx="8429684" cy="714379"/>
          </a:xfrm>
        </p:spPr>
        <p:txBody>
          <a:bodyPr>
            <a:normAutofit/>
          </a:bodyPr>
          <a:lstStyle/>
          <a:p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10</a:t>
            </a:r>
            <a:r>
              <a:rPr lang="en-US" altLang="ko-KR" sz="3600" dirty="0" smtClean="0"/>
              <a:t>. </a:t>
            </a:r>
            <a:r>
              <a:rPr lang="en-US" altLang="ko-KR" sz="3600" dirty="0" smtClean="0"/>
              <a:t>AppWizard</a:t>
            </a:r>
            <a:r>
              <a:rPr lang="ko-KR" altLang="en-US" sz="3600" dirty="0" smtClean="0"/>
              <a:t>가 생성한 코드</a:t>
            </a:r>
            <a:r>
              <a:rPr lang="en-US" altLang="ko-KR" sz="3600" dirty="0" smtClean="0"/>
              <a:t>(</a:t>
            </a:r>
            <a:r>
              <a:rPr lang="en-US" altLang="ko-KR" sz="3600" dirty="0" err="1" smtClean="0"/>
              <a:t>MainFrm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1066800"/>
            <a:ext cx="78486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Times New Roman" charset="0"/>
              </a:rPr>
              <a:t>#define DECLARE_DYNAMIC(class_name) \</a:t>
            </a:r>
          </a:p>
          <a:p>
            <a:r>
              <a:rPr lang="en-US" altLang="ko-KR" sz="1800">
                <a:latin typeface="Times New Roman" charset="0"/>
              </a:rPr>
              <a:t>protected: \</a:t>
            </a:r>
          </a:p>
          <a:p>
            <a:r>
              <a:rPr lang="en-US" altLang="ko-KR" sz="1800">
                <a:latin typeface="Times New Roman" charset="0"/>
              </a:rPr>
              <a:t>	static CRuntimeClass* PASCAL _GetBaseClass(); \</a:t>
            </a:r>
          </a:p>
          <a:p>
            <a:r>
              <a:rPr lang="en-US" altLang="ko-KR" sz="1800">
                <a:latin typeface="Times New Roman" charset="0"/>
              </a:rPr>
              <a:t>public: \</a:t>
            </a:r>
          </a:p>
          <a:p>
            <a:r>
              <a:rPr lang="en-US" altLang="ko-KR" sz="1800">
                <a:latin typeface="Times New Roman" charset="0"/>
              </a:rPr>
              <a:t>	static const AFX_DATA CRuntimeClass class##class_name; \</a:t>
            </a:r>
          </a:p>
          <a:p>
            <a:r>
              <a:rPr lang="en-US" altLang="ko-KR" sz="1800">
                <a:latin typeface="Times New Roman" charset="0"/>
              </a:rPr>
              <a:t>	virtual CRuntimeClass* GetRuntimeClass() const; \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066800" y="2819400"/>
            <a:ext cx="7848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Times New Roman" charset="0"/>
              </a:rPr>
              <a:t>#define IMPLEMENT_DYNCREATE(class_name, base_class_name) \</a:t>
            </a:r>
          </a:p>
          <a:p>
            <a:r>
              <a:rPr lang="en-US" altLang="ko-KR" sz="1800">
                <a:latin typeface="Times New Roman" charset="0"/>
              </a:rPr>
              <a:t>CObject* PASCAL class_name::CreateObject() \</a:t>
            </a:r>
          </a:p>
          <a:p>
            <a:r>
              <a:rPr lang="en-US" altLang="ko-KR" sz="1800">
                <a:latin typeface="Times New Roman" charset="0"/>
              </a:rPr>
              <a:t>	{ return new class_name; } \</a:t>
            </a:r>
          </a:p>
          <a:p>
            <a:r>
              <a:rPr lang="en-US" altLang="ko-KR" sz="1800">
                <a:latin typeface="Times New Roman" charset="0"/>
              </a:rPr>
              <a:t>IMPLEMENT_RUNTIMECLASS(class_name, base_class_name, 0xFFFF, \</a:t>
            </a:r>
          </a:p>
          <a:p>
            <a:r>
              <a:rPr lang="en-US" altLang="ko-KR" sz="1800">
                <a:latin typeface="Times New Roman" charset="0"/>
              </a:rPr>
              <a:t>class_name::CreateObject)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066800" y="4343400"/>
            <a:ext cx="78486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800">
                <a:latin typeface="Times New Roman" charset="0"/>
              </a:rPr>
              <a:t>#define IMPLEMENT_RUNTIMECLASS(class_name,</a:t>
            </a:r>
          </a:p>
          <a:p>
            <a:r>
              <a:rPr lang="en-US" altLang="ko-KR" sz="1800">
                <a:latin typeface="Times New Roman" charset="0"/>
              </a:rPr>
              <a:t> base_class_name, wSchema, pfnNew) \</a:t>
            </a:r>
          </a:p>
          <a:p>
            <a:r>
              <a:rPr lang="en-US" altLang="ko-KR" sz="1800">
                <a:latin typeface="Times New Roman" charset="0"/>
              </a:rPr>
              <a:t>AFX_COMDAT const AFX_DATADEF CRuntimeClass </a:t>
            </a:r>
          </a:p>
          <a:p>
            <a:r>
              <a:rPr lang="en-US" altLang="ko-KR" sz="1800">
                <a:latin typeface="Times New Roman" charset="0"/>
              </a:rPr>
              <a:t>class_name::class##class_name = { \</a:t>
            </a:r>
          </a:p>
          <a:p>
            <a:r>
              <a:rPr lang="en-US" altLang="ko-KR" sz="1800">
                <a:latin typeface="Times New Roman" charset="0"/>
              </a:rPr>
              <a:t>	#class_name, sizeof(class class_name), wSchema, pfnNew, \</a:t>
            </a:r>
          </a:p>
          <a:p>
            <a:r>
              <a:rPr lang="en-US" altLang="ko-KR" sz="1800">
                <a:latin typeface="Times New Roman" charset="0"/>
              </a:rPr>
              <a:t>		RUNTIME_CLASS(base_class_name), NULL }; \</a:t>
            </a:r>
          </a:p>
          <a:p>
            <a:r>
              <a:rPr lang="en-US" altLang="ko-KR" sz="1800">
                <a:latin typeface="Times New Roman" charset="0"/>
              </a:rPr>
              <a:t>CRuntimeClass* class_name::GetRuntimeClass() const \</a:t>
            </a:r>
          </a:p>
          <a:p>
            <a:r>
              <a:rPr lang="en-US" altLang="ko-KR" sz="1800">
                <a:latin typeface="Times New Roman" charset="0"/>
              </a:rPr>
              <a:t>	{ return RUNTIME_CLASS(class_name);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7361</Words>
  <Application>Microsoft Office PowerPoint</Application>
  <PresentationFormat>화면 슬라이드 쇼(4:3)</PresentationFormat>
  <Paragraphs>3436</Paragraphs>
  <Slides>193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193</vt:i4>
      </vt:variant>
    </vt:vector>
  </HeadingPairs>
  <TitlesOfParts>
    <vt:vector size="197" baseType="lpstr">
      <vt:lpstr>Office 테마</vt:lpstr>
      <vt:lpstr>VISIO</vt:lpstr>
      <vt:lpstr>문서</vt:lpstr>
      <vt:lpstr>비트맵 이미지</vt:lpstr>
      <vt:lpstr>MFC (Microsoft Foundation Class)</vt:lpstr>
      <vt:lpstr>PART1 Windows와 MFC의 기초</vt:lpstr>
      <vt:lpstr>Chapter1 MFC란?</vt:lpstr>
      <vt:lpstr>1. 개론</vt:lpstr>
      <vt:lpstr>1. 개론</vt:lpstr>
      <vt:lpstr>1. 개론 - MFC의 역사</vt:lpstr>
      <vt:lpstr>1. 개론 - MFC의 역사</vt:lpstr>
      <vt:lpstr>1. 개론 - MFC의 역사</vt:lpstr>
      <vt:lpstr>1. 개론 - MFC의 역사</vt:lpstr>
      <vt:lpstr>1. 개론 - MFC의 역사</vt:lpstr>
      <vt:lpstr>1. 개론 - MFC의 역사</vt:lpstr>
      <vt:lpstr>1. 개론 - MFC의 역사</vt:lpstr>
      <vt:lpstr>1. 개론 - MFC의 역사</vt:lpstr>
      <vt:lpstr>1. 개론 - MFC의 역사</vt:lpstr>
      <vt:lpstr>1. 개론 - MFC 사용 도구</vt:lpstr>
      <vt:lpstr>1. 개론 - MFC 사용 도구</vt:lpstr>
      <vt:lpstr>2. MFC(Microsoft Foundation Class)?</vt:lpstr>
      <vt:lpstr>2. MFC(Microsoft Foundation Class)?</vt:lpstr>
      <vt:lpstr>2. MFC(Microsoft Foundation Class)?</vt:lpstr>
      <vt:lpstr>2. MFC – FrameWork(AFX)</vt:lpstr>
      <vt:lpstr>2. MFC – FrameWork(AFX)</vt:lpstr>
      <vt:lpstr>2. MFC – FrameWork(AFX)</vt:lpstr>
      <vt:lpstr>2. MFC – FrameWork(AFX)</vt:lpstr>
      <vt:lpstr>2. MFC – FrameWork(AFX)</vt:lpstr>
      <vt:lpstr>2. MFC – FrameWork(AFX)</vt:lpstr>
      <vt:lpstr>2. MFC – FrameWork(AFX)</vt:lpstr>
      <vt:lpstr>2. MFC – FrameWork(AFX)</vt:lpstr>
      <vt:lpstr>2. MFC – FrameWork(AFX)</vt:lpstr>
      <vt:lpstr>2. MFC – FrameWork(AFX)</vt:lpstr>
      <vt:lpstr>2. MFC – FrameWork(AFX)</vt:lpstr>
      <vt:lpstr>슬라이드 31</vt:lpstr>
      <vt:lpstr>2. MFC – FrameWork(AFX)</vt:lpstr>
      <vt:lpstr>2. MFC – FrameWork(AFX)</vt:lpstr>
      <vt:lpstr>2. MFC – FrameWork(AFX)</vt:lpstr>
      <vt:lpstr>2. MFC – FrameWork(AFX)</vt:lpstr>
      <vt:lpstr>2. MFC – FrameWork(AFX)</vt:lpstr>
      <vt:lpstr>2. MFC – FrameWork(AFX)</vt:lpstr>
      <vt:lpstr>2. MFC – FrameWork(AFX)</vt:lpstr>
      <vt:lpstr>2. MFC – FrameWork(AFX)</vt:lpstr>
      <vt:lpstr>2. MFC – FrameWork(AFX)</vt:lpstr>
      <vt:lpstr>3. MFC와 Win32API의 밀회</vt:lpstr>
      <vt:lpstr>3. MFC와 Win32API의 밀회</vt:lpstr>
      <vt:lpstr>4. SDK에서 MFC프로그래밍으로의 전환</vt:lpstr>
      <vt:lpstr>4. SDK에서 MFC프로그래밍으로의 전환</vt:lpstr>
      <vt:lpstr>4. SDK에서 MFC프로그래밍으로의 전환</vt:lpstr>
      <vt:lpstr>4. SDK에서 MFC프로그래밍으로의 전환</vt:lpstr>
      <vt:lpstr>4. SDK에서 MFC프로그래밍으로의 전환</vt:lpstr>
      <vt:lpstr>4. SDK에서 MFC프로그래밍으로의 전환</vt:lpstr>
      <vt:lpstr>4. SDK에서 MFC프로그래밍으로의 전환</vt:lpstr>
      <vt:lpstr>4. SDK에서 MFC프로그래밍으로의 전환</vt:lpstr>
      <vt:lpstr>4. SDK에서 MFC프로그래밍으로의 전환</vt:lpstr>
      <vt:lpstr>4. SDK에서 MFC프로그래밍으로의 전환</vt:lpstr>
      <vt:lpstr>4. SDK에서 MFC프로그래밍으로의 전환</vt:lpstr>
      <vt:lpstr>4. SDK에서 MFC프로그래밍으로의 전환</vt:lpstr>
      <vt:lpstr>5. AppWizard를 이용한 MFC프로그래밍</vt:lpstr>
      <vt:lpstr>5. AppWizard를 이용한 MFC프로그래밍</vt:lpstr>
      <vt:lpstr>5. AppWizard를 이용한 MFC프로그래밍</vt:lpstr>
      <vt:lpstr>5. AppWizard를 이용한 MFC프로그래밍</vt:lpstr>
      <vt:lpstr>5. AppWizard를 이용한 MFC프로그래밍</vt:lpstr>
      <vt:lpstr>5. AppWizard를 이용한 MFC프로그래밍</vt:lpstr>
      <vt:lpstr>5. AppWizard를 이용한 MFC프로그래밍</vt:lpstr>
      <vt:lpstr>5. AppWizard를 이용한 MFC프로그래밍</vt:lpstr>
      <vt:lpstr>5. AppWizard를 이용한 MFC프로그래밍</vt:lpstr>
      <vt:lpstr>5. AppWizard를 이용한 MFC프로그래밍</vt:lpstr>
      <vt:lpstr>5. AppWizard를 이용한 MFC프로그래밍</vt:lpstr>
      <vt:lpstr>6. AppWizard에 의해 생성된 내용</vt:lpstr>
      <vt:lpstr>6. AppWizard에 의해 생성된 내용</vt:lpstr>
      <vt:lpstr>7. 오버라이드하는 함수들</vt:lpstr>
      <vt:lpstr>7. 오버라이드하는 함수들</vt:lpstr>
      <vt:lpstr>7. 오버라이드하는 함수들</vt:lpstr>
      <vt:lpstr>7. 오버라이드하는 함수들</vt:lpstr>
      <vt:lpstr>8. MFC의 계층 구조</vt:lpstr>
      <vt:lpstr>8. MFC의 계층 구조</vt:lpstr>
      <vt:lpstr>8. MFC의 계층 구조</vt:lpstr>
      <vt:lpstr>9. AppWizard가 생성한 코드(App)</vt:lpstr>
      <vt:lpstr>9. AppWizard가 생성한 코드(App)</vt:lpstr>
      <vt:lpstr>9. AppWizard가 생성한 코드(App)</vt:lpstr>
      <vt:lpstr>9. AppWizard가 생성한 코드(App)</vt:lpstr>
      <vt:lpstr>9. AppWizard가 생성한 코드(App)</vt:lpstr>
      <vt:lpstr>9. AppWizard가 생성한 코드(App)</vt:lpstr>
      <vt:lpstr>9. AppWizard가 생성한 코드(App)</vt:lpstr>
      <vt:lpstr>9. AppWizard가 생성한 코드(App)</vt:lpstr>
      <vt:lpstr>9. AppWizard가 생성한 코드(App)</vt:lpstr>
      <vt:lpstr>9. AppWizard가 생성한 코드(App)</vt:lpstr>
      <vt:lpstr>9. AppWizard가 생성한 코드(App)</vt:lpstr>
      <vt:lpstr>9. AppWizard가 생성한 코드(App)</vt:lpstr>
      <vt:lpstr>9. AppWizard가 생성한 코드(App)</vt:lpstr>
      <vt:lpstr>9. AppWizard가 생성한 코드(App)</vt:lpstr>
      <vt:lpstr>9. AppWizard가 생성한 코드(App)</vt:lpstr>
      <vt:lpstr>9. AppWizard가 생성한 코드(App)</vt:lpstr>
      <vt:lpstr>9. AppWizard가 생성한 코드(App)</vt:lpstr>
      <vt:lpstr>9. AppWizard가 생성한 코드(App)</vt:lpstr>
      <vt:lpstr>9. AppWizard가 생성한 코드(App)</vt:lpstr>
      <vt:lpstr>9. AppWizard가 생성한 코드(App)</vt:lpstr>
      <vt:lpstr>9. AppWizard가 생성한 코드(App)</vt:lpstr>
      <vt:lpstr>10. AppWizard가 생성한 코드(MainFrm)</vt:lpstr>
      <vt:lpstr>10. AppWizard가 생성한 코드(MainFrm)</vt:lpstr>
      <vt:lpstr>10. AppWizard가 생성한 코드(MainFrm)</vt:lpstr>
      <vt:lpstr>10. AppWizard가 생성한 코드(MainFrm)</vt:lpstr>
      <vt:lpstr>10. AppWizard가 생성한 코드(MainFrm)</vt:lpstr>
      <vt:lpstr>10. AppWizard가 생성한 코드(MainFrm)</vt:lpstr>
      <vt:lpstr>10. AppWizard가 생성한 코드(MainFrm)</vt:lpstr>
      <vt:lpstr>10. AppWizard가 생성한 코드(MainFrm)</vt:lpstr>
      <vt:lpstr>10. AppWizard가 생성한 코드(MainFrm)</vt:lpstr>
      <vt:lpstr>10. AppWizard가 생성한 코드(MainFrm)</vt:lpstr>
      <vt:lpstr>11. AppWizard가 생성한 코드(View)</vt:lpstr>
      <vt:lpstr>11. AppWizard가 생성한 코드(View)</vt:lpstr>
      <vt:lpstr>11. AppWizard가 생성한 코드(View)</vt:lpstr>
      <vt:lpstr>11. AppWizard가 생성한 코드(View)</vt:lpstr>
      <vt:lpstr>11. AppWizard가 생성한 코드(View)</vt:lpstr>
      <vt:lpstr>12. AppWizard가 생성한 코드(Doc)</vt:lpstr>
      <vt:lpstr>12. AppWizard가 생성한 코드(Doc)</vt:lpstr>
      <vt:lpstr>13. 객체간 통신</vt:lpstr>
      <vt:lpstr>13. 객체간 통신</vt:lpstr>
      <vt:lpstr>13. 객체간 통신</vt:lpstr>
      <vt:lpstr>Chapter2 창에 그리기</vt:lpstr>
      <vt:lpstr>1. DC</vt:lpstr>
      <vt:lpstr>1. DC</vt:lpstr>
      <vt:lpstr>1. DC</vt:lpstr>
      <vt:lpstr>1. DC</vt:lpstr>
      <vt:lpstr>1. DC</vt:lpstr>
      <vt:lpstr>1. DC</vt:lpstr>
      <vt:lpstr>1. DC</vt:lpstr>
      <vt:lpstr>1. DC</vt:lpstr>
      <vt:lpstr>1. DC</vt:lpstr>
      <vt:lpstr>2. GDI Object</vt:lpstr>
      <vt:lpstr>2. GDI Object</vt:lpstr>
      <vt:lpstr>2. GDI Object</vt:lpstr>
      <vt:lpstr>2. GDI Object</vt:lpstr>
      <vt:lpstr>2. GDI Object</vt:lpstr>
      <vt:lpstr>2. GDI Object</vt:lpstr>
      <vt:lpstr>2. GDI Object</vt:lpstr>
      <vt:lpstr>2. GDI Object</vt:lpstr>
      <vt:lpstr>3. 무효화 사각형</vt:lpstr>
      <vt:lpstr>3. 무효화 사각형</vt:lpstr>
      <vt:lpstr>4. 그리기 모드</vt:lpstr>
      <vt:lpstr>5. 매핑모드</vt:lpstr>
      <vt:lpstr>5. 매핑모드</vt:lpstr>
      <vt:lpstr>5. 매핑모드</vt:lpstr>
      <vt:lpstr>6. 좌표 변환</vt:lpstr>
      <vt:lpstr>6. 좌표 변환</vt:lpstr>
      <vt:lpstr>6. 좌표 변환</vt:lpstr>
      <vt:lpstr>6. 좌표 변환</vt:lpstr>
      <vt:lpstr>6. 좌표 변환</vt:lpstr>
      <vt:lpstr>7. 실습</vt:lpstr>
      <vt:lpstr>7. 실습</vt:lpstr>
      <vt:lpstr>7. 실습</vt:lpstr>
      <vt:lpstr>7. 실습</vt:lpstr>
      <vt:lpstr>7. 실습</vt:lpstr>
      <vt:lpstr>7. 실습</vt:lpstr>
      <vt:lpstr>7. 실습</vt:lpstr>
      <vt:lpstr>7. 실습</vt:lpstr>
      <vt:lpstr>7. 실습</vt:lpstr>
      <vt:lpstr>7. 실습</vt:lpstr>
      <vt:lpstr>Chapter3 마우스와 키보드</vt:lpstr>
      <vt:lpstr>1. 마우스 메시지(클라이언트)</vt:lpstr>
      <vt:lpstr>1. 마우스 메시지(비클라이언트)</vt:lpstr>
      <vt:lpstr>1. 마우스 메시지(HITTEST)</vt:lpstr>
      <vt:lpstr>1. 마우스 메시지(FLAG)</vt:lpstr>
      <vt:lpstr>1. 마우스 메시지(WM_NTHITTEST)</vt:lpstr>
      <vt:lpstr>1. 마우스 메시지(HOVER/LEAVE)</vt:lpstr>
      <vt:lpstr>1. 마우스 메시지</vt:lpstr>
      <vt:lpstr>1. 마우스 메시지</vt:lpstr>
      <vt:lpstr>1. 마우스 메시지</vt:lpstr>
      <vt:lpstr>1. 마우스 메시지(MouseWheel)</vt:lpstr>
      <vt:lpstr>1. 마우스 메시지(MouseWheel)</vt:lpstr>
      <vt:lpstr>1. 마우스 메시지</vt:lpstr>
      <vt:lpstr>1.마우스 메시지</vt:lpstr>
      <vt:lpstr>[ Afx접두어가 붙은 함수들 ]</vt:lpstr>
      <vt:lpstr>2.커서</vt:lpstr>
      <vt:lpstr>2.커서</vt:lpstr>
      <vt:lpstr>2.커서</vt:lpstr>
      <vt:lpstr>2.커서</vt:lpstr>
      <vt:lpstr>2 커서</vt:lpstr>
      <vt:lpstr>3. 키보드</vt:lpstr>
      <vt:lpstr>3. 키보드</vt:lpstr>
      <vt:lpstr>3. 키보드</vt:lpstr>
      <vt:lpstr>3. 키보드</vt:lpstr>
      <vt:lpstr>3. 키보드</vt:lpstr>
      <vt:lpstr>3. 키보드</vt:lpstr>
      <vt:lpstr>3. 키보드</vt:lpstr>
      <vt:lpstr>Chapter4 메뉴</vt:lpstr>
      <vt:lpstr>1 메뉴의 기본(만들기)</vt:lpstr>
      <vt:lpstr>1 메뉴의 기본(불러오기)</vt:lpstr>
      <vt:lpstr>1 메뉴의 기본(불러오기)</vt:lpstr>
      <vt:lpstr>1 메뉴의 기본(명령에 반응하기)</vt:lpstr>
      <vt:lpstr>1 메뉴의 기본(명령의 범위)</vt:lpstr>
      <vt:lpstr>1 메뉴의 기본(명령의 범위)</vt:lpstr>
      <vt:lpstr>1 메뉴의 기본(항목 업데이트)</vt:lpstr>
      <vt:lpstr>1 메뉴의 기본(항목 업데이트)</vt:lpstr>
      <vt:lpstr>1 메뉴의 기본(항목 업데이트)</vt:lpstr>
      <vt:lpstr>1 메뉴의 기본(항목 업데이트)</vt:lpstr>
      <vt:lpstr>1 메뉴의 기본(키보드 액셀러레이터)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MFC (Microsoft Foundation Class)</dc:title>
  <dc:creator> </dc:creator>
  <cp:lastModifiedBy> </cp:lastModifiedBy>
  <cp:revision>97</cp:revision>
  <dcterms:created xsi:type="dcterms:W3CDTF">2007-09-11T03:33:30Z</dcterms:created>
  <dcterms:modified xsi:type="dcterms:W3CDTF">2008-03-24T07:36:35Z</dcterms:modified>
</cp:coreProperties>
</file>