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7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3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drgfreeman/rockpapersciss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ps.codesmith.l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A742-483E-ED69-55C7-A49FE49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53932"/>
            <a:ext cx="8791575" cy="2387600"/>
          </a:xfrm>
        </p:spPr>
        <p:txBody>
          <a:bodyPr/>
          <a:lstStyle/>
          <a:p>
            <a:r>
              <a:rPr lang="en-US" dirty="0"/>
              <a:t>Rock paper Scissors</a:t>
            </a:r>
            <a:br>
              <a:rPr lang="en-US" dirty="0"/>
            </a:br>
            <a:r>
              <a:rPr lang="en-US" sz="3600" dirty="0"/>
              <a:t>Convolutional Neural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64C00-BFE9-DDAA-4012-3755EE3B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33607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Michael Shepherd</a:t>
            </a:r>
          </a:p>
        </p:txBody>
      </p:sp>
    </p:spTree>
    <p:extLst>
      <p:ext uri="{BB962C8B-B14F-4D97-AF65-F5344CB8AC3E}">
        <p14:creationId xmlns:p14="http://schemas.microsoft.com/office/powerpoint/2010/main" val="50475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99FA-63BB-F616-D83F-6E2CBCA3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280-3296-36D6-B544-040702D7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3088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Question: Would using a pre-built hand detection model such as Google’s </a:t>
            </a:r>
            <a:r>
              <a:rPr lang="en-US" dirty="0" err="1"/>
              <a:t>MediaPipe</a:t>
            </a:r>
            <a:r>
              <a:rPr lang="en-US" dirty="0"/>
              <a:t> improve the efficiency and/or accuracy of a Rock-Paper-Scissors CNN in real-world applications?</a:t>
            </a:r>
          </a:p>
        </p:txBody>
      </p:sp>
      <p:pic>
        <p:nvPicPr>
          <p:cNvPr id="1026" name="Picture 2" descr="MediaPipe - YouTube">
            <a:extLst>
              <a:ext uri="{FF2B5EF4-FFF2-40B4-BE49-F238E27FC236}">
                <a16:creationId xmlns:a16="http://schemas.microsoft.com/office/drawing/2014/main" id="{04666BD9-8324-8DFE-C56E-48DFBC68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79" y="869274"/>
            <a:ext cx="2025419" cy="20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| LinkedIn">
            <a:extLst>
              <a:ext uri="{FF2B5EF4-FFF2-40B4-BE49-F238E27FC236}">
                <a16:creationId xmlns:a16="http://schemas.microsoft.com/office/drawing/2014/main" id="{AD8EBBF1-1ACE-CA90-92C8-E8B8FCE5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774" y="25793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ef Introduction to Tensorflow for Deep Learning - Analytics Vidhya">
            <a:extLst>
              <a:ext uri="{FF2B5EF4-FFF2-40B4-BE49-F238E27FC236}">
                <a16:creationId xmlns:a16="http://schemas.microsoft.com/office/drawing/2014/main" id="{F4FDF03E-9987-FAF2-C938-C7314091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20" y="3429000"/>
            <a:ext cx="2710689" cy="28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5A9C-5C97-B923-BD66-191B753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Selection/Feature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43C7-FB4D-7A4F-65F6-B8A21471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645336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dataset found at </a:t>
            </a:r>
            <a:r>
              <a:rPr lang="en-US" dirty="0">
                <a:hlinkClick r:id="rId2"/>
              </a:rPr>
              <a:t>https://www.kaggle.com/datasets/drgfreeman/rockpaperscissors</a:t>
            </a:r>
            <a:r>
              <a:rPr lang="en-US" dirty="0"/>
              <a:t> and modified using </a:t>
            </a:r>
            <a:r>
              <a:rPr lang="en-US" dirty="0" err="1"/>
              <a:t>MediaPipe</a:t>
            </a:r>
            <a:endParaRPr lang="en-US" dirty="0"/>
          </a:p>
          <a:p>
            <a:r>
              <a:rPr lang="en-US" dirty="0" err="1"/>
              <a:t>MediaPipe</a:t>
            </a:r>
            <a:r>
              <a:rPr lang="en-US" dirty="0"/>
              <a:t> used to detect hands in images and extract the locations of joints and hand segments, then output a simplified hand shape before training or prediction</a:t>
            </a:r>
          </a:p>
        </p:txBody>
      </p:sp>
      <p:pic>
        <p:nvPicPr>
          <p:cNvPr id="5" name="Picture 4" descr="Feature extracted image&#10;&#10;Description automatically generated with medium confidence">
            <a:extLst>
              <a:ext uri="{FF2B5EF4-FFF2-40B4-BE49-F238E27FC236}">
                <a16:creationId xmlns:a16="http://schemas.microsoft.com/office/drawing/2014/main" id="{74BD9F2B-F164-4335-6B23-6DAE5D80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85" y="4027068"/>
            <a:ext cx="2857500" cy="1905000"/>
          </a:xfrm>
          <a:prstGeom prst="rect">
            <a:avLst/>
          </a:prstGeom>
        </p:spPr>
      </p:pic>
      <p:pic>
        <p:nvPicPr>
          <p:cNvPr id="7" name="Picture 6" descr="Original dataset image">
            <a:extLst>
              <a:ext uri="{FF2B5EF4-FFF2-40B4-BE49-F238E27FC236}">
                <a16:creationId xmlns:a16="http://schemas.microsoft.com/office/drawing/2014/main" id="{F2EC204D-A5CF-EBBD-2FA6-0BDCA1CB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85" y="1952064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6D44-0F33-103B-2159-B9A642A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(data augmentation)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629D-19F5-9BD1-2911-5B55205D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0747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created using 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Features extracted using </a:t>
            </a:r>
            <a:r>
              <a:rPr lang="en-US" dirty="0" err="1"/>
              <a:t>MediaPipe</a:t>
            </a:r>
            <a:r>
              <a:rPr lang="en-US" dirty="0"/>
              <a:t> prior to training/prediction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used to:</a:t>
            </a:r>
          </a:p>
          <a:p>
            <a:r>
              <a:rPr lang="en-US" dirty="0"/>
              <a:t>Augment input data via rotation, shear, zoom, and vertical/horizontal flip to increase model flexibility and decrease likelihood of overfitting</a:t>
            </a:r>
          </a:p>
          <a:p>
            <a:r>
              <a:rPr lang="en-US" dirty="0"/>
              <a:t>Hold out 20% of data for validation before training begins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93C20-54E9-5BF5-695A-1C78CB098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/>
          <a:stretch/>
        </p:blipFill>
        <p:spPr>
          <a:xfrm>
            <a:off x="7920318" y="2363787"/>
            <a:ext cx="4018367" cy="2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19-8A5E-0D1C-1860-32D27207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 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4DB2-09F1-ABB9-4BF6-A17F4BBA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69106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Convolutional neural network uses multiple sets of 2D convolution and max pooling layers to exaggerate and recognize features within images</a:t>
            </a:r>
          </a:p>
          <a:p>
            <a:r>
              <a:rPr lang="en-US" dirty="0"/>
              <a:t>20% dropouts between each layer help prevent overfitting and further improve flexibility at the cost of training time</a:t>
            </a:r>
          </a:p>
          <a:p>
            <a:r>
              <a:rPr lang="en-US" dirty="0"/>
              <a:t>Output layer consists of “</a:t>
            </a:r>
            <a:r>
              <a:rPr lang="en-US" dirty="0" err="1"/>
              <a:t>softmax</a:t>
            </a:r>
            <a:r>
              <a:rPr lang="en-US" dirty="0"/>
              <a:t>” activation function and 3 neurons to correspond to the 3 categories being classified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4183A-FCC4-C064-9824-DBA407B2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"/>
          <a:stretch/>
        </p:blipFill>
        <p:spPr>
          <a:xfrm>
            <a:off x="7210518" y="2097088"/>
            <a:ext cx="4710300" cy="33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CC1-530A-41C4-0B13-B29AECC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(Deployment)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584427-2C13-3516-684B-4AA4596B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58740" cy="3541714"/>
          </a:xfrm>
        </p:spPr>
        <p:txBody>
          <a:bodyPr/>
          <a:lstStyle/>
          <a:p>
            <a:r>
              <a:rPr lang="en-US" dirty="0"/>
              <a:t>Python Flask backend used to deploy trained model to a server</a:t>
            </a:r>
          </a:p>
          <a:p>
            <a:r>
              <a:rPr lang="en-US" dirty="0"/>
              <a:t>Hosted using </a:t>
            </a:r>
            <a:r>
              <a:rPr lang="en-US" dirty="0" err="1"/>
              <a:t>Gunicorn</a:t>
            </a:r>
            <a:r>
              <a:rPr lang="en-US" dirty="0"/>
              <a:t> WSGI HTTP server and NGINX</a:t>
            </a:r>
          </a:p>
          <a:p>
            <a:r>
              <a:rPr lang="en-US" dirty="0"/>
              <a:t>Live and playable on </a:t>
            </a:r>
            <a:r>
              <a:rPr lang="en-US" dirty="0" err="1">
                <a:hlinkClick r:id="rId2"/>
              </a:rPr>
              <a:t>rps.CodeSmith.link</a:t>
            </a: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E3611AB-2FC0-F350-676E-D146B6B86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2" y="1801253"/>
            <a:ext cx="5220692" cy="3541712"/>
          </a:xfrm>
          <a:prstGeom prst="rect">
            <a:avLst/>
          </a:prstGeom>
        </p:spPr>
      </p:pic>
      <p:pic>
        <p:nvPicPr>
          <p:cNvPr id="1028" name="Picture 4" descr="Python Flask Tutorial - Javatpoint">
            <a:extLst>
              <a:ext uri="{FF2B5EF4-FFF2-40B4-BE49-F238E27FC236}">
                <a16:creationId xmlns:a16="http://schemas.microsoft.com/office/drawing/2014/main" id="{4889CAAD-5F92-A2E0-6C26-9501F7B6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64" y="9771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4064-ABF4-C2F9-1C69-1A99CF96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39CA-C82E-253F-940A-168F1BBC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778906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Model achieved a final accuracy of 97% on training data and 98% on held out validation data after 50 epochs</a:t>
            </a:r>
          </a:p>
          <a:p>
            <a:r>
              <a:rPr lang="en-US" dirty="0"/>
              <a:t>Creating a confusion matrix allows viewing of validation data misclassification, showing very high accuracy and few errors</a:t>
            </a:r>
          </a:p>
          <a:p>
            <a:r>
              <a:rPr lang="en-US" dirty="0"/>
              <a:t>Anecdotally, model is very accurate if entire hand is in full view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2FCA3C-E259-54B5-7F30-2A96E653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7" y="1395801"/>
            <a:ext cx="3132273" cy="2349205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39D0C9C-096E-4F41-FD44-31671A04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7" y="3745006"/>
            <a:ext cx="3132273" cy="23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3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5D0F-A638-BAD7-D155-F9FFADD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C6B2-BB45-1E5B-0166-2F26EBBC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809117" cy="354171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MediaPipe</a:t>
            </a:r>
            <a:r>
              <a:rPr lang="en-US" dirty="0"/>
              <a:t> for feature extraction greatly improves reliability of the system</a:t>
            </a:r>
          </a:p>
          <a:p>
            <a:r>
              <a:rPr lang="en-US" dirty="0"/>
              <a:t>Allows model to focus more on classification based on shape of the hand than distinguishing the hand</a:t>
            </a:r>
          </a:p>
          <a:p>
            <a:r>
              <a:rPr lang="en-US" dirty="0"/>
              <a:t>Greatly reduces prior issues with background contrast/busy images</a:t>
            </a:r>
          </a:p>
        </p:txBody>
      </p:sp>
      <p:pic>
        <p:nvPicPr>
          <p:cNvPr id="2054" name="Picture 6" descr="Lamp Icon Black Silhouette On Transparent Background Vector Illustration  Stock Illustration - Download Image Now - iStock">
            <a:extLst>
              <a:ext uri="{FF2B5EF4-FFF2-40B4-BE49-F238E27FC236}">
                <a16:creationId xmlns:a16="http://schemas.microsoft.com/office/drawing/2014/main" id="{C468AD94-E290-B5C7-7DF8-0C44D277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63" y1="24519" x2="27163" y2="24519"/>
                        <a14:foregroundMark x1="20192" y1="46875" x2="20192" y2="46875"/>
                        <a14:foregroundMark x1="28365" y1="68269" x2="28365" y2="68269"/>
                        <a14:foregroundMark x1="50481" y1="12260" x2="50481" y2="12260"/>
                        <a14:foregroundMark x1="73317" y1="24038" x2="73317" y2="24038"/>
                        <a14:foregroundMark x1="84375" y1="46875" x2="84375" y2="46875"/>
                        <a14:foregroundMark x1="71875" y1="68750" x2="71875" y2="68750"/>
                        <a14:foregroundMark x1="51442" y1="77644" x2="51442" y2="77644"/>
                        <a14:foregroundMark x1="49760" y1="80529" x2="49760" y2="80529"/>
                        <a14:foregroundMark x1="47837" y1="84375" x2="47837" y2="84375"/>
                        <a14:foregroundMark x1="49038" y1="88702" x2="49038" y2="88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02" y="1246909"/>
            <a:ext cx="4233611" cy="42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9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B4B4B4"/>
      </a:dk1>
      <a:lt1>
        <a:sysClr val="window" lastClr="212121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340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Rock paper Scissors Convolutional Neural Network</vt:lpstr>
      <vt:lpstr>Introduction</vt:lpstr>
      <vt:lpstr>Data Selection/Feature extraction</vt:lpstr>
      <vt:lpstr>Methods (data augmentation)</vt:lpstr>
      <vt:lpstr>Methods (Model training)</vt:lpstr>
      <vt:lpstr>Methods (Deployment)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CNN</dc:title>
  <dc:creator>Shepherd, Michael T.</dc:creator>
  <cp:lastModifiedBy>Shepherd, Michael T.</cp:lastModifiedBy>
  <cp:revision>2</cp:revision>
  <dcterms:created xsi:type="dcterms:W3CDTF">2022-08-15T04:48:40Z</dcterms:created>
  <dcterms:modified xsi:type="dcterms:W3CDTF">2022-08-16T00:29:45Z</dcterms:modified>
</cp:coreProperties>
</file>