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8" r:id="rId3"/>
    <p:sldId id="264" r:id="rId4"/>
    <p:sldId id="270" r:id="rId5"/>
    <p:sldId id="262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2" r:id="rId14"/>
    <p:sldId id="259" r:id="rId15"/>
    <p:sldId id="25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9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16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15.png"/><Relationship Id="rId5" Type="http://schemas.openxmlformats.org/officeDocument/2006/relationships/image" Target="../media/image21.jpeg"/><Relationship Id="rId10" Type="http://schemas.openxmlformats.org/officeDocument/2006/relationships/image" Target="../media/image14.svg"/><Relationship Id="rId4" Type="http://schemas.openxmlformats.org/officeDocument/2006/relationships/image" Target="../media/image20.jpeg"/><Relationship Id="rId9" Type="http://schemas.openxmlformats.org/officeDocument/2006/relationships/image" Target="../media/image13.png"/><Relationship Id="rId1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.svg"/><Relationship Id="rId5" Type="http://schemas.openxmlformats.org/officeDocument/2006/relationships/image" Target="../media/image12.sv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92652652-0D5A-F99B-2097-72C55C991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9" b="14021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DFB91-9504-44FD-9571-7B475235F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Energy, Sustainability,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4E3A-4E28-4644-B33B-CA5821D6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Patrick Shepherd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phic 13" descr="Plant with solid fill">
            <a:extLst>
              <a:ext uri="{FF2B5EF4-FFF2-40B4-BE49-F238E27FC236}">
                <a16:creationId xmlns:a16="http://schemas.microsoft.com/office/drawing/2014/main" id="{F26BFA10-41F6-4DCB-80E8-F3934FE0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5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Classifying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0C48A6-805D-41A9-A695-AE0BD7B11752}"/>
              </a:ext>
            </a:extLst>
          </p:cNvPr>
          <p:cNvSpPr/>
          <p:nvPr/>
        </p:nvSpPr>
        <p:spPr>
          <a:xfrm>
            <a:off x="1766725" y="5134987"/>
            <a:ext cx="3516198" cy="136688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THE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6D74D0-E92A-46E0-97EB-AFC14C7892FF}"/>
              </a:ext>
            </a:extLst>
          </p:cNvPr>
          <p:cNvSpPr/>
          <p:nvPr/>
        </p:nvSpPr>
        <p:spPr>
          <a:xfrm>
            <a:off x="7949945" y="2752626"/>
            <a:ext cx="3516198" cy="136688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THE MODEL</a:t>
            </a:r>
          </a:p>
        </p:txBody>
      </p:sp>
      <p:pic>
        <p:nvPicPr>
          <p:cNvPr id="2050" name="Picture 2" descr="10,000+ Best Cat Photos · 100% Free Download · Pexels Stock Photos">
            <a:extLst>
              <a:ext uri="{FF2B5EF4-FFF2-40B4-BE49-F238E27FC236}">
                <a16:creationId xmlns:a16="http://schemas.microsoft.com/office/drawing/2014/main" id="{C724EE0C-DEDD-4940-9D79-10E44230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4" y="3733712"/>
            <a:ext cx="705107" cy="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mestic cat">
            <a:extLst>
              <a:ext uri="{FF2B5EF4-FFF2-40B4-BE49-F238E27FC236}">
                <a16:creationId xmlns:a16="http://schemas.microsoft.com/office/drawing/2014/main" id="{DCF488C0-DB8A-4DCB-A38E-3FFBB42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64" y="2916885"/>
            <a:ext cx="740664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my cat happy? This app predicts feline moods | WIRED UK">
            <a:extLst>
              <a:ext uri="{FF2B5EF4-FFF2-40B4-BE49-F238E27FC236}">
                <a16:creationId xmlns:a16="http://schemas.microsoft.com/office/drawing/2014/main" id="{9FF3CB25-A5D1-42BE-9420-4235C372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12534"/>
          <a:stretch/>
        </p:blipFill>
        <p:spPr bwMode="auto">
          <a:xfrm>
            <a:off x="2564091" y="3287217"/>
            <a:ext cx="879835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ppy Photos, Download Free Puppy Stock Photos &amp; HD Images">
            <a:extLst>
              <a:ext uri="{FF2B5EF4-FFF2-40B4-BE49-F238E27FC236}">
                <a16:creationId xmlns:a16="http://schemas.microsoft.com/office/drawing/2014/main" id="{34AEF276-A3A8-49AA-94F5-E01FAD89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07" y="3104112"/>
            <a:ext cx="572199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15+ Adorable Puppy Pictures | Download Free Images of Puppies">
            <a:extLst>
              <a:ext uri="{FF2B5EF4-FFF2-40B4-BE49-F238E27FC236}">
                <a16:creationId xmlns:a16="http://schemas.microsoft.com/office/drawing/2014/main" id="{C3294C74-5EE8-4116-A6CB-5C65F3E2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8" y="2603099"/>
            <a:ext cx="492878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7EAB6B59-E605-4786-8991-6CCF93B5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70" y="3361626"/>
            <a:ext cx="740664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718E9D-3E91-4BDE-A5CB-051C3930CB38}"/>
              </a:ext>
            </a:extLst>
          </p:cNvPr>
          <p:cNvSpPr/>
          <p:nvPr/>
        </p:nvSpPr>
        <p:spPr>
          <a:xfrm>
            <a:off x="944584" y="4468309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361CA4-1C4C-4F04-B6C3-D9512554A5A7}"/>
              </a:ext>
            </a:extLst>
          </p:cNvPr>
          <p:cNvSpPr/>
          <p:nvPr/>
        </p:nvSpPr>
        <p:spPr>
          <a:xfrm>
            <a:off x="1705856" y="3653164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C7EC2E-6794-4300-B6FF-D13696E5A528}"/>
              </a:ext>
            </a:extLst>
          </p:cNvPr>
          <p:cNvSpPr/>
          <p:nvPr/>
        </p:nvSpPr>
        <p:spPr>
          <a:xfrm>
            <a:off x="2626935" y="4027881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991534-9E92-4AF6-97F4-A1C5B6369DD0}"/>
              </a:ext>
            </a:extLst>
          </p:cNvPr>
          <p:cNvSpPr/>
          <p:nvPr/>
        </p:nvSpPr>
        <p:spPr>
          <a:xfrm>
            <a:off x="3830030" y="3834400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pic>
        <p:nvPicPr>
          <p:cNvPr id="2062" name="Picture 14" descr="The science behind puppy-dog eyes, and other ways our canines communicate  with us - ABC News">
            <a:extLst>
              <a:ext uri="{FF2B5EF4-FFF2-40B4-BE49-F238E27FC236}">
                <a16:creationId xmlns:a16="http://schemas.microsoft.com/office/drawing/2014/main" id="{55D9F909-5C80-43C2-AE56-5AB5A5D3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15" y="605171"/>
            <a:ext cx="1791129" cy="119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DAFB6F-3399-4E5D-AD76-FEE26C6976AF}"/>
              </a:ext>
            </a:extLst>
          </p:cNvPr>
          <p:cNvSpPr/>
          <p:nvPr/>
        </p:nvSpPr>
        <p:spPr>
          <a:xfrm>
            <a:off x="4577816" y="3342772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AE6BE-9801-4FB2-A5CB-4A02627AF73B}"/>
              </a:ext>
            </a:extLst>
          </p:cNvPr>
          <p:cNvSpPr/>
          <p:nvPr/>
        </p:nvSpPr>
        <p:spPr>
          <a:xfrm>
            <a:off x="5336235" y="4102290"/>
            <a:ext cx="705107" cy="355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3E02FC-AC6F-4A1B-855B-441DB83C2AF7}"/>
              </a:ext>
            </a:extLst>
          </p:cNvPr>
          <p:cNvSpPr/>
          <p:nvPr/>
        </p:nvSpPr>
        <p:spPr>
          <a:xfrm>
            <a:off x="9176377" y="1799921"/>
            <a:ext cx="1061135" cy="5827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???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360E382-B22E-4B30-A8F2-31D112AB9C3C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2255574" y="3865736"/>
            <a:ext cx="310815" cy="22276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0AC003-1019-4C98-8142-88EB52944D58}"/>
              </a:ext>
            </a:extLst>
          </p:cNvPr>
          <p:cNvCxnSpPr>
            <a:cxnSpLocks/>
            <a:stCxn id="22" idx="2"/>
            <a:endCxn id="2" idx="0"/>
          </p:cNvCxnSpPr>
          <p:nvPr/>
        </p:nvCxnSpPr>
        <p:spPr>
          <a:xfrm rot="16200000" flipH="1">
            <a:off x="2228637" y="3838800"/>
            <a:ext cx="1125960" cy="14664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69C3E9B-5F80-407E-A427-105266CE56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1249" y="4491412"/>
            <a:ext cx="741816" cy="545335"/>
          </a:xfrm>
          <a:prstGeom prst="curved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73A13EF-C023-466E-9A9B-2230477A3ADF}"/>
              </a:ext>
            </a:extLst>
          </p:cNvPr>
          <p:cNvCxnSpPr>
            <a:cxnSpLocks/>
          </p:cNvCxnSpPr>
          <p:nvPr/>
        </p:nvCxnSpPr>
        <p:spPr>
          <a:xfrm rot="5400000">
            <a:off x="3381341" y="4333745"/>
            <a:ext cx="944724" cy="657760"/>
          </a:xfrm>
          <a:prstGeom prst="curvedConnector3">
            <a:avLst>
              <a:gd name="adj1" fmla="val 220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1724C5D-A134-42CC-8342-9388C6E4AF6C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rot="5400000">
            <a:off x="3509421" y="3714038"/>
            <a:ext cx="1436352" cy="1405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ECBAFFF-3D1B-449C-8522-1B1D6E55B147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 rot="5400000">
            <a:off x="4268390" y="3714588"/>
            <a:ext cx="676834" cy="21639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8AF1EB7-FFE3-4E62-910E-61E07C1EC5BF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rot="16200000" flipH="1">
            <a:off x="9522514" y="2567096"/>
            <a:ext cx="369960" cy="1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9587043-54CF-4066-B636-3DBC5F75E288}"/>
              </a:ext>
            </a:extLst>
          </p:cNvPr>
          <p:cNvSpPr/>
          <p:nvPr/>
        </p:nvSpPr>
        <p:spPr>
          <a:xfrm>
            <a:off x="9176376" y="5890719"/>
            <a:ext cx="1061135" cy="5827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dog</a:t>
            </a:r>
          </a:p>
        </p:txBody>
      </p:sp>
      <p:pic>
        <p:nvPicPr>
          <p:cNvPr id="68" name="Picture 14" descr="The science behind puppy-dog eyes, and other ways our canines communicate  with us - ABC News">
            <a:extLst>
              <a:ext uri="{FF2B5EF4-FFF2-40B4-BE49-F238E27FC236}">
                <a16:creationId xmlns:a16="http://schemas.microsoft.com/office/drawing/2014/main" id="{490F36C4-C0E1-413C-8B0D-04143857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79" y="4699447"/>
            <a:ext cx="1791129" cy="11919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74815B-64CD-4E73-987B-D3DB1F937BA7}"/>
              </a:ext>
            </a:extLst>
          </p:cNvPr>
          <p:cNvCxnSpPr>
            <a:stCxn id="11" idx="2"/>
            <a:endCxn id="68" idx="0"/>
          </p:cNvCxnSpPr>
          <p:nvPr/>
        </p:nvCxnSpPr>
        <p:spPr>
          <a:xfrm flipH="1">
            <a:off x="9706944" y="4119513"/>
            <a:ext cx="1100" cy="57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Graphic 83" descr="Basic Shapes with solid fill">
            <a:extLst>
              <a:ext uri="{FF2B5EF4-FFF2-40B4-BE49-F238E27FC236}">
                <a16:creationId xmlns:a16="http://schemas.microsoft.com/office/drawing/2014/main" id="{17913BB1-28DD-48A0-BF9E-358EC44086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8185" y="1458334"/>
            <a:ext cx="1188720" cy="1188720"/>
          </a:xfrm>
          <a:prstGeom prst="rect">
            <a:avLst/>
          </a:prstGeom>
        </p:spPr>
      </p:pic>
      <p:pic>
        <p:nvPicPr>
          <p:cNvPr id="85" name="Graphic 84" descr="Basic Shapes outline">
            <a:extLst>
              <a:ext uri="{FF2B5EF4-FFF2-40B4-BE49-F238E27FC236}">
                <a16:creationId xmlns:a16="http://schemas.microsoft.com/office/drawing/2014/main" id="{567DC123-8F6D-4A19-8FF2-8B50808100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785" y="1232723"/>
            <a:ext cx="1188720" cy="1188720"/>
          </a:xfrm>
          <a:prstGeom prst="rect">
            <a:avLst/>
          </a:prstGeom>
        </p:spPr>
      </p:pic>
      <p:pic>
        <p:nvPicPr>
          <p:cNvPr id="123" name="Graphic 122" descr="Plant with solid fill">
            <a:extLst>
              <a:ext uri="{FF2B5EF4-FFF2-40B4-BE49-F238E27FC236}">
                <a16:creationId xmlns:a16="http://schemas.microsoft.com/office/drawing/2014/main" id="{CEC99457-C8F1-4730-A47E-E38BEEB51C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Deciding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D4467-3670-4BFC-BF2F-E8D60D7C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5" y="831850"/>
            <a:ext cx="5582350" cy="5640070"/>
          </a:xfrm>
          <a:prstGeom prst="rect">
            <a:avLst/>
          </a:prstGeom>
        </p:spPr>
      </p:pic>
      <p:pic>
        <p:nvPicPr>
          <p:cNvPr id="13" name="Graphic 12" descr="Artificial Intelligence outline">
            <a:extLst>
              <a:ext uri="{FF2B5EF4-FFF2-40B4-BE49-F238E27FC236}">
                <a16:creationId xmlns:a16="http://schemas.microsoft.com/office/drawing/2014/main" id="{F6616040-2CB8-4627-A1BB-857A4C6F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61" y="1351281"/>
            <a:ext cx="1828800" cy="1828800"/>
          </a:xfrm>
          <a:prstGeom prst="rect">
            <a:avLst/>
          </a:prstGeom>
        </p:spPr>
      </p:pic>
      <p:pic>
        <p:nvPicPr>
          <p:cNvPr id="15" name="Graphic 14" descr="Plant with solid fill">
            <a:extLst>
              <a:ext uri="{FF2B5EF4-FFF2-40B4-BE49-F238E27FC236}">
                <a16:creationId xmlns:a16="http://schemas.microsoft.com/office/drawing/2014/main" id="{24AF1FF3-E580-4A70-984D-4E307B128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1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Deciding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D4467-3670-4BFC-BF2F-E8D60D7C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5" y="831850"/>
            <a:ext cx="5582350" cy="56400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CB32D3-7AFC-4EA8-97B1-0A315DD8585A}"/>
              </a:ext>
            </a:extLst>
          </p:cNvPr>
          <p:cNvSpPr/>
          <p:nvPr/>
        </p:nvSpPr>
        <p:spPr>
          <a:xfrm>
            <a:off x="4172091" y="3609463"/>
            <a:ext cx="1371600" cy="1371600"/>
          </a:xfrm>
          <a:prstGeom prst="ellipse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AE2F8-7A08-4009-9D7D-83D73F7C6835}"/>
              </a:ext>
            </a:extLst>
          </p:cNvPr>
          <p:cNvSpPr txBox="1"/>
          <p:nvPr/>
        </p:nvSpPr>
        <p:spPr>
          <a:xfrm>
            <a:off x="1028700" y="3651885"/>
            <a:ext cx="265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information the agent needs in order to choose an action.  For instance, if the agent is crossing the street, two important pieces of information might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walk sign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cars coming?</a:t>
            </a:r>
          </a:p>
        </p:txBody>
      </p:sp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DC44F02F-5657-4C19-B29D-419252B68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61" y="1351281"/>
            <a:ext cx="1828800" cy="1828800"/>
          </a:xfrm>
          <a:prstGeom prst="rect">
            <a:avLst/>
          </a:prstGeom>
        </p:spPr>
      </p:pic>
      <p:pic>
        <p:nvPicPr>
          <p:cNvPr id="7" name="Graphic 6" descr="Plant with solid fill">
            <a:extLst>
              <a:ext uri="{FF2B5EF4-FFF2-40B4-BE49-F238E27FC236}">
                <a16:creationId xmlns:a16="http://schemas.microsoft.com/office/drawing/2014/main" id="{8E58B24C-0CED-4C08-8A7B-B833B9654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Deciding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D4467-3670-4BFC-BF2F-E8D60D7C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5" y="831850"/>
            <a:ext cx="5582350" cy="56400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CB32D3-7AFC-4EA8-97B1-0A315DD8585A}"/>
              </a:ext>
            </a:extLst>
          </p:cNvPr>
          <p:cNvSpPr/>
          <p:nvPr/>
        </p:nvSpPr>
        <p:spPr>
          <a:xfrm>
            <a:off x="3276545" y="2327420"/>
            <a:ext cx="1371600" cy="1371600"/>
          </a:xfrm>
          <a:prstGeom prst="ellipse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AE2F8-7A08-4009-9D7D-83D73F7C6835}"/>
              </a:ext>
            </a:extLst>
          </p:cNvPr>
          <p:cNvSpPr txBox="1"/>
          <p:nvPr/>
        </p:nvSpPr>
        <p:spPr>
          <a:xfrm>
            <a:off x="1028700" y="3651885"/>
            <a:ext cx="265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determines what the agent “values” and “fears”.  The design of this function informs the kinds of decisions the agent will learn to make.</a:t>
            </a:r>
          </a:p>
        </p:txBody>
      </p:sp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DC44F02F-5657-4C19-B29D-419252B68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61" y="1351281"/>
            <a:ext cx="1828800" cy="1828800"/>
          </a:xfrm>
          <a:prstGeom prst="rect">
            <a:avLst/>
          </a:prstGeom>
        </p:spPr>
      </p:pic>
      <p:pic>
        <p:nvPicPr>
          <p:cNvPr id="7" name="Graphic 6" descr="Plant with solid fill">
            <a:extLst>
              <a:ext uri="{FF2B5EF4-FFF2-40B4-BE49-F238E27FC236}">
                <a16:creationId xmlns:a16="http://schemas.microsoft.com/office/drawing/2014/main" id="{8E58B24C-0CED-4C08-8A7B-B833B9654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B35-C60B-43D1-8964-0152513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D662-6E7D-43B9-8798-830BECB0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little background (20 minutes)</a:t>
            </a:r>
          </a:p>
          <a:p>
            <a:pPr marL="731520" lvl="1" indent="-457200"/>
            <a:r>
              <a:rPr lang="en-US" dirty="0"/>
              <a:t>How does the infrastructure of the energy industry work?</a:t>
            </a:r>
          </a:p>
          <a:p>
            <a:pPr marL="731520" lvl="1" indent="-457200"/>
            <a:r>
              <a:rPr lang="en-US" dirty="0"/>
              <a:t>How do energy trading markets work?</a:t>
            </a:r>
          </a:p>
          <a:p>
            <a:pPr marL="731520" lvl="1" indent="-457200"/>
            <a:r>
              <a:rPr lang="en-US" dirty="0"/>
              <a:t>How does AI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Group guided exploration of specific topics (30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Whole-room discussion of group topics (20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discussion (remainder)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phic 3" descr="Plant with solid fill">
            <a:extLst>
              <a:ext uri="{FF2B5EF4-FFF2-40B4-BE49-F238E27FC236}">
                <a16:creationId xmlns:a16="http://schemas.microsoft.com/office/drawing/2014/main" id="{0FAEA75D-D91F-4E56-A1EB-29E5B148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B35-C60B-43D1-8964-0152513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D662-6E7D-43B9-8798-830BECB0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little background (20 minutes)</a:t>
            </a:r>
          </a:p>
          <a:p>
            <a:pPr marL="731520" lvl="1" indent="-457200"/>
            <a:r>
              <a:rPr lang="en-US" dirty="0"/>
              <a:t>How does the infrastructure of the energy industry work?</a:t>
            </a:r>
          </a:p>
          <a:p>
            <a:pPr marL="731520" lvl="1" indent="-457200"/>
            <a:r>
              <a:rPr lang="en-US" dirty="0"/>
              <a:t>How do energy trading markets work?</a:t>
            </a:r>
          </a:p>
          <a:p>
            <a:pPr marL="731520" lvl="1" indent="-457200"/>
            <a:r>
              <a:rPr lang="en-US" dirty="0"/>
              <a:t>How does AI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guided exploration of specific topics (30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Whole-room discussion of group topics (20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discussion (remainder)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phic 3" descr="Plant with solid fill">
            <a:extLst>
              <a:ext uri="{FF2B5EF4-FFF2-40B4-BE49-F238E27FC236}">
                <a16:creationId xmlns:a16="http://schemas.microsoft.com/office/drawing/2014/main" id="{7022AFC4-4272-4523-8BF6-51230BD4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9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B35-C60B-43D1-8964-0152513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D662-6E7D-43B9-8798-830BECB0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little background (20 minutes)</a:t>
            </a:r>
          </a:p>
          <a:p>
            <a:pPr marL="731520" lvl="1" indent="-457200"/>
            <a:r>
              <a:rPr lang="en-US" dirty="0"/>
              <a:t>How does the infrastructure of the energy industry work?</a:t>
            </a:r>
          </a:p>
          <a:p>
            <a:pPr marL="731520" lvl="1" indent="-457200"/>
            <a:r>
              <a:rPr lang="en-US" dirty="0"/>
              <a:t>How do energy trading markets work?</a:t>
            </a:r>
          </a:p>
          <a:p>
            <a:pPr marL="731520" lvl="1" indent="-457200"/>
            <a:r>
              <a:rPr lang="en-US" dirty="0"/>
              <a:t>How does AI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guided exploration of specific topics (30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Whole-room discussion of group topics (20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Open discussion (remainder)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Plant with solid fill">
            <a:extLst>
              <a:ext uri="{FF2B5EF4-FFF2-40B4-BE49-F238E27FC236}">
                <a16:creationId xmlns:a16="http://schemas.microsoft.com/office/drawing/2014/main" id="{64DCBD9B-C7F3-47CC-8D85-381B00B3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B35-C60B-43D1-8964-0152513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D662-6E7D-43B9-8798-830BECB0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 little background (20 minutes)</a:t>
            </a:r>
          </a:p>
          <a:p>
            <a:pPr marL="731520" lvl="1" indent="-457200"/>
            <a:r>
              <a:rPr lang="en-US" dirty="0"/>
              <a:t>How does the infrastructure of the energy industry work?</a:t>
            </a:r>
          </a:p>
          <a:p>
            <a:pPr marL="731520" lvl="1" indent="-457200"/>
            <a:r>
              <a:rPr lang="en-US" dirty="0"/>
              <a:t>How do energy trading markets work?</a:t>
            </a:r>
          </a:p>
          <a:p>
            <a:pPr marL="731520" lvl="1" indent="-457200"/>
            <a:r>
              <a:rPr lang="en-US" dirty="0"/>
              <a:t>How does AI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guided exploration of specific topics (30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Whole-room discussion of group topics (20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discussion (remainder)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phic 3" descr="Plant with solid fill">
            <a:extLst>
              <a:ext uri="{FF2B5EF4-FFF2-40B4-BE49-F238E27FC236}">
                <a16:creationId xmlns:a16="http://schemas.microsoft.com/office/drawing/2014/main" id="{8DE65749-FE8E-40DF-98CE-1462F07A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09D0-B0A5-4499-8ED2-D3B7A047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How does the infrastructure of the energy industry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EA03D-9290-4B61-B105-48A561A82D61}"/>
              </a:ext>
            </a:extLst>
          </p:cNvPr>
          <p:cNvSpPr txBox="1"/>
          <p:nvPr/>
        </p:nvSpPr>
        <p:spPr>
          <a:xfrm>
            <a:off x="365760" y="6253475"/>
            <a:ext cx="94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https://www.rpc.senate.gov/policy-papers/infrastructure-cybersecurity-the-us-electric-grid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DF6CE-BE4E-480D-9A38-E61F80A3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82" y="1351281"/>
            <a:ext cx="9664436" cy="4823585"/>
          </a:xfrm>
        </p:spPr>
      </p:pic>
      <p:pic>
        <p:nvPicPr>
          <p:cNvPr id="9" name="Graphic 8" descr="Plant with solid fill">
            <a:extLst>
              <a:ext uri="{FF2B5EF4-FFF2-40B4-BE49-F238E27FC236}">
                <a16:creationId xmlns:a16="http://schemas.microsoft.com/office/drawing/2014/main" id="{B0758634-E275-406D-82CB-BAEA24320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A03D-9290-4B61-B105-48A561A82D61}"/>
              </a:ext>
            </a:extLst>
          </p:cNvPr>
          <p:cNvSpPr txBox="1"/>
          <p:nvPr/>
        </p:nvSpPr>
        <p:spPr>
          <a:xfrm>
            <a:off x="365760" y="6253475"/>
            <a:ext cx="94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https://www.rpc.senate.gov/policy-papers/infrastructure-cybersecurity-the-us-electric-grid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DF6CE-BE4E-480D-9A38-E61F80A3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82" y="1351281"/>
            <a:ext cx="9664436" cy="48235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289DB3-FE4B-4D74-9057-3FBECA29D6E9}"/>
              </a:ext>
            </a:extLst>
          </p:cNvPr>
          <p:cNvSpPr txBox="1"/>
          <p:nvPr/>
        </p:nvSpPr>
        <p:spPr>
          <a:xfrm rot="16200000">
            <a:off x="41229" y="3233394"/>
            <a:ext cx="201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Supply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6A06F-E183-4B2F-8FFA-753650547176}"/>
              </a:ext>
            </a:extLst>
          </p:cNvPr>
          <p:cNvSpPr txBox="1"/>
          <p:nvPr/>
        </p:nvSpPr>
        <p:spPr>
          <a:xfrm rot="5400000">
            <a:off x="10088070" y="3233394"/>
            <a:ext cx="220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Demand 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2F1191-5B4D-49E5-B602-B94306630841}"/>
              </a:ext>
            </a:extLst>
          </p:cNvPr>
          <p:cNvSpPr/>
          <p:nvPr/>
        </p:nvSpPr>
        <p:spPr>
          <a:xfrm>
            <a:off x="2809188" y="2997723"/>
            <a:ext cx="914400" cy="914400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D24AD7-43AA-415C-BF1C-8924C18C3D31}"/>
              </a:ext>
            </a:extLst>
          </p:cNvPr>
          <p:cNvSpPr/>
          <p:nvPr/>
        </p:nvSpPr>
        <p:spPr>
          <a:xfrm>
            <a:off x="7882379" y="4253059"/>
            <a:ext cx="914400" cy="914400"/>
          </a:xfrm>
          <a:prstGeom prst="ellipse">
            <a:avLst/>
          </a:pr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93C74-9EAA-4E4D-A710-49ABC5E452BA}"/>
              </a:ext>
            </a:extLst>
          </p:cNvPr>
          <p:cNvSpPr txBox="1"/>
          <p:nvPr/>
        </p:nvSpPr>
        <p:spPr>
          <a:xfrm>
            <a:off x="4769963" y="339365"/>
            <a:ext cx="474168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capacity is EXTREMELY limited.</a:t>
            </a:r>
          </a:p>
          <a:p>
            <a:pPr algn="ctr"/>
            <a:r>
              <a:rPr lang="en-US" dirty="0"/>
              <a:t>Production and consumption must match exactly in real time, all the time.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D80D540-3CFE-45BA-A793-124FDC4F3A76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2919829" y="1147590"/>
            <a:ext cx="2196693" cy="150357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B670D67-C207-4858-8E1D-65060EE71006}"/>
              </a:ext>
            </a:extLst>
          </p:cNvPr>
          <p:cNvCxnSpPr>
            <a:stCxn id="10" idx="0"/>
            <a:endCxn id="12" idx="3"/>
          </p:cNvCxnSpPr>
          <p:nvPr/>
        </p:nvCxnSpPr>
        <p:spPr>
          <a:xfrm rot="5400000" flipH="1" flipV="1">
            <a:off x="7199598" y="1941012"/>
            <a:ext cx="3452029" cy="1172066"/>
          </a:xfrm>
          <a:prstGeom prst="curvedConnector4">
            <a:avLst>
              <a:gd name="adj1" fmla="val 43313"/>
              <a:gd name="adj2" fmla="val 1195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AE40AF20-A35D-478A-A518-99A6830F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59489A-1788-436D-BB50-D1579E253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4" y="1374726"/>
            <a:ext cx="4711864" cy="47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2EDD35-0765-4D4A-946D-3CDFC6A5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How does the infrastructure of the energy industry work?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3246BB-B383-47EC-AB36-230AC411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1818640"/>
            <a:ext cx="6232370" cy="40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72EDB8-E831-4F7B-9ABD-BD6EAD824569}"/>
              </a:ext>
            </a:extLst>
          </p:cNvPr>
          <p:cNvSpPr txBox="1"/>
          <p:nvPr/>
        </p:nvSpPr>
        <p:spPr>
          <a:xfrm>
            <a:off x="365759" y="6259397"/>
            <a:ext cx="959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https://en.wikipedia.org/wiki/North_American_power_transmission_grid</a:t>
            </a:r>
          </a:p>
        </p:txBody>
      </p:sp>
      <p:pic>
        <p:nvPicPr>
          <p:cNvPr id="10" name="Graphic 9" descr="Plant with solid fill">
            <a:extLst>
              <a:ext uri="{FF2B5EF4-FFF2-40B4-BE49-F238E27FC236}">
                <a16:creationId xmlns:a16="http://schemas.microsoft.com/office/drawing/2014/main" id="{7FF6FAD2-095D-46C9-9332-A7E22B3E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E042-610A-4D5A-A22B-685C19B55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209" y="2162175"/>
            <a:ext cx="8443582" cy="3968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A03D-9290-4B61-B105-48A561A82D61}"/>
              </a:ext>
            </a:extLst>
          </p:cNvPr>
          <p:cNvSpPr txBox="1"/>
          <p:nvPr/>
        </p:nvSpPr>
        <p:spPr>
          <a:xfrm>
            <a:off x="365760" y="6253475"/>
            <a:ext cx="66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https://learn.pjm.com/electricity-basics/market-for-electricity.aspx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BC860F-AC4E-4C41-B860-03E10BCA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How do the economics of the energy industry work?</a:t>
            </a:r>
          </a:p>
        </p:txBody>
      </p:sp>
      <p:pic>
        <p:nvPicPr>
          <p:cNvPr id="11" name="Graphic 10" descr="Plant with solid fill">
            <a:extLst>
              <a:ext uri="{FF2B5EF4-FFF2-40B4-BE49-F238E27FC236}">
                <a16:creationId xmlns:a16="http://schemas.microsoft.com/office/drawing/2014/main" id="{F8072729-EDBD-4E66-8559-359750B8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A03D-9290-4B61-B105-48A561A82D61}"/>
              </a:ext>
            </a:extLst>
          </p:cNvPr>
          <p:cNvSpPr txBox="1"/>
          <p:nvPr/>
        </p:nvSpPr>
        <p:spPr>
          <a:xfrm>
            <a:off x="365759" y="6259397"/>
            <a:ext cx="959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https://www.iso-ne.com/about/what-we-do/in-depth/how-resources-are-selected-and-prices-are-set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BC860F-AC4E-4C41-B860-03E10BCA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Wholesale energy market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14B08-84F5-4193-9DCA-8AF8D494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56" y="1567327"/>
            <a:ext cx="7725888" cy="456677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C5724C-E429-41E4-A42C-5D64EB740AAD}"/>
              </a:ext>
            </a:extLst>
          </p:cNvPr>
          <p:cNvCxnSpPr/>
          <p:nvPr/>
        </p:nvCxnSpPr>
        <p:spPr>
          <a:xfrm flipH="1">
            <a:off x="1894788" y="4034672"/>
            <a:ext cx="3355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C250E2-FC66-440B-BB1C-8D544A652635}"/>
              </a:ext>
            </a:extLst>
          </p:cNvPr>
          <p:cNvSpPr txBox="1"/>
          <p:nvPr/>
        </p:nvSpPr>
        <p:spPr>
          <a:xfrm>
            <a:off x="329626" y="3791243"/>
            <a:ext cx="16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paid to A, B, C, and D</a:t>
            </a:r>
          </a:p>
        </p:txBody>
      </p:sp>
      <p:pic>
        <p:nvPicPr>
          <p:cNvPr id="12" name="Graphic 11" descr="Plant with solid fill">
            <a:extLst>
              <a:ext uri="{FF2B5EF4-FFF2-40B4-BE49-F238E27FC236}">
                <a16:creationId xmlns:a16="http://schemas.microsoft.com/office/drawing/2014/main" id="{B74A5B59-17D7-4F25-84A7-15F1889A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What is the role of AI?</a:t>
            </a:r>
          </a:p>
        </p:txBody>
      </p:sp>
      <p:pic>
        <p:nvPicPr>
          <p:cNvPr id="10" name="Graphic 9" descr="Artificial Intelligence outline">
            <a:extLst>
              <a:ext uri="{FF2B5EF4-FFF2-40B4-BE49-F238E27FC236}">
                <a16:creationId xmlns:a16="http://schemas.microsoft.com/office/drawing/2014/main" id="{B330EAD2-244F-4DA7-9380-A3DC1F8E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801" y="2514600"/>
            <a:ext cx="1828800" cy="1828800"/>
          </a:xfrm>
          <a:prstGeom prst="rect">
            <a:avLst/>
          </a:prstGeom>
        </p:spPr>
      </p:pic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2CE77CA0-78A8-4E88-A5BB-679A47099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5399" y="2514600"/>
            <a:ext cx="1828800" cy="1828800"/>
          </a:xfrm>
          <a:prstGeom prst="rect">
            <a:avLst/>
          </a:prstGeom>
        </p:spPr>
      </p:pic>
      <p:pic>
        <p:nvPicPr>
          <p:cNvPr id="14" name="Graphic 13" descr="Basic Shapes with solid fill">
            <a:extLst>
              <a:ext uri="{FF2B5EF4-FFF2-40B4-BE49-F238E27FC236}">
                <a16:creationId xmlns:a16="http://schemas.microsoft.com/office/drawing/2014/main" id="{9F597980-BE65-4BBD-A5D7-D34305C3F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3013750"/>
            <a:ext cx="1188720" cy="1188720"/>
          </a:xfrm>
          <a:prstGeom prst="rect">
            <a:avLst/>
          </a:prstGeom>
        </p:spPr>
      </p:pic>
      <p:pic>
        <p:nvPicPr>
          <p:cNvPr id="16" name="Graphic 15" descr="Basic Shapes outline">
            <a:extLst>
              <a:ext uri="{FF2B5EF4-FFF2-40B4-BE49-F238E27FC236}">
                <a16:creationId xmlns:a16="http://schemas.microsoft.com/office/drawing/2014/main" id="{076D5A2C-5E75-424C-97FA-DA09DEBD1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4440" y="2788139"/>
            <a:ext cx="1188720" cy="11887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92ECF4-0FB0-4B5D-B9FF-62CB832CBECC}"/>
              </a:ext>
            </a:extLst>
          </p:cNvPr>
          <p:cNvSpPr txBox="1"/>
          <p:nvPr/>
        </p:nvSpPr>
        <p:spPr>
          <a:xfrm>
            <a:off x="2121626" y="4506012"/>
            <a:ext cx="139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Predict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F6F93-C33F-453A-9DF8-170BFF45E37E}"/>
              </a:ext>
            </a:extLst>
          </p:cNvPr>
          <p:cNvSpPr txBox="1"/>
          <p:nvPr/>
        </p:nvSpPr>
        <p:spPr>
          <a:xfrm>
            <a:off x="5397827" y="4506012"/>
            <a:ext cx="139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Classify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3B204-2693-48DD-B792-34BA6F8A301A}"/>
              </a:ext>
            </a:extLst>
          </p:cNvPr>
          <p:cNvSpPr txBox="1"/>
          <p:nvPr/>
        </p:nvSpPr>
        <p:spPr>
          <a:xfrm>
            <a:off x="8674028" y="4506012"/>
            <a:ext cx="139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Decide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FAF515-6121-43A3-B8FB-3A218B4ADC2A}"/>
              </a:ext>
            </a:extLst>
          </p:cNvPr>
          <p:cNvSpPr/>
          <p:nvPr/>
        </p:nvSpPr>
        <p:spPr>
          <a:xfrm>
            <a:off x="1611984" y="1791093"/>
            <a:ext cx="9134573" cy="383670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Plant with solid fill">
            <a:extLst>
              <a:ext uri="{FF2B5EF4-FFF2-40B4-BE49-F238E27FC236}">
                <a16:creationId xmlns:a16="http://schemas.microsoft.com/office/drawing/2014/main" id="{57809861-CCD7-4F73-B309-7990524B9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A2D054-37F3-4357-8D0F-BB90E88A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27380"/>
          </a:xfrm>
        </p:spPr>
        <p:txBody>
          <a:bodyPr/>
          <a:lstStyle/>
          <a:p>
            <a:r>
              <a:rPr lang="en-US" dirty="0"/>
              <a:t>Predicting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A9CBF-BA80-4E60-BCDA-E90C4FF4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53" y="1442720"/>
            <a:ext cx="6752588" cy="5151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966F3-14BB-49BD-BA42-E33FE2349AE4}"/>
              </a:ext>
            </a:extLst>
          </p:cNvPr>
          <p:cNvSpPr txBox="1"/>
          <p:nvPr/>
        </p:nvSpPr>
        <p:spPr>
          <a:xfrm>
            <a:off x="6337325" y="598008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will the data during this time period look like?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C5C33E0-0D6C-48AE-A748-099B84625C47}"/>
              </a:ext>
            </a:extLst>
          </p:cNvPr>
          <p:cNvSpPr/>
          <p:nvPr/>
        </p:nvSpPr>
        <p:spPr>
          <a:xfrm rot="5400000">
            <a:off x="8139730" y="462019"/>
            <a:ext cx="306790" cy="18714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r graph with upward trend with solid fill">
            <a:extLst>
              <a:ext uri="{FF2B5EF4-FFF2-40B4-BE49-F238E27FC236}">
                <a16:creationId xmlns:a16="http://schemas.microsoft.com/office/drawing/2014/main" id="{94D34271-8EFE-4649-8CBC-4C62309CC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753" y="1442720"/>
            <a:ext cx="1828800" cy="1828800"/>
          </a:xfrm>
          <a:prstGeom prst="rect">
            <a:avLst/>
          </a:prstGeom>
        </p:spPr>
      </p:pic>
      <p:pic>
        <p:nvPicPr>
          <p:cNvPr id="17" name="Graphic 16" descr="Plant with solid fill">
            <a:extLst>
              <a:ext uri="{FF2B5EF4-FFF2-40B4-BE49-F238E27FC236}">
                <a16:creationId xmlns:a16="http://schemas.microsoft.com/office/drawing/2014/main" id="{3798AF3C-CA62-47E3-ADBF-5AEC2F098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3300" y="567404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E52E7F-EDF3-4CDC-A34C-ED4FCB72170F}"/>
              </a:ext>
            </a:extLst>
          </p:cNvPr>
          <p:cNvSpPr/>
          <p:nvPr/>
        </p:nvSpPr>
        <p:spPr>
          <a:xfrm>
            <a:off x="797153" y="4632306"/>
            <a:ext cx="228600" cy="228600"/>
          </a:xfrm>
          <a:prstGeom prst="ellipse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97BA4-1358-463A-8C7E-DC96473D8DEE}"/>
              </a:ext>
            </a:extLst>
          </p:cNvPr>
          <p:cNvSpPr txBox="1"/>
          <p:nvPr/>
        </p:nvSpPr>
        <p:spPr>
          <a:xfrm>
            <a:off x="1025753" y="4558070"/>
            <a:ext cx="164792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8A0417-9F26-4B64-AD97-695748F901B4}"/>
              </a:ext>
            </a:extLst>
          </p:cNvPr>
          <p:cNvCxnSpPr>
            <a:cxnSpLocks/>
          </p:cNvCxnSpPr>
          <p:nvPr/>
        </p:nvCxnSpPr>
        <p:spPr>
          <a:xfrm>
            <a:off x="339364" y="5109328"/>
            <a:ext cx="76357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3D9EDC-E636-4329-9FAA-138618DEBC52}"/>
              </a:ext>
            </a:extLst>
          </p:cNvPr>
          <p:cNvSpPr txBox="1"/>
          <p:nvPr/>
        </p:nvSpPr>
        <p:spPr>
          <a:xfrm>
            <a:off x="1025753" y="4920792"/>
            <a:ext cx="164792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data</a:t>
            </a:r>
          </a:p>
        </p:txBody>
      </p:sp>
    </p:spTree>
    <p:extLst>
      <p:ext uri="{BB962C8B-B14F-4D97-AF65-F5344CB8AC3E}">
        <p14:creationId xmlns:p14="http://schemas.microsoft.com/office/powerpoint/2010/main" val="314025181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480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Bembo</vt:lpstr>
      <vt:lpstr>AdornVTI</vt:lpstr>
      <vt:lpstr>Energy, Sustainability, and AI</vt:lpstr>
      <vt:lpstr>Outline</vt:lpstr>
      <vt:lpstr>How does the infrastructure of the energy industry work?</vt:lpstr>
      <vt:lpstr>PowerPoint Presentation</vt:lpstr>
      <vt:lpstr>How does the infrastructure of the energy industry work?</vt:lpstr>
      <vt:lpstr>How do the economics of the energy industry work?</vt:lpstr>
      <vt:lpstr>Wholesale energy market</vt:lpstr>
      <vt:lpstr>What is the role of AI?</vt:lpstr>
      <vt:lpstr>Predicting</vt:lpstr>
      <vt:lpstr>Classifying</vt:lpstr>
      <vt:lpstr>Deciding</vt:lpstr>
      <vt:lpstr>Deciding</vt:lpstr>
      <vt:lpstr>Deciding</vt:lpstr>
      <vt:lpstr>Outline</vt:lpstr>
      <vt:lpstr>Outline</vt:lpstr>
      <vt:lpstr>Outline</vt:lpstr>
    </vt:vector>
  </TitlesOfParts>
  <Company>Berea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Energy, Sustainability, and AI</dc:title>
  <dc:creator>Patrick Shepherd</dc:creator>
  <cp:lastModifiedBy>Patrick Shepherd</cp:lastModifiedBy>
  <cp:revision>5</cp:revision>
  <dcterms:created xsi:type="dcterms:W3CDTF">2022-11-29T14:54:08Z</dcterms:created>
  <dcterms:modified xsi:type="dcterms:W3CDTF">2022-12-02T16:57:05Z</dcterms:modified>
</cp:coreProperties>
</file>