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178-09AB-4C29-A58F-B9A76478437C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428B-C65D-4C36-AD30-74DDE2EB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Natural Abundance Correction in PREMISE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Patrick Shepherd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0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diff &lt;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last_diff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new_I_sum =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=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new_I_sum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 =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subtract_na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factor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subtracted_sum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subtracted 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subtracted_sum</a:t>
                </a:r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add_na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factor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subtracted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added )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2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(10)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diff &lt;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last_diff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=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subtracted_sum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added =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add_na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factor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subtracted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added_sum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added 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before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added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subtracted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8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 to Multiple Tracers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75" y="4090013"/>
            <a:ext cx="7439025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988" y="4680563"/>
            <a:ext cx="24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From the original paper: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60828" y="372068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binomial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8316691" y="4090013"/>
            <a:ext cx="946038" cy="38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262728" y="4090013"/>
            <a:ext cx="1" cy="38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9262729" y="4090013"/>
            <a:ext cx="106564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09547" y="563221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r>
              <a:rPr lang="en-US" i="1" dirty="0" err="1" smtClean="0"/>
              <a:t>inomial_sum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6574977" y="5258568"/>
            <a:ext cx="988142" cy="3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561379" y="5258568"/>
            <a:ext cx="1740" cy="3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7563119" y="5258568"/>
            <a:ext cx="1197709" cy="3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tables are calculated as before, one for each stable isotope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subtract_na</a:t>
            </a:r>
            <a:r>
              <a:rPr lang="en-US" dirty="0" smtClean="0"/>
              <a:t> and </a:t>
            </a:r>
            <a:r>
              <a:rPr lang="en-US" dirty="0" err="1" smtClean="0"/>
              <a:t>add_na</a:t>
            </a:r>
            <a:r>
              <a:rPr lang="en-US" dirty="0" smtClean="0"/>
              <a:t>, multiply coefficients for each labeling </a:t>
            </a:r>
            <a:r>
              <a:rPr lang="en-US" dirty="0" smtClean="0"/>
              <a:t>isotope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subtract_na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 to IsoGraph -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Only</a:t>
            </a:r>
            <a:r>
              <a:rPr lang="en-US" dirty="0" smtClean="0"/>
              <a:t> corrects for observed isotopologues</a:t>
            </a:r>
          </a:p>
          <a:p>
            <a:r>
              <a:rPr lang="en-US" dirty="0" smtClean="0"/>
              <a:t>No need for complete isotopologue </a:t>
            </a:r>
            <a:r>
              <a:rPr lang="en-US" dirty="0" smtClean="0"/>
              <a:t>distributions, no peak filling</a:t>
            </a:r>
            <a:endParaRPr lang="en-US" dirty="0" smtClean="0"/>
          </a:p>
          <a:p>
            <a:r>
              <a:rPr lang="en-US" dirty="0" smtClean="0"/>
              <a:t>Partial distributions can be extracted in constant time (less pre-processing)</a:t>
            </a:r>
          </a:p>
        </p:txBody>
      </p:sp>
    </p:spTree>
    <p:extLst>
      <p:ext uri="{BB962C8B-B14F-4D97-AF65-F5344CB8AC3E}">
        <p14:creationId xmlns:p14="http://schemas.microsoft.com/office/powerpoint/2010/main" val="193009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 to IsoGraph - Detriments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handle ambiguous assignments</a:t>
            </a:r>
          </a:p>
          <a:p>
            <a:pPr lvl="1"/>
            <a:r>
              <a:rPr lang="en-US" dirty="0" smtClean="0"/>
              <a:t>i.e. if a peak could be an isotopologue of different </a:t>
            </a:r>
            <a:r>
              <a:rPr lang="en-US" dirty="0" err="1" smtClean="0"/>
              <a:t>monoisotopes</a:t>
            </a:r>
            <a:r>
              <a:rPr lang="en-US" dirty="0" smtClean="0"/>
              <a:t>, cannot correct its intensity</a:t>
            </a:r>
          </a:p>
          <a:p>
            <a:r>
              <a:rPr lang="en-US" dirty="0" smtClean="0"/>
              <a:t>Automatically detects impossible isotopologues</a:t>
            </a:r>
            <a:endParaRPr lang="en-US" dirty="0"/>
          </a:p>
          <a:p>
            <a:r>
              <a:rPr lang="en-US" dirty="0" smtClean="0"/>
              <a:t>Filtering could help</a:t>
            </a:r>
          </a:p>
        </p:txBody>
      </p:sp>
    </p:spTree>
    <p:extLst>
      <p:ext uri="{BB962C8B-B14F-4D97-AF65-F5344CB8AC3E}">
        <p14:creationId xmlns:p14="http://schemas.microsoft.com/office/powerpoint/2010/main" val="30081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 to IsoGraph -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6863" cy="4351338"/>
          </a:xfrm>
        </p:spPr>
        <p:txBody>
          <a:bodyPr/>
          <a:lstStyle/>
          <a:p>
            <a:r>
              <a:rPr lang="en-US" dirty="0" smtClean="0"/>
              <a:t>A subgraph in an IsoGraph represents an isotopologue distribution</a:t>
            </a:r>
          </a:p>
          <a:p>
            <a:r>
              <a:rPr lang="en-US" dirty="0" smtClean="0"/>
              <a:t>Pull out any node with a formula assignment and its children (constant time)</a:t>
            </a:r>
          </a:p>
          <a:p>
            <a:r>
              <a:rPr lang="en-US" dirty="0" smtClean="0"/>
              <a:t>Edges to children already labeled with counts of labeling isotopes</a:t>
            </a:r>
          </a:p>
          <a:p>
            <a:r>
              <a:rPr lang="en-US" dirty="0" smtClean="0"/>
              <a:t>Step through corrections using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MAX_ISOTOPE extracted </a:t>
            </a:r>
            <a:r>
              <a:rPr lang="en-US" smtClean="0"/>
              <a:t>from IsoGraph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63" y="1825625"/>
            <a:ext cx="3796937" cy="45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(1)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99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we are correcting the intensities</a:t>
            </a:r>
          </a:p>
          <a:p>
            <a:r>
              <a:rPr lang="en-US" dirty="0"/>
              <a:t>o</a:t>
            </a:r>
            <a:r>
              <a:rPr lang="en-US" dirty="0" smtClean="0"/>
              <a:t>f acetylene and its isotopologues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4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(2)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806" y="3145020"/>
            <a:ext cx="28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Eventually, we’ll end up here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4532080" y="3329686"/>
            <a:ext cx="1920971" cy="23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79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(3)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6751" y="2868021"/>
            <a:ext cx="3075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subtract off the</a:t>
            </a:r>
          </a:p>
          <a:p>
            <a:r>
              <a:rPr lang="en-US" dirty="0" smtClean="0"/>
              <a:t>NA contribution of ALL parents</a:t>
            </a:r>
          </a:p>
          <a:p>
            <a:r>
              <a:rPr lang="en-US" dirty="0"/>
              <a:t>o</a:t>
            </a:r>
            <a:r>
              <a:rPr lang="en-US" dirty="0" smtClean="0"/>
              <a:t>f this node.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4532080" y="3329686"/>
            <a:ext cx="1920971" cy="23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4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(4)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030583" y="2245500"/>
            <a:ext cx="3239588" cy="724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30583" y="2969623"/>
            <a:ext cx="4345577" cy="531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0583" y="1749948"/>
            <a:ext cx="3788228" cy="846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0302" y="150602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0302" y="205101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0302" y="332994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Utilizes lookup tables for constant values</a:t>
                </a:r>
              </a:p>
              <a:p>
                <a:r>
                  <a:rPr lang="en-US" dirty="0" smtClean="0"/>
                  <a:t>2D matrix of binomial coefficients </a:t>
                </a:r>
                <a:r>
                  <a:rPr lang="en-US" i="1" dirty="0" smtClean="0"/>
                  <a:t>binomial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𝑏𝑖𝑛𝑜𝑚𝑖𝑎𝑙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CARBON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REVERSE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CARBON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1D matrix of binomial sum coefficients </a:t>
                </a:r>
                <a:r>
                  <a:rPr lang="en-US" i="1" dirty="0" err="1" smtClean="0"/>
                  <a:t>binomial_sum</a:t>
                </a:r>
                <a:endParaRPr lang="en-US" i="1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CARBON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𝑏𝑖𝑛𝑜𝑚𝑖𝑎𝑙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2558"/>
              </a:xfrm>
              <a:blipFill>
                <a:blip r:embed="rId2"/>
                <a:stretch>
                  <a:fillRect l="-928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8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(5)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4805" y="470206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4805" y="52470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4804" y="57920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83" y="1455352"/>
            <a:ext cx="438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node remembers its displacement from</a:t>
            </a:r>
          </a:p>
          <a:p>
            <a:r>
              <a:rPr lang="en-US" dirty="0"/>
              <a:t>t</a:t>
            </a:r>
            <a:r>
              <a:rPr lang="en-US" dirty="0" smtClean="0"/>
              <a:t>he common parent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0" idx="3"/>
          </p:cNvCxnSpPr>
          <p:nvPr/>
        </p:nvCxnSpPr>
        <p:spPr>
          <a:xfrm flipV="1">
            <a:off x="3058141" y="2333898"/>
            <a:ext cx="2680808" cy="99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1" idx="3"/>
          </p:cNvCxnSpPr>
          <p:nvPr/>
        </p:nvCxnSpPr>
        <p:spPr>
          <a:xfrm flipV="1">
            <a:off x="3058140" y="2443320"/>
            <a:ext cx="4109014" cy="1427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9" idx="3"/>
          </p:cNvCxnSpPr>
          <p:nvPr/>
        </p:nvCxnSpPr>
        <p:spPr>
          <a:xfrm flipV="1">
            <a:off x="3058141" y="1227911"/>
            <a:ext cx="3394910" cy="1553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4804" y="259624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74804" y="314124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4803" y="368623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(6)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74805" y="470206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4805" y="52470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4804" y="57920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283" y="1455352"/>
            <a:ext cx="438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node remembers its displacement from</a:t>
            </a:r>
          </a:p>
          <a:p>
            <a:r>
              <a:rPr lang="en-US" dirty="0"/>
              <a:t>t</a:t>
            </a:r>
            <a:r>
              <a:rPr lang="en-US" dirty="0" smtClean="0"/>
              <a:t>he common parent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74804" y="259624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74804" y="314124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1, D: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4803" y="368623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13</a:t>
            </a:r>
            <a:r>
              <a:rPr lang="en-US" dirty="0" smtClean="0"/>
              <a:t>C: 0, D: 1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637211" y="2596249"/>
            <a:ext cx="304800" cy="1459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1637211" y="4702068"/>
            <a:ext cx="304800" cy="14593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623" y="31412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623" y="524705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 </a:t>
            </a:r>
            <a:r>
              <a:rPr lang="en-US" i="1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8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(7)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3" y="919937"/>
            <a:ext cx="4605886" cy="5561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283" y="1455352"/>
            <a:ext cx="4923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node also remembers its intensity, m/z value,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For NA correction, the formula must be known,</a:t>
            </a:r>
          </a:p>
          <a:p>
            <a:r>
              <a:rPr lang="en-US" dirty="0"/>
              <a:t>w</a:t>
            </a:r>
            <a:r>
              <a:rPr lang="en-US" dirty="0" smtClean="0"/>
              <a:t>hich provides the maximum count for each</a:t>
            </a:r>
          </a:p>
          <a:p>
            <a:r>
              <a:rPr lang="en-US" dirty="0"/>
              <a:t>i</a:t>
            </a:r>
            <a:r>
              <a:rPr lang="en-US" dirty="0" smtClean="0"/>
              <a:t>sotope.</a:t>
            </a:r>
          </a:p>
          <a:p>
            <a:endParaRPr lang="en-US" dirty="0" smtClean="0"/>
          </a:p>
          <a:p>
            <a:r>
              <a:rPr lang="en-US" dirty="0" smtClean="0"/>
              <a:t>This is all the information needed to carry out</a:t>
            </a:r>
          </a:p>
          <a:p>
            <a:r>
              <a:rPr lang="en-US" dirty="0"/>
              <a:t>t</a:t>
            </a:r>
            <a:r>
              <a:rPr lang="en-US" dirty="0" smtClean="0"/>
              <a:t>he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3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list of isotopologue intensities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ubtracted =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subtract_na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35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subtract_na(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subtracted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0 to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– 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0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– ( 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* 				binomial[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/ ( 1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binomial_sum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&lt; 0: subtracted[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subtracted </a:t>
            </a:r>
          </a:p>
        </p:txBody>
      </p:sp>
    </p:spTree>
    <p:extLst>
      <p:ext uri="{BB962C8B-B14F-4D97-AF65-F5344CB8AC3E}">
        <p14:creationId xmlns:p14="http://schemas.microsoft.com/office/powerpoint/2010/main" val="396089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ubtracted =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subtract_na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ubtracted_sum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subtracted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subtracted_sum</a:t>
                </a:r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ew_input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𝑓𝑎𝑐𝑡𝑜𝑟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dded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add_na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new_input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9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added ) – 1 down to 0: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added[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added[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* ( 1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binomial_sum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0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added[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added[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 (added[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added</a:t>
            </a:r>
          </a:p>
        </p:txBody>
      </p:sp>
    </p:spTree>
    <p:extLst>
      <p:ext uri="{BB962C8B-B14F-4D97-AF65-F5344CB8AC3E}">
        <p14:creationId xmlns:p14="http://schemas.microsoft.com/office/powerpoint/2010/main" val="251320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 =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add_na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new_input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d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added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ast_diff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diff * 2				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## stopping criterion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hile diff &lt;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last_diff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## iterate</a:t>
                </a:r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diff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last_diff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0 to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1: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0: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added[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6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Single Tracer Algorithm (8)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diff &lt;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last_diff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new_I_sum =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new_I_sum</a:t>
                </a:r>
                <a:endPara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subtract_na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factor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subtracted_sum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subtracted 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4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556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Natural Abundance Correction in PREMISE</vt:lpstr>
      <vt:lpstr>Original Single Tracer Algorithm (1)</vt:lpstr>
      <vt:lpstr>Original Single Tracer Algorithm (2)</vt:lpstr>
      <vt:lpstr>Original Single Tracer Algorithm (3)</vt:lpstr>
      <vt:lpstr>Original Single Tracer Algorithm (4)</vt:lpstr>
      <vt:lpstr>Original Single Tracer Algorithm (5)</vt:lpstr>
      <vt:lpstr>Original Single Tracer Algorithm (6)</vt:lpstr>
      <vt:lpstr>Original Single Tracer Algorithm (7)</vt:lpstr>
      <vt:lpstr>Original Single Tracer Algorithm (8)</vt:lpstr>
      <vt:lpstr>Original Single Tracer Algorithm (9)</vt:lpstr>
      <vt:lpstr>Original Single Tracer Algorithm (10)</vt:lpstr>
      <vt:lpstr>Extension to Multiple Tracers</vt:lpstr>
      <vt:lpstr>Extension to IsoGraph - Benefits</vt:lpstr>
      <vt:lpstr>Extension to IsoGraph - Detriments</vt:lpstr>
      <vt:lpstr>Extension to IsoGraph - Implementation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Abundance Correction in PREMISE</dc:title>
  <dc:creator>Patrick Shepherd</dc:creator>
  <cp:lastModifiedBy>Patrick Shepherd</cp:lastModifiedBy>
  <cp:revision>22</cp:revision>
  <dcterms:created xsi:type="dcterms:W3CDTF">2018-01-03T16:32:00Z</dcterms:created>
  <dcterms:modified xsi:type="dcterms:W3CDTF">2018-01-04T19:22:41Z</dcterms:modified>
</cp:coreProperties>
</file>