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9" r:id="rId2"/>
    <p:sldId id="258" r:id="rId3"/>
    <p:sldId id="260" r:id="rId4"/>
    <p:sldId id="262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1" r:id="rId16"/>
    <p:sldId id="272" r:id="rId17"/>
    <p:sldId id="280" r:id="rId18"/>
    <p:sldId id="281" r:id="rId19"/>
    <p:sldId id="276" r:id="rId20"/>
    <p:sldId id="277" r:id="rId21"/>
    <p:sldId id="275" r:id="rId22"/>
    <p:sldId id="278" r:id="rId23"/>
    <p:sldId id="279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10540-1CE4-480C-BF0C-731221431B0D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F8D4F-44C9-4394-899E-ABC4DECD5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6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39F4-5CCA-4475-8258-B0F73A45B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C506-12B7-40AB-8AAD-3255A795E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D479-7034-4775-960E-A1B19F80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1AD93-27D8-4EB2-8151-88639307355D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A325-89A6-4ED5-9BFC-5FB0D1FD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C46A6-AEB1-461C-95F5-B8831D0D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9806-D983-40C3-96D6-5DF418B6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E3D2F-082C-4965-B55B-3C175828F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9A1B-31F8-49DD-824A-EED3CF8C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A0E77-3B54-49A3-9071-2D1550CE7126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382E-BDD3-42EF-8719-B98F4809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B6EEF-ADD0-4E68-95B1-2B9CDB86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6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E82DF-EB7A-4FAD-AB2D-CFE37646D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AABF8-167C-4DF8-BA78-356058A9B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30BC-A13F-404D-BCEE-F891D248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AFEC-24D3-4488-A3C7-6AA62D7291C4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1E8D4-F23D-4DA8-BFD0-766A67CC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55FB-9E4F-4934-AF50-2892F85B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D68D-42F4-40AB-8BBA-2B025814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1B571-474A-4D90-B9AC-D60A3C078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4A24-BBB3-4455-9AE3-C75855E0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AC88-8F54-499A-8A7D-87AFF11C2640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05B06-2E87-4FDE-A3B7-E4527462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F13A5-FADA-4DA0-A1C3-498F32AA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6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0433-BE02-4826-ABF5-A74741D7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AF04F-0000-4125-A015-95F0AB4B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00E0D-4374-45DB-8278-BB908745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70A3-8E95-4BCF-98D7-A342836148F7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9D451-D566-4045-AFBE-6ED80455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7E73-00BF-40B0-8DB9-97A3EB39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2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B85-2A67-4990-AAA4-6104505D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53F9-344B-4EFF-B9DB-B23BF74F4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9DE9D-0F1B-4167-8B5E-6BE060744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86891-AF6E-431D-A988-F13C2B8E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2D7D-4852-406A-A423-941ED15DB61B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DBFF6-29AB-44B4-9D1F-FDF16C17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FED4B-6E76-45A0-B503-84E3F59C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855A-4C26-4F80-B4C4-727E6826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92865-43E8-4220-9105-67F3AED9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4CA6F-5FD9-4C65-B2DD-0926CF681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9099E-874D-4ECF-8687-1FE9845A9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26824-F557-40BF-B718-2B1ECED5A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37027-AD99-4F35-9E1E-063942DB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68A6-48D1-4E03-B7BF-BCD1BD9D211B}" type="datetime1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E2ECB-F68B-40C2-AD5E-93096F50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C9EDD-BAF8-404B-B7DF-6C2DCAA3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1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BA81-C4C6-46AA-8F36-85293A3C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C780A-907C-4ED3-9667-8CF8D908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3591-AD43-40A5-A17E-0A03F6F40042}" type="datetime1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26B99-B6E7-49A6-8A7D-9D1EE89F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8829-0332-4A52-824D-A14ADAD2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EE3FF-B6A3-4373-A4D4-4BC05138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97FB-BDF0-4DEB-8478-C71C6F560187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F1311-FDB3-490D-9B9E-BCCAC1A4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97802-F963-4AAF-BE99-2C9CCE0D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F72F-25A7-4AF4-8E4E-19CA406A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F703-F99C-4B33-90EF-E3F2B47E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F0854-9807-4FBD-BF7E-510F85D52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1266-00CE-42E4-AFDC-AE717C0E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F49A-C403-473D-85D8-011A603DB059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CA6E6-6826-4975-9427-EB9FD8FD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87DCD-D7F0-4809-BD5C-0F0F4751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1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6169-AFEB-41AE-82F4-B3D7DC7E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8B729-698C-40FD-825C-8FF5A5135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82D3C-FF7F-4A7F-A7A1-36F2F074C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16194-1959-4CE7-8AB9-99A601C2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7DD34-7062-4BCC-BCC0-C5DB1D54FC26}" type="datetime1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CA4-0627-497F-94E2-5AD3CBC9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23244-8407-44DD-95CC-935388D8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10B6F-E179-4C8B-9D57-011705D7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17A26-2003-474E-A39C-4BDF92DD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32625-4707-421A-B434-661E6EC39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E3441-BE17-417E-B500-869DF5F6EF3A}" type="datetime1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7E02-1067-419E-851D-3AE9273E4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F824-C1B0-44A4-AF2B-EF58A075A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424A-891A-46AA-A1A4-AC4D0F240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7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580EC-1EE9-4DCE-90D9-B8CF359B1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 Robot’s Story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5CBDCE-433C-4FF1-9D27-686C8903C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Robert’s Learn-y Journey</a:t>
            </a:r>
          </a:p>
        </p:txBody>
      </p:sp>
    </p:spTree>
    <p:extLst>
      <p:ext uri="{BB962C8B-B14F-4D97-AF65-F5344CB8AC3E}">
        <p14:creationId xmlns:p14="http://schemas.microsoft.com/office/powerpoint/2010/main" val="410400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WHAT TO DO???</a:t>
            </a:r>
          </a:p>
          <a:p>
            <a:r>
              <a:rPr lang="en-US" dirty="0"/>
              <a:t>EXPLORE!!!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about some examples?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52C11-7E2B-4C33-ABD4-74D7317B7A21}"/>
              </a:ext>
            </a:extLst>
          </p:cNvPr>
          <p:cNvCxnSpPr>
            <a:stCxn id="20" idx="0"/>
            <a:endCxn id="25" idx="4"/>
          </p:cNvCxnSpPr>
          <p:nvPr/>
        </p:nvCxnSpPr>
        <p:spPr>
          <a:xfrm flipV="1">
            <a:off x="6854932" y="5919022"/>
            <a:ext cx="372" cy="55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982D0-730E-477E-B863-6797F9FEB16D}"/>
              </a:ext>
            </a:extLst>
          </p:cNvPr>
          <p:cNvSpPr/>
          <p:nvPr/>
        </p:nvSpPr>
        <p:spPr>
          <a:xfrm>
            <a:off x="6762444" y="6138330"/>
            <a:ext cx="184975" cy="2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BE240B-9DD4-4419-AB9B-61A05250CA17}"/>
              </a:ext>
            </a:extLst>
          </p:cNvPr>
          <p:cNvSpPr/>
          <p:nvPr/>
        </p:nvSpPr>
        <p:spPr>
          <a:xfrm>
            <a:off x="6762444" y="5974495"/>
            <a:ext cx="184975" cy="15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0CFF6-E7E9-4918-AA60-600388F989E2}"/>
              </a:ext>
            </a:extLst>
          </p:cNvPr>
          <p:cNvSpPr/>
          <p:nvPr/>
        </p:nvSpPr>
        <p:spPr>
          <a:xfrm rot="18900000">
            <a:off x="6922242" y="6093257"/>
            <a:ext cx="1849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EBA2C-45AA-4038-B617-997819DB8A0E}"/>
              </a:ext>
            </a:extLst>
          </p:cNvPr>
          <p:cNvSpPr/>
          <p:nvPr/>
        </p:nvSpPr>
        <p:spPr>
          <a:xfrm rot="2700000" flipH="1">
            <a:off x="6617664" y="6099085"/>
            <a:ext cx="1684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C5DE8-8364-4AEC-9FA7-6AFB243ADBF4}"/>
              </a:ext>
            </a:extLst>
          </p:cNvPr>
          <p:cNvSpPr/>
          <p:nvPr/>
        </p:nvSpPr>
        <p:spPr>
          <a:xfrm>
            <a:off x="6763881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D057-FAF2-4855-AB81-293751D0B7ED}"/>
              </a:ext>
            </a:extLst>
          </p:cNvPr>
          <p:cNvSpPr/>
          <p:nvPr/>
        </p:nvSpPr>
        <p:spPr>
          <a:xfrm>
            <a:off x="6889526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17B23-98A9-4108-9DBC-A2C1E698FD12}"/>
              </a:ext>
            </a:extLst>
          </p:cNvPr>
          <p:cNvSpPr/>
          <p:nvPr/>
        </p:nvSpPr>
        <p:spPr>
          <a:xfrm>
            <a:off x="6832444" y="5873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70DBB63-4031-4474-9AC5-F9C1C4DD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Start in state 1</a:t>
            </a:r>
          </a:p>
          <a:p>
            <a:r>
              <a:rPr lang="en-US" dirty="0"/>
              <a:t>Choose action North</a:t>
            </a:r>
          </a:p>
          <a:p>
            <a:r>
              <a:rPr lang="en-US" dirty="0"/>
              <a:t>Land in state 2</a:t>
            </a:r>
          </a:p>
          <a:p>
            <a:r>
              <a:rPr lang="en-US" dirty="0"/>
              <a:t>Observe reward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248" y="4439536"/>
            <a:ext cx="502812" cy="618695"/>
          </a:xfrm>
          <a:prstGeom prst="rect">
            <a:avLst/>
          </a:prstGeom>
        </p:spPr>
      </p:pic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83EE855D-CFCF-4932-A89C-13766C43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010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0054" cy="4351338"/>
          </a:xfrm>
        </p:spPr>
        <p:txBody>
          <a:bodyPr>
            <a:normAutofit/>
          </a:bodyPr>
          <a:lstStyle/>
          <a:p>
            <a:r>
              <a:rPr lang="en-US" dirty="0"/>
              <a:t>Start in state 1</a:t>
            </a:r>
          </a:p>
          <a:p>
            <a:r>
              <a:rPr lang="en-US" dirty="0"/>
              <a:t>Choose action North</a:t>
            </a:r>
          </a:p>
          <a:p>
            <a:r>
              <a:rPr lang="en-US" dirty="0"/>
              <a:t>Land in state 2</a:t>
            </a:r>
          </a:p>
          <a:p>
            <a:r>
              <a:rPr lang="en-US" dirty="0"/>
              <a:t>Observe reward</a:t>
            </a:r>
          </a:p>
          <a:p>
            <a:endParaRPr lang="en-US" dirty="0"/>
          </a:p>
          <a:p>
            <a:r>
              <a:rPr lang="en-US" dirty="0"/>
              <a:t>Nothing bad happened!</a:t>
            </a:r>
          </a:p>
          <a:p>
            <a:r>
              <a:rPr lang="en-US" dirty="0"/>
              <a:t>Robert now knows that (State 1, North) can be safe.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698" y="3237680"/>
            <a:ext cx="502812" cy="6186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63BC29A-F0F6-4BFD-A5AB-DDB11B89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Start in state 6</a:t>
            </a:r>
          </a:p>
          <a:p>
            <a:r>
              <a:rPr lang="en-US" dirty="0"/>
              <a:t>Choose action South</a:t>
            </a:r>
          </a:p>
          <a:p>
            <a:r>
              <a:rPr lang="en-US" dirty="0"/>
              <a:t>Land in state 7</a:t>
            </a:r>
          </a:p>
          <a:p>
            <a:r>
              <a:rPr lang="en-US" dirty="0"/>
              <a:t>Observe reward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6563" y="3246840"/>
            <a:ext cx="502812" cy="6186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A16548-BC8E-4B52-9110-A2FF0C25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0.00078 0.1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Start in state 6</a:t>
            </a:r>
          </a:p>
          <a:p>
            <a:r>
              <a:rPr lang="en-US" dirty="0"/>
              <a:t>Choose action South</a:t>
            </a:r>
          </a:p>
          <a:p>
            <a:r>
              <a:rPr lang="en-US" dirty="0"/>
              <a:t>Land in state 7</a:t>
            </a:r>
          </a:p>
          <a:p>
            <a:r>
              <a:rPr lang="en-US" dirty="0"/>
              <a:t>Observe reward</a:t>
            </a:r>
          </a:p>
          <a:p>
            <a:endParaRPr lang="en-US" dirty="0"/>
          </a:p>
          <a:p>
            <a:r>
              <a:rPr lang="en-US" dirty="0"/>
              <a:t>Awesome!  Robert will remember that!</a:t>
            </a:r>
          </a:p>
          <a:p>
            <a:pPr marL="0" indent="0">
              <a:buNone/>
            </a:pPr>
            <a:r>
              <a:rPr lang="en-US" dirty="0"/>
              <a:t>  (State 6, South) is good!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800" y="4496983"/>
            <a:ext cx="502812" cy="6186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A6619CD-E609-4A1B-8181-F5E76566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Start in state 1</a:t>
            </a:r>
          </a:p>
          <a:p>
            <a:r>
              <a:rPr lang="en-US" dirty="0"/>
              <a:t>Choose action East</a:t>
            </a:r>
          </a:p>
          <a:p>
            <a:r>
              <a:rPr lang="en-US" dirty="0"/>
              <a:t>Land in state 8</a:t>
            </a:r>
          </a:p>
          <a:p>
            <a:r>
              <a:rPr lang="en-US" dirty="0"/>
              <a:t>Observe reward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248" y="4439536"/>
            <a:ext cx="502812" cy="6186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D2CF259-BD6C-4C6F-B8C6-A25F93DB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9752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Start in state 1</a:t>
            </a:r>
          </a:p>
          <a:p>
            <a:r>
              <a:rPr lang="en-US" dirty="0"/>
              <a:t>Choose action East</a:t>
            </a:r>
          </a:p>
          <a:p>
            <a:r>
              <a:rPr lang="en-US" dirty="0"/>
              <a:t>Land in state 8</a:t>
            </a:r>
          </a:p>
          <a:p>
            <a:r>
              <a:rPr lang="en-US" dirty="0"/>
              <a:t>Observe reward</a:t>
            </a:r>
          </a:p>
          <a:p>
            <a:endParaRPr lang="en-US" dirty="0"/>
          </a:p>
          <a:p>
            <a:r>
              <a:rPr lang="en-US" dirty="0"/>
              <a:t>Ouch!  Robert will </a:t>
            </a:r>
            <a:r>
              <a:rPr lang="en-US" i="1" dirty="0"/>
              <a:t>definitely</a:t>
            </a:r>
            <a:r>
              <a:rPr lang="en-US" dirty="0"/>
              <a:t> remember that… (State 1, East) is not good!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1" y="4595007"/>
            <a:ext cx="1188719" cy="32015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428" y="4438875"/>
            <a:ext cx="502812" cy="6186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D01EBA6-0591-416C-A6ED-D19DB777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Say Robert starts in state 1 again</a:t>
            </a:r>
          </a:p>
          <a:p>
            <a:r>
              <a:rPr lang="en-US" dirty="0"/>
              <a:t>Choose action North</a:t>
            </a:r>
          </a:p>
          <a:p>
            <a:r>
              <a:rPr lang="en-US" dirty="0"/>
              <a:t>Accidentally land in state 8</a:t>
            </a:r>
          </a:p>
          <a:p>
            <a:r>
              <a:rPr lang="en-US" dirty="0"/>
              <a:t>Observe reward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248" y="4439536"/>
            <a:ext cx="502812" cy="6186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F763AD-CA67-412E-AF61-D4107829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9752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Say Robert starts in state 1 again</a:t>
            </a:r>
          </a:p>
          <a:p>
            <a:r>
              <a:rPr lang="en-US" dirty="0"/>
              <a:t>Choose action North</a:t>
            </a:r>
          </a:p>
          <a:p>
            <a:r>
              <a:rPr lang="en-US" dirty="0"/>
              <a:t>Accidentally land in state 8</a:t>
            </a:r>
          </a:p>
          <a:p>
            <a:r>
              <a:rPr lang="en-US" dirty="0"/>
              <a:t>Observe reward</a:t>
            </a:r>
          </a:p>
          <a:p>
            <a:endParaRPr lang="en-US" dirty="0"/>
          </a:p>
          <a:p>
            <a:r>
              <a:rPr lang="en-US" dirty="0"/>
              <a:t>Ouch AGAIN!  Robert is now quite confused about (State1, North).  He needs a way to deal with old AND new knowledge!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1" y="4595007"/>
            <a:ext cx="1188719" cy="320158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428" y="4438875"/>
            <a:ext cx="502812" cy="618695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B15628B-82EF-4A21-B9A7-C69C7E57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Back to that table…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248" y="4439536"/>
            <a:ext cx="502812" cy="618695"/>
          </a:xfrm>
          <a:prstGeom prst="rect">
            <a:avLst/>
          </a:prstGeom>
        </p:spPr>
      </p:pic>
      <p:graphicFrame>
        <p:nvGraphicFramePr>
          <p:cNvPr id="66" name="Table 64">
            <a:extLst>
              <a:ext uri="{FF2B5EF4-FFF2-40B4-BE49-F238E27FC236}">
                <a16:creationId xmlns:a16="http://schemas.microsoft.com/office/drawing/2014/main" id="{CA238AD4-3447-4956-9BAB-444BBC3AC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1411"/>
              </p:ext>
            </p:extLst>
          </p:nvPr>
        </p:nvGraphicFramePr>
        <p:xfrm>
          <a:off x="279290" y="3192956"/>
          <a:ext cx="527179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359">
                  <a:extLst>
                    <a:ext uri="{9D8B030D-6E8A-4147-A177-3AD203B41FA5}">
                      <a16:colId xmlns:a16="http://schemas.microsoft.com/office/drawing/2014/main" val="304920535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654412846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717637220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763447545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59683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9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0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7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80186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3B59DE9-2730-43C1-ACAF-A085A22B0682}"/>
              </a:ext>
            </a:extLst>
          </p:cNvPr>
          <p:cNvSpPr txBox="1"/>
          <p:nvPr/>
        </p:nvSpPr>
        <p:spPr>
          <a:xfrm>
            <a:off x="3629743" y="3556046"/>
            <a:ext cx="6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!- - -!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8A9DD64-C9C3-49C4-B77F-44F46DE4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9752 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A66752-5822-4425-90B6-E09723703FB3}"/>
              </a:ext>
            </a:extLst>
          </p:cNvPr>
          <p:cNvCxnSpPr>
            <a:stCxn id="5" idx="0"/>
            <a:endCxn id="9" idx="4"/>
          </p:cNvCxnSpPr>
          <p:nvPr/>
        </p:nvCxnSpPr>
        <p:spPr>
          <a:xfrm flipH="1" flipV="1">
            <a:off x="6094342" y="2094758"/>
            <a:ext cx="1658" cy="1912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69EB6BA-845F-440C-A5C8-9C9CE0218874}"/>
              </a:ext>
            </a:extLst>
          </p:cNvPr>
          <p:cNvSpPr/>
          <p:nvPr/>
        </p:nvSpPr>
        <p:spPr>
          <a:xfrm>
            <a:off x="5877339" y="2668395"/>
            <a:ext cx="434009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6EAC0B-51D3-4279-9D83-4AF98980CD66}"/>
              </a:ext>
            </a:extLst>
          </p:cNvPr>
          <p:cNvSpPr/>
          <p:nvPr/>
        </p:nvSpPr>
        <p:spPr>
          <a:xfrm>
            <a:off x="5878995" y="2285970"/>
            <a:ext cx="434009" cy="4139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ED011-4A0D-42D0-8597-DFF8D5085CC9}"/>
              </a:ext>
            </a:extLst>
          </p:cNvPr>
          <p:cNvSpPr/>
          <p:nvPr/>
        </p:nvSpPr>
        <p:spPr>
          <a:xfrm rot="18900000">
            <a:off x="6242512" y="2632168"/>
            <a:ext cx="434009" cy="97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9E45F-FFE9-4B2D-A509-F25ECEE8BAB1}"/>
              </a:ext>
            </a:extLst>
          </p:cNvPr>
          <p:cNvSpPr/>
          <p:nvPr/>
        </p:nvSpPr>
        <p:spPr>
          <a:xfrm rot="2700000" flipH="1">
            <a:off x="5500689" y="2627977"/>
            <a:ext cx="448929" cy="93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041078-E0A6-457B-A633-BE2303D8ABD7}"/>
              </a:ext>
            </a:extLst>
          </p:cNvPr>
          <p:cNvSpPr/>
          <p:nvPr/>
        </p:nvSpPr>
        <p:spPr>
          <a:xfrm>
            <a:off x="5877455" y="3284621"/>
            <a:ext cx="135835" cy="29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2B853-EB7F-415A-AA54-806578A11092}"/>
              </a:ext>
            </a:extLst>
          </p:cNvPr>
          <p:cNvSpPr/>
          <p:nvPr/>
        </p:nvSpPr>
        <p:spPr>
          <a:xfrm>
            <a:off x="6175513" y="3284621"/>
            <a:ext cx="135835" cy="298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A195FC-E0A7-41F9-9343-3CB84693B68F}"/>
              </a:ext>
            </a:extLst>
          </p:cNvPr>
          <p:cNvSpPr/>
          <p:nvPr/>
        </p:nvSpPr>
        <p:spPr>
          <a:xfrm>
            <a:off x="3406908" y="4006514"/>
            <a:ext cx="5374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Robert the Robot!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4DC6FF-E760-434C-9011-B032D34BD933}"/>
              </a:ext>
            </a:extLst>
          </p:cNvPr>
          <p:cNvSpPr/>
          <p:nvPr/>
        </p:nvSpPr>
        <p:spPr>
          <a:xfrm>
            <a:off x="6048622" y="200331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F6A77FC-B62D-416F-9D25-199AFF7C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2 0.00347 L -0.00222 0.0037 C 0.00495 -0.00023 0.01224 -0.00278 0.01901 -0.0081 C 0.01992 -0.00856 0.01914 -0.0125 0.01823 -0.01227 C 0.01432 -0.0118 0.01067 -0.00856 0.00677 -0.00648 C 0.00573 -0.00417 0.00377 -0.00231 0.00351 0.0007 C 0.00338 0.00278 0.00521 0.00347 0.00599 0.00509 C 0.00664 0.00625 0.00716 0.00787 0.00768 0.00926 C 0.00677 0.01134 0.00638 0.01644 0.00521 0.01505 C 0.00195 0.01111 2.29167E-6 -0.00116 -0.0013 -0.0081 C -0.00156 -0.00185 -0.00052 0.00532 -0.00222 0.01088 C -0.00313 0.01389 -0.00729 0.01019 -0.00781 0.01366 C -0.00899 0.02107 -0.00677 0.02917 -0.00625 0.03681 C -0.00755 0.0412 -0.00768 0.04838 -0.01029 0.04977 C -0.03073 0.06065 -0.02123 0.0419 -0.01849 0.03403 L -0.00456 0.03542 C -0.00326 0.03611 -0.003 0.04514 -0.003 0.04259 C -0.003 0.03195 -0.00404 0.0213 -0.00456 0.01088 C 0.00026 0.00347 0.00377 -0.01065 0.01015 -0.01088 C 0.01523 -0.01134 0.01901 0.0007 0.0207 0.00926 C 0.02135 0.01296 0.0164 0.01019 0.01419 0.01088 C 0.01692 0.01181 0.02109 0.00926 0.02239 0.01366 C 0.02331 0.01713 0.0181 0.0169 0.01575 0.01667 C 0.00859 0.01551 0.00169 0.01181 -0.00547 0.00926 C -0.00703 0.00718 -0.01224 -0.0044 -0.01276 0.01088 C -0.0138 0.04445 -0.01367 0.04306 -0.00951 0.06157 C -0.003 0.03704 -0.00625 0.03264 0.01015 0.03102 C 0.0112 0.03102 0.01172 0.03403 0.0125 0.03542 C -0.00065 0.04167 -0.00755 0.05185 -0.01446 0.01227 C -0.01576 0.00417 -0.01055 -0.00324 -0.00873 -0.01088 C -0.00352 -0.0081 0.00221 -0.00718 0.00677 -0.00231 C 0.00885 -7.40741E-7 0.00872 0.00579 0.01015 0.00926 C 0.01172 0.01389 0.01393 0.01806 0.01575 0.02245 C 0.01549 0.02523 0.01536 0.02824 0.01497 0.03102 C 0.01458 0.03403 0.0125 0.03704 0.01341 0.03982 C 0.01406 0.0419 0.01601 0.03889 0.01745 0.0382 C 0.01276 0.03009 0.00208 0.01458 0.00026 0.0007 C 2.29167E-6 -0.00139 0.00247 -0.00023 0.00351 -0.00069 C 0.00482 0.0037 0.0082 0.01088 0.00026 0.01088 C -0.0013 0.01088 -0.00183 0.00695 -0.003 0.00509 C -0.00326 0.00347 -0.00404 0.00208 -0.00378 0.0007 C -0.00313 -0.00301 -0.00065 -0.0044 0.00117 -0.00509 C 0.00143 -0.00532 0.00169 -0.00509 0.00195 -0.00509 L -0.00222 0.00347 Z " pathEditMode="relative" rAng="0" ptsTypes="AAAAAAAAAAAAAAAAAAAAAAAAAAAAAAAAAAAAAAAAAAAA">
                                      <p:cBhvr>
                                        <p:cTn id="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1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8 0.00625 L 0.00248 0.00648 C -0.00052 0.00393 -0.00404 0.00254 -0.00651 -0.00093 C -0.00716 -0.00186 -0.00651 -0.00463 -0.00573 -0.00533 C -0.00404 -0.00718 -0.00195 -0.00718 -1.25E-6 -0.00834 C 0.00052 -0.00672 0.00117 -0.00556 0.00156 -0.00394 C 0.00195 -0.00255 0.00169 0.00115 0.00248 0.00046 C 0.00339 -0.00047 0.00287 -0.00348 0.00326 -0.00533 C 0.00378 -0.00834 0.0043 -0.01111 0.00495 -0.01412 C 0.00026 -0.01459 -0.00443 -0.01644 -0.00898 -0.01551 C -0.01276 -0.01482 -0.00924 -0.00602 -0.00898 -0.00533 C -0.00612 0.00393 -0.00729 0.00092 -0.00247 0.00764 C -0.0039 0.01828 -0.00286 0.01851 -0.01393 0.01064 C -0.01497 0.00972 -0.01497 0.00671 -0.01549 0.00486 C -0.01693 0.00046 -0.01706 0.00069 -0.01875 -0.00255 C -0.02279 -0.01667 -0.022 -0.01042 -0.01627 -0.00533 C -0.01484 -0.00394 -0.01302 -0.00348 -0.01146 -0.00255 L -0.00742 0.00046 C -0.00651 -0.00024 -0.00299 -0.0051 -0.00169 -0.00093 C -0.00078 0.00162 -0.00104 0.00486 -0.00078 0.00764 C -0.00612 0.01088 -0.00247 0.00972 -0.01146 0.00185 L -0.01471 -0.00093 C -0.01575 -0.00394 -0.01888 -0.00672 -0.01797 -0.00973 C -0.01693 -0.01297 -0.01614 -0.0169 -0.01471 -0.01991 C -0.01393 -0.02153 -0.01055 -0.0213 -0.01146 -0.02269 C -0.01237 -0.02454 -0.01419 -0.02176 -0.01549 -0.0213 C -0.01719 -0.02176 -0.0194 -0.02037 -0.02044 -0.02269 C -0.02122 -0.02431 -0.01992 -0.02801 -0.01875 -0.02848 C -0.01706 -0.02917 -0.01549 -0.02662 -0.01393 -0.0257 C -0.01328 -0.02269 -0.01237 -0.01991 -0.01224 -0.0169 C -0.01146 -0.00093 -0.02083 -0.01042 -0.02773 -0.01111 C -0.02943 -0.01297 -0.03138 -0.01436 -0.03268 -0.0169 C -0.03333 -0.01852 -0.03463 -0.02246 -0.03346 -0.02269 C -0.03138 -0.02338 -0.02982 -0.01922 -0.02773 -0.01829 C -0.02318 -0.01644 -0.01849 -0.01551 -0.01393 -0.01412 C -0.01198 -0.01505 -0.00911 -0.01389 -0.0082 -0.0169 C -0.00703 -0.02084 -0.01146 -0.02986 -0.00898 -0.02986 C -0.00651 -0.02986 -0.00807 -0.0213 -0.00742 -0.0169 C -0.0069 -0.01436 -0.00625 -0.01204 -0.00573 -0.00973 C -0.00547 -0.00718 -0.00586 -0.0044 -0.00495 -0.00255 C -0.00417 -0.00093 -0.00273 -0.00162 -0.00169 -0.00093 C -0.00169 -0.0007 0.00169 0.00509 0.00248 0.00625 Z " pathEditMode="relative" rAng="0" ptsTypes="AAAAAAAAAAAAAAAAAAAAAAAAAAAAAAAAAAAAAAAAAA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Back to that table…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graphicFrame>
        <p:nvGraphicFramePr>
          <p:cNvPr id="66" name="Table 64">
            <a:extLst>
              <a:ext uri="{FF2B5EF4-FFF2-40B4-BE49-F238E27FC236}">
                <a16:creationId xmlns:a16="http://schemas.microsoft.com/office/drawing/2014/main" id="{843D9BE6-33E6-458F-AD52-58C1D371C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63229"/>
              </p:ext>
            </p:extLst>
          </p:nvPr>
        </p:nvGraphicFramePr>
        <p:xfrm>
          <a:off x="279290" y="3192956"/>
          <a:ext cx="527179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359">
                  <a:extLst>
                    <a:ext uri="{9D8B030D-6E8A-4147-A177-3AD203B41FA5}">
                      <a16:colId xmlns:a16="http://schemas.microsoft.com/office/drawing/2014/main" val="304920535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654412846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717637220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763447545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59683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9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0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7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80186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CD8CF3D-C28E-4B30-94F3-191E6FDB68B5}"/>
              </a:ext>
            </a:extLst>
          </p:cNvPr>
          <p:cNvSpPr txBox="1"/>
          <p:nvPr/>
        </p:nvSpPr>
        <p:spPr>
          <a:xfrm>
            <a:off x="3629743" y="3556046"/>
            <a:ext cx="6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!- - -!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F6EBA9-237C-4833-B8D5-936685C911D5}"/>
              </a:ext>
            </a:extLst>
          </p:cNvPr>
          <p:cNvSpPr txBox="1"/>
          <p:nvPr/>
        </p:nvSpPr>
        <p:spPr>
          <a:xfrm>
            <a:off x="2579525" y="5408064"/>
            <a:ext cx="8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!+ + +!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DFB76B0-823A-4F26-8E5F-0245469B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20</a:t>
            </a:fld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22CC24D-1A00-4AF0-B8FC-D814153DB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866" y="3246698"/>
            <a:ext cx="502812" cy="6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00078 0.1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Back to that table…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248" y="4439536"/>
            <a:ext cx="502812" cy="618695"/>
          </a:xfrm>
          <a:prstGeom prst="rect">
            <a:avLst/>
          </a:prstGeom>
        </p:spPr>
      </p:pic>
      <p:graphicFrame>
        <p:nvGraphicFramePr>
          <p:cNvPr id="66" name="Table 64">
            <a:extLst>
              <a:ext uri="{FF2B5EF4-FFF2-40B4-BE49-F238E27FC236}">
                <a16:creationId xmlns:a16="http://schemas.microsoft.com/office/drawing/2014/main" id="{A6AFE260-E826-45BE-8466-0DFE9371B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58615"/>
              </p:ext>
            </p:extLst>
          </p:nvPr>
        </p:nvGraphicFramePr>
        <p:xfrm>
          <a:off x="279290" y="3192956"/>
          <a:ext cx="527179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359">
                  <a:extLst>
                    <a:ext uri="{9D8B030D-6E8A-4147-A177-3AD203B41FA5}">
                      <a16:colId xmlns:a16="http://schemas.microsoft.com/office/drawing/2014/main" val="304920535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654412846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717637220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763447545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59683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9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0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7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8018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F7F5994-2631-4F08-AC7B-63DBD49B08AC}"/>
              </a:ext>
            </a:extLst>
          </p:cNvPr>
          <p:cNvSpPr txBox="1"/>
          <p:nvPr/>
        </p:nvSpPr>
        <p:spPr>
          <a:xfrm>
            <a:off x="1395669" y="3556046"/>
            <a:ext cx="96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-/</a:t>
            </a:r>
            <a:r>
              <a:rPr lang="en-US" b="1" dirty="0">
                <a:solidFill>
                  <a:srgbClr val="FF0000"/>
                </a:solidFill>
              </a:rPr>
              <a:t>!- - -!</a:t>
            </a:r>
            <a:r>
              <a:rPr lang="en-US" b="1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E02A78-2ACD-4956-90D7-D88B30FF61EF}"/>
              </a:ext>
            </a:extLst>
          </p:cNvPr>
          <p:cNvSpPr txBox="1"/>
          <p:nvPr/>
        </p:nvSpPr>
        <p:spPr>
          <a:xfrm>
            <a:off x="3629743" y="3556046"/>
            <a:ext cx="65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!- - -!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15615E-C0B1-45B2-9F5E-9C104382DE12}"/>
              </a:ext>
            </a:extLst>
          </p:cNvPr>
          <p:cNvSpPr txBox="1"/>
          <p:nvPr/>
        </p:nvSpPr>
        <p:spPr>
          <a:xfrm>
            <a:off x="2579525" y="5408064"/>
            <a:ext cx="8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!+ + +!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2A55E8D-79FF-45D7-9369-B81FA7D0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00104 -0.17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We can fill in the whole table this way!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967" y="4457385"/>
            <a:ext cx="502812" cy="618695"/>
          </a:xfrm>
          <a:prstGeom prst="rect">
            <a:avLst/>
          </a:prstGeom>
        </p:spPr>
      </p:pic>
      <p:graphicFrame>
        <p:nvGraphicFramePr>
          <p:cNvPr id="66" name="Table 64">
            <a:extLst>
              <a:ext uri="{FF2B5EF4-FFF2-40B4-BE49-F238E27FC236}">
                <a16:creationId xmlns:a16="http://schemas.microsoft.com/office/drawing/2014/main" id="{843D9BE6-33E6-458F-AD52-58C1D371C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39419"/>
              </p:ext>
            </p:extLst>
          </p:nvPr>
        </p:nvGraphicFramePr>
        <p:xfrm>
          <a:off x="279290" y="3192956"/>
          <a:ext cx="527179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359">
                  <a:extLst>
                    <a:ext uri="{9D8B030D-6E8A-4147-A177-3AD203B41FA5}">
                      <a16:colId xmlns:a16="http://schemas.microsoft.com/office/drawing/2014/main" val="304920535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654412846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717637220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763447545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59683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 - 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9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0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7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!+ + +!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!+ + +!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!+ + +!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 - -!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 - 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 - 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!+ + +!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80186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8B1B35C-702D-41D2-8C96-38CB0AB3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9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96731" cy="4351338"/>
          </a:xfrm>
        </p:spPr>
        <p:txBody>
          <a:bodyPr>
            <a:normAutofit/>
          </a:bodyPr>
          <a:lstStyle/>
          <a:p>
            <a:r>
              <a:rPr lang="en-US" dirty="0"/>
              <a:t>We need to care about </a:t>
            </a:r>
            <a:r>
              <a:rPr lang="en-US" i="1" dirty="0"/>
              <a:t>what we stand to gain in the future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E5E57B8-9AC0-44F5-8CC8-C01A6BD4E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967" y="4457385"/>
            <a:ext cx="502812" cy="618695"/>
          </a:xfrm>
          <a:prstGeom prst="rect">
            <a:avLst/>
          </a:prstGeom>
        </p:spPr>
      </p:pic>
      <p:graphicFrame>
        <p:nvGraphicFramePr>
          <p:cNvPr id="66" name="Table 64">
            <a:extLst>
              <a:ext uri="{FF2B5EF4-FFF2-40B4-BE49-F238E27FC236}">
                <a16:creationId xmlns:a16="http://schemas.microsoft.com/office/drawing/2014/main" id="{843D9BE6-33E6-458F-AD52-58C1D371C0FB}"/>
              </a:ext>
            </a:extLst>
          </p:cNvPr>
          <p:cNvGraphicFramePr>
            <a:graphicFrameLocks noGrp="1"/>
          </p:cNvGraphicFramePr>
          <p:nvPr/>
        </p:nvGraphicFramePr>
        <p:xfrm>
          <a:off x="279290" y="3192956"/>
          <a:ext cx="527179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359">
                  <a:extLst>
                    <a:ext uri="{9D8B030D-6E8A-4147-A177-3AD203B41FA5}">
                      <a16:colId xmlns:a16="http://schemas.microsoft.com/office/drawing/2014/main" val="304920535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654412846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717637220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763447545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59683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 - 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9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0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7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!+ + +!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!+ + +!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!+ + +!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 - -!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 - 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!- - -!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!+ + +!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80186"/>
                  </a:ext>
                </a:extLst>
              </a:tr>
            </a:tbl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4B41E04-54E7-4271-9500-CB39F5B1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70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2CBB-A1C3-401F-85E8-E842E2ED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address: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much do future rewards matter compared to current ones?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much does new information matter compared to known information?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Once </a:t>
            </a:r>
            <a:r>
              <a:rPr lang="en-US" i="1" dirty="0"/>
              <a:t>a</a:t>
            </a:r>
            <a:r>
              <a:rPr lang="en-US" dirty="0"/>
              <a:t> path is found, do we keep exploring?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76396-5F29-498C-80FF-6FC00470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2CBB-A1C3-401F-85E8-E842E2ED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needs one quick trick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18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186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A487A-4D87-4BB6-9252-2BF22EE5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2CBB-A1C3-401F-85E8-E842E2EDA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short: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912E05AB-9713-479B-8A63-82E163AC9ABA}"/>
              </a:ext>
            </a:extLst>
          </p:cNvPr>
          <p:cNvSpPr/>
          <p:nvPr/>
        </p:nvSpPr>
        <p:spPr>
          <a:xfrm rot="5400000">
            <a:off x="4558665" y="2078575"/>
            <a:ext cx="363537" cy="3252997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E6CF4DE-904B-4F2B-9A35-5EC0D0530B85}"/>
              </a:ext>
            </a:extLst>
          </p:cNvPr>
          <p:cNvSpPr/>
          <p:nvPr/>
        </p:nvSpPr>
        <p:spPr>
          <a:xfrm rot="5400000">
            <a:off x="9323354" y="1246797"/>
            <a:ext cx="363537" cy="4916553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CAAE517-B166-4621-B86C-6E1176402251}"/>
              </a:ext>
            </a:extLst>
          </p:cNvPr>
          <p:cNvSpPr/>
          <p:nvPr/>
        </p:nvSpPr>
        <p:spPr>
          <a:xfrm rot="16200000">
            <a:off x="7356898" y="494780"/>
            <a:ext cx="363537" cy="8849465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E53E4-ECE2-401F-B565-106AD90E845B}"/>
              </a:ext>
            </a:extLst>
          </p:cNvPr>
          <p:cNvSpPr txBox="1"/>
          <p:nvPr/>
        </p:nvSpPr>
        <p:spPr>
          <a:xfrm>
            <a:off x="3454399" y="2939109"/>
            <a:ext cx="27119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Old information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EA68EB-9B0D-491A-8779-507C6BD9E962}"/>
              </a:ext>
            </a:extLst>
          </p:cNvPr>
          <p:cNvSpPr txBox="1"/>
          <p:nvPr/>
        </p:nvSpPr>
        <p:spPr>
          <a:xfrm>
            <a:off x="8149165" y="2939109"/>
            <a:ext cx="284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New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836E9-7080-4E0B-9607-FFDF1A9BBFFB}"/>
              </a:ext>
            </a:extLst>
          </p:cNvPr>
          <p:cNvSpPr txBox="1"/>
          <p:nvPr/>
        </p:nvSpPr>
        <p:spPr>
          <a:xfrm>
            <a:off x="5920780" y="5161268"/>
            <a:ext cx="2994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Weighted average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6E932C9-C338-4CB7-B0DC-75C4FC58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3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B331D9-2580-40D5-8ACA-D5A5DEDD7EC7}"/>
              </a:ext>
            </a:extLst>
          </p:cNvPr>
          <p:cNvSpPr txBox="1"/>
          <p:nvPr/>
        </p:nvSpPr>
        <p:spPr>
          <a:xfrm>
            <a:off x="158285" y="2345441"/>
            <a:ext cx="338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new estimate is equal to…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1E2D23-FC0A-45C5-83AA-7496B522A7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5400" y="2745551"/>
            <a:ext cx="556218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50BAD2-91C2-46B5-AC4F-CEC008DB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B331D9-2580-40D5-8ACA-D5A5DEDD7EC7}"/>
              </a:ext>
            </a:extLst>
          </p:cNvPr>
          <p:cNvSpPr txBox="1"/>
          <p:nvPr/>
        </p:nvSpPr>
        <p:spPr>
          <a:xfrm>
            <a:off x="158285" y="2345441"/>
            <a:ext cx="338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new estimate is equal to…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1E2D23-FC0A-45C5-83AA-7496B522A7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5400" y="2745551"/>
            <a:ext cx="556218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DDFB0C-E8D3-4673-ADE1-8D1E79FFFEF1}"/>
              </a:ext>
            </a:extLst>
          </p:cNvPr>
          <p:cNvSpPr txBox="1"/>
          <p:nvPr/>
        </p:nvSpPr>
        <p:spPr>
          <a:xfrm>
            <a:off x="3525720" y="2345441"/>
            <a:ext cx="2124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old estimate…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B7D266-3A7E-493B-9007-44F667467A5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588217" y="2745551"/>
            <a:ext cx="860082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AD7496D-4486-4B9C-A082-2BE28081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08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B331D9-2580-40D5-8ACA-D5A5DEDD7EC7}"/>
              </a:ext>
            </a:extLst>
          </p:cNvPr>
          <p:cNvSpPr txBox="1"/>
          <p:nvPr/>
        </p:nvSpPr>
        <p:spPr>
          <a:xfrm>
            <a:off x="158285" y="2345441"/>
            <a:ext cx="338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new estimate is equal to…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1E2D23-FC0A-45C5-83AA-7496B522A7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5400" y="2745551"/>
            <a:ext cx="556218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72E4EC-B1B0-41D1-878E-DA22714D9151}"/>
              </a:ext>
            </a:extLst>
          </p:cNvPr>
          <p:cNvSpPr txBox="1"/>
          <p:nvPr/>
        </p:nvSpPr>
        <p:spPr>
          <a:xfrm>
            <a:off x="3525720" y="2345441"/>
            <a:ext cx="2124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old estimate…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40076-596C-4BAE-94D9-2A53113B90A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88217" y="2745551"/>
            <a:ext cx="860082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CE99C-035F-41B2-AAEE-0B89374F8667}"/>
              </a:ext>
            </a:extLst>
          </p:cNvPr>
          <p:cNvSpPr txBox="1"/>
          <p:nvPr/>
        </p:nvSpPr>
        <p:spPr>
          <a:xfrm>
            <a:off x="1910884" y="2858936"/>
            <a:ext cx="3025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times how much we care about known information…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D3EEC7-139F-4703-9AAD-4C46763E010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23476" y="3566822"/>
            <a:ext cx="401734" cy="4344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EE8C0D8-7079-41A5-8F64-63B7B750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0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Robert’s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91933" cy="4351338"/>
          </a:xfrm>
        </p:spPr>
        <p:txBody>
          <a:bodyPr/>
          <a:lstStyle/>
          <a:p>
            <a:r>
              <a:rPr lang="en-US" dirty="0"/>
              <a:t>Explore the maze</a:t>
            </a:r>
          </a:p>
          <a:p>
            <a:r>
              <a:rPr lang="en-US" dirty="0"/>
              <a:t>Figure out the best path to get to the reward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52C11-7E2B-4C33-ABD4-74D7317B7A21}"/>
              </a:ext>
            </a:extLst>
          </p:cNvPr>
          <p:cNvCxnSpPr>
            <a:stCxn id="20" idx="0"/>
            <a:endCxn id="25" idx="4"/>
          </p:cNvCxnSpPr>
          <p:nvPr/>
        </p:nvCxnSpPr>
        <p:spPr>
          <a:xfrm flipV="1">
            <a:off x="6854932" y="5919022"/>
            <a:ext cx="372" cy="55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982D0-730E-477E-B863-6797F9FEB16D}"/>
              </a:ext>
            </a:extLst>
          </p:cNvPr>
          <p:cNvSpPr/>
          <p:nvPr/>
        </p:nvSpPr>
        <p:spPr>
          <a:xfrm>
            <a:off x="6762444" y="6138330"/>
            <a:ext cx="184975" cy="2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BE240B-9DD4-4419-AB9B-61A05250CA17}"/>
              </a:ext>
            </a:extLst>
          </p:cNvPr>
          <p:cNvSpPr/>
          <p:nvPr/>
        </p:nvSpPr>
        <p:spPr>
          <a:xfrm>
            <a:off x="6762444" y="5974495"/>
            <a:ext cx="184975" cy="15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0CFF6-E7E9-4918-AA60-600388F989E2}"/>
              </a:ext>
            </a:extLst>
          </p:cNvPr>
          <p:cNvSpPr/>
          <p:nvPr/>
        </p:nvSpPr>
        <p:spPr>
          <a:xfrm rot="18900000">
            <a:off x="6922242" y="6093257"/>
            <a:ext cx="1849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EBA2C-45AA-4038-B617-997819DB8A0E}"/>
              </a:ext>
            </a:extLst>
          </p:cNvPr>
          <p:cNvSpPr/>
          <p:nvPr/>
        </p:nvSpPr>
        <p:spPr>
          <a:xfrm rot="2700000" flipH="1">
            <a:off x="6617664" y="6099085"/>
            <a:ext cx="1684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C5DE8-8364-4AEC-9FA7-6AFB243ADBF4}"/>
              </a:ext>
            </a:extLst>
          </p:cNvPr>
          <p:cNvSpPr/>
          <p:nvPr/>
        </p:nvSpPr>
        <p:spPr>
          <a:xfrm>
            <a:off x="6763881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D057-FAF2-4855-AB81-293751D0B7ED}"/>
              </a:ext>
            </a:extLst>
          </p:cNvPr>
          <p:cNvSpPr/>
          <p:nvPr/>
        </p:nvSpPr>
        <p:spPr>
          <a:xfrm>
            <a:off x="6889526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17B23-98A9-4108-9DBC-A2C1E698FD12}"/>
              </a:ext>
            </a:extLst>
          </p:cNvPr>
          <p:cNvSpPr/>
          <p:nvPr/>
        </p:nvSpPr>
        <p:spPr>
          <a:xfrm>
            <a:off x="6832444" y="5873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2FBAF32-FC40-4331-A146-9F1974BE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B331D9-2580-40D5-8ACA-D5A5DEDD7EC7}"/>
              </a:ext>
            </a:extLst>
          </p:cNvPr>
          <p:cNvSpPr txBox="1"/>
          <p:nvPr/>
        </p:nvSpPr>
        <p:spPr>
          <a:xfrm>
            <a:off x="158285" y="2345441"/>
            <a:ext cx="338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new estimate is equal to…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1E2D23-FC0A-45C5-83AA-7496B522A7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5400" y="2745551"/>
            <a:ext cx="556218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72E4EC-B1B0-41D1-878E-DA22714D9151}"/>
              </a:ext>
            </a:extLst>
          </p:cNvPr>
          <p:cNvSpPr txBox="1"/>
          <p:nvPr/>
        </p:nvSpPr>
        <p:spPr>
          <a:xfrm>
            <a:off x="3528017" y="2345441"/>
            <a:ext cx="2124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old estimate…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40076-596C-4BAE-94D9-2A53113B90A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590514" y="2745551"/>
            <a:ext cx="860082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CE99C-035F-41B2-AAEE-0B89374F8667}"/>
              </a:ext>
            </a:extLst>
          </p:cNvPr>
          <p:cNvSpPr txBox="1"/>
          <p:nvPr/>
        </p:nvSpPr>
        <p:spPr>
          <a:xfrm>
            <a:off x="1910884" y="2858936"/>
            <a:ext cx="3025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times how much we care about known information…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D3EEC7-139F-4703-9AAD-4C46763E010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23476" y="3566822"/>
            <a:ext cx="401734" cy="4344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92CDD-FAB0-436E-999D-FD080A776E35}"/>
              </a:ext>
            </a:extLst>
          </p:cNvPr>
          <p:cNvSpPr txBox="1"/>
          <p:nvPr/>
        </p:nvSpPr>
        <p:spPr>
          <a:xfrm>
            <a:off x="6215160" y="3495543"/>
            <a:ext cx="1018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PLUS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BAEBCC-274A-4AA8-8C13-82A63684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B331D9-2580-40D5-8ACA-D5A5DEDD7EC7}"/>
              </a:ext>
            </a:extLst>
          </p:cNvPr>
          <p:cNvSpPr txBox="1"/>
          <p:nvPr/>
        </p:nvSpPr>
        <p:spPr>
          <a:xfrm>
            <a:off x="158285" y="2345441"/>
            <a:ext cx="338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new estimate is equal to…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1E2D23-FC0A-45C5-83AA-7496B522A7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5400" y="2745551"/>
            <a:ext cx="556218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72E4EC-B1B0-41D1-878E-DA22714D9151}"/>
              </a:ext>
            </a:extLst>
          </p:cNvPr>
          <p:cNvSpPr txBox="1"/>
          <p:nvPr/>
        </p:nvSpPr>
        <p:spPr>
          <a:xfrm>
            <a:off x="3544951" y="2345441"/>
            <a:ext cx="2124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old estimate…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40076-596C-4BAE-94D9-2A53113B90A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07448" y="2745551"/>
            <a:ext cx="860082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CE99C-035F-41B2-AAEE-0B89374F8667}"/>
              </a:ext>
            </a:extLst>
          </p:cNvPr>
          <p:cNvSpPr txBox="1"/>
          <p:nvPr/>
        </p:nvSpPr>
        <p:spPr>
          <a:xfrm>
            <a:off x="1851618" y="2907183"/>
            <a:ext cx="3025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times how much we care about known information…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D3EEC7-139F-4703-9AAD-4C46763E010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64210" y="3615069"/>
            <a:ext cx="401734" cy="4344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92CDD-FAB0-436E-999D-FD080A776E35}"/>
              </a:ext>
            </a:extLst>
          </p:cNvPr>
          <p:cNvSpPr txBox="1"/>
          <p:nvPr/>
        </p:nvSpPr>
        <p:spPr>
          <a:xfrm>
            <a:off x="6215160" y="3495543"/>
            <a:ext cx="1018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PLUS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0F46D-2256-49CD-AAC8-39C9ED37A278}"/>
              </a:ext>
            </a:extLst>
          </p:cNvPr>
          <p:cNvSpPr txBox="1"/>
          <p:nvPr/>
        </p:nvSpPr>
        <p:spPr>
          <a:xfrm>
            <a:off x="6680200" y="498224"/>
            <a:ext cx="5353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the reward we get after taking action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in state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and landing in state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s’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F64167-6827-4F8A-839F-3E23BEBF09EC}"/>
              </a:ext>
            </a:extLst>
          </p:cNvPr>
          <p:cNvCxnSpPr>
            <a:cxnSpLocks/>
          </p:cNvCxnSpPr>
          <p:nvPr/>
        </p:nvCxnSpPr>
        <p:spPr>
          <a:xfrm flipH="1">
            <a:off x="7693618" y="1247604"/>
            <a:ext cx="22343" cy="275369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677CA19-05AC-4DDB-BD39-2765B50E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30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B331D9-2580-40D5-8ACA-D5A5DEDD7EC7}"/>
              </a:ext>
            </a:extLst>
          </p:cNvPr>
          <p:cNvSpPr txBox="1"/>
          <p:nvPr/>
        </p:nvSpPr>
        <p:spPr>
          <a:xfrm>
            <a:off x="158285" y="2345441"/>
            <a:ext cx="338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new estimate is equal to…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1E2D23-FC0A-45C5-83AA-7496B522A7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5400" y="2745551"/>
            <a:ext cx="556218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72E4EC-B1B0-41D1-878E-DA22714D9151}"/>
              </a:ext>
            </a:extLst>
          </p:cNvPr>
          <p:cNvSpPr txBox="1"/>
          <p:nvPr/>
        </p:nvSpPr>
        <p:spPr>
          <a:xfrm>
            <a:off x="3544951" y="2345441"/>
            <a:ext cx="2124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old estimate…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40076-596C-4BAE-94D9-2A53113B90A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07448" y="2745551"/>
            <a:ext cx="860082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CE99C-035F-41B2-AAEE-0B89374F8667}"/>
              </a:ext>
            </a:extLst>
          </p:cNvPr>
          <p:cNvSpPr txBox="1"/>
          <p:nvPr/>
        </p:nvSpPr>
        <p:spPr>
          <a:xfrm>
            <a:off x="1851618" y="2907183"/>
            <a:ext cx="3025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times how much we care about known information…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D3EEC7-139F-4703-9AAD-4C46763E010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64210" y="3615069"/>
            <a:ext cx="401734" cy="4344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92CDD-FAB0-436E-999D-FD080A776E35}"/>
              </a:ext>
            </a:extLst>
          </p:cNvPr>
          <p:cNvSpPr txBox="1"/>
          <p:nvPr/>
        </p:nvSpPr>
        <p:spPr>
          <a:xfrm>
            <a:off x="6215160" y="3495543"/>
            <a:ext cx="1018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98B7F-CFEA-440C-B6DA-82BCF01C3BA7}"/>
              </a:ext>
            </a:extLst>
          </p:cNvPr>
          <p:cNvSpPr txBox="1"/>
          <p:nvPr/>
        </p:nvSpPr>
        <p:spPr>
          <a:xfrm>
            <a:off x="6680200" y="498224"/>
            <a:ext cx="5353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the reward we get after taking action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in state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and landing in state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s’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D52B46-A523-4833-8BAA-418839F06DA7}"/>
              </a:ext>
            </a:extLst>
          </p:cNvPr>
          <p:cNvCxnSpPr>
            <a:cxnSpLocks/>
          </p:cNvCxnSpPr>
          <p:nvPr/>
        </p:nvCxnSpPr>
        <p:spPr>
          <a:xfrm flipH="1">
            <a:off x="7693618" y="1247604"/>
            <a:ext cx="22343" cy="275369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412F1D-CB34-40F9-B394-F31F5454B6EF}"/>
              </a:ext>
            </a:extLst>
          </p:cNvPr>
          <p:cNvSpPr txBox="1"/>
          <p:nvPr/>
        </p:nvSpPr>
        <p:spPr>
          <a:xfrm>
            <a:off x="7913751" y="1178498"/>
            <a:ext cx="4119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plus the </a:t>
            </a:r>
            <a:r>
              <a:rPr lang="en-US" sz="2000" i="1" dirty="0">
                <a:solidFill>
                  <a:srgbClr val="00B050"/>
                </a:solidFill>
              </a:rPr>
              <a:t>maximum</a:t>
            </a:r>
            <a:r>
              <a:rPr lang="en-US" sz="2000" dirty="0">
                <a:solidFill>
                  <a:srgbClr val="00B050"/>
                </a:solidFill>
              </a:rPr>
              <a:t> reward we can get by taking an action in s’…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9F99C-942F-45FF-B9D8-0504595D5E6B}"/>
              </a:ext>
            </a:extLst>
          </p:cNvPr>
          <p:cNvCxnSpPr>
            <a:cxnSpLocks/>
          </p:cNvCxnSpPr>
          <p:nvPr/>
        </p:nvCxnSpPr>
        <p:spPr>
          <a:xfrm>
            <a:off x="11174586" y="1817010"/>
            <a:ext cx="0" cy="20152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B98D0C7-A487-45D5-A112-42669480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7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B331D9-2580-40D5-8ACA-D5A5DEDD7EC7}"/>
              </a:ext>
            </a:extLst>
          </p:cNvPr>
          <p:cNvSpPr txBox="1"/>
          <p:nvPr/>
        </p:nvSpPr>
        <p:spPr>
          <a:xfrm>
            <a:off x="158285" y="2345441"/>
            <a:ext cx="338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new estimate is equal to…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1E2D23-FC0A-45C5-83AA-7496B522A7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5400" y="2745551"/>
            <a:ext cx="556218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72E4EC-B1B0-41D1-878E-DA22714D9151}"/>
              </a:ext>
            </a:extLst>
          </p:cNvPr>
          <p:cNvSpPr txBox="1"/>
          <p:nvPr/>
        </p:nvSpPr>
        <p:spPr>
          <a:xfrm>
            <a:off x="3544951" y="2345441"/>
            <a:ext cx="2124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old estimate…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40076-596C-4BAE-94D9-2A53113B90A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07448" y="2745551"/>
            <a:ext cx="860082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CE99C-035F-41B2-AAEE-0B89374F8667}"/>
              </a:ext>
            </a:extLst>
          </p:cNvPr>
          <p:cNvSpPr txBox="1"/>
          <p:nvPr/>
        </p:nvSpPr>
        <p:spPr>
          <a:xfrm>
            <a:off x="1851618" y="2907183"/>
            <a:ext cx="3025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times how much we care about known information…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D3EEC7-139F-4703-9AAD-4C46763E010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64210" y="3615069"/>
            <a:ext cx="401734" cy="4344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92CDD-FAB0-436E-999D-FD080A776E35}"/>
              </a:ext>
            </a:extLst>
          </p:cNvPr>
          <p:cNvSpPr txBox="1"/>
          <p:nvPr/>
        </p:nvSpPr>
        <p:spPr>
          <a:xfrm>
            <a:off x="6215160" y="3495543"/>
            <a:ext cx="1018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98B7F-CFEA-440C-B6DA-82BCF01C3BA7}"/>
              </a:ext>
            </a:extLst>
          </p:cNvPr>
          <p:cNvSpPr txBox="1"/>
          <p:nvPr/>
        </p:nvSpPr>
        <p:spPr>
          <a:xfrm>
            <a:off x="6680200" y="498224"/>
            <a:ext cx="5353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the reward we get after taking action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in state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and landing in state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s’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D52B46-A523-4833-8BAA-418839F06DA7}"/>
              </a:ext>
            </a:extLst>
          </p:cNvPr>
          <p:cNvCxnSpPr>
            <a:cxnSpLocks/>
          </p:cNvCxnSpPr>
          <p:nvPr/>
        </p:nvCxnSpPr>
        <p:spPr>
          <a:xfrm flipH="1">
            <a:off x="7693618" y="1247604"/>
            <a:ext cx="22343" cy="275369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412F1D-CB34-40F9-B394-F31F5454B6EF}"/>
              </a:ext>
            </a:extLst>
          </p:cNvPr>
          <p:cNvSpPr txBox="1"/>
          <p:nvPr/>
        </p:nvSpPr>
        <p:spPr>
          <a:xfrm>
            <a:off x="7913751" y="1160602"/>
            <a:ext cx="4119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plus the </a:t>
            </a:r>
            <a:r>
              <a:rPr lang="en-US" sz="2000" i="1" dirty="0">
                <a:solidFill>
                  <a:srgbClr val="00B050"/>
                </a:solidFill>
              </a:rPr>
              <a:t>maximum</a:t>
            </a:r>
            <a:r>
              <a:rPr lang="en-US" sz="2000" dirty="0">
                <a:solidFill>
                  <a:srgbClr val="00B050"/>
                </a:solidFill>
              </a:rPr>
              <a:t> reward we can get by taking an action in s’…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9F99C-942F-45FF-B9D8-0504595D5E6B}"/>
              </a:ext>
            </a:extLst>
          </p:cNvPr>
          <p:cNvCxnSpPr>
            <a:cxnSpLocks/>
          </p:cNvCxnSpPr>
          <p:nvPr/>
        </p:nvCxnSpPr>
        <p:spPr>
          <a:xfrm>
            <a:off x="11174586" y="1817010"/>
            <a:ext cx="0" cy="20152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4C1AA5-15B4-42A6-8AAE-6A62A777721F}"/>
              </a:ext>
            </a:extLst>
          </p:cNvPr>
          <p:cNvSpPr txBox="1"/>
          <p:nvPr/>
        </p:nvSpPr>
        <p:spPr>
          <a:xfrm>
            <a:off x="7913751" y="2631977"/>
            <a:ext cx="2949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times how much we care about future rewards…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816F6-0808-41FF-90CC-D51E34862605}"/>
              </a:ext>
            </a:extLst>
          </p:cNvPr>
          <p:cNvCxnSpPr>
            <a:cxnSpLocks/>
          </p:cNvCxnSpPr>
          <p:nvPr/>
        </p:nvCxnSpPr>
        <p:spPr>
          <a:xfrm>
            <a:off x="8644467" y="3339863"/>
            <a:ext cx="0" cy="6614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BBC6584-7587-4FDF-A348-95430DE6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31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9202-A222-4FE8-9778-BA8B5FF7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/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43D634-10CF-4139-AD8C-FC7B70C21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5" y="3772542"/>
                <a:ext cx="11875430" cy="960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0B331D9-2580-40D5-8ACA-D5A5DEDD7EC7}"/>
              </a:ext>
            </a:extLst>
          </p:cNvPr>
          <p:cNvSpPr txBox="1"/>
          <p:nvPr/>
        </p:nvSpPr>
        <p:spPr>
          <a:xfrm>
            <a:off x="158285" y="2345441"/>
            <a:ext cx="3386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new estimate is equal to…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1E2D23-FC0A-45C5-83AA-7496B522A7D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295400" y="2745551"/>
            <a:ext cx="556218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72E4EC-B1B0-41D1-878E-DA22714D9151}"/>
              </a:ext>
            </a:extLst>
          </p:cNvPr>
          <p:cNvSpPr txBox="1"/>
          <p:nvPr/>
        </p:nvSpPr>
        <p:spPr>
          <a:xfrm>
            <a:off x="3544951" y="2345441"/>
            <a:ext cx="2124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the old estimate…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40076-596C-4BAE-94D9-2A53113B90A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07448" y="2745551"/>
            <a:ext cx="860082" cy="11914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3CE99C-035F-41B2-AAEE-0B89374F8667}"/>
              </a:ext>
            </a:extLst>
          </p:cNvPr>
          <p:cNvSpPr txBox="1"/>
          <p:nvPr/>
        </p:nvSpPr>
        <p:spPr>
          <a:xfrm>
            <a:off x="1851618" y="2907183"/>
            <a:ext cx="3025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times how much we care about known information…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D3EEC7-139F-4703-9AAD-4C46763E010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64210" y="3615069"/>
            <a:ext cx="401734" cy="4344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E92CDD-FAB0-436E-999D-FD080A776E35}"/>
              </a:ext>
            </a:extLst>
          </p:cNvPr>
          <p:cNvSpPr txBox="1"/>
          <p:nvPr/>
        </p:nvSpPr>
        <p:spPr>
          <a:xfrm>
            <a:off x="6215160" y="3495543"/>
            <a:ext cx="1018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PLUS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98B7F-CFEA-440C-B6DA-82BCF01C3BA7}"/>
              </a:ext>
            </a:extLst>
          </p:cNvPr>
          <p:cNvSpPr txBox="1"/>
          <p:nvPr/>
        </p:nvSpPr>
        <p:spPr>
          <a:xfrm>
            <a:off x="6680200" y="498224"/>
            <a:ext cx="5353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the reward we get after taking action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 in state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s 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and landing in state </a:t>
            </a:r>
            <a:r>
              <a:rPr lang="en-US" sz="2000" i="1" dirty="0">
                <a:solidFill>
                  <a:schemeClr val="accent4">
                    <a:lumMod val="75000"/>
                  </a:schemeClr>
                </a:solidFill>
              </a:rPr>
              <a:t>s’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D52B46-A523-4833-8BAA-418839F06DA7}"/>
              </a:ext>
            </a:extLst>
          </p:cNvPr>
          <p:cNvCxnSpPr>
            <a:cxnSpLocks/>
          </p:cNvCxnSpPr>
          <p:nvPr/>
        </p:nvCxnSpPr>
        <p:spPr>
          <a:xfrm flipH="1">
            <a:off x="7693618" y="1247604"/>
            <a:ext cx="22343" cy="275369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412F1D-CB34-40F9-B394-F31F5454B6EF}"/>
              </a:ext>
            </a:extLst>
          </p:cNvPr>
          <p:cNvSpPr txBox="1"/>
          <p:nvPr/>
        </p:nvSpPr>
        <p:spPr>
          <a:xfrm>
            <a:off x="7913751" y="1160602"/>
            <a:ext cx="4119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plus the </a:t>
            </a:r>
            <a:r>
              <a:rPr lang="en-US" sz="2000" i="1" dirty="0">
                <a:solidFill>
                  <a:srgbClr val="00B050"/>
                </a:solidFill>
              </a:rPr>
              <a:t>maximum</a:t>
            </a:r>
            <a:r>
              <a:rPr lang="en-US" sz="2000" dirty="0">
                <a:solidFill>
                  <a:srgbClr val="00B050"/>
                </a:solidFill>
              </a:rPr>
              <a:t> reward we can get by taking an action in s’…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69F99C-942F-45FF-B9D8-0504595D5E6B}"/>
              </a:ext>
            </a:extLst>
          </p:cNvPr>
          <p:cNvCxnSpPr>
            <a:cxnSpLocks/>
          </p:cNvCxnSpPr>
          <p:nvPr/>
        </p:nvCxnSpPr>
        <p:spPr>
          <a:xfrm>
            <a:off x="11174586" y="1817010"/>
            <a:ext cx="0" cy="201529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4C1AA5-15B4-42A6-8AAE-6A62A777721F}"/>
              </a:ext>
            </a:extLst>
          </p:cNvPr>
          <p:cNvSpPr txBox="1"/>
          <p:nvPr/>
        </p:nvSpPr>
        <p:spPr>
          <a:xfrm>
            <a:off x="7913751" y="2631977"/>
            <a:ext cx="2949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times how much we care about future rewards…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816F6-0808-41FF-90CC-D51E34862605}"/>
              </a:ext>
            </a:extLst>
          </p:cNvPr>
          <p:cNvCxnSpPr>
            <a:cxnSpLocks/>
          </p:cNvCxnSpPr>
          <p:nvPr/>
        </p:nvCxnSpPr>
        <p:spPr>
          <a:xfrm>
            <a:off x="8644467" y="3339863"/>
            <a:ext cx="0" cy="6614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FAC993-0DDB-434A-8216-22A1A4780EBF}"/>
              </a:ext>
            </a:extLst>
          </p:cNvPr>
          <p:cNvSpPr txBox="1"/>
          <p:nvPr/>
        </p:nvSpPr>
        <p:spPr>
          <a:xfrm>
            <a:off x="5830951" y="5153491"/>
            <a:ext cx="32114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all times how much we care about new information.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97FD43-AFF5-462B-A6A7-4ABF5990A626}"/>
              </a:ext>
            </a:extLst>
          </p:cNvPr>
          <p:cNvCxnSpPr>
            <a:cxnSpLocks/>
          </p:cNvCxnSpPr>
          <p:nvPr/>
        </p:nvCxnSpPr>
        <p:spPr>
          <a:xfrm flipV="1">
            <a:off x="7152794" y="4505885"/>
            <a:ext cx="0" cy="57064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6289277-786E-439F-A3CC-E347C8A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05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EEAA-D649-4E3F-BA62-82871229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Reinforcement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0F2B0-78FE-4B35-8A37-311D5F06CD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19" y="1409277"/>
            <a:ext cx="5261162" cy="508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F3B38-8066-4319-BD10-845806EFE973}"/>
              </a:ext>
            </a:extLst>
          </p:cNvPr>
          <p:cNvSpPr txBox="1"/>
          <p:nvPr/>
        </p:nvSpPr>
        <p:spPr>
          <a:xfrm>
            <a:off x="0" y="6488668"/>
            <a:ext cx="774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Image source: https://en.wikipedia.org/wiki/Reinforcement_learning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281D0-5FF7-46DA-B4BA-EA1A8DFC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Robert knows </a:t>
            </a:r>
            <a:r>
              <a:rPr lang="en-US" b="1" dirty="0"/>
              <a:t>VERY LITTLE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52C11-7E2B-4C33-ABD4-74D7317B7A21}"/>
              </a:ext>
            </a:extLst>
          </p:cNvPr>
          <p:cNvCxnSpPr>
            <a:stCxn id="20" idx="0"/>
            <a:endCxn id="25" idx="4"/>
          </p:cNvCxnSpPr>
          <p:nvPr/>
        </p:nvCxnSpPr>
        <p:spPr>
          <a:xfrm flipV="1">
            <a:off x="6854932" y="5919022"/>
            <a:ext cx="372" cy="55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982D0-730E-477E-B863-6797F9FEB16D}"/>
              </a:ext>
            </a:extLst>
          </p:cNvPr>
          <p:cNvSpPr/>
          <p:nvPr/>
        </p:nvSpPr>
        <p:spPr>
          <a:xfrm>
            <a:off x="6762444" y="6138330"/>
            <a:ext cx="184975" cy="2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BE240B-9DD4-4419-AB9B-61A05250CA17}"/>
              </a:ext>
            </a:extLst>
          </p:cNvPr>
          <p:cNvSpPr/>
          <p:nvPr/>
        </p:nvSpPr>
        <p:spPr>
          <a:xfrm>
            <a:off x="6762444" y="5974495"/>
            <a:ext cx="184975" cy="15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0CFF6-E7E9-4918-AA60-600388F989E2}"/>
              </a:ext>
            </a:extLst>
          </p:cNvPr>
          <p:cNvSpPr/>
          <p:nvPr/>
        </p:nvSpPr>
        <p:spPr>
          <a:xfrm rot="18900000">
            <a:off x="6922242" y="6093257"/>
            <a:ext cx="1849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EBA2C-45AA-4038-B617-997819DB8A0E}"/>
              </a:ext>
            </a:extLst>
          </p:cNvPr>
          <p:cNvSpPr/>
          <p:nvPr/>
        </p:nvSpPr>
        <p:spPr>
          <a:xfrm rot="2700000" flipH="1">
            <a:off x="6617664" y="6099085"/>
            <a:ext cx="1684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C5DE8-8364-4AEC-9FA7-6AFB243ADBF4}"/>
              </a:ext>
            </a:extLst>
          </p:cNvPr>
          <p:cNvSpPr/>
          <p:nvPr/>
        </p:nvSpPr>
        <p:spPr>
          <a:xfrm>
            <a:off x="6763881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D057-FAF2-4855-AB81-293751D0B7ED}"/>
              </a:ext>
            </a:extLst>
          </p:cNvPr>
          <p:cNvSpPr/>
          <p:nvPr/>
        </p:nvSpPr>
        <p:spPr>
          <a:xfrm>
            <a:off x="6889526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17B23-98A9-4108-9DBC-A2C1E698FD12}"/>
              </a:ext>
            </a:extLst>
          </p:cNvPr>
          <p:cNvSpPr/>
          <p:nvPr/>
        </p:nvSpPr>
        <p:spPr>
          <a:xfrm>
            <a:off x="6832444" y="5873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B8DC6-EFB0-48EA-85D7-A77ECA03166C}"/>
              </a:ext>
            </a:extLst>
          </p:cNvPr>
          <p:cNvSpPr txBox="1"/>
          <p:nvPr/>
        </p:nvSpPr>
        <p:spPr>
          <a:xfrm>
            <a:off x="6928103" y="5544151"/>
            <a:ext cx="7489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???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347153-821F-413F-BDE5-A58041BB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Robert has a few actions:</a:t>
            </a:r>
          </a:p>
          <a:p>
            <a:pPr lvl="1"/>
            <a:r>
              <a:rPr lang="en-US" dirty="0"/>
              <a:t>Go north</a:t>
            </a:r>
          </a:p>
          <a:p>
            <a:pPr lvl="1"/>
            <a:r>
              <a:rPr lang="en-US" dirty="0"/>
              <a:t>Go south</a:t>
            </a:r>
          </a:p>
          <a:p>
            <a:pPr lvl="1"/>
            <a:r>
              <a:rPr lang="en-US" dirty="0"/>
              <a:t>Go east</a:t>
            </a:r>
          </a:p>
          <a:p>
            <a:pPr lvl="1"/>
            <a:r>
              <a:rPr lang="en-US" dirty="0"/>
              <a:t>Go west</a:t>
            </a:r>
          </a:p>
          <a:p>
            <a:r>
              <a:rPr lang="en-US" dirty="0"/>
              <a:t>Bounce off walls</a:t>
            </a:r>
          </a:p>
          <a:p>
            <a:r>
              <a:rPr lang="en-US" dirty="0"/>
              <a:t>Small chance of going wrong direction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52C11-7E2B-4C33-ABD4-74D7317B7A21}"/>
              </a:ext>
            </a:extLst>
          </p:cNvPr>
          <p:cNvCxnSpPr>
            <a:stCxn id="20" idx="0"/>
            <a:endCxn id="25" idx="4"/>
          </p:cNvCxnSpPr>
          <p:nvPr/>
        </p:nvCxnSpPr>
        <p:spPr>
          <a:xfrm flipV="1">
            <a:off x="6854932" y="5919022"/>
            <a:ext cx="372" cy="55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982D0-730E-477E-B863-6797F9FEB16D}"/>
              </a:ext>
            </a:extLst>
          </p:cNvPr>
          <p:cNvSpPr/>
          <p:nvPr/>
        </p:nvSpPr>
        <p:spPr>
          <a:xfrm>
            <a:off x="6762444" y="6138330"/>
            <a:ext cx="184975" cy="2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BE240B-9DD4-4419-AB9B-61A05250CA17}"/>
              </a:ext>
            </a:extLst>
          </p:cNvPr>
          <p:cNvSpPr/>
          <p:nvPr/>
        </p:nvSpPr>
        <p:spPr>
          <a:xfrm>
            <a:off x="6762444" y="5974495"/>
            <a:ext cx="184975" cy="15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0CFF6-E7E9-4918-AA60-600388F989E2}"/>
              </a:ext>
            </a:extLst>
          </p:cNvPr>
          <p:cNvSpPr/>
          <p:nvPr/>
        </p:nvSpPr>
        <p:spPr>
          <a:xfrm rot="18900000">
            <a:off x="6922242" y="6093257"/>
            <a:ext cx="1849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EBA2C-45AA-4038-B617-997819DB8A0E}"/>
              </a:ext>
            </a:extLst>
          </p:cNvPr>
          <p:cNvSpPr/>
          <p:nvPr/>
        </p:nvSpPr>
        <p:spPr>
          <a:xfrm rot="2700000" flipH="1">
            <a:off x="6617664" y="6099085"/>
            <a:ext cx="1684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C5DE8-8364-4AEC-9FA7-6AFB243ADBF4}"/>
              </a:ext>
            </a:extLst>
          </p:cNvPr>
          <p:cNvSpPr/>
          <p:nvPr/>
        </p:nvSpPr>
        <p:spPr>
          <a:xfrm>
            <a:off x="6763881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D057-FAF2-4855-AB81-293751D0B7ED}"/>
              </a:ext>
            </a:extLst>
          </p:cNvPr>
          <p:cNvSpPr/>
          <p:nvPr/>
        </p:nvSpPr>
        <p:spPr>
          <a:xfrm>
            <a:off x="6889526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17B23-98A9-4108-9DBC-A2C1E698FD12}"/>
              </a:ext>
            </a:extLst>
          </p:cNvPr>
          <p:cNvSpPr/>
          <p:nvPr/>
        </p:nvSpPr>
        <p:spPr>
          <a:xfrm>
            <a:off x="6832444" y="5873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0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66B4A5C-FA46-4FFA-8CEA-945EE77D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Robert knows what cell he is in – his “state”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52C11-7E2B-4C33-ABD4-74D7317B7A21}"/>
              </a:ext>
            </a:extLst>
          </p:cNvPr>
          <p:cNvCxnSpPr>
            <a:stCxn id="20" idx="0"/>
            <a:endCxn id="25" idx="4"/>
          </p:cNvCxnSpPr>
          <p:nvPr/>
        </p:nvCxnSpPr>
        <p:spPr>
          <a:xfrm flipV="1">
            <a:off x="6854932" y="5919022"/>
            <a:ext cx="372" cy="55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982D0-730E-477E-B863-6797F9FEB16D}"/>
              </a:ext>
            </a:extLst>
          </p:cNvPr>
          <p:cNvSpPr/>
          <p:nvPr/>
        </p:nvSpPr>
        <p:spPr>
          <a:xfrm>
            <a:off x="6762444" y="6138330"/>
            <a:ext cx="184975" cy="2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BE240B-9DD4-4419-AB9B-61A05250CA17}"/>
              </a:ext>
            </a:extLst>
          </p:cNvPr>
          <p:cNvSpPr/>
          <p:nvPr/>
        </p:nvSpPr>
        <p:spPr>
          <a:xfrm>
            <a:off x="6762444" y="5974495"/>
            <a:ext cx="184975" cy="15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0CFF6-E7E9-4918-AA60-600388F989E2}"/>
              </a:ext>
            </a:extLst>
          </p:cNvPr>
          <p:cNvSpPr/>
          <p:nvPr/>
        </p:nvSpPr>
        <p:spPr>
          <a:xfrm rot="18900000">
            <a:off x="6922242" y="6093257"/>
            <a:ext cx="1849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EBA2C-45AA-4038-B617-997819DB8A0E}"/>
              </a:ext>
            </a:extLst>
          </p:cNvPr>
          <p:cNvSpPr/>
          <p:nvPr/>
        </p:nvSpPr>
        <p:spPr>
          <a:xfrm rot="2700000" flipH="1">
            <a:off x="6617664" y="6099085"/>
            <a:ext cx="1684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C5DE8-8364-4AEC-9FA7-6AFB243ADBF4}"/>
              </a:ext>
            </a:extLst>
          </p:cNvPr>
          <p:cNvSpPr/>
          <p:nvPr/>
        </p:nvSpPr>
        <p:spPr>
          <a:xfrm>
            <a:off x="6763881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D057-FAF2-4855-AB81-293751D0B7ED}"/>
              </a:ext>
            </a:extLst>
          </p:cNvPr>
          <p:cNvSpPr/>
          <p:nvPr/>
        </p:nvSpPr>
        <p:spPr>
          <a:xfrm>
            <a:off x="6889526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17B23-98A9-4108-9DBC-A2C1E698FD12}"/>
              </a:ext>
            </a:extLst>
          </p:cNvPr>
          <p:cNvSpPr/>
          <p:nvPr/>
        </p:nvSpPr>
        <p:spPr>
          <a:xfrm>
            <a:off x="6832444" y="5873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B5D9F732-A38D-4FBF-BA6C-0C93C118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Robert knows the reward or punishment for his current cell (he finds out when he visits it)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52C11-7E2B-4C33-ABD4-74D7317B7A21}"/>
              </a:ext>
            </a:extLst>
          </p:cNvPr>
          <p:cNvCxnSpPr>
            <a:stCxn id="20" idx="0"/>
            <a:endCxn id="25" idx="4"/>
          </p:cNvCxnSpPr>
          <p:nvPr/>
        </p:nvCxnSpPr>
        <p:spPr>
          <a:xfrm flipV="1">
            <a:off x="6854932" y="5919022"/>
            <a:ext cx="372" cy="55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982D0-730E-477E-B863-6797F9FEB16D}"/>
              </a:ext>
            </a:extLst>
          </p:cNvPr>
          <p:cNvSpPr/>
          <p:nvPr/>
        </p:nvSpPr>
        <p:spPr>
          <a:xfrm>
            <a:off x="6762444" y="6138330"/>
            <a:ext cx="184975" cy="2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BE240B-9DD4-4419-AB9B-61A05250CA17}"/>
              </a:ext>
            </a:extLst>
          </p:cNvPr>
          <p:cNvSpPr/>
          <p:nvPr/>
        </p:nvSpPr>
        <p:spPr>
          <a:xfrm>
            <a:off x="6762444" y="5974495"/>
            <a:ext cx="184975" cy="15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0CFF6-E7E9-4918-AA60-600388F989E2}"/>
              </a:ext>
            </a:extLst>
          </p:cNvPr>
          <p:cNvSpPr/>
          <p:nvPr/>
        </p:nvSpPr>
        <p:spPr>
          <a:xfrm rot="18900000">
            <a:off x="6922242" y="6093257"/>
            <a:ext cx="1849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EBA2C-45AA-4038-B617-997819DB8A0E}"/>
              </a:ext>
            </a:extLst>
          </p:cNvPr>
          <p:cNvSpPr/>
          <p:nvPr/>
        </p:nvSpPr>
        <p:spPr>
          <a:xfrm rot="2700000" flipH="1">
            <a:off x="6617664" y="6099085"/>
            <a:ext cx="1684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C5DE8-8364-4AEC-9FA7-6AFB243ADBF4}"/>
              </a:ext>
            </a:extLst>
          </p:cNvPr>
          <p:cNvSpPr/>
          <p:nvPr/>
        </p:nvSpPr>
        <p:spPr>
          <a:xfrm>
            <a:off x="6763881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D057-FAF2-4855-AB81-293751D0B7ED}"/>
              </a:ext>
            </a:extLst>
          </p:cNvPr>
          <p:cNvSpPr/>
          <p:nvPr/>
        </p:nvSpPr>
        <p:spPr>
          <a:xfrm>
            <a:off x="6889526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17B23-98A9-4108-9DBC-A2C1E698FD12}"/>
              </a:ext>
            </a:extLst>
          </p:cNvPr>
          <p:cNvSpPr/>
          <p:nvPr/>
        </p:nvSpPr>
        <p:spPr>
          <a:xfrm>
            <a:off x="6832444" y="5873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9F72B5B3-4CB0-492D-9F13-4FA37EB0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3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Robert has a table of estimates for the “value” of each state/action pair.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52C11-7E2B-4C33-ABD4-74D7317B7A21}"/>
              </a:ext>
            </a:extLst>
          </p:cNvPr>
          <p:cNvCxnSpPr>
            <a:stCxn id="20" idx="0"/>
            <a:endCxn id="25" idx="4"/>
          </p:cNvCxnSpPr>
          <p:nvPr/>
        </p:nvCxnSpPr>
        <p:spPr>
          <a:xfrm flipV="1">
            <a:off x="6854932" y="5919022"/>
            <a:ext cx="372" cy="55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982D0-730E-477E-B863-6797F9FEB16D}"/>
              </a:ext>
            </a:extLst>
          </p:cNvPr>
          <p:cNvSpPr/>
          <p:nvPr/>
        </p:nvSpPr>
        <p:spPr>
          <a:xfrm>
            <a:off x="6762444" y="6138330"/>
            <a:ext cx="184975" cy="2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BE240B-9DD4-4419-AB9B-61A05250CA17}"/>
              </a:ext>
            </a:extLst>
          </p:cNvPr>
          <p:cNvSpPr/>
          <p:nvPr/>
        </p:nvSpPr>
        <p:spPr>
          <a:xfrm>
            <a:off x="6762444" y="5974495"/>
            <a:ext cx="184975" cy="15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0CFF6-E7E9-4918-AA60-600388F989E2}"/>
              </a:ext>
            </a:extLst>
          </p:cNvPr>
          <p:cNvSpPr/>
          <p:nvPr/>
        </p:nvSpPr>
        <p:spPr>
          <a:xfrm rot="18900000">
            <a:off x="6922242" y="6093257"/>
            <a:ext cx="1849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EBA2C-45AA-4038-B617-997819DB8A0E}"/>
              </a:ext>
            </a:extLst>
          </p:cNvPr>
          <p:cNvSpPr/>
          <p:nvPr/>
        </p:nvSpPr>
        <p:spPr>
          <a:xfrm rot="2700000" flipH="1">
            <a:off x="6617664" y="6099085"/>
            <a:ext cx="1684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C5DE8-8364-4AEC-9FA7-6AFB243ADBF4}"/>
              </a:ext>
            </a:extLst>
          </p:cNvPr>
          <p:cNvSpPr/>
          <p:nvPr/>
        </p:nvSpPr>
        <p:spPr>
          <a:xfrm>
            <a:off x="6763881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D057-FAF2-4855-AB81-293751D0B7ED}"/>
              </a:ext>
            </a:extLst>
          </p:cNvPr>
          <p:cNvSpPr/>
          <p:nvPr/>
        </p:nvSpPr>
        <p:spPr>
          <a:xfrm>
            <a:off x="6889526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17B23-98A9-4108-9DBC-A2C1E698FD12}"/>
              </a:ext>
            </a:extLst>
          </p:cNvPr>
          <p:cNvSpPr/>
          <p:nvPr/>
        </p:nvSpPr>
        <p:spPr>
          <a:xfrm>
            <a:off x="6832444" y="5873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graphicFrame>
        <p:nvGraphicFramePr>
          <p:cNvPr id="29" name="Table 64">
            <a:extLst>
              <a:ext uri="{FF2B5EF4-FFF2-40B4-BE49-F238E27FC236}">
                <a16:creationId xmlns:a16="http://schemas.microsoft.com/office/drawing/2014/main" id="{6B4124E3-4559-499A-A74C-110544774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66439"/>
              </p:ext>
            </p:extLst>
          </p:nvPr>
        </p:nvGraphicFramePr>
        <p:xfrm>
          <a:off x="279290" y="3192956"/>
          <a:ext cx="5271795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359">
                  <a:extLst>
                    <a:ext uri="{9D8B030D-6E8A-4147-A177-3AD203B41FA5}">
                      <a16:colId xmlns:a16="http://schemas.microsoft.com/office/drawing/2014/main" val="304920535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654412846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717637220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763447545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59683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59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0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7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6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03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880186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A648BE00-EDCA-4336-AD8A-82DD9117BA92}"/>
              </a:ext>
            </a:extLst>
          </p:cNvPr>
          <p:cNvSpPr/>
          <p:nvPr/>
        </p:nvSpPr>
        <p:spPr>
          <a:xfrm>
            <a:off x="237244" y="3090687"/>
            <a:ext cx="5465924" cy="3542097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F8D3E039-6CC9-4662-AC41-494BEB3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6542449F-809B-4302-AC3B-7FD4E62BC186}"/>
              </a:ext>
            </a:extLst>
          </p:cNvPr>
          <p:cNvSpPr/>
          <p:nvPr/>
        </p:nvSpPr>
        <p:spPr>
          <a:xfrm rot="10800000">
            <a:off x="7337401" y="417682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BAB526F3-74C1-4A81-A1B3-31CEF92DAA46}"/>
              </a:ext>
            </a:extLst>
          </p:cNvPr>
          <p:cNvSpPr/>
          <p:nvPr/>
        </p:nvSpPr>
        <p:spPr>
          <a:xfrm>
            <a:off x="7334862" y="501913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A99E121-3A02-47DF-A658-46E2BB384F47}"/>
              </a:ext>
            </a:extLst>
          </p:cNvPr>
          <p:cNvSpPr/>
          <p:nvPr/>
        </p:nvSpPr>
        <p:spPr>
          <a:xfrm rot="16200000">
            <a:off x="7758246" y="459500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534519A6-2451-4175-8BE6-F4C6FAF01387}"/>
              </a:ext>
            </a:extLst>
          </p:cNvPr>
          <p:cNvSpPr/>
          <p:nvPr/>
        </p:nvSpPr>
        <p:spPr>
          <a:xfrm rot="5400000">
            <a:off x="6927017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07153468-B10A-4BD3-A627-E80F1B252B06}"/>
              </a:ext>
            </a:extLst>
          </p:cNvPr>
          <p:cNvSpPr/>
          <p:nvPr/>
        </p:nvSpPr>
        <p:spPr>
          <a:xfrm rot="10800000">
            <a:off x="8533554" y="41866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7571E731-FF1E-4D7D-A13E-1E1313C8C46D}"/>
              </a:ext>
            </a:extLst>
          </p:cNvPr>
          <p:cNvSpPr/>
          <p:nvPr/>
        </p:nvSpPr>
        <p:spPr>
          <a:xfrm>
            <a:off x="8531014" y="502896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E4B44E65-B55C-4062-8A8B-FC9FC2C8CED2}"/>
              </a:ext>
            </a:extLst>
          </p:cNvPr>
          <p:cNvSpPr/>
          <p:nvPr/>
        </p:nvSpPr>
        <p:spPr>
          <a:xfrm rot="16200000">
            <a:off x="8954398" y="460484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7B68B02-306C-4D60-9BD8-C0F45B4F6324}"/>
              </a:ext>
            </a:extLst>
          </p:cNvPr>
          <p:cNvSpPr/>
          <p:nvPr/>
        </p:nvSpPr>
        <p:spPr>
          <a:xfrm rot="5400000">
            <a:off x="8123169" y="460484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C4E7E-1445-4EB5-A0E3-0FE35ED2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71B5-17A1-44E6-8E50-7744B3614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891" cy="4351338"/>
          </a:xfrm>
        </p:spPr>
        <p:txBody>
          <a:bodyPr>
            <a:normAutofit/>
          </a:bodyPr>
          <a:lstStyle/>
          <a:p>
            <a:r>
              <a:rPr lang="en-US" dirty="0"/>
              <a:t>WHAT TO DO???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1A238-3736-455A-8A18-35F910E6BC63}"/>
              </a:ext>
            </a:extLst>
          </p:cNvPr>
          <p:cNvSpPr/>
          <p:nvPr/>
        </p:nvSpPr>
        <p:spPr>
          <a:xfrm>
            <a:off x="616373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1670D-2DF1-4A97-841B-6ABF8B51C8C1}"/>
              </a:ext>
            </a:extLst>
          </p:cNvPr>
          <p:cNvSpPr/>
          <p:nvPr/>
        </p:nvSpPr>
        <p:spPr>
          <a:xfrm>
            <a:off x="734737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B27E06-0570-4502-9AA1-1F4F6683384C}"/>
              </a:ext>
            </a:extLst>
          </p:cNvPr>
          <p:cNvSpPr/>
          <p:nvPr/>
        </p:nvSpPr>
        <p:spPr>
          <a:xfrm>
            <a:off x="8531013" y="1794933"/>
            <a:ext cx="1188720" cy="118872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0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5326-A00A-4827-A6B5-9BB8DBD8C798}"/>
              </a:ext>
            </a:extLst>
          </p:cNvPr>
          <p:cNvSpPr/>
          <p:nvPr/>
        </p:nvSpPr>
        <p:spPr>
          <a:xfrm>
            <a:off x="616373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61736-64E3-409C-93AF-6BB6423A54A2}"/>
              </a:ext>
            </a:extLst>
          </p:cNvPr>
          <p:cNvSpPr/>
          <p:nvPr/>
        </p:nvSpPr>
        <p:spPr>
          <a:xfrm>
            <a:off x="7347373" y="2983653"/>
            <a:ext cx="1188720" cy="118872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D67874-3F22-4A59-8ECA-84C04E49D201}"/>
              </a:ext>
            </a:extLst>
          </p:cNvPr>
          <p:cNvSpPr/>
          <p:nvPr/>
        </p:nvSpPr>
        <p:spPr>
          <a:xfrm>
            <a:off x="616373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4" name="Graphic 13" descr="Treasure chest with solid fill">
            <a:extLst>
              <a:ext uri="{FF2B5EF4-FFF2-40B4-BE49-F238E27FC236}">
                <a16:creationId xmlns:a16="http://schemas.microsoft.com/office/drawing/2014/main" id="{12BD8F77-965D-4113-BAE5-0FDA890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0713" y="4309533"/>
            <a:ext cx="914400" cy="914400"/>
          </a:xfrm>
          <a:prstGeom prst="rect">
            <a:avLst/>
          </a:prstGeom>
        </p:spPr>
      </p:pic>
      <p:pic>
        <p:nvPicPr>
          <p:cNvPr id="16" name="Graphic 15" descr="Fire with solid fill">
            <a:extLst>
              <a:ext uri="{FF2B5EF4-FFF2-40B4-BE49-F238E27FC236}">
                <a16:creationId xmlns:a16="http://schemas.microsoft.com/office/drawing/2014/main" id="{A0E0915D-72BB-48A1-B13E-F74F24A58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526" y="4301066"/>
            <a:ext cx="914400" cy="914400"/>
          </a:xfrm>
          <a:prstGeom prst="rect">
            <a:avLst/>
          </a:prstGeom>
        </p:spPr>
      </p:pic>
      <p:pic>
        <p:nvPicPr>
          <p:cNvPr id="17" name="Graphic 16" descr="Fire with solid fill">
            <a:extLst>
              <a:ext uri="{FF2B5EF4-FFF2-40B4-BE49-F238E27FC236}">
                <a16:creationId xmlns:a16="http://schemas.microsoft.com/office/drawing/2014/main" id="{301F225B-8444-4671-B69A-2A8E5C05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0593" y="3463713"/>
            <a:ext cx="228600" cy="2286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52C11-7E2B-4C33-ABD4-74D7317B7A21}"/>
              </a:ext>
            </a:extLst>
          </p:cNvPr>
          <p:cNvCxnSpPr>
            <a:stCxn id="20" idx="0"/>
            <a:endCxn id="25" idx="4"/>
          </p:cNvCxnSpPr>
          <p:nvPr/>
        </p:nvCxnSpPr>
        <p:spPr>
          <a:xfrm flipV="1">
            <a:off x="6854932" y="5919022"/>
            <a:ext cx="372" cy="55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982D0-730E-477E-B863-6797F9FEB16D}"/>
              </a:ext>
            </a:extLst>
          </p:cNvPr>
          <p:cNvSpPr/>
          <p:nvPr/>
        </p:nvSpPr>
        <p:spPr>
          <a:xfrm>
            <a:off x="6762444" y="6138330"/>
            <a:ext cx="184975" cy="231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BE240B-9DD4-4419-AB9B-61A05250CA17}"/>
              </a:ext>
            </a:extLst>
          </p:cNvPr>
          <p:cNvSpPr/>
          <p:nvPr/>
        </p:nvSpPr>
        <p:spPr>
          <a:xfrm>
            <a:off x="6762444" y="5974495"/>
            <a:ext cx="184975" cy="1553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60CFF6-E7E9-4918-AA60-600388F989E2}"/>
              </a:ext>
            </a:extLst>
          </p:cNvPr>
          <p:cNvSpPr/>
          <p:nvPr/>
        </p:nvSpPr>
        <p:spPr>
          <a:xfrm rot="18900000">
            <a:off x="6922242" y="6093257"/>
            <a:ext cx="18497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0EBA2C-45AA-4038-B617-997819DB8A0E}"/>
              </a:ext>
            </a:extLst>
          </p:cNvPr>
          <p:cNvSpPr/>
          <p:nvPr/>
        </p:nvSpPr>
        <p:spPr>
          <a:xfrm rot="2700000" flipH="1">
            <a:off x="6617664" y="6099085"/>
            <a:ext cx="16848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CC5DE8-8364-4AEC-9FA7-6AFB243ADBF4}"/>
              </a:ext>
            </a:extLst>
          </p:cNvPr>
          <p:cNvSpPr/>
          <p:nvPr/>
        </p:nvSpPr>
        <p:spPr>
          <a:xfrm>
            <a:off x="6763881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00D057-FAF2-4855-AB81-293751D0B7ED}"/>
              </a:ext>
            </a:extLst>
          </p:cNvPr>
          <p:cNvSpPr/>
          <p:nvPr/>
        </p:nvSpPr>
        <p:spPr>
          <a:xfrm>
            <a:off x="6889526" y="6378073"/>
            <a:ext cx="57893" cy="111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17B23-98A9-4108-9DBC-A2C1E698FD12}"/>
              </a:ext>
            </a:extLst>
          </p:cNvPr>
          <p:cNvSpPr/>
          <p:nvPr/>
        </p:nvSpPr>
        <p:spPr>
          <a:xfrm>
            <a:off x="6832444" y="587330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D3B8AF-156F-4609-8CD9-9BCFDAE0E706}"/>
              </a:ext>
            </a:extLst>
          </p:cNvPr>
          <p:cNvSpPr/>
          <p:nvPr/>
        </p:nvSpPr>
        <p:spPr>
          <a:xfrm rot="10800000">
            <a:off x="6158655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05EFA7A8-4AA4-42C7-8304-A5FB95DAE911}"/>
              </a:ext>
            </a:extLst>
          </p:cNvPr>
          <p:cNvSpPr/>
          <p:nvPr/>
        </p:nvSpPr>
        <p:spPr>
          <a:xfrm>
            <a:off x="6156115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2BA16B3-483A-4F57-9A74-624E0DB1D06A}"/>
              </a:ext>
            </a:extLst>
          </p:cNvPr>
          <p:cNvSpPr/>
          <p:nvPr/>
        </p:nvSpPr>
        <p:spPr>
          <a:xfrm rot="16200000">
            <a:off x="6579499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053136-71DD-4EB2-88C2-834490803AAD}"/>
              </a:ext>
            </a:extLst>
          </p:cNvPr>
          <p:cNvSpPr/>
          <p:nvPr/>
        </p:nvSpPr>
        <p:spPr>
          <a:xfrm rot="5400000">
            <a:off x="5748270" y="221905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0C528C4-B7A7-4EF5-A17B-8BE1502CACB9}"/>
              </a:ext>
            </a:extLst>
          </p:cNvPr>
          <p:cNvSpPr/>
          <p:nvPr/>
        </p:nvSpPr>
        <p:spPr>
          <a:xfrm rot="10800000">
            <a:off x="7331176" y="180087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10729CF-47C9-415F-AFD5-BA86ED31206F}"/>
              </a:ext>
            </a:extLst>
          </p:cNvPr>
          <p:cNvSpPr/>
          <p:nvPr/>
        </p:nvSpPr>
        <p:spPr>
          <a:xfrm>
            <a:off x="7328636" y="26431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6F75F22-2258-45C5-8B0F-3FAB1F2621A6}"/>
              </a:ext>
            </a:extLst>
          </p:cNvPr>
          <p:cNvSpPr/>
          <p:nvPr/>
        </p:nvSpPr>
        <p:spPr>
          <a:xfrm rot="16200000">
            <a:off x="7752020" y="221905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9E7BAEC-FF58-4B0A-A91C-41297E8B9EC0}"/>
              </a:ext>
            </a:extLst>
          </p:cNvPr>
          <p:cNvSpPr/>
          <p:nvPr/>
        </p:nvSpPr>
        <p:spPr>
          <a:xfrm rot="5400000">
            <a:off x="6920791" y="221905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175AD033-FFA8-4571-83DC-0BBE516D9704}"/>
              </a:ext>
            </a:extLst>
          </p:cNvPr>
          <p:cNvSpPr/>
          <p:nvPr/>
        </p:nvSpPr>
        <p:spPr>
          <a:xfrm rot="10800000">
            <a:off x="8534455" y="17900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665DC01-3B0F-490D-9D24-C68813A9A40C}"/>
              </a:ext>
            </a:extLst>
          </p:cNvPr>
          <p:cNvSpPr/>
          <p:nvPr/>
        </p:nvSpPr>
        <p:spPr>
          <a:xfrm>
            <a:off x="8531915" y="263230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0A8496A-EF72-4750-8381-8E2FD44B1986}"/>
              </a:ext>
            </a:extLst>
          </p:cNvPr>
          <p:cNvSpPr/>
          <p:nvPr/>
        </p:nvSpPr>
        <p:spPr>
          <a:xfrm rot="16200000">
            <a:off x="8955299" y="220818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7EAF1E1-3C71-41B6-B808-C8BFE847D931}"/>
              </a:ext>
            </a:extLst>
          </p:cNvPr>
          <p:cNvSpPr/>
          <p:nvPr/>
        </p:nvSpPr>
        <p:spPr>
          <a:xfrm rot="5400000">
            <a:off x="8124070" y="2208186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6F5E0BC-D797-4E99-998B-4A69C9F031CA}"/>
              </a:ext>
            </a:extLst>
          </p:cNvPr>
          <p:cNvSpPr/>
          <p:nvPr/>
        </p:nvSpPr>
        <p:spPr>
          <a:xfrm rot="10800000">
            <a:off x="6139916" y="2999752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26C51CEE-E839-4F69-912B-BA36CEB03FE3}"/>
              </a:ext>
            </a:extLst>
          </p:cNvPr>
          <p:cNvSpPr/>
          <p:nvPr/>
        </p:nvSpPr>
        <p:spPr>
          <a:xfrm>
            <a:off x="6137376" y="3842058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49CC19B-35F2-4E2D-B878-1145231EBB3F}"/>
              </a:ext>
            </a:extLst>
          </p:cNvPr>
          <p:cNvSpPr/>
          <p:nvPr/>
        </p:nvSpPr>
        <p:spPr>
          <a:xfrm rot="16200000">
            <a:off x="6560760" y="3417934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7DB157F5-8D4D-4607-8785-8EDE34CDABEB}"/>
              </a:ext>
            </a:extLst>
          </p:cNvPr>
          <p:cNvSpPr/>
          <p:nvPr/>
        </p:nvSpPr>
        <p:spPr>
          <a:xfrm rot="5400000">
            <a:off x="5729531" y="341793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703DC765-0170-4A51-BF69-BD6F08B93EEB}"/>
              </a:ext>
            </a:extLst>
          </p:cNvPr>
          <p:cNvSpPr/>
          <p:nvPr/>
        </p:nvSpPr>
        <p:spPr>
          <a:xfrm rot="10800000">
            <a:off x="8534455" y="298219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33613821-E912-48E3-820E-00BC82971B6A}"/>
              </a:ext>
            </a:extLst>
          </p:cNvPr>
          <p:cNvSpPr/>
          <p:nvPr/>
        </p:nvSpPr>
        <p:spPr>
          <a:xfrm>
            <a:off x="8531915" y="3824503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3F4A1105-D4B7-4BA1-B946-7002736F70E2}"/>
              </a:ext>
            </a:extLst>
          </p:cNvPr>
          <p:cNvSpPr/>
          <p:nvPr/>
        </p:nvSpPr>
        <p:spPr>
          <a:xfrm rot="16200000">
            <a:off x="8955299" y="3400379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844AC92-7FDE-44F9-B484-C213A11C1E4C}"/>
              </a:ext>
            </a:extLst>
          </p:cNvPr>
          <p:cNvSpPr/>
          <p:nvPr/>
        </p:nvSpPr>
        <p:spPr>
          <a:xfrm rot="5400000">
            <a:off x="8124070" y="3400380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DB25D04-286D-4D09-A55D-69AED8719663}"/>
              </a:ext>
            </a:extLst>
          </p:cNvPr>
          <p:cNvSpPr/>
          <p:nvPr/>
        </p:nvSpPr>
        <p:spPr>
          <a:xfrm rot="10800000">
            <a:off x="6145816" y="4176825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2046153A-9680-4FA9-9F81-5DBF48605293}"/>
              </a:ext>
            </a:extLst>
          </p:cNvPr>
          <p:cNvSpPr/>
          <p:nvPr/>
        </p:nvSpPr>
        <p:spPr>
          <a:xfrm>
            <a:off x="6143276" y="501913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A44D33B-D816-4D6E-92FA-BB53CE494586}"/>
              </a:ext>
            </a:extLst>
          </p:cNvPr>
          <p:cNvSpPr/>
          <p:nvPr/>
        </p:nvSpPr>
        <p:spPr>
          <a:xfrm rot="16200000">
            <a:off x="6566660" y="4595007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FDDEE7-FC0D-4DEF-8A8C-EAF5DD363220}"/>
              </a:ext>
            </a:extLst>
          </p:cNvPr>
          <p:cNvSpPr/>
          <p:nvPr/>
        </p:nvSpPr>
        <p:spPr>
          <a:xfrm rot="5400000">
            <a:off x="5735431" y="4595011"/>
            <a:ext cx="1188719" cy="3201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AC98-037F-4E30-815C-993186929AE9}"/>
              </a:ext>
            </a:extLst>
          </p:cNvPr>
          <p:cNvSpPr txBox="1"/>
          <p:nvPr/>
        </p:nvSpPr>
        <p:spPr>
          <a:xfrm>
            <a:off x="6593648" y="53193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AC749D-6125-420F-8FD6-55EA354B3930}"/>
              </a:ext>
            </a:extLst>
          </p:cNvPr>
          <p:cNvSpPr txBox="1"/>
          <p:nvPr/>
        </p:nvSpPr>
        <p:spPr>
          <a:xfrm>
            <a:off x="5706609" y="327918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BA300-2D63-4021-A199-36743DBA87FF}"/>
              </a:ext>
            </a:extLst>
          </p:cNvPr>
          <p:cNvSpPr txBox="1"/>
          <p:nvPr/>
        </p:nvSpPr>
        <p:spPr>
          <a:xfrm>
            <a:off x="6551769" y="122602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FBF61E-89B2-43FE-9281-D8FFC06B9373}"/>
              </a:ext>
            </a:extLst>
          </p:cNvPr>
          <p:cNvSpPr txBox="1"/>
          <p:nvPr/>
        </p:nvSpPr>
        <p:spPr>
          <a:xfrm>
            <a:off x="7755666" y="1227079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BCB743-61F3-4B2B-942B-732DA1955C36}"/>
              </a:ext>
            </a:extLst>
          </p:cNvPr>
          <p:cNvSpPr txBox="1"/>
          <p:nvPr/>
        </p:nvSpPr>
        <p:spPr>
          <a:xfrm>
            <a:off x="8959563" y="1236005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43B2D4-65CD-478C-B5C2-360BC6EB60A2}"/>
              </a:ext>
            </a:extLst>
          </p:cNvPr>
          <p:cNvSpPr txBox="1"/>
          <p:nvPr/>
        </p:nvSpPr>
        <p:spPr>
          <a:xfrm>
            <a:off x="9789327" y="3186714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865AE0-CD90-4CF5-8CC0-91D47B40D918}"/>
              </a:ext>
            </a:extLst>
          </p:cNvPr>
          <p:cNvSpPr txBox="1"/>
          <p:nvPr/>
        </p:nvSpPr>
        <p:spPr>
          <a:xfrm>
            <a:off x="8959563" y="5315731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8B7AAB-1AC6-4696-9070-657914AEEFA3}"/>
              </a:ext>
            </a:extLst>
          </p:cNvPr>
          <p:cNvSpPr txBox="1"/>
          <p:nvPr/>
        </p:nvSpPr>
        <p:spPr>
          <a:xfrm>
            <a:off x="7744756" y="5320063"/>
            <a:ext cx="3768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15132-756A-4992-85EC-E8607F8D890F}"/>
              </a:ext>
            </a:extLst>
          </p:cNvPr>
          <p:cNvSpPr/>
          <p:nvPr/>
        </p:nvSpPr>
        <p:spPr>
          <a:xfrm>
            <a:off x="8531013" y="298365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41D410-A046-43AC-9AC3-8418BCAFA4FB}"/>
              </a:ext>
            </a:extLst>
          </p:cNvPr>
          <p:cNvSpPr/>
          <p:nvPr/>
        </p:nvSpPr>
        <p:spPr>
          <a:xfrm>
            <a:off x="853101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+100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D954AC-B432-447E-BA01-3A8A4B0D11E0}"/>
              </a:ext>
            </a:extLst>
          </p:cNvPr>
          <p:cNvSpPr/>
          <p:nvPr/>
        </p:nvSpPr>
        <p:spPr>
          <a:xfrm>
            <a:off x="7347373" y="4172373"/>
            <a:ext cx="1188720" cy="1188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-100</a:t>
            </a: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00923317-B041-4141-818C-34DFF9DD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424A-891A-46AA-A1A4-AC4D0F240C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1376</Words>
  <Application>Microsoft Office PowerPoint</Application>
  <PresentationFormat>Widescreen</PresentationFormat>
  <Paragraphs>615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A Robot’s Story</vt:lpstr>
      <vt:lpstr>PowerPoint Presentation</vt:lpstr>
      <vt:lpstr>Robert’s Job</vt:lpstr>
      <vt:lpstr>The Problem</vt:lpstr>
      <vt:lpstr>The Problem</vt:lpstr>
      <vt:lpstr>The Problem</vt:lpstr>
      <vt:lpstr>The Problem</vt:lpstr>
      <vt:lpstr>The Problem</vt:lpstr>
      <vt:lpstr>The Problem</vt:lpstr>
      <vt:lpstr>The Problem</vt:lpstr>
      <vt:lpstr>Exploring</vt:lpstr>
      <vt:lpstr>Exploring</vt:lpstr>
      <vt:lpstr>Exploring</vt:lpstr>
      <vt:lpstr>Exploring</vt:lpstr>
      <vt:lpstr>Exploring</vt:lpstr>
      <vt:lpstr>Exploring</vt:lpstr>
      <vt:lpstr>Exploring</vt:lpstr>
      <vt:lpstr>Exploring</vt:lpstr>
      <vt:lpstr>Exploring</vt:lpstr>
      <vt:lpstr>Exploring</vt:lpstr>
      <vt:lpstr>Exploring</vt:lpstr>
      <vt:lpstr>Exploring</vt:lpstr>
      <vt:lpstr>Exploring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Learning</vt:lpstr>
      <vt:lpstr>Reinforcement Learning</vt:lpstr>
    </vt:vector>
  </TitlesOfParts>
  <Company>Berea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Shepherd</dc:creator>
  <cp:lastModifiedBy>Patrick Shepherd</cp:lastModifiedBy>
  <cp:revision>6</cp:revision>
  <dcterms:created xsi:type="dcterms:W3CDTF">2023-01-18T15:46:59Z</dcterms:created>
  <dcterms:modified xsi:type="dcterms:W3CDTF">2023-01-19T23:34:00Z</dcterms:modified>
</cp:coreProperties>
</file>