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7" r:id="rId23"/>
    <p:sldId id="276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8E7D2-C632-4FA6-938A-59DA80CE8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D808ED-2320-42C5-A62B-8B41AC6FC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BF866-5F11-4757-9D3F-78BCF2BE5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7705-D043-4BBF-8CBD-AC02E321E01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158D6-B193-4C8B-A83A-EB96C097D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8F59D-3942-4658-BA44-7DFA45246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92B5-A79A-45F9-9580-0A81FB93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1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9DF43-1BFB-43F6-9D59-68FF523C9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67100D-F9CC-4A47-98EE-B058737A7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40C18-73AF-41EC-9A41-6406F30CD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7705-D043-4BBF-8CBD-AC02E321E01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60DED-B3F9-4947-A4A7-95037D7B7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D43C7-33C6-47FC-9AF3-CE6562C04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92B5-A79A-45F9-9580-0A81FB93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9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56DE60-08F8-4DBA-987B-46DB69F1F4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CD6E2A-460C-40CC-96E6-F663FEEFF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3C414-8AEF-435E-A435-2DE7809BE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7705-D043-4BBF-8CBD-AC02E321E01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72A55-EE2D-496A-B0AB-21E324DEE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AEC88-7136-47EA-8563-5DACE6344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92B5-A79A-45F9-9580-0A81FB93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74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6F87-FB62-4479-8A78-88DC7B153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9F445-067D-42C4-804E-B5228958F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4FAF6-6649-42AC-8DB8-59B49473C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7705-D043-4BBF-8CBD-AC02E321E01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EE5F9-E9C1-41B4-AE4B-DCB681F06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0F138-A0C8-43F2-AFA2-5EA90582E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92B5-A79A-45F9-9580-0A81FB93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78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FBFBD-6617-4F19-BA2A-0BC5FD5D5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5851D-9FD8-4C8F-A9F6-9DC73C520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7B289-6B61-4392-BAAD-2C3E2B50C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7705-D043-4BBF-8CBD-AC02E321E01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7E560-BA8A-42FF-8359-A2B4F08C0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1764E-3F29-42C9-B194-8C09DEB59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92B5-A79A-45F9-9580-0A81FB93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05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A879-D80E-4C91-BC6D-738A8A212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35ECD-878A-4631-AEBD-E607CD2777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0B755-2EDA-4328-9B5A-4644602E1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E0F54-B1F3-4308-9AAA-5F3B30EDD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7705-D043-4BBF-8CBD-AC02E321E01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3CF10-D464-4DB3-8EBA-7A8F98D6F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9ED26-6979-40AC-9F05-E6F775001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92B5-A79A-45F9-9580-0A81FB93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1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09AFE-E81F-4DE1-8A88-B0D8B038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F8A8A-0525-48D0-BCFC-6CA33D444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0319A-4598-416F-BC2C-B0D90B8E9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F1B70-0B0B-4C1B-B12A-9FFA9143EB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1902-883A-428C-962D-3B782A9A0C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81F595-8D60-48EC-8D17-593702477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7705-D043-4BBF-8CBD-AC02E321E01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178DAA-9E37-4A8C-8BB6-AD6052414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ED2DAA-4491-40FB-B6AB-4BE13EF1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92B5-A79A-45F9-9580-0A81FB93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30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A5A29-C12F-45F4-B277-95C0AF01E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C1B84A-DA6F-4D38-9AB2-B1BA43662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7705-D043-4BBF-8CBD-AC02E321E01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42BF2E-8D4E-46C4-9AEB-ABDAEDEFE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F6C2F0-2280-46B3-92B7-D66D509F4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92B5-A79A-45F9-9580-0A81FB93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53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AA88B3-D589-4F9E-9B7A-EC45ED704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7705-D043-4BBF-8CBD-AC02E321E01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06F543-B710-4135-99A0-5174C6916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231F91-CD02-46E3-BCD1-C5E6420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92B5-A79A-45F9-9580-0A81FB93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3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030CC-D25B-4E6B-929C-C9F5365FF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ED09F-709D-4BBE-93A7-58EB422F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1E25A-798F-4EB6-B7BD-43199B01B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948BF-FF3F-4384-8ED8-931551D8D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7705-D043-4BBF-8CBD-AC02E321E01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5E1BE-7A72-4968-8CAD-A792B3489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E1FA1-A2CB-4031-A3CB-E28A56670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92B5-A79A-45F9-9580-0A81FB93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15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4CD5F-EF11-47F5-831C-F79E87DC2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17464C-318F-4375-9777-BC43FD365C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A10FC-9B79-4BC3-9BE5-B29C013C6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A29D3-F2BF-494D-B63D-7D201E8E5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7705-D043-4BBF-8CBD-AC02E321E01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5562F-F85B-4853-96B9-C34DC334E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81F9A-8450-479B-84B1-A20D637C0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92B5-A79A-45F9-9580-0A81FB93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9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879D3B-BF6E-4F6C-828D-01C5E7229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EAB5E-321B-4F27-B8F1-655E7E0DA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5784-B15C-4A40-BC01-ED50B36979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C7705-D043-4BBF-8CBD-AC02E321E01A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26B91-54D7-4AD4-A890-BEC9119CF4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4A143-126C-4C66-B304-A40B15862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792B5-A79A-45F9-9580-0A81FB93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07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2C6BA-857B-40CD-8522-70299C62D7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Simulating the Interaction of a Renewable Portfolio Standard with Electricity and Carbon Markets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0440D2-3FB6-4719-8745-01831863B6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87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83B6B-594C-4FF7-A7D5-C32601BE8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Assorted 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FEF6FC-7A48-4986-BA74-2B52D4D390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061" y="1984112"/>
            <a:ext cx="11725877" cy="317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095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83B6B-594C-4FF7-A7D5-C32601BE8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Assorted 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FEF6FC-7A48-4986-BA74-2B52D4D390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061" y="1984112"/>
            <a:ext cx="11725877" cy="317870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F2012E8-21A2-4532-8836-9546D66575F2}"/>
              </a:ext>
            </a:extLst>
          </p:cNvPr>
          <p:cNvSpPr/>
          <p:nvPr/>
        </p:nvSpPr>
        <p:spPr>
          <a:xfrm>
            <a:off x="7572652" y="2787588"/>
            <a:ext cx="745725" cy="7190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3D3E42-C7E0-461E-9B72-ADC3B34F5B3B}"/>
              </a:ext>
            </a:extLst>
          </p:cNvPr>
          <p:cNvSpPr/>
          <p:nvPr/>
        </p:nvSpPr>
        <p:spPr>
          <a:xfrm>
            <a:off x="11178475" y="2789063"/>
            <a:ext cx="745725" cy="71909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96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83B6B-594C-4FF7-A7D5-C32601BE8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Assorted 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FEF6FC-7A48-4986-BA74-2B52D4D390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061" y="1984112"/>
            <a:ext cx="11725877" cy="317870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F2012E8-21A2-4532-8836-9546D66575F2}"/>
              </a:ext>
            </a:extLst>
          </p:cNvPr>
          <p:cNvSpPr/>
          <p:nvPr/>
        </p:nvSpPr>
        <p:spPr>
          <a:xfrm>
            <a:off x="7572652" y="2787587"/>
            <a:ext cx="861134" cy="11629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3D3E42-C7E0-461E-9B72-ADC3B34F5B3B}"/>
              </a:ext>
            </a:extLst>
          </p:cNvPr>
          <p:cNvSpPr/>
          <p:nvPr/>
        </p:nvSpPr>
        <p:spPr>
          <a:xfrm>
            <a:off x="11178475" y="2789062"/>
            <a:ext cx="745725" cy="116149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41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83B6B-594C-4FF7-A7D5-C32601BE8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Assorted 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FEF6FC-7A48-4986-BA74-2B52D4D390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061" y="1984112"/>
            <a:ext cx="11725877" cy="31787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FF00ADF-387A-4578-8EA2-124E0A9E90C8}"/>
              </a:ext>
            </a:extLst>
          </p:cNvPr>
          <p:cNvSpPr/>
          <p:nvPr/>
        </p:nvSpPr>
        <p:spPr>
          <a:xfrm>
            <a:off x="9374819" y="3879541"/>
            <a:ext cx="2494626" cy="3639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73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83B6B-594C-4FF7-A7D5-C32601BE8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Assorted 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FEF6FC-7A48-4986-BA74-2B52D4D390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061" y="1984112"/>
            <a:ext cx="11725877" cy="31787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FF00ADF-387A-4578-8EA2-124E0A9E90C8}"/>
              </a:ext>
            </a:extLst>
          </p:cNvPr>
          <p:cNvSpPr/>
          <p:nvPr/>
        </p:nvSpPr>
        <p:spPr>
          <a:xfrm>
            <a:off x="9374819" y="3879541"/>
            <a:ext cx="2494626" cy="11363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62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07573-C66E-46D7-A26E-9949C67AB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Duck Curve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1A6975-D5EB-4970-A6DB-6AF1147F9A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3116" y="1385825"/>
            <a:ext cx="7865768" cy="510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92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AB9123-8684-443E-B6E9-2C5C0A644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993" y="0"/>
            <a:ext cx="8974336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669859-A358-41B3-87D6-2A01454B39A1}"/>
              </a:ext>
            </a:extLst>
          </p:cNvPr>
          <p:cNvSpPr txBox="1"/>
          <p:nvPr/>
        </p:nvSpPr>
        <p:spPr>
          <a:xfrm>
            <a:off x="426128" y="1233996"/>
            <a:ext cx="25498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3B – High wind and solar</a:t>
            </a:r>
          </a:p>
        </p:txBody>
      </p:sp>
    </p:spTree>
    <p:extLst>
      <p:ext uri="{BB962C8B-B14F-4D97-AF65-F5344CB8AC3E}">
        <p14:creationId xmlns:p14="http://schemas.microsoft.com/office/powerpoint/2010/main" val="2191404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2B919-ABA3-48D1-A835-6881207CB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Price Pressure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CE03F4-21D9-41CE-8683-356792D7BA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7580" y="1354252"/>
            <a:ext cx="7596840" cy="5503748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2C8F281D-7ABE-4CBC-AFE0-838E4443042C}"/>
              </a:ext>
            </a:extLst>
          </p:cNvPr>
          <p:cNvSpPr/>
          <p:nvPr/>
        </p:nvSpPr>
        <p:spPr>
          <a:xfrm>
            <a:off x="4802655" y="4647793"/>
            <a:ext cx="1642533" cy="590032"/>
          </a:xfrm>
          <a:prstGeom prst="borderCallout1">
            <a:avLst>
              <a:gd name="adj1" fmla="val 75925"/>
              <a:gd name="adj2" fmla="val -1307"/>
              <a:gd name="adj3" fmla="val 238887"/>
              <a:gd name="adj4" fmla="val -53467"/>
            </a:avLst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Wind and Solar Generation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92F788-313F-4818-A31E-032EF9D58C09}"/>
              </a:ext>
            </a:extLst>
          </p:cNvPr>
          <p:cNvSpPr txBox="1"/>
          <p:nvPr/>
        </p:nvSpPr>
        <p:spPr>
          <a:xfrm>
            <a:off x="5623921" y="973844"/>
            <a:ext cx="5868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Teams couldn’t easily bid up the price, especially with high renewable generation, so bid in at marginal cost.</a:t>
            </a:r>
          </a:p>
        </p:txBody>
      </p:sp>
    </p:spTree>
    <p:extLst>
      <p:ext uri="{BB962C8B-B14F-4D97-AF65-F5344CB8AC3E}">
        <p14:creationId xmlns:p14="http://schemas.microsoft.com/office/powerpoint/2010/main" val="2820982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99EDE-A0E2-4882-B5B6-082587842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Market Manipulation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6AD43B7-E7C2-4DDB-B3A5-902F4408DA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Big Gas and Old Timers attempt to game the market price at 4pm</a:t>
            </a:r>
          </a:p>
          <a:p>
            <a:r>
              <a:rPr lang="en-US" dirty="0"/>
              <a:t>Renewables generation too high, no generators operate</a:t>
            </a:r>
          </a:p>
          <a:p>
            <a:endParaRPr lang="en-US" dirty="0"/>
          </a:p>
          <a:p>
            <a:r>
              <a:rPr lang="en-US" dirty="0"/>
              <a:t>Try again at 10pm, but bid themselves almost entirely out</a:t>
            </a:r>
          </a:p>
          <a:p>
            <a:r>
              <a:rPr lang="en-US" dirty="0"/>
              <a:t>Capped out the market price</a:t>
            </a: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AD4A30E9-9429-4667-8DE3-44DA7DB1BD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4049" y="1825625"/>
            <a:ext cx="51779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540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AFE53-81D1-4799-9A7A-5B3FCD832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Expected Carbon Prices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412F5-A359-4AA7-BAC3-E3D38BC2E2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Day 2</a:t>
            </a:r>
          </a:p>
          <a:p>
            <a:r>
              <a:rPr lang="en-US" dirty="0"/>
              <a:t>Renewable generation is high</a:t>
            </a:r>
          </a:p>
          <a:p>
            <a:r>
              <a:rPr lang="en-US" dirty="0"/>
              <a:t>Carbon cap is satisfied</a:t>
            </a:r>
          </a:p>
          <a:p>
            <a:r>
              <a:rPr lang="en-US" dirty="0"/>
              <a:t>Low expected carbon price</a:t>
            </a:r>
          </a:p>
          <a:p>
            <a:r>
              <a:rPr lang="en-US" dirty="0"/>
              <a:t>Firms bid marginal cost to compensate for renewables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F680C0-47D4-457E-88EC-CCB7440F3E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0300" y="1948656"/>
            <a:ext cx="51054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464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7B737-5511-4403-AE67-C87A593AA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D9F7C-75F3-4E9C-8F09-742842671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Energy Trading Game that incorporates retailers</a:t>
            </a:r>
          </a:p>
          <a:p>
            <a:r>
              <a:rPr lang="en-US" dirty="0"/>
              <a:t>Now have one group of 7 retailer teams, and one group of 7 </a:t>
            </a:r>
            <a:r>
              <a:rPr lang="en-US" dirty="0" err="1"/>
              <a:t>GenCo</a:t>
            </a:r>
            <a:r>
              <a:rPr lang="en-US" dirty="0"/>
              <a:t> teams</a:t>
            </a:r>
          </a:p>
          <a:p>
            <a:r>
              <a:rPr lang="en-US" dirty="0" err="1"/>
              <a:t>GenCos</a:t>
            </a:r>
            <a:r>
              <a:rPr lang="en-US" dirty="0"/>
              <a:t> must comply with carbon cap</a:t>
            </a:r>
          </a:p>
          <a:p>
            <a:r>
              <a:rPr lang="en-US" dirty="0"/>
              <a:t>Retailers must comply with RPS</a:t>
            </a:r>
          </a:p>
        </p:txBody>
      </p:sp>
    </p:spTree>
    <p:extLst>
      <p:ext uri="{BB962C8B-B14F-4D97-AF65-F5344CB8AC3E}">
        <p14:creationId xmlns:p14="http://schemas.microsoft.com/office/powerpoint/2010/main" val="867883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AFE53-81D1-4799-9A7A-5B3FCD832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Expected Carbon Prices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412F5-A359-4AA7-BAC3-E3D38BC2E2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Day 4</a:t>
            </a:r>
          </a:p>
          <a:p>
            <a:r>
              <a:rPr lang="en-US" dirty="0"/>
              <a:t>Teams realize one </a:t>
            </a:r>
            <a:r>
              <a:rPr lang="en-US" dirty="0" err="1"/>
              <a:t>GenCo</a:t>
            </a:r>
            <a:r>
              <a:rPr lang="en-US" dirty="0"/>
              <a:t> has a monopoly on permits</a:t>
            </a:r>
          </a:p>
          <a:p>
            <a:r>
              <a:rPr lang="en-US" dirty="0"/>
              <a:t>Suspect high carbon prices</a:t>
            </a:r>
          </a:p>
          <a:p>
            <a:r>
              <a:rPr lang="en-US" dirty="0"/>
              <a:t>Factor prices into bid</a:t>
            </a:r>
          </a:p>
          <a:p>
            <a:r>
              <a:rPr lang="en-US" dirty="0"/>
              <a:t>Higher market price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F680C0-47D4-457E-88EC-CCB7440F3E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0300" y="1948656"/>
            <a:ext cx="51054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544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C3506D-5030-43F2-965D-C1A6844FB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High Renewables Investment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29AFE9-B02B-443A-AAF0-24359DD5C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GenCos</a:t>
            </a:r>
            <a:r>
              <a:rPr lang="en-US" dirty="0"/>
              <a:t> stood to benefit from higher carbon costs</a:t>
            </a:r>
          </a:p>
          <a:p>
            <a:r>
              <a:rPr lang="en-US" dirty="0"/>
              <a:t>More renewable sources means less ability to control price with traditional units</a:t>
            </a:r>
          </a:p>
          <a:p>
            <a:r>
              <a:rPr lang="en-US" dirty="0"/>
              <a:t>Also depresses wholesale price overall</a:t>
            </a:r>
          </a:p>
          <a:p>
            <a:r>
              <a:rPr lang="en-US" i="1" dirty="0"/>
              <a:t>Lower wholesale price means less ability to fund the fixed costs of renewables plants</a:t>
            </a:r>
          </a:p>
          <a:p>
            <a:r>
              <a:rPr lang="en-US" dirty="0"/>
              <a:t>Why invest at all?</a:t>
            </a:r>
          </a:p>
        </p:txBody>
      </p:sp>
    </p:spTree>
    <p:extLst>
      <p:ext uri="{BB962C8B-B14F-4D97-AF65-F5344CB8AC3E}">
        <p14:creationId xmlns:p14="http://schemas.microsoft.com/office/powerpoint/2010/main" val="201244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C3506D-5030-43F2-965D-C1A6844FB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High Renewables Investment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29AFE9-B02B-443A-AAF0-24359DD5C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New renewables plants could be “up and running” by the next time period.  This is not the case in real life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RPS was stringent, so </a:t>
            </a:r>
            <a:r>
              <a:rPr lang="en-US" dirty="0" err="1"/>
              <a:t>GenCos</a:t>
            </a:r>
            <a:r>
              <a:rPr lang="en-US" dirty="0"/>
              <a:t> expected the REC market to be profitable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There was even early over-investment into renewables in an attempt to acquire monopoly power in the REC market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Extra investment by one party can’t be controlled by others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Over-supply of renewables drives down the price of RECs</a:t>
            </a:r>
          </a:p>
        </p:txBody>
      </p:sp>
    </p:spTree>
    <p:extLst>
      <p:ext uri="{BB962C8B-B14F-4D97-AF65-F5344CB8AC3E}">
        <p14:creationId xmlns:p14="http://schemas.microsoft.com/office/powerpoint/2010/main" val="3461968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CBBF9-4AA7-43A2-8049-AC1B911C7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 and Allowance Markets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D56D81-2F66-4518-8528-016DD14588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42318-BC18-4389-976B-0CCD3743F0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Expectations:</a:t>
            </a:r>
          </a:p>
          <a:p>
            <a:pPr lvl="1"/>
            <a:r>
              <a:rPr lang="en-US" dirty="0"/>
              <a:t>If the retail market is falling short of 20% RPS requirement, demand for RECs will increase</a:t>
            </a:r>
          </a:p>
          <a:p>
            <a:pPr lvl="1"/>
            <a:r>
              <a:rPr lang="en-US" dirty="0"/>
              <a:t>REC market price increase incentivizes more investment in renewables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6EA0C5-38FC-4878-B027-3953247815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Allowance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B213DC-8823-49CF-9E19-4972876E92C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Expectations:</a:t>
            </a:r>
          </a:p>
          <a:p>
            <a:pPr lvl="1"/>
            <a:r>
              <a:rPr lang="en-US" dirty="0"/>
              <a:t>If the generation market is getting close to its cap, then demand for emissions allowances will go up</a:t>
            </a:r>
          </a:p>
          <a:p>
            <a:pPr lvl="1"/>
            <a:r>
              <a:rPr lang="en-US" dirty="0"/>
              <a:t>Increased expected carbon prices lead to higher prices in the market</a:t>
            </a:r>
          </a:p>
        </p:txBody>
      </p:sp>
    </p:spTree>
    <p:extLst>
      <p:ext uri="{BB962C8B-B14F-4D97-AF65-F5344CB8AC3E}">
        <p14:creationId xmlns:p14="http://schemas.microsoft.com/office/powerpoint/2010/main" val="2085722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A01271-ECE3-4A1D-A9D3-F0A31EA49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 Market (2A/2B)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665C3F3-9E72-439D-824A-F5367B6D66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0828" y="1651370"/>
            <a:ext cx="7790344" cy="484150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9FDF487-DABC-4F6C-972B-36085E9F9B4D}"/>
              </a:ext>
            </a:extLst>
          </p:cNvPr>
          <p:cNvSpPr/>
          <p:nvPr/>
        </p:nvSpPr>
        <p:spPr>
          <a:xfrm>
            <a:off x="4607510" y="1819921"/>
            <a:ext cx="1340529" cy="3728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4ACC43-C086-4E40-953E-FB8CF80C6E84}"/>
              </a:ext>
            </a:extLst>
          </p:cNvPr>
          <p:cNvSpPr/>
          <p:nvPr/>
        </p:nvSpPr>
        <p:spPr>
          <a:xfrm>
            <a:off x="4607509" y="3885690"/>
            <a:ext cx="1340529" cy="3728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F4CE37-F641-4210-B549-874084A53EAA}"/>
              </a:ext>
            </a:extLst>
          </p:cNvPr>
          <p:cNvSpPr txBox="1"/>
          <p:nvPr/>
        </p:nvSpPr>
        <p:spPr>
          <a:xfrm>
            <a:off x="6096000" y="843240"/>
            <a:ext cx="3896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Relatively low renewables investment</a:t>
            </a:r>
          </a:p>
          <a:p>
            <a:r>
              <a:rPr lang="en-US" dirty="0"/>
              <a:t>Closer to missing RPS requirement</a:t>
            </a:r>
          </a:p>
        </p:txBody>
      </p:sp>
    </p:spTree>
    <p:extLst>
      <p:ext uri="{BB962C8B-B14F-4D97-AF65-F5344CB8AC3E}">
        <p14:creationId xmlns:p14="http://schemas.microsoft.com/office/powerpoint/2010/main" val="1250071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A01271-ECE3-4A1D-A9D3-F0A31EA49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 Market (2A/2B)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665C3F3-9E72-439D-824A-F5367B6D66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0828" y="1651370"/>
            <a:ext cx="7790344" cy="484150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9FDF487-DABC-4F6C-972B-36085E9F9B4D}"/>
              </a:ext>
            </a:extLst>
          </p:cNvPr>
          <p:cNvSpPr/>
          <p:nvPr/>
        </p:nvSpPr>
        <p:spPr>
          <a:xfrm>
            <a:off x="5752730" y="1882065"/>
            <a:ext cx="2006353" cy="19268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4ACC43-C086-4E40-953E-FB8CF80C6E84}"/>
              </a:ext>
            </a:extLst>
          </p:cNvPr>
          <p:cNvSpPr/>
          <p:nvPr/>
        </p:nvSpPr>
        <p:spPr>
          <a:xfrm>
            <a:off x="5752730" y="3813903"/>
            <a:ext cx="2006353" cy="20098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F4CE37-F641-4210-B549-874084A53EAA}"/>
              </a:ext>
            </a:extLst>
          </p:cNvPr>
          <p:cNvSpPr txBox="1"/>
          <p:nvPr/>
        </p:nvSpPr>
        <p:spPr>
          <a:xfrm>
            <a:off x="6094615" y="747475"/>
            <a:ext cx="3896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Fewer RECs to go around</a:t>
            </a:r>
          </a:p>
          <a:p>
            <a:r>
              <a:rPr lang="en-US" dirty="0"/>
              <a:t>Higher market price</a:t>
            </a:r>
          </a:p>
          <a:p>
            <a:r>
              <a:rPr lang="en-US" dirty="0"/>
              <a:t>More liquidity</a:t>
            </a:r>
          </a:p>
        </p:txBody>
      </p:sp>
    </p:spTree>
    <p:extLst>
      <p:ext uri="{BB962C8B-B14F-4D97-AF65-F5344CB8AC3E}">
        <p14:creationId xmlns:p14="http://schemas.microsoft.com/office/powerpoint/2010/main" val="1743208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A01271-ECE3-4A1D-A9D3-F0A31EA49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 Market (2A/2B)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665C3F3-9E72-439D-824A-F5367B6D66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0828" y="1651370"/>
            <a:ext cx="7790344" cy="484150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9FDF487-DABC-4F6C-972B-36085E9F9B4D}"/>
              </a:ext>
            </a:extLst>
          </p:cNvPr>
          <p:cNvSpPr/>
          <p:nvPr/>
        </p:nvSpPr>
        <p:spPr>
          <a:xfrm>
            <a:off x="7625922" y="1882065"/>
            <a:ext cx="2006353" cy="19268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4ACC43-C086-4E40-953E-FB8CF80C6E84}"/>
              </a:ext>
            </a:extLst>
          </p:cNvPr>
          <p:cNvSpPr/>
          <p:nvPr/>
        </p:nvSpPr>
        <p:spPr>
          <a:xfrm>
            <a:off x="7625922" y="3813903"/>
            <a:ext cx="2006353" cy="20098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F4CE37-F641-4210-B549-874084A53EAA}"/>
              </a:ext>
            </a:extLst>
          </p:cNvPr>
          <p:cNvSpPr txBox="1"/>
          <p:nvPr/>
        </p:nvSpPr>
        <p:spPr>
          <a:xfrm>
            <a:off x="6094615" y="747475"/>
            <a:ext cx="3896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Additional supply later in game helped drive prices down, but holders could still command a markup</a:t>
            </a:r>
          </a:p>
        </p:txBody>
      </p:sp>
    </p:spTree>
    <p:extLst>
      <p:ext uri="{BB962C8B-B14F-4D97-AF65-F5344CB8AC3E}">
        <p14:creationId xmlns:p14="http://schemas.microsoft.com/office/powerpoint/2010/main" val="42242328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A7094-59FB-4D4C-8E5D-8E253E069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 Market (3A/3B)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B6BEFF-5FCF-44D0-94F3-54BBF5AA7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7234" y="1629611"/>
            <a:ext cx="7497531" cy="486326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0510D77-EF4E-4CAF-806D-97A4D7C2B082}"/>
              </a:ext>
            </a:extLst>
          </p:cNvPr>
          <p:cNvSpPr/>
          <p:nvPr/>
        </p:nvSpPr>
        <p:spPr>
          <a:xfrm>
            <a:off x="4678532" y="1775531"/>
            <a:ext cx="1340529" cy="3728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B6A86-741A-4818-BCBD-3A2D28592672}"/>
              </a:ext>
            </a:extLst>
          </p:cNvPr>
          <p:cNvSpPr/>
          <p:nvPr/>
        </p:nvSpPr>
        <p:spPr>
          <a:xfrm>
            <a:off x="4678531" y="3841300"/>
            <a:ext cx="1340529" cy="3728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A42D42-5D41-4478-BAAE-DDA3857CF8AA}"/>
              </a:ext>
            </a:extLst>
          </p:cNvPr>
          <p:cNvSpPr txBox="1"/>
          <p:nvPr/>
        </p:nvSpPr>
        <p:spPr>
          <a:xfrm>
            <a:off x="6096000" y="843240"/>
            <a:ext cx="3896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3A had fewer renewables than 3B</a:t>
            </a:r>
          </a:p>
          <a:p>
            <a:r>
              <a:rPr lang="en-US" dirty="0"/>
              <a:t>Higher REC price overall</a:t>
            </a:r>
          </a:p>
        </p:txBody>
      </p:sp>
    </p:spTree>
    <p:extLst>
      <p:ext uri="{BB962C8B-B14F-4D97-AF65-F5344CB8AC3E}">
        <p14:creationId xmlns:p14="http://schemas.microsoft.com/office/powerpoint/2010/main" val="41719904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A7094-59FB-4D4C-8E5D-8E253E069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 Market (3A/3B)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B6BEFF-5FCF-44D0-94F3-54BBF5AA7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7234" y="1629611"/>
            <a:ext cx="7497531" cy="486326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0510D77-EF4E-4CAF-806D-97A4D7C2B082}"/>
              </a:ext>
            </a:extLst>
          </p:cNvPr>
          <p:cNvSpPr/>
          <p:nvPr/>
        </p:nvSpPr>
        <p:spPr>
          <a:xfrm>
            <a:off x="4678531" y="2579562"/>
            <a:ext cx="2938510" cy="13976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B6A86-741A-4818-BCBD-3A2D28592672}"/>
              </a:ext>
            </a:extLst>
          </p:cNvPr>
          <p:cNvSpPr/>
          <p:nvPr/>
        </p:nvSpPr>
        <p:spPr>
          <a:xfrm>
            <a:off x="4465467" y="4493207"/>
            <a:ext cx="2823100" cy="18010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A42D42-5D41-4478-BAAE-DDA3857CF8AA}"/>
              </a:ext>
            </a:extLst>
          </p:cNvPr>
          <p:cNvSpPr txBox="1"/>
          <p:nvPr/>
        </p:nvSpPr>
        <p:spPr>
          <a:xfrm>
            <a:off x="6096000" y="843240"/>
            <a:ext cx="3896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Relatively liquid markets, lots of trades</a:t>
            </a:r>
          </a:p>
          <a:p>
            <a:r>
              <a:rPr lang="en-US" dirty="0"/>
              <a:t>Lower supply = higher price</a:t>
            </a:r>
          </a:p>
        </p:txBody>
      </p:sp>
    </p:spTree>
    <p:extLst>
      <p:ext uri="{BB962C8B-B14F-4D97-AF65-F5344CB8AC3E}">
        <p14:creationId xmlns:p14="http://schemas.microsoft.com/office/powerpoint/2010/main" val="14684874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A7094-59FB-4D4C-8E5D-8E253E069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 Market (3A/3B)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B6BEFF-5FCF-44D0-94F3-54BBF5AA7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7234" y="1629611"/>
            <a:ext cx="7497531" cy="486326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0510D77-EF4E-4CAF-806D-97A4D7C2B082}"/>
              </a:ext>
            </a:extLst>
          </p:cNvPr>
          <p:cNvSpPr/>
          <p:nvPr/>
        </p:nvSpPr>
        <p:spPr>
          <a:xfrm>
            <a:off x="7865614" y="2386472"/>
            <a:ext cx="1091955" cy="12089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B6A86-741A-4818-BCBD-3A2D28592672}"/>
              </a:ext>
            </a:extLst>
          </p:cNvPr>
          <p:cNvSpPr/>
          <p:nvPr/>
        </p:nvSpPr>
        <p:spPr>
          <a:xfrm>
            <a:off x="7457248" y="5086905"/>
            <a:ext cx="1340523" cy="1056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A42D42-5D41-4478-BAAE-DDA3857CF8AA}"/>
              </a:ext>
            </a:extLst>
          </p:cNvPr>
          <p:cNvSpPr txBox="1"/>
          <p:nvPr/>
        </p:nvSpPr>
        <p:spPr>
          <a:xfrm>
            <a:off x="9584925" y="2419300"/>
            <a:ext cx="2453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Big Coal held RECs until the end, then sold for a profit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3484F3-399F-4D79-ABC7-6B8636AB15BB}"/>
              </a:ext>
            </a:extLst>
          </p:cNvPr>
          <p:cNvSpPr txBox="1"/>
          <p:nvPr/>
        </p:nvSpPr>
        <p:spPr>
          <a:xfrm>
            <a:off x="9648548" y="4924282"/>
            <a:ext cx="2453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Oversupply of RECs prevented that strategy</a:t>
            </a:r>
          </a:p>
        </p:txBody>
      </p:sp>
    </p:spTree>
    <p:extLst>
      <p:ext uri="{BB962C8B-B14F-4D97-AF65-F5344CB8AC3E}">
        <p14:creationId xmlns:p14="http://schemas.microsoft.com/office/powerpoint/2010/main" val="2014120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6CDEB-F098-4BFB-A0AF-777ABD6F1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Game Setup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E6FCBF-A340-436F-843D-04BB060253F7}"/>
              </a:ext>
            </a:extLst>
          </p:cNvPr>
          <p:cNvSpPr/>
          <p:nvPr/>
        </p:nvSpPr>
        <p:spPr>
          <a:xfrm>
            <a:off x="3506679" y="2085113"/>
            <a:ext cx="4572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A10550-EDF5-4DA6-B902-5E2B5D10AD0D}"/>
              </a:ext>
            </a:extLst>
          </p:cNvPr>
          <p:cNvSpPr/>
          <p:nvPr/>
        </p:nvSpPr>
        <p:spPr>
          <a:xfrm>
            <a:off x="3506679" y="2743540"/>
            <a:ext cx="4572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7FA069-9E35-4E80-B129-01BBBAB9F4D2}"/>
              </a:ext>
            </a:extLst>
          </p:cNvPr>
          <p:cNvSpPr/>
          <p:nvPr/>
        </p:nvSpPr>
        <p:spPr>
          <a:xfrm>
            <a:off x="3506679" y="3401967"/>
            <a:ext cx="4572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7A1221-EF69-4468-9C73-2ED1164EFC8C}"/>
              </a:ext>
            </a:extLst>
          </p:cNvPr>
          <p:cNvSpPr/>
          <p:nvPr/>
        </p:nvSpPr>
        <p:spPr>
          <a:xfrm>
            <a:off x="3506679" y="4060394"/>
            <a:ext cx="4572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6518B3-D765-4D60-9853-4FB371724870}"/>
              </a:ext>
            </a:extLst>
          </p:cNvPr>
          <p:cNvSpPr/>
          <p:nvPr/>
        </p:nvSpPr>
        <p:spPr>
          <a:xfrm>
            <a:off x="3506679" y="4718821"/>
            <a:ext cx="4572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EE7CB1-2423-489C-A302-1F789C154C64}"/>
              </a:ext>
            </a:extLst>
          </p:cNvPr>
          <p:cNvSpPr/>
          <p:nvPr/>
        </p:nvSpPr>
        <p:spPr>
          <a:xfrm>
            <a:off x="3506679" y="5377248"/>
            <a:ext cx="4572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4B2569-046A-4568-B465-4ADDEDFD7D27}"/>
              </a:ext>
            </a:extLst>
          </p:cNvPr>
          <p:cNvSpPr/>
          <p:nvPr/>
        </p:nvSpPr>
        <p:spPr>
          <a:xfrm>
            <a:off x="3506679" y="6035675"/>
            <a:ext cx="4572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1550B9-4B82-489A-B024-3529E60E197C}"/>
              </a:ext>
            </a:extLst>
          </p:cNvPr>
          <p:cNvSpPr/>
          <p:nvPr/>
        </p:nvSpPr>
        <p:spPr>
          <a:xfrm>
            <a:off x="8932415" y="2085113"/>
            <a:ext cx="457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7604E0-4FBB-4A9A-8A53-019CF2E7E602}"/>
              </a:ext>
            </a:extLst>
          </p:cNvPr>
          <p:cNvSpPr/>
          <p:nvPr/>
        </p:nvSpPr>
        <p:spPr>
          <a:xfrm>
            <a:off x="8932415" y="2743540"/>
            <a:ext cx="457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0672FF-8DC7-487F-A75B-152D23318A25}"/>
              </a:ext>
            </a:extLst>
          </p:cNvPr>
          <p:cNvSpPr/>
          <p:nvPr/>
        </p:nvSpPr>
        <p:spPr>
          <a:xfrm>
            <a:off x="8932415" y="3401967"/>
            <a:ext cx="457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2981DD-8AF8-4238-9E03-71D896692B9F}"/>
              </a:ext>
            </a:extLst>
          </p:cNvPr>
          <p:cNvSpPr/>
          <p:nvPr/>
        </p:nvSpPr>
        <p:spPr>
          <a:xfrm>
            <a:off x="8932415" y="4060394"/>
            <a:ext cx="457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FE64AD-F261-4422-B2D3-1F245794AC49}"/>
              </a:ext>
            </a:extLst>
          </p:cNvPr>
          <p:cNvSpPr/>
          <p:nvPr/>
        </p:nvSpPr>
        <p:spPr>
          <a:xfrm>
            <a:off x="8932415" y="4718821"/>
            <a:ext cx="457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B9BB89-AF80-4C9F-A9D0-6604BCB5B897}"/>
              </a:ext>
            </a:extLst>
          </p:cNvPr>
          <p:cNvSpPr/>
          <p:nvPr/>
        </p:nvSpPr>
        <p:spPr>
          <a:xfrm>
            <a:off x="8932415" y="5377248"/>
            <a:ext cx="457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B10D52-B873-4AC9-A12C-4E2E30B3B5CF}"/>
              </a:ext>
            </a:extLst>
          </p:cNvPr>
          <p:cNvSpPr/>
          <p:nvPr/>
        </p:nvSpPr>
        <p:spPr>
          <a:xfrm>
            <a:off x="8932415" y="6035675"/>
            <a:ext cx="457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71659C-EAA7-4D86-A6A5-91466B5842ED}"/>
              </a:ext>
            </a:extLst>
          </p:cNvPr>
          <p:cNvSpPr txBox="1"/>
          <p:nvPr/>
        </p:nvSpPr>
        <p:spPr>
          <a:xfrm>
            <a:off x="3283873" y="160663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GenCos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2C3D2A-A91B-4E85-9A42-60E057714D67}"/>
              </a:ext>
            </a:extLst>
          </p:cNvPr>
          <p:cNvSpPr txBox="1"/>
          <p:nvPr/>
        </p:nvSpPr>
        <p:spPr>
          <a:xfrm>
            <a:off x="8665142" y="1606636"/>
            <a:ext cx="991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Retailers</a:t>
            </a: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72576561-24F6-4215-8565-32EA140D4CD4}"/>
              </a:ext>
            </a:extLst>
          </p:cNvPr>
          <p:cNvCxnSpPr>
            <a:stCxn id="4" idx="1"/>
            <a:endCxn id="6" idx="1"/>
          </p:cNvCxnSpPr>
          <p:nvPr/>
        </p:nvCxnSpPr>
        <p:spPr>
          <a:xfrm rot="10800000" flipV="1">
            <a:off x="3506679" y="2313713"/>
            <a:ext cx="12700" cy="131685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D8695B6B-8499-491F-88A6-21EF8384EAF3}"/>
              </a:ext>
            </a:extLst>
          </p:cNvPr>
          <p:cNvCxnSpPr>
            <a:cxnSpLocks/>
            <a:stCxn id="5" idx="1"/>
            <a:endCxn id="9" idx="1"/>
          </p:cNvCxnSpPr>
          <p:nvPr/>
        </p:nvCxnSpPr>
        <p:spPr>
          <a:xfrm rot="10800000" flipV="1">
            <a:off x="3506679" y="2972140"/>
            <a:ext cx="12700" cy="263370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6E1E1D11-5415-4622-B2B4-FD27AC6F3170}"/>
              </a:ext>
            </a:extLst>
          </p:cNvPr>
          <p:cNvCxnSpPr>
            <a:cxnSpLocks/>
            <a:stCxn id="8" idx="1"/>
            <a:endCxn id="7" idx="1"/>
          </p:cNvCxnSpPr>
          <p:nvPr/>
        </p:nvCxnSpPr>
        <p:spPr>
          <a:xfrm rot="10800000">
            <a:off x="3506679" y="4288995"/>
            <a:ext cx="12700" cy="65842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750B5417-52D0-41F7-B3BC-07EAB45A79CD}"/>
              </a:ext>
            </a:extLst>
          </p:cNvPr>
          <p:cNvCxnSpPr>
            <a:cxnSpLocks/>
            <a:stCxn id="10" idx="1"/>
            <a:endCxn id="7" idx="1"/>
          </p:cNvCxnSpPr>
          <p:nvPr/>
        </p:nvCxnSpPr>
        <p:spPr>
          <a:xfrm rot="10800000">
            <a:off x="3506679" y="4288995"/>
            <a:ext cx="12700" cy="197528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930155B-F39A-4B1D-807D-7EF7A4CDAF2C}"/>
              </a:ext>
            </a:extLst>
          </p:cNvPr>
          <p:cNvCxnSpPr/>
          <p:nvPr/>
        </p:nvCxnSpPr>
        <p:spPr>
          <a:xfrm>
            <a:off x="390617" y="6492875"/>
            <a:ext cx="1873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2F45DCA-B136-4DD3-A865-E60781717650}"/>
              </a:ext>
            </a:extLst>
          </p:cNvPr>
          <p:cNvSpPr txBox="1"/>
          <p:nvPr/>
        </p:nvSpPr>
        <p:spPr>
          <a:xfrm>
            <a:off x="511827" y="6035675"/>
            <a:ext cx="163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Carbon Permits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C124A86-B954-4BB3-9FD4-611A88A501CE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3963879" y="2972140"/>
            <a:ext cx="4968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21768DF-D79E-4245-9770-D59DBFE7C8FE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3963879" y="2972140"/>
            <a:ext cx="4968536" cy="658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A02E35C-4C81-4583-ABC4-2B400957F778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 flipV="1">
            <a:off x="3963879" y="2972140"/>
            <a:ext cx="4968536" cy="658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C981F61-FB2A-4AD3-B341-6AED5460D2A0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3963879" y="2972140"/>
            <a:ext cx="4968536" cy="1316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A4F4AD8-9FF2-466C-8AD7-5B41926D996E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3963879" y="4288994"/>
            <a:ext cx="4968536" cy="1975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5DA0A15-69D9-4A43-B24D-6BBFF503CCDE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3963879" y="4947421"/>
            <a:ext cx="4968536" cy="1316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228681B-A10D-4731-A29C-8B727E7C12A8}"/>
              </a:ext>
            </a:extLst>
          </p:cNvPr>
          <p:cNvCxnSpPr>
            <a:cxnSpLocks/>
          </p:cNvCxnSpPr>
          <p:nvPr/>
        </p:nvCxnSpPr>
        <p:spPr>
          <a:xfrm>
            <a:off x="390617" y="5834448"/>
            <a:ext cx="1873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8889C73-98D2-45FB-AC0A-4592D56E7E3D}"/>
              </a:ext>
            </a:extLst>
          </p:cNvPr>
          <p:cNvSpPr txBox="1"/>
          <p:nvPr/>
        </p:nvSpPr>
        <p:spPr>
          <a:xfrm>
            <a:off x="1011001" y="5377248"/>
            <a:ext cx="632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BF9800-2BC2-4790-BBD6-3CB891D31709}"/>
              </a:ext>
            </a:extLst>
          </p:cNvPr>
          <p:cNvSpPr txBox="1"/>
          <p:nvPr/>
        </p:nvSpPr>
        <p:spPr>
          <a:xfrm>
            <a:off x="4068079" y="5935633"/>
            <a:ext cx="3984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Must stay under emissions cap</a:t>
            </a:r>
          </a:p>
          <a:p>
            <a:r>
              <a:rPr lang="en-US" dirty="0"/>
              <a:t>(30% below business as usual emissions)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1DA33B3-60CF-48F2-870D-EAAC8F9F8EB8}"/>
              </a:ext>
            </a:extLst>
          </p:cNvPr>
          <p:cNvSpPr txBox="1"/>
          <p:nvPr/>
        </p:nvSpPr>
        <p:spPr>
          <a:xfrm>
            <a:off x="6281681" y="2048809"/>
            <a:ext cx="2791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Must provide at least 20% of total electricity from renewables</a:t>
            </a:r>
          </a:p>
        </p:txBody>
      </p: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DC1C0E46-196E-45D3-A9E9-566B740E976F}"/>
              </a:ext>
            </a:extLst>
          </p:cNvPr>
          <p:cNvCxnSpPr>
            <a:cxnSpLocks/>
            <a:stCxn id="11" idx="3"/>
            <a:endCxn id="14" idx="3"/>
          </p:cNvCxnSpPr>
          <p:nvPr/>
        </p:nvCxnSpPr>
        <p:spPr>
          <a:xfrm>
            <a:off x="9389615" y="2313713"/>
            <a:ext cx="12700" cy="197528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8F63A4F1-18AC-4FC9-8510-2274283DF4E2}"/>
              </a:ext>
            </a:extLst>
          </p:cNvPr>
          <p:cNvCxnSpPr>
            <a:cxnSpLocks/>
            <a:stCxn id="12" idx="3"/>
            <a:endCxn id="15" idx="3"/>
          </p:cNvCxnSpPr>
          <p:nvPr/>
        </p:nvCxnSpPr>
        <p:spPr>
          <a:xfrm>
            <a:off x="9389615" y="2972140"/>
            <a:ext cx="12700" cy="197528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8068CDB1-3E72-46AD-90B1-BC4CE0905730}"/>
              </a:ext>
            </a:extLst>
          </p:cNvPr>
          <p:cNvCxnSpPr>
            <a:cxnSpLocks/>
            <a:stCxn id="12" idx="3"/>
            <a:endCxn id="16" idx="3"/>
          </p:cNvCxnSpPr>
          <p:nvPr/>
        </p:nvCxnSpPr>
        <p:spPr>
          <a:xfrm>
            <a:off x="9389615" y="2972140"/>
            <a:ext cx="12700" cy="263370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09EDAE9-4E7D-44A4-8684-45061A56ADBF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 flipV="1">
            <a:off x="3963879" y="3630567"/>
            <a:ext cx="4968536" cy="658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164AECD-4390-43C8-B551-39BD846A4E77}"/>
              </a:ext>
            </a:extLst>
          </p:cNvPr>
          <p:cNvCxnSpPr>
            <a:cxnSpLocks/>
            <a:stCxn id="14" idx="1"/>
            <a:endCxn id="9" idx="3"/>
          </p:cNvCxnSpPr>
          <p:nvPr/>
        </p:nvCxnSpPr>
        <p:spPr>
          <a:xfrm flipH="1">
            <a:off x="3963879" y="4288994"/>
            <a:ext cx="4968536" cy="1316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5D2A852-A916-4F9A-B14A-8DCA76696527}"/>
              </a:ext>
            </a:extLst>
          </p:cNvPr>
          <p:cNvCxnSpPr>
            <a:cxnSpLocks/>
            <a:stCxn id="13" idx="1"/>
            <a:endCxn id="7" idx="3"/>
          </p:cNvCxnSpPr>
          <p:nvPr/>
        </p:nvCxnSpPr>
        <p:spPr>
          <a:xfrm flipH="1">
            <a:off x="3963879" y="3630567"/>
            <a:ext cx="4968536" cy="658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C53D7D5-B92F-418B-ADA3-F7A9D1650641}"/>
              </a:ext>
            </a:extLst>
          </p:cNvPr>
          <p:cNvCxnSpPr>
            <a:cxnSpLocks/>
            <a:stCxn id="12" idx="1"/>
            <a:endCxn id="8" idx="3"/>
          </p:cNvCxnSpPr>
          <p:nvPr/>
        </p:nvCxnSpPr>
        <p:spPr>
          <a:xfrm flipH="1">
            <a:off x="3963879" y="2972140"/>
            <a:ext cx="4968536" cy="1975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3663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3D218-24F2-48DE-B25B-E590AC289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Carbon Market (2A/2B)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73215C-042D-485C-9AB6-C7FBE8F466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6950" y="1518969"/>
            <a:ext cx="7658100" cy="49739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7A69CEB-1E03-4E82-B47D-1C91BF9AE27F}"/>
              </a:ext>
            </a:extLst>
          </p:cNvPr>
          <p:cNvSpPr/>
          <p:nvPr/>
        </p:nvSpPr>
        <p:spPr>
          <a:xfrm>
            <a:off x="7776839" y="3338004"/>
            <a:ext cx="1704511" cy="6036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E78FDF-4F13-430D-9EB3-AEA3DC479C63}"/>
              </a:ext>
            </a:extLst>
          </p:cNvPr>
          <p:cNvSpPr txBox="1"/>
          <p:nvPr/>
        </p:nvSpPr>
        <p:spPr>
          <a:xfrm>
            <a:off x="6667130" y="541538"/>
            <a:ext cx="4385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Allowances distributed equally</a:t>
            </a:r>
          </a:p>
          <a:p>
            <a:r>
              <a:rPr lang="en-US" dirty="0"/>
              <a:t>When carbon emissions started looking good, allowance prices went to zero</a:t>
            </a:r>
          </a:p>
        </p:txBody>
      </p:sp>
    </p:spTree>
    <p:extLst>
      <p:ext uri="{BB962C8B-B14F-4D97-AF65-F5344CB8AC3E}">
        <p14:creationId xmlns:p14="http://schemas.microsoft.com/office/powerpoint/2010/main" val="8969115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3D218-24F2-48DE-B25B-E590AC289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Carbon Market (2A/2B)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73215C-042D-485C-9AB6-C7FBE8F466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6950" y="1518969"/>
            <a:ext cx="7658100" cy="49739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7A69CEB-1E03-4E82-B47D-1C91BF9AE27F}"/>
              </a:ext>
            </a:extLst>
          </p:cNvPr>
          <p:cNvSpPr/>
          <p:nvPr/>
        </p:nvSpPr>
        <p:spPr>
          <a:xfrm>
            <a:off x="3497802" y="4074850"/>
            <a:ext cx="2598198" cy="3551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E78FDF-4F13-430D-9EB3-AEA3DC479C63}"/>
              </a:ext>
            </a:extLst>
          </p:cNvPr>
          <p:cNvSpPr txBox="1"/>
          <p:nvPr/>
        </p:nvSpPr>
        <p:spPr>
          <a:xfrm>
            <a:off x="6667130" y="541538"/>
            <a:ext cx="438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Tighter market produced higher prices</a:t>
            </a:r>
          </a:p>
        </p:txBody>
      </p:sp>
    </p:spTree>
    <p:extLst>
      <p:ext uri="{BB962C8B-B14F-4D97-AF65-F5344CB8AC3E}">
        <p14:creationId xmlns:p14="http://schemas.microsoft.com/office/powerpoint/2010/main" val="1125350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2E9F7-2645-4AFA-AAC7-E745EF4AD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Carbon Market (3A/3B)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8B13C0-4DFD-4A4B-B9B2-070F005B0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9506" y="1598127"/>
            <a:ext cx="7492987" cy="48947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8BF177-2280-4BA5-B1F4-39CF1490B5C4}"/>
              </a:ext>
            </a:extLst>
          </p:cNvPr>
          <p:cNvSpPr txBox="1"/>
          <p:nvPr/>
        </p:nvSpPr>
        <p:spPr>
          <a:xfrm>
            <a:off x="6667130" y="541538"/>
            <a:ext cx="4838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Allowances auctioned at beginning</a:t>
            </a:r>
          </a:p>
          <a:p>
            <a:r>
              <a:rPr lang="en-US" dirty="0"/>
              <a:t>&gt;50% controlled by a single </a:t>
            </a:r>
            <a:r>
              <a:rPr lang="en-US" dirty="0" err="1"/>
              <a:t>GenCo</a:t>
            </a:r>
            <a:r>
              <a:rPr lang="en-US" dirty="0"/>
              <a:t> in both games</a:t>
            </a:r>
          </a:p>
          <a:p>
            <a:r>
              <a:rPr lang="en-US" dirty="0"/>
              <a:t>Very little liquidity in the market</a:t>
            </a:r>
          </a:p>
        </p:txBody>
      </p:sp>
    </p:spTree>
    <p:extLst>
      <p:ext uri="{BB962C8B-B14F-4D97-AF65-F5344CB8AC3E}">
        <p14:creationId xmlns:p14="http://schemas.microsoft.com/office/powerpoint/2010/main" val="8408877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2E9F7-2645-4AFA-AAC7-E745EF4AD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Carbon Market (3A/3B)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8B13C0-4DFD-4A4B-B9B2-070F005B0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9506" y="1598127"/>
            <a:ext cx="7492987" cy="489474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3A0992-3E79-4076-85A1-B3A23B5988B0}"/>
              </a:ext>
            </a:extLst>
          </p:cNvPr>
          <p:cNvSpPr/>
          <p:nvPr/>
        </p:nvSpPr>
        <p:spPr>
          <a:xfrm>
            <a:off x="7838983" y="1873188"/>
            <a:ext cx="1145219" cy="21306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8BF177-2280-4BA5-B1F4-39CF1490B5C4}"/>
              </a:ext>
            </a:extLst>
          </p:cNvPr>
          <p:cNvSpPr txBox="1"/>
          <p:nvPr/>
        </p:nvSpPr>
        <p:spPr>
          <a:xfrm>
            <a:off x="6667129" y="541538"/>
            <a:ext cx="5459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</a:t>
            </a:r>
            <a:r>
              <a:rPr lang="en-US" dirty="0" err="1"/>
              <a:t>GenCo</a:t>
            </a:r>
            <a:r>
              <a:rPr lang="en-US" dirty="0"/>
              <a:t> ended up will almost all surplus allowances</a:t>
            </a:r>
          </a:p>
          <a:p>
            <a:r>
              <a:rPr lang="en-US" dirty="0"/>
              <a:t>Commanded high prices </a:t>
            </a:r>
            <a:r>
              <a:rPr lang="en-US" i="1" dirty="0"/>
              <a:t>despite coming in under the cap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6514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2E9F7-2645-4AFA-AAC7-E745EF4AD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Carbon Market (3A/3B)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8B13C0-4DFD-4A4B-B9B2-070F005B0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9506" y="1598127"/>
            <a:ext cx="7492987" cy="489474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3A0992-3E79-4076-85A1-B3A23B5988B0}"/>
              </a:ext>
            </a:extLst>
          </p:cNvPr>
          <p:cNvSpPr/>
          <p:nvPr/>
        </p:nvSpPr>
        <p:spPr>
          <a:xfrm>
            <a:off x="7838983" y="4243526"/>
            <a:ext cx="1145219" cy="745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8BF177-2280-4BA5-B1F4-39CF1490B5C4}"/>
              </a:ext>
            </a:extLst>
          </p:cNvPr>
          <p:cNvSpPr txBox="1"/>
          <p:nvPr/>
        </p:nvSpPr>
        <p:spPr>
          <a:xfrm>
            <a:off x="6667129" y="541538"/>
            <a:ext cx="5459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Again one </a:t>
            </a:r>
            <a:r>
              <a:rPr lang="en-US" dirty="0" err="1"/>
              <a:t>GenCo</a:t>
            </a:r>
            <a:r>
              <a:rPr lang="en-US" dirty="0"/>
              <a:t> ended up will almost all surplus allowances.  Buyers were also able to exercise power over the seller</a:t>
            </a:r>
          </a:p>
        </p:txBody>
      </p:sp>
    </p:spTree>
    <p:extLst>
      <p:ext uri="{BB962C8B-B14F-4D97-AF65-F5344CB8AC3E}">
        <p14:creationId xmlns:p14="http://schemas.microsoft.com/office/powerpoint/2010/main" val="3131287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5DA7D-54D9-4750-A759-7CBC8C1A2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GenCos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7080C-1918-4EF7-9E11-30DCE2077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portfolios as in previous games (Big Coal, Fossil Light, etc.)</a:t>
            </a:r>
          </a:p>
          <a:p>
            <a:r>
              <a:rPr lang="en-US" dirty="0" err="1"/>
              <a:t>GenCos</a:t>
            </a:r>
            <a:r>
              <a:rPr lang="en-US" dirty="0"/>
              <a:t> must keep emissions under carbon cap</a:t>
            </a:r>
          </a:p>
          <a:p>
            <a:r>
              <a:rPr lang="en-US" dirty="0"/>
              <a:t>Pay penalty of $500/ton of emissions not covered by allowances</a:t>
            </a:r>
          </a:p>
          <a:p>
            <a:r>
              <a:rPr lang="en-US" dirty="0"/>
              <a:t>May purchase unlimited renewable generators at a fixed cost per time period</a:t>
            </a:r>
          </a:p>
          <a:p>
            <a:r>
              <a:rPr lang="en-US" dirty="0"/>
              <a:t>New renewables facilities provide </a:t>
            </a:r>
            <a:r>
              <a:rPr lang="en-US" dirty="0" err="1"/>
              <a:t>GenCos</a:t>
            </a:r>
            <a:r>
              <a:rPr lang="en-US" dirty="0"/>
              <a:t> with RECs – </a:t>
            </a:r>
            <a:r>
              <a:rPr lang="en-US" dirty="0" err="1"/>
              <a:t>GenCos</a:t>
            </a:r>
            <a:r>
              <a:rPr lang="en-US" dirty="0"/>
              <a:t> sell RECs to retailers</a:t>
            </a:r>
          </a:p>
          <a:p>
            <a:r>
              <a:rPr lang="en-US" dirty="0"/>
              <a:t>Permit trading allowed</a:t>
            </a:r>
          </a:p>
        </p:txBody>
      </p:sp>
    </p:spTree>
    <p:extLst>
      <p:ext uri="{BB962C8B-B14F-4D97-AF65-F5344CB8AC3E}">
        <p14:creationId xmlns:p14="http://schemas.microsoft.com/office/powerpoint/2010/main" val="3096066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DA411-E0A3-4721-A96D-2CB73DF58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Retailers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245F5-6AF3-41AA-AF8B-1E453CEBF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Retailers have to comply with an RPS</a:t>
            </a:r>
          </a:p>
          <a:p>
            <a:r>
              <a:rPr lang="en-US" dirty="0"/>
              <a:t>Certain percentage of power distributed must be supplied by renewable sources</a:t>
            </a:r>
          </a:p>
          <a:p>
            <a:r>
              <a:rPr lang="en-US" dirty="0"/>
              <a:t>Accomplished by buying sufficient RECs from </a:t>
            </a:r>
            <a:r>
              <a:rPr lang="en-US" dirty="0" err="1"/>
              <a:t>GenCos</a:t>
            </a:r>
            <a:endParaRPr lang="en-US" dirty="0"/>
          </a:p>
          <a:p>
            <a:r>
              <a:rPr lang="en-US" dirty="0"/>
              <a:t>Pay $350/MWh not covered by RECs</a:t>
            </a:r>
          </a:p>
          <a:p>
            <a:r>
              <a:rPr lang="en-US" dirty="0"/>
              <a:t>Sell purchased electricity at $100/MWh (fixed end-user price)</a:t>
            </a:r>
          </a:p>
        </p:txBody>
      </p:sp>
    </p:spTree>
    <p:extLst>
      <p:ext uri="{BB962C8B-B14F-4D97-AF65-F5344CB8AC3E}">
        <p14:creationId xmlns:p14="http://schemas.microsoft.com/office/powerpoint/2010/main" val="303914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DA411-E0A3-4721-A96D-2CB73DF58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Retailers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245F5-6AF3-41AA-AF8B-1E453CEBF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sign forward contracts with </a:t>
            </a:r>
            <a:r>
              <a:rPr lang="en-US" dirty="0" err="1"/>
              <a:t>GenCos</a:t>
            </a:r>
            <a:endParaRPr lang="en-US" dirty="0"/>
          </a:p>
          <a:p>
            <a:r>
              <a:rPr lang="en-US" dirty="0"/>
              <a:t>Protects against price uncertainty</a:t>
            </a:r>
          </a:p>
          <a:p>
            <a:r>
              <a:rPr lang="en-US" dirty="0"/>
              <a:t>Any unsatisfied demand must be met on the spot market</a:t>
            </a:r>
          </a:p>
          <a:p>
            <a:r>
              <a:rPr lang="en-US" dirty="0"/>
              <a:t>Call in critical peak pricing rebate (CPP-R)</a:t>
            </a:r>
          </a:p>
          <a:p>
            <a:r>
              <a:rPr lang="en-US" dirty="0"/>
              <a:t>Idea: Rebate for end-customers to reduce usage</a:t>
            </a:r>
          </a:p>
          <a:p>
            <a:r>
              <a:rPr lang="en-US" dirty="0"/>
              <a:t>Effect: shift demand curve in by ~20%</a:t>
            </a:r>
          </a:p>
          <a:p>
            <a:r>
              <a:rPr lang="en-US" dirty="0"/>
              <a:t>Retailer must pay $100/MWh reduction</a:t>
            </a:r>
          </a:p>
        </p:txBody>
      </p:sp>
    </p:spTree>
    <p:extLst>
      <p:ext uri="{BB962C8B-B14F-4D97-AF65-F5344CB8AC3E}">
        <p14:creationId xmlns:p14="http://schemas.microsoft.com/office/powerpoint/2010/main" val="1486024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C5A37-E53F-4A9B-ABFD-77FBC51BB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90837-ECF7-4A8F-B95D-D6F09CFF1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pairs of simultaneous games (2A/2B, 3A/3B)</a:t>
            </a:r>
          </a:p>
          <a:p>
            <a:r>
              <a:rPr lang="en-US" dirty="0"/>
              <a:t>In each pair, teams would play a </a:t>
            </a:r>
            <a:r>
              <a:rPr lang="en-US" dirty="0" err="1"/>
              <a:t>GenCo</a:t>
            </a:r>
            <a:r>
              <a:rPr lang="en-US" dirty="0"/>
              <a:t> in one game and retailer in the other</a:t>
            </a:r>
          </a:p>
          <a:p>
            <a:r>
              <a:rPr lang="en-US" dirty="0"/>
              <a:t>4 simulated days, 4 hours each</a:t>
            </a:r>
          </a:p>
          <a:p>
            <a:r>
              <a:rPr lang="en-US" dirty="0"/>
              <a:t>Different conditions for each pair of games</a:t>
            </a:r>
          </a:p>
        </p:txBody>
      </p:sp>
    </p:spTree>
    <p:extLst>
      <p:ext uri="{BB962C8B-B14F-4D97-AF65-F5344CB8AC3E}">
        <p14:creationId xmlns:p14="http://schemas.microsoft.com/office/powerpoint/2010/main" val="3994625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6A7D3E-50E3-4034-80D3-9B57FF742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Games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70F2B32-B30D-4EC0-9FE7-1E38A833BA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2A/2B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EA877BA-D3C0-4648-81E9-6666AC6B89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Carbon allowances free and evenly distributed</a:t>
            </a:r>
          </a:p>
          <a:p>
            <a:r>
              <a:rPr lang="en-US" dirty="0"/>
              <a:t>Played over one or two class periods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EAB74C4-D3DD-4B11-84FB-EAABDB8EA4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3A/3B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DF9195A-8ACD-4C58-95DA-6B08ABFD62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All carbon allowances distributed by auction</a:t>
            </a:r>
          </a:p>
          <a:p>
            <a:r>
              <a:rPr lang="en-US" dirty="0"/>
              <a:t>Played over two weeks</a:t>
            </a:r>
          </a:p>
        </p:txBody>
      </p:sp>
    </p:spTree>
    <p:extLst>
      <p:ext uri="{BB962C8B-B14F-4D97-AF65-F5344CB8AC3E}">
        <p14:creationId xmlns:p14="http://schemas.microsoft.com/office/powerpoint/2010/main" val="734602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11650E-BE62-4B4C-B382-6172CBA66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Estimated Carbon Price to Achieve Cap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E02C572-8E9A-448E-BB42-0B4898801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8714" y="1806574"/>
            <a:ext cx="7434571" cy="48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25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</TotalTime>
  <Words>891</Words>
  <Application>Microsoft Office PowerPoint</Application>
  <PresentationFormat>Widescreen</PresentationFormat>
  <Paragraphs>129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Simulating the Interaction of a Renewable Portfolio Standard with Electricity and Carbon Markets</vt:lpstr>
      <vt:lpstr>Introduction</vt:lpstr>
      <vt:lpstr>Game Setup</vt:lpstr>
      <vt:lpstr>GenCos</vt:lpstr>
      <vt:lpstr>Retailers</vt:lpstr>
      <vt:lpstr>Retailers</vt:lpstr>
      <vt:lpstr>The Games</vt:lpstr>
      <vt:lpstr>The Games</vt:lpstr>
      <vt:lpstr>Estimated Carbon Price to Achieve Cap</vt:lpstr>
      <vt:lpstr>Assorted Results</vt:lpstr>
      <vt:lpstr>Assorted Results</vt:lpstr>
      <vt:lpstr>Assorted Results</vt:lpstr>
      <vt:lpstr>Assorted Results</vt:lpstr>
      <vt:lpstr>Assorted Results</vt:lpstr>
      <vt:lpstr>The Duck Curve</vt:lpstr>
      <vt:lpstr>PowerPoint Presentation</vt:lpstr>
      <vt:lpstr>Price Pressure</vt:lpstr>
      <vt:lpstr>Market Manipulation</vt:lpstr>
      <vt:lpstr>Expected Carbon Prices</vt:lpstr>
      <vt:lpstr>Expected Carbon Prices</vt:lpstr>
      <vt:lpstr>High Renewables Investment</vt:lpstr>
      <vt:lpstr>High Renewables Investment</vt:lpstr>
      <vt:lpstr>REC and Allowance Markets</vt:lpstr>
      <vt:lpstr>REC Market (2A/2B)</vt:lpstr>
      <vt:lpstr>REC Market (2A/2B)</vt:lpstr>
      <vt:lpstr>REC Market (2A/2B)</vt:lpstr>
      <vt:lpstr>REC Market (3A/3B)</vt:lpstr>
      <vt:lpstr>REC Market (3A/3B)</vt:lpstr>
      <vt:lpstr>REC Market (3A/3B)</vt:lpstr>
      <vt:lpstr>Carbon Market (2A/2B)</vt:lpstr>
      <vt:lpstr>Carbon Market (2A/2B)</vt:lpstr>
      <vt:lpstr>Carbon Market (3A/3B)</vt:lpstr>
      <vt:lpstr>Carbon Market (3A/3B)</vt:lpstr>
      <vt:lpstr>Carbon Market (3A/3B)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Simulating the Interaction of a Renewable Portfolio Standard with Electricity and Carbon Markets</dc:title>
  <dc:creator>RusticScholar@gmail.com</dc:creator>
  <cp:lastModifiedBy>RusticScholar@gmail.com</cp:lastModifiedBy>
  <cp:revision>15</cp:revision>
  <dcterms:created xsi:type="dcterms:W3CDTF">2019-10-10T16:44:39Z</dcterms:created>
  <dcterms:modified xsi:type="dcterms:W3CDTF">2019-10-11T14:52:31Z</dcterms:modified>
</cp:coreProperties>
</file>