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of a Circ</a:t>
            </a:r>
            <a:r>
              <a:rPr lang="en-US"/>
              <a:t>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3.1415899999999999</c:v>
                </c:pt>
                <c:pt idx="1">
                  <c:v>12.56636</c:v>
                </c:pt>
                <c:pt idx="2">
                  <c:v>28.27431</c:v>
                </c:pt>
                <c:pt idx="3">
                  <c:v>50.265439999999998</c:v>
                </c:pt>
                <c:pt idx="4">
                  <c:v>78.539749999999998</c:v>
                </c:pt>
                <c:pt idx="5">
                  <c:v>113.09724</c:v>
                </c:pt>
                <c:pt idx="6">
                  <c:v>153.93790999999999</c:v>
                </c:pt>
                <c:pt idx="7">
                  <c:v>201.06175999999999</c:v>
                </c:pt>
                <c:pt idx="8">
                  <c:v>254.46878999999998</c:v>
                </c:pt>
                <c:pt idx="9">
                  <c:v>314.15899999999999</c:v>
                </c:pt>
                <c:pt idx="10">
                  <c:v>380.13238999999999</c:v>
                </c:pt>
                <c:pt idx="11">
                  <c:v>452.38896</c:v>
                </c:pt>
                <c:pt idx="12">
                  <c:v>530.92871000000002</c:v>
                </c:pt>
                <c:pt idx="13">
                  <c:v>615.75163999999995</c:v>
                </c:pt>
                <c:pt idx="14">
                  <c:v>706.85775000000001</c:v>
                </c:pt>
                <c:pt idx="15">
                  <c:v>804.24703999999997</c:v>
                </c:pt>
                <c:pt idx="16">
                  <c:v>907.91950999999995</c:v>
                </c:pt>
                <c:pt idx="17">
                  <c:v>1017.8751599999999</c:v>
                </c:pt>
                <c:pt idx="18">
                  <c:v>1134.1139900000001</c:v>
                </c:pt>
                <c:pt idx="19">
                  <c:v>1256.636</c:v>
                </c:pt>
                <c:pt idx="20">
                  <c:v>1385.44119</c:v>
                </c:pt>
                <c:pt idx="21">
                  <c:v>1520.5295599999999</c:v>
                </c:pt>
                <c:pt idx="22">
                  <c:v>1661.90111</c:v>
                </c:pt>
                <c:pt idx="23">
                  <c:v>1809.55584</c:v>
                </c:pt>
                <c:pt idx="24">
                  <c:v>1963.4937499999999</c:v>
                </c:pt>
                <c:pt idx="25">
                  <c:v>2123.7148400000001</c:v>
                </c:pt>
                <c:pt idx="26">
                  <c:v>2290.21911</c:v>
                </c:pt>
                <c:pt idx="27">
                  <c:v>2463.0065599999998</c:v>
                </c:pt>
                <c:pt idx="28">
                  <c:v>2642.07719</c:v>
                </c:pt>
                <c:pt idx="29">
                  <c:v>2827.431</c:v>
                </c:pt>
                <c:pt idx="30">
                  <c:v>3019.06799</c:v>
                </c:pt>
                <c:pt idx="31">
                  <c:v>3216.9881599999999</c:v>
                </c:pt>
                <c:pt idx="32">
                  <c:v>3421.1915099999997</c:v>
                </c:pt>
                <c:pt idx="33">
                  <c:v>3631.6780399999998</c:v>
                </c:pt>
                <c:pt idx="34">
                  <c:v>3848.4477499999998</c:v>
                </c:pt>
                <c:pt idx="35">
                  <c:v>4071.5006399999997</c:v>
                </c:pt>
                <c:pt idx="36">
                  <c:v>4300.8367099999996</c:v>
                </c:pt>
                <c:pt idx="37">
                  <c:v>4536.4559600000002</c:v>
                </c:pt>
                <c:pt idx="38">
                  <c:v>4778.3583899999994</c:v>
                </c:pt>
                <c:pt idx="39">
                  <c:v>5026.5439999999999</c:v>
                </c:pt>
                <c:pt idx="40">
                  <c:v>5281.0127899999998</c:v>
                </c:pt>
                <c:pt idx="41">
                  <c:v>5541.76476</c:v>
                </c:pt>
                <c:pt idx="42">
                  <c:v>5808.7999099999997</c:v>
                </c:pt>
                <c:pt idx="43">
                  <c:v>6082.1182399999998</c:v>
                </c:pt>
                <c:pt idx="44">
                  <c:v>6361.7197500000002</c:v>
                </c:pt>
                <c:pt idx="45">
                  <c:v>6647.6044400000001</c:v>
                </c:pt>
                <c:pt idx="46">
                  <c:v>6939.7723099999994</c:v>
                </c:pt>
                <c:pt idx="47">
                  <c:v>7238.22336</c:v>
                </c:pt>
                <c:pt idx="48">
                  <c:v>7542.95759</c:v>
                </c:pt>
                <c:pt idx="49">
                  <c:v>7853.9749999999995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8E-48A5-B812-49FB16772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530847"/>
        <c:axId val="2110612783"/>
      </c:scatterChart>
      <c:valAx>
        <c:axId val="211453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612783"/>
        <c:crosses val="autoZero"/>
        <c:crossBetween val="midCat"/>
      </c:valAx>
      <c:valAx>
        <c:axId val="211061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3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of a Circ</a:t>
            </a:r>
            <a:r>
              <a:rPr lang="en-US"/>
              <a:t>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3.1415899999999999</c:v>
                </c:pt>
                <c:pt idx="1">
                  <c:v>12.56636</c:v>
                </c:pt>
                <c:pt idx="2">
                  <c:v>28.27431</c:v>
                </c:pt>
                <c:pt idx="3">
                  <c:v>50.265439999999998</c:v>
                </c:pt>
                <c:pt idx="4">
                  <c:v>78.539749999999998</c:v>
                </c:pt>
                <c:pt idx="5">
                  <c:v>113.09724</c:v>
                </c:pt>
                <c:pt idx="6">
                  <c:v>153.93790999999999</c:v>
                </c:pt>
                <c:pt idx="7">
                  <c:v>201.06175999999999</c:v>
                </c:pt>
                <c:pt idx="8">
                  <c:v>254.46878999999998</c:v>
                </c:pt>
                <c:pt idx="9">
                  <c:v>314.15899999999999</c:v>
                </c:pt>
                <c:pt idx="10">
                  <c:v>380.13238999999999</c:v>
                </c:pt>
                <c:pt idx="11">
                  <c:v>452.38896</c:v>
                </c:pt>
                <c:pt idx="12">
                  <c:v>530.92871000000002</c:v>
                </c:pt>
                <c:pt idx="13">
                  <c:v>615.75163999999995</c:v>
                </c:pt>
                <c:pt idx="14">
                  <c:v>706.85775000000001</c:v>
                </c:pt>
                <c:pt idx="15">
                  <c:v>804.24703999999997</c:v>
                </c:pt>
                <c:pt idx="16">
                  <c:v>907.91950999999995</c:v>
                </c:pt>
                <c:pt idx="17">
                  <c:v>1017.8751599999999</c:v>
                </c:pt>
                <c:pt idx="18">
                  <c:v>1134.1139900000001</c:v>
                </c:pt>
                <c:pt idx="19">
                  <c:v>1256.636</c:v>
                </c:pt>
                <c:pt idx="20">
                  <c:v>1385.44119</c:v>
                </c:pt>
                <c:pt idx="21">
                  <c:v>1520.5295599999999</c:v>
                </c:pt>
                <c:pt idx="22">
                  <c:v>1661.90111</c:v>
                </c:pt>
                <c:pt idx="23">
                  <c:v>1809.55584</c:v>
                </c:pt>
                <c:pt idx="24">
                  <c:v>1963.4937499999999</c:v>
                </c:pt>
                <c:pt idx="25">
                  <c:v>2123.7148400000001</c:v>
                </c:pt>
                <c:pt idx="26">
                  <c:v>2290.21911</c:v>
                </c:pt>
                <c:pt idx="27">
                  <c:v>2463.0065599999998</c:v>
                </c:pt>
                <c:pt idx="28">
                  <c:v>2642.07719</c:v>
                </c:pt>
                <c:pt idx="29">
                  <c:v>2827.431</c:v>
                </c:pt>
                <c:pt idx="30">
                  <c:v>3019.06799</c:v>
                </c:pt>
                <c:pt idx="31">
                  <c:v>3216.9881599999999</c:v>
                </c:pt>
                <c:pt idx="32">
                  <c:v>3421.1915099999997</c:v>
                </c:pt>
                <c:pt idx="33">
                  <c:v>3631.6780399999998</c:v>
                </c:pt>
                <c:pt idx="34">
                  <c:v>3848.4477499999998</c:v>
                </c:pt>
                <c:pt idx="35">
                  <c:v>4071.5006399999997</c:v>
                </c:pt>
                <c:pt idx="36">
                  <c:v>4300.8367099999996</c:v>
                </c:pt>
                <c:pt idx="37">
                  <c:v>4536.4559600000002</c:v>
                </c:pt>
                <c:pt idx="38">
                  <c:v>4778.3583899999994</c:v>
                </c:pt>
                <c:pt idx="39">
                  <c:v>5026.5439999999999</c:v>
                </c:pt>
                <c:pt idx="40">
                  <c:v>5281.0127899999998</c:v>
                </c:pt>
                <c:pt idx="41">
                  <c:v>5541.76476</c:v>
                </c:pt>
                <c:pt idx="42">
                  <c:v>5808.7999099999997</c:v>
                </c:pt>
                <c:pt idx="43">
                  <c:v>6082.1182399999998</c:v>
                </c:pt>
                <c:pt idx="44">
                  <c:v>6361.7197500000002</c:v>
                </c:pt>
                <c:pt idx="45">
                  <c:v>6647.6044400000001</c:v>
                </c:pt>
                <c:pt idx="46">
                  <c:v>6939.7723099999994</c:v>
                </c:pt>
                <c:pt idx="47">
                  <c:v>7238.22336</c:v>
                </c:pt>
                <c:pt idx="48">
                  <c:v>7542.95759</c:v>
                </c:pt>
                <c:pt idx="49">
                  <c:v>7853.9749999999995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8E-48A5-B812-49FB16772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530847"/>
        <c:axId val="2110612783"/>
      </c:scatterChart>
      <c:valAx>
        <c:axId val="211453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612783"/>
        <c:crosses val="autoZero"/>
        <c:crossBetween val="midCat"/>
      </c:valAx>
      <c:valAx>
        <c:axId val="211061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3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of a Circ</a:t>
            </a:r>
            <a:r>
              <a:rPr lang="en-US"/>
              <a:t>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Sheet1!$B$2:$B$51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3.1415899999999999</c:v>
                </c:pt>
                <c:pt idx="1">
                  <c:v>12.56636</c:v>
                </c:pt>
                <c:pt idx="2">
                  <c:v>28.27431</c:v>
                </c:pt>
                <c:pt idx="3">
                  <c:v>50.265439999999998</c:v>
                </c:pt>
                <c:pt idx="4">
                  <c:v>78.539749999999998</c:v>
                </c:pt>
                <c:pt idx="5">
                  <c:v>113.09724</c:v>
                </c:pt>
                <c:pt idx="6">
                  <c:v>153.93790999999999</c:v>
                </c:pt>
                <c:pt idx="7">
                  <c:v>201.06175999999999</c:v>
                </c:pt>
                <c:pt idx="8">
                  <c:v>254.46878999999998</c:v>
                </c:pt>
                <c:pt idx="9">
                  <c:v>314.15899999999999</c:v>
                </c:pt>
                <c:pt idx="10">
                  <c:v>380.13238999999999</c:v>
                </c:pt>
                <c:pt idx="11">
                  <c:v>452.38896</c:v>
                </c:pt>
                <c:pt idx="12">
                  <c:v>530.92871000000002</c:v>
                </c:pt>
                <c:pt idx="13">
                  <c:v>615.75163999999995</c:v>
                </c:pt>
                <c:pt idx="14">
                  <c:v>706.85775000000001</c:v>
                </c:pt>
                <c:pt idx="15">
                  <c:v>804.24703999999997</c:v>
                </c:pt>
                <c:pt idx="16">
                  <c:v>907.91950999999995</c:v>
                </c:pt>
                <c:pt idx="17">
                  <c:v>1017.8751599999999</c:v>
                </c:pt>
                <c:pt idx="18">
                  <c:v>1134.1139900000001</c:v>
                </c:pt>
                <c:pt idx="19">
                  <c:v>1256.636</c:v>
                </c:pt>
                <c:pt idx="20">
                  <c:v>1385.44119</c:v>
                </c:pt>
                <c:pt idx="21">
                  <c:v>1520.5295599999999</c:v>
                </c:pt>
                <c:pt idx="22">
                  <c:v>1661.90111</c:v>
                </c:pt>
                <c:pt idx="23">
                  <c:v>1809.55584</c:v>
                </c:pt>
                <c:pt idx="24">
                  <c:v>1963.4937499999999</c:v>
                </c:pt>
                <c:pt idx="25">
                  <c:v>2123.7148400000001</c:v>
                </c:pt>
                <c:pt idx="26">
                  <c:v>2290.21911</c:v>
                </c:pt>
                <c:pt idx="27">
                  <c:v>2463.0065599999998</c:v>
                </c:pt>
                <c:pt idx="28">
                  <c:v>2642.07719</c:v>
                </c:pt>
                <c:pt idx="29">
                  <c:v>2827.431</c:v>
                </c:pt>
                <c:pt idx="30">
                  <c:v>3019.06799</c:v>
                </c:pt>
                <c:pt idx="31">
                  <c:v>3216.9881599999999</c:v>
                </c:pt>
                <c:pt idx="32">
                  <c:v>3421.1915099999997</c:v>
                </c:pt>
                <c:pt idx="33">
                  <c:v>3631.6780399999998</c:v>
                </c:pt>
                <c:pt idx="34">
                  <c:v>3848.4477499999998</c:v>
                </c:pt>
                <c:pt idx="35">
                  <c:v>4071.5006399999997</c:v>
                </c:pt>
                <c:pt idx="36">
                  <c:v>4300.8367099999996</c:v>
                </c:pt>
                <c:pt idx="37">
                  <c:v>4536.4559600000002</c:v>
                </c:pt>
                <c:pt idx="38">
                  <c:v>4778.3583899999994</c:v>
                </c:pt>
                <c:pt idx="39">
                  <c:v>5026.5439999999999</c:v>
                </c:pt>
                <c:pt idx="40">
                  <c:v>5281.0127899999998</c:v>
                </c:pt>
                <c:pt idx="41">
                  <c:v>5541.76476</c:v>
                </c:pt>
                <c:pt idx="42">
                  <c:v>5808.7999099999997</c:v>
                </c:pt>
                <c:pt idx="43">
                  <c:v>6082.1182399999998</c:v>
                </c:pt>
                <c:pt idx="44">
                  <c:v>6361.7197500000002</c:v>
                </c:pt>
                <c:pt idx="45">
                  <c:v>6647.6044400000001</c:v>
                </c:pt>
                <c:pt idx="46">
                  <c:v>6939.7723099999994</c:v>
                </c:pt>
                <c:pt idx="47">
                  <c:v>7238.22336</c:v>
                </c:pt>
                <c:pt idx="48">
                  <c:v>7542.95759</c:v>
                </c:pt>
                <c:pt idx="49">
                  <c:v>7853.9749999999995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8E-48A5-B812-49FB16772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530847"/>
        <c:axId val="2110612783"/>
      </c:scatterChart>
      <c:valAx>
        <c:axId val="211453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612783"/>
        <c:crosses val="autoZero"/>
        <c:crossBetween val="midCat"/>
      </c:valAx>
      <c:valAx>
        <c:axId val="211061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3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AB9C-2BF2-4ACF-8CB6-4F520ECB4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9789-C7A9-47A8-98A7-5FAEF644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C2CA-4881-48A8-9B1D-D9A1EA6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5DA8-81EF-451D-8912-B237E691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1E42-0A24-42EF-A49D-1DB1B96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47CC-F4D9-4D17-8403-A442E918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12CA2-32B7-4E55-BAD5-8BE9634C7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2B97-D96D-4C52-A455-778E4091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3EFD-A256-4301-860F-68B0EC39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C73E-8E1C-4AFB-863B-05B65C80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1640-B064-444D-BFB9-549C8C05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CA1CB-9556-40EC-AEF0-B13D90F2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D32D-2328-4299-8820-6D26B76A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1780-C9D7-49B3-8D8A-C853811A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B0F-DD6D-4CFC-B89A-DEEB82D1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8A7E-BC5E-4E98-854B-EBB3F305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DE0A-8559-4DAE-B912-4A648418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11FF-069E-4412-855D-38C9022C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1C1B-E8FC-4424-9D17-7ADFE7F4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44E9-6D49-4FD4-B92A-52384296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FCBB-73F7-4356-9359-3F8F4DC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CF29C-67E2-4D00-AFD4-9B83329A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25A9-B8E7-4D8A-AF14-994EA88F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1B16-7DA8-4A49-A09D-616A9D42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F6A1-C993-4EB4-B3DF-665B3A0F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CEDA-71FB-45F7-8365-D752F9D2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9956-F99C-49F1-BE67-DA4C05F16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911C-8AB3-4295-87BA-7993EEC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5CD6-AD28-4218-B5DA-1A50C1BA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E4F2-792D-495A-9A3F-0857B590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892F-4B27-4EAC-8038-00683CC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90ED-C678-4CB2-ACC5-0C6EE479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C2CB-B850-44A5-BDFF-683E022B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C7412-131E-4723-8ADF-B8C34DBF8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31DB7-0ECF-460E-AE08-B7B6A5BD5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876EA-C993-487D-B86C-78AA0557D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D8D3-D6C1-44E4-8233-8B7C270E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0A206-D568-4FD0-AA3D-51F92C15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A4912-540A-4658-99D9-84210E3D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917D-94A5-46BB-9BF4-4AD89E63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B9A9A-3A07-480C-B7BE-C480D640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7481F-0E96-414B-9EFF-03441FE0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1130D-5DEE-42BD-8A00-D39041F2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93EDB-ACCF-4DB5-81F2-582102E5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8AC3D-221A-4CCA-8577-38E63BBA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1A84-9260-4233-93A1-02161598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9E92-352D-4BA7-B62D-C8B8D8D4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9E98-831D-417A-8175-AA30C0B0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229B-6B3E-4220-B389-7451794B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A1945-B87B-4E95-9C60-DBB43097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1D68A-F6F3-4FCD-99D7-A9E79C01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2011-F335-4A21-8C79-4ABB2836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143-4DBB-48F1-8DDC-397EE15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EE2BC-9F80-44C5-B667-D7F52663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8AA1E-9966-415A-BAC1-5D97679E4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35B92-0EDF-4C06-B42A-D4189907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E231-E735-4F53-92F7-928D782F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6675-6AF4-4AA3-A9E9-45D1AE2A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19788-E86F-41BF-8AF1-44A1D34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163C-7A8B-40C0-80F1-E0D1204F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899C-F7CD-4728-A4DE-58EF332D8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EE34-E714-4840-A057-14D3494F9DD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E2F2-1A3D-4EA2-B2D8-027C36A2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648B-657D-4844-9B73-FE280D16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431A-681D-4C3B-AAC2-AFA09F18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7A9E-5009-448C-ACB4-415D0A34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Regression: Beyond Linear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2109B-09F8-4D73-B865-E5D044960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455A-3CB3-473A-A48E-3E7D77FF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Polynomial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BB94D-30CC-406F-BB4F-485663114A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95574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𝑟𝑎𝑑𝑖𝑢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BB94D-30CC-406F-BB4F-485663114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95574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85A88-B8A9-42F6-8B91-9618E48401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2059" y="1555752"/>
            <a:ext cx="7313926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6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50C2-0B5B-4F05-B0F8-1E9C8BA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B9AB-1A05-42F8-BAF1-F4FCBAD49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if we don’t know what degree polynomial to use?</a:t>
            </a:r>
          </a:p>
          <a:p>
            <a:r>
              <a:rPr lang="en-US" dirty="0"/>
              <a:t>Degree too small → underfitting</a:t>
            </a:r>
          </a:p>
          <a:p>
            <a:r>
              <a:rPr lang="en-US" dirty="0"/>
              <a:t>Don’t capture dependencies</a:t>
            </a:r>
          </a:p>
          <a:p>
            <a:r>
              <a:rPr lang="en-US" dirty="0"/>
              <a:t>Poor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28195-BA6B-4519-8BFE-79C313155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1312" y="1953419"/>
            <a:ext cx="41433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7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50C2-0B5B-4F05-B0F8-1E9C8BA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B9AB-1A05-42F8-BAF1-F4FCBAD49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just right</a:t>
            </a:r>
          </a:p>
          <a:p>
            <a:r>
              <a:rPr lang="en-US" dirty="0"/>
              <a:t>Predicts well, high R</a:t>
            </a:r>
            <a:r>
              <a:rPr lang="en-US" baseline="30000" dirty="0"/>
              <a:t>2</a:t>
            </a:r>
          </a:p>
          <a:p>
            <a:r>
              <a:rPr lang="en-US" dirty="0"/>
              <a:t>Matches existing data nicely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9A2CE0-D617-4C2B-A35C-7F60C8460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3700" y="1939131"/>
            <a:ext cx="4038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50C2-0B5B-4F05-B0F8-1E9C8BA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B9AB-1A05-42F8-BAF1-F4FCBAD49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maybe too high?</a:t>
            </a:r>
          </a:p>
          <a:p>
            <a:r>
              <a:rPr lang="en-US" dirty="0"/>
              <a:t>Higher R</a:t>
            </a:r>
            <a:r>
              <a:rPr lang="en-US" baseline="30000" dirty="0"/>
              <a:t>2</a:t>
            </a:r>
          </a:p>
          <a:p>
            <a:r>
              <a:rPr lang="en-US" dirty="0"/>
              <a:t>Matches existing data </a:t>
            </a:r>
            <a:r>
              <a:rPr lang="en-US" i="1" dirty="0"/>
              <a:t>very </a:t>
            </a:r>
            <a:r>
              <a:rPr lang="en-US" dirty="0"/>
              <a:t>nicely – maybe too nicely…</a:t>
            </a:r>
          </a:p>
          <a:p>
            <a:r>
              <a:rPr lang="en-US" dirty="0"/>
              <a:t>May miss greater trends due to additional focus on the known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9A6BAF-6725-4990-ADF9-39114D408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3700" y="1972469"/>
            <a:ext cx="4038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9D54-4DAF-4C14-9407-916F0B1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2D50-3B9E-402E-BDE6-4103AB528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Fits the data perfectly</a:t>
            </a:r>
          </a:p>
          <a:p>
            <a:r>
              <a:rPr lang="en-US" dirty="0"/>
              <a:t>What are the odds that every new piece of data will fit this line exactly?</a:t>
            </a:r>
          </a:p>
          <a:p>
            <a:r>
              <a:rPr lang="en-US" dirty="0"/>
              <a:t>No empirical evidence that y values drop to 0 for input values around 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32DD9-228F-48B9-AC23-95FAE39F4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0362" y="1948656"/>
            <a:ext cx="4105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CE365-0E21-440D-9426-EC94A002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988A7F-48F5-438C-A01E-E2BD3A64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know a </a:t>
            </a:r>
            <a:r>
              <a:rPr lang="en-US" i="1" dirty="0"/>
              <a:t>probability</a:t>
            </a:r>
            <a:r>
              <a:rPr lang="en-US" dirty="0"/>
              <a:t> instead of a </a:t>
            </a:r>
            <a:r>
              <a:rPr lang="en-US" i="1" dirty="0"/>
              <a:t>value</a:t>
            </a:r>
          </a:p>
          <a:p>
            <a:r>
              <a:rPr lang="en-US" dirty="0"/>
              <a:t>We have some output variable </a:t>
            </a:r>
            <a:r>
              <a:rPr lang="en-US" i="1" dirty="0"/>
              <a:t>y</a:t>
            </a:r>
            <a:r>
              <a:rPr lang="en-US" dirty="0"/>
              <a:t> that can only have two values: true (1) and false (0)</a:t>
            </a:r>
          </a:p>
          <a:p>
            <a:r>
              <a:rPr lang="en-US" dirty="0"/>
              <a:t>We have input values </a:t>
            </a:r>
            <a:r>
              <a:rPr lang="en-US" i="1" dirty="0"/>
              <a:t>x</a:t>
            </a:r>
            <a:r>
              <a:rPr lang="en-US" dirty="0"/>
              <a:t> that we think can predict the state of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6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4214-36CD-4048-B6F5-0224AA8B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64B6D-0CDE-4914-A76F-3A7FDF120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 is the probability that the value of </a:t>
                </a:r>
                <a:r>
                  <a:rPr lang="en-US" i="1" dirty="0"/>
                  <a:t>y</a:t>
                </a:r>
                <a:r>
                  <a:rPr lang="en-US" dirty="0"/>
                  <a:t> is “true” given the independent variables</a:t>
                </a:r>
              </a:p>
              <a:p>
                <a:r>
                  <a:rPr lang="en-US" dirty="0"/>
                  <a:t>Start with series of observations, and </a:t>
                </a:r>
                <a:r>
                  <a:rPr lang="en-US" i="1" dirty="0"/>
                  <a:t>y</a:t>
                </a:r>
                <a:r>
                  <a:rPr lang="en-US" dirty="0"/>
                  <a:t> values for each of 1 or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64B6D-0CDE-4914-A76F-3A7FDF120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8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6900-3CCE-4515-9650-2F759A06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709D-6007-4EF8-BC1B-391C4AB8C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Example: probability of passing an exam given a certain number of study hours</a:t>
            </a:r>
          </a:p>
          <a:p>
            <a:r>
              <a:rPr lang="en-US" dirty="0"/>
              <a:t>Each dot is an observation (Did they pass?  How many hours did they study?)</a:t>
            </a:r>
          </a:p>
          <a:p>
            <a:r>
              <a:rPr lang="en-US" dirty="0"/>
              <a:t>Line is called a “sigmoid”, goes from 0 to 1</a:t>
            </a:r>
          </a:p>
        </p:txBody>
      </p:sp>
      <p:pic>
        <p:nvPicPr>
          <p:cNvPr id="2050" name="Picture 2" descr="https://upload.wikimedia.org/wikipedia/commons/thumb/6/6d/Exam_pass_logistic_curve.jpeg/400px-Exam_pass_logistic_curve.jpeg">
            <a:extLst>
              <a:ext uri="{FF2B5EF4-FFF2-40B4-BE49-F238E27FC236}">
                <a16:creationId xmlns:a16="http://schemas.microsoft.com/office/drawing/2014/main" id="{1DF8A35A-78DA-4B3C-B03E-0F762CB520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4437"/>
            <a:ext cx="6109138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2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8E16AC-C7AA-4B50-A050-F9217710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73BCA79-B8DA-4D82-A746-FEC0727A8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are assuming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some </a:t>
                </a:r>
                <a:r>
                  <a:rPr lang="en-US" i="1" dirty="0"/>
                  <a:t>initial value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growth or decay rate</a:t>
                </a:r>
              </a:p>
              <a:p>
                <a:r>
                  <a:rPr lang="en-US" dirty="0"/>
                  <a:t>Shows exponential relationships (e.g. world population over time)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73BCA79-B8DA-4D82-A746-FEC0727A8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7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765D-BBA1-4904-81EB-8149FD31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D0CC4-1766-4126-B54D-7174C7EF1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have lots of input data ( (</a:t>
                </a:r>
                <a:r>
                  <a:rPr lang="en-US" dirty="0" err="1"/>
                  <a:t>x,y</a:t>
                </a:r>
                <a:r>
                  <a:rPr lang="en-US" dirty="0"/>
                  <a:t>) pairs )</a:t>
                </a:r>
              </a:p>
              <a:p>
                <a:r>
                  <a:rPr lang="en-US" dirty="0"/>
                  <a:t>Try to find equation of line that fits the data best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have lots of x and y, need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Have 1 independent variable, so the equation is a straight line (1 dim.)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D0CC4-1766-4126-B54D-7174C7EF1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4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FD4B-FFEA-4F5E-A739-1CC51CF8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38849-419B-4BE4-861B-793E0178E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each observation being (</a:t>
                </a:r>
                <a:r>
                  <a:rPr lang="en-US" dirty="0" err="1"/>
                  <a:t>x,y</a:t>
                </a:r>
                <a:r>
                  <a:rPr lang="en-US" dirty="0"/>
                  <a:t>), each is ( x={x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…}, y )</a:t>
                </a:r>
              </a:p>
              <a:p>
                <a:r>
                  <a:rPr lang="en-US" dirty="0"/>
                  <a:t>Example: salary</a:t>
                </a:r>
              </a:p>
              <a:p>
                <a:pPr lvl="1"/>
                <a:r>
                  <a:rPr lang="en-US" dirty="0"/>
                  <a:t>We think your salary (y) is some combination of years of experience, and level of education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𝑠𝑎𝑙𝑎𝑟𝑦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lang="en-US" dirty="0"/>
                  <a:t>, the value of </a:t>
                </a:r>
                <a:r>
                  <a:rPr lang="en-US" i="1" dirty="0"/>
                  <a:t>salary</a:t>
                </a:r>
                <a:r>
                  <a:rPr lang="en-US" dirty="0"/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</m:oMath>
                </a14:m>
                <a:r>
                  <a:rPr lang="en-US" dirty="0"/>
                  <a:t>, the value of </a:t>
                </a:r>
                <a:r>
                  <a:rPr lang="en-US" i="1" dirty="0"/>
                  <a:t>salary </a:t>
                </a:r>
                <a:r>
                  <a:rPr lang="en-US" dirty="0"/>
                  <a:t>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Have 2 independent variables, so the equation is a plane (2 dim.) cutting through the data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38849-419B-4BE4-861B-793E0178E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8F9-8C58-4607-9188-8BF24FB4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A74E-60F5-49B9-8949-B60999BC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regression on </a:t>
            </a:r>
            <a:r>
              <a:rPr lang="en-US" i="1" dirty="0"/>
              <a:t>n</a:t>
            </a:r>
            <a:r>
              <a:rPr lang="en-US" dirty="0"/>
              <a:t> independent variables creates an </a:t>
            </a:r>
            <a:r>
              <a:rPr lang="en-US" i="1" dirty="0"/>
              <a:t>n-dimensional </a:t>
            </a:r>
            <a:r>
              <a:rPr lang="en-US" dirty="0"/>
              <a:t>plane cutting through the data</a:t>
            </a:r>
          </a:p>
          <a:p>
            <a:r>
              <a:rPr lang="en-US" dirty="0"/>
              <a:t>ASSUMES LINEAR RELATIONSHIP BETWEEN INDEPENDENT AND DEPENDENT VARIABLES</a:t>
            </a:r>
          </a:p>
          <a:p>
            <a:r>
              <a:rPr lang="en-US" dirty="0"/>
              <a:t>What if the relationship isn’t linear?</a:t>
            </a:r>
          </a:p>
        </p:txBody>
      </p:sp>
    </p:spTree>
    <p:extLst>
      <p:ext uri="{BB962C8B-B14F-4D97-AF65-F5344CB8AC3E}">
        <p14:creationId xmlns:p14="http://schemas.microsoft.com/office/powerpoint/2010/main" val="19333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511E-F0C9-4EBA-875F-F866C353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03047-C81C-49FB-A0A2-2E2E64D03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relationship between radius and area of a circle</a:t>
                </a:r>
              </a:p>
              <a:p>
                <a:r>
                  <a:rPr lang="en-US" dirty="0"/>
                  <a:t>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𝑟𝑎𝑑𝑖𝑢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As a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area is not related to the radius </a:t>
                </a:r>
                <a:r>
                  <a:rPr lang="en-US" i="1" dirty="0"/>
                  <a:t>linearly</a:t>
                </a:r>
                <a:r>
                  <a:rPr lang="en-US" dirty="0"/>
                  <a:t> – it is related to the </a:t>
                </a:r>
                <a:r>
                  <a:rPr lang="en-US" i="1" dirty="0"/>
                  <a:t>square</a:t>
                </a:r>
                <a:r>
                  <a:rPr lang="en-US" dirty="0"/>
                  <a:t> of the radius (times a constant)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03047-C81C-49FB-A0A2-2E2E64D03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3DA-41AE-42BA-B6CE-8223D83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Relationships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07A90E5A-92CC-4236-A54B-5681AAA298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5847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A9225E9-AF04-4534-A5BB-B4B568E6B4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Radius and area have a quadratic relationship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A9225E9-AF04-4534-A5BB-B4B568E6B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3DA-41AE-42BA-B6CE-8223D83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Relationships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07A90E5A-92CC-4236-A54B-5681AAA2987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A9225E9-AF04-4534-A5BB-B4B568E6B4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we used linear regression on these data?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 a good fit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A9225E9-AF04-4534-A5BB-B4B568E6B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8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3DA-41AE-42BA-B6CE-8223D83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Polynomial Regression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07A90E5A-92CC-4236-A54B-5681AAA298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490041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A9225E9-AF04-4534-A5BB-B4B568E6B4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Need a better equation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A9225E9-AF04-4534-A5BB-B4B568E6B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7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455A-3CB3-473A-A48E-3E7D77FF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Polynomial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BB94D-30CC-406F-BB4F-485663114A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955742" cy="4351338"/>
              </a:xfrm>
            </p:spPr>
            <p:txBody>
              <a:bodyPr/>
              <a:lstStyle/>
              <a:p>
                <a:r>
                  <a:rPr lang="en-US" dirty="0"/>
                  <a:t>Let’s try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𝑟𝑎𝑑𝑖𝑢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i="1" dirty="0"/>
                  <a:t>Radius </a:t>
                </a:r>
                <a:r>
                  <a:rPr lang="en-US" dirty="0"/>
                  <a:t>gets edged out – it gives us no additional information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BB94D-30CC-406F-BB4F-485663114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955742" cy="4351338"/>
              </a:xfrm>
              <a:blipFill>
                <a:blip r:embed="rId2"/>
                <a:stretch>
                  <a:fillRect l="-2778" t="-2241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F59297-8AD3-41C1-941B-3907B9B33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2617" y="1552273"/>
            <a:ext cx="7019833" cy="45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650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Regression: Beyond Linear</vt:lpstr>
      <vt:lpstr>Basic Linear Regression</vt:lpstr>
      <vt:lpstr>Multiple Regression</vt:lpstr>
      <vt:lpstr>Multiple Regression</vt:lpstr>
      <vt:lpstr>Nonlinear Relationships</vt:lpstr>
      <vt:lpstr>Nonlinear Relationships</vt:lpstr>
      <vt:lpstr>Nonlinear Relationships</vt:lpstr>
      <vt:lpstr>Polynomial Regression</vt:lpstr>
      <vt:lpstr>Polynomial Regression</vt:lpstr>
      <vt:lpstr>Polynomial Regression</vt:lpstr>
      <vt:lpstr>Limitations</vt:lpstr>
      <vt:lpstr>Limitations</vt:lpstr>
      <vt:lpstr>Limitations</vt:lpstr>
      <vt:lpstr>Limitations</vt:lpstr>
      <vt:lpstr>Logistic Regression</vt:lpstr>
      <vt:lpstr>Logistic Regression</vt:lpstr>
      <vt:lpstr>Logistic Regression</vt:lpstr>
      <vt:lpstr>Exponential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Regression: Beyond Linear</dc:title>
  <dc:creator>RusticScholar@gmail.com</dc:creator>
  <cp:lastModifiedBy>RusticScholar@gmail.com</cp:lastModifiedBy>
  <cp:revision>9</cp:revision>
  <dcterms:created xsi:type="dcterms:W3CDTF">2019-09-19T13:53:11Z</dcterms:created>
  <dcterms:modified xsi:type="dcterms:W3CDTF">2019-09-19T20:07:44Z</dcterms:modified>
</cp:coreProperties>
</file>