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7" r:id="rId7"/>
    <p:sldId id="263" r:id="rId8"/>
    <p:sldId id="268" r:id="rId9"/>
    <p:sldId id="261" r:id="rId10"/>
    <p:sldId id="262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82" r:id="rId24"/>
    <p:sldId id="284" r:id="rId25"/>
    <p:sldId id="281" r:id="rId26"/>
    <p:sldId id="283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6604" y="353966"/>
            <a:ext cx="6756467" cy="3971146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Employee Leave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6254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Roll no:-2335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2338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   2345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704C-DE06-B73F-4E6B-82EC12C7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872FE-FCB0-C3B4-445C-84E79AB6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User Authentication</a:t>
            </a:r>
          </a:p>
          <a:p>
            <a:pPr marL="108000">
              <a:lnSpc>
                <a:spcPct val="100000"/>
              </a:lnSpc>
            </a:pPr>
            <a:r>
              <a:rPr lang="en-US" dirty="0"/>
              <a:t>Only registered users can access the system.</a:t>
            </a:r>
          </a:p>
          <a:p>
            <a:pPr marL="108000">
              <a:lnSpc>
                <a:spcPct val="100000"/>
              </a:lnSpc>
            </a:pPr>
            <a:r>
              <a:rPr lang="en-US" dirty="0"/>
              <a:t>Users are required to authenticate themselves using credentials (username and password) before accessing any features.</a:t>
            </a:r>
          </a:p>
          <a:p>
            <a:pPr marL="35946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Password Hashing</a:t>
            </a:r>
          </a:p>
          <a:p>
            <a:pPr marL="108000">
              <a:lnSpc>
                <a:spcPct val="100000"/>
              </a:lnSpc>
            </a:pPr>
            <a:r>
              <a:rPr lang="en-US" dirty="0"/>
              <a:t>Passwords are securely stored in the database using hashing algorithms such as encrypt.</a:t>
            </a:r>
          </a:p>
          <a:p>
            <a:pPr marL="108000">
              <a:lnSpc>
                <a:spcPct val="100000"/>
              </a:lnSpc>
            </a:pPr>
            <a:r>
              <a:rPr lang="en-US" dirty="0"/>
              <a:t>Hashing transforms user passwords into irreversible strings of characters, making it computationally infeasible for attackers to reverse engineer passwords from stored hashes.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61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53C2-E259-A717-A1DB-3C9FAFF8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EEAD-A805-7DE8-F5D6-D74D28772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Streamlined Leave Management:</a:t>
            </a:r>
          </a:p>
          <a:p>
            <a:r>
              <a:rPr lang="en-US" dirty="0"/>
              <a:t>Automate leave request process, reducing paperwork and administrative burden.</a:t>
            </a:r>
          </a:p>
          <a:p>
            <a:r>
              <a:rPr lang="en-US" b="1" dirty="0"/>
              <a:t>Improved Decision-making:</a:t>
            </a:r>
          </a:p>
          <a:p>
            <a:r>
              <a:rPr lang="en-US" dirty="0"/>
              <a:t>Access to real-time leave data helps in better resource planning.</a:t>
            </a:r>
          </a:p>
          <a:p>
            <a:r>
              <a:rPr lang="en-US" b="1" dirty="0"/>
              <a:t>Enhanced Employee Satisfaction:</a:t>
            </a:r>
          </a:p>
          <a:p>
            <a:r>
              <a:rPr lang="en-US" dirty="0"/>
              <a:t>Transparent and efficient leave process improves employee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56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4E68-77F1-8FC9-4D9B-F9061841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Screenshots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5F0E1E-D135-CE47-3B68-68CD73530C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42" y="2120900"/>
            <a:ext cx="3926834" cy="388801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9ED656-D50A-FF5F-2E55-ABA2E7F587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459" y="2120900"/>
            <a:ext cx="3951564" cy="3981320"/>
          </a:xfrm>
        </p:spPr>
      </p:pic>
    </p:spTree>
    <p:extLst>
      <p:ext uri="{BB962C8B-B14F-4D97-AF65-F5344CB8AC3E}">
        <p14:creationId xmlns:p14="http://schemas.microsoft.com/office/powerpoint/2010/main" val="101665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83A4-7DF8-2A5D-EA54-E55FA40B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4F4AE2B-ECC2-F68A-E041-D4B3248B3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82845"/>
            <a:ext cx="10058399" cy="3872722"/>
          </a:xfrm>
        </p:spPr>
      </p:pic>
    </p:spTree>
    <p:extLst>
      <p:ext uri="{BB962C8B-B14F-4D97-AF65-F5344CB8AC3E}">
        <p14:creationId xmlns:p14="http://schemas.microsoft.com/office/powerpoint/2010/main" val="335173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E1B1-2E7A-A692-5D86-9C823A30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19FBFD-5393-442E-7999-10D4FD3E0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10058400" cy="3984690"/>
          </a:xfrm>
        </p:spPr>
      </p:pic>
    </p:spTree>
    <p:extLst>
      <p:ext uri="{BB962C8B-B14F-4D97-AF65-F5344CB8AC3E}">
        <p14:creationId xmlns:p14="http://schemas.microsoft.com/office/powerpoint/2010/main" val="348222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CE6-F476-231E-C743-99CE04B8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EMPLOYEE 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5A65C1-12ED-4A1C-CF03-489B698B9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199"/>
            <a:ext cx="10314059" cy="4153749"/>
          </a:xfrm>
        </p:spPr>
      </p:pic>
    </p:spTree>
    <p:extLst>
      <p:ext uri="{BB962C8B-B14F-4D97-AF65-F5344CB8AC3E}">
        <p14:creationId xmlns:p14="http://schemas.microsoft.com/office/powerpoint/2010/main" val="2066273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3CE6-F476-231E-C743-99CE04B8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DEPARTMENT 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F7BE4-8416-5D70-1EC5-3D8BED810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9296794" cy="3760788"/>
          </a:xfrm>
        </p:spPr>
      </p:pic>
    </p:spTree>
    <p:extLst>
      <p:ext uri="{BB962C8B-B14F-4D97-AF65-F5344CB8AC3E}">
        <p14:creationId xmlns:p14="http://schemas.microsoft.com/office/powerpoint/2010/main" val="263935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260E-D3E1-E4F1-9A38-9F6B3D13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LEAVE 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1BD7E-57DD-ADD1-6BA7-C4D0B7360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10230083" cy="3760788"/>
          </a:xfrm>
        </p:spPr>
      </p:pic>
    </p:spTree>
    <p:extLst>
      <p:ext uri="{BB962C8B-B14F-4D97-AF65-F5344CB8AC3E}">
        <p14:creationId xmlns:p14="http://schemas.microsoft.com/office/powerpoint/2010/main" val="354193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260E-D3E1-E4F1-9A38-9F6B3D13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LEAVE TYPES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765F144-3308-02C2-D535-87146FE8B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108200"/>
            <a:ext cx="10136777" cy="3760788"/>
          </a:xfrm>
        </p:spPr>
      </p:pic>
    </p:spTree>
    <p:extLst>
      <p:ext uri="{BB962C8B-B14F-4D97-AF65-F5344CB8AC3E}">
        <p14:creationId xmlns:p14="http://schemas.microsoft.com/office/powerpoint/2010/main" val="3328106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260E-D3E1-E4F1-9A38-9F6B3D13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PENDING LEAVES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D2CF7-8408-AD46-A722-8468BD21F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199"/>
            <a:ext cx="10058400" cy="3910045"/>
          </a:xfrm>
        </p:spPr>
      </p:pic>
    </p:spTree>
    <p:extLst>
      <p:ext uri="{BB962C8B-B14F-4D97-AF65-F5344CB8AC3E}">
        <p14:creationId xmlns:p14="http://schemas.microsoft.com/office/powerpoint/2010/main" val="332535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9" y="452284"/>
            <a:ext cx="10290441" cy="4198836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Welcome to the presentation on our Employee Leave Management System.</a:t>
            </a:r>
            <a:br>
              <a:rPr lang="en-US" sz="4800" i="1" dirty="0">
                <a:solidFill>
                  <a:srgbClr val="FFFFFF"/>
                </a:solidFill>
              </a:rPr>
            </a:br>
            <a:r>
              <a:rPr lang="en-US" sz="4800" i="1" dirty="0">
                <a:solidFill>
                  <a:srgbClr val="FFFFFF"/>
                </a:solidFill>
              </a:rPr>
              <a:t>Streamlining leave processes for efficient workforce management.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260E-D3E1-E4F1-9A38-9F6B3D13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APPROVED LEAVES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7DB6E-2726-E735-C950-D28C46280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10146107" cy="3760788"/>
          </a:xfrm>
        </p:spPr>
      </p:pic>
    </p:spTree>
    <p:extLst>
      <p:ext uri="{BB962C8B-B14F-4D97-AF65-F5344CB8AC3E}">
        <p14:creationId xmlns:p14="http://schemas.microsoft.com/office/powerpoint/2010/main" val="195159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260E-D3E1-E4F1-9A38-9F6B3D13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DECLINED LEAVES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6417E3-85E0-4695-C2E0-F80C8A47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199"/>
            <a:ext cx="10058400" cy="4014539"/>
          </a:xfrm>
        </p:spPr>
      </p:pic>
    </p:spTree>
    <p:extLst>
      <p:ext uri="{BB962C8B-B14F-4D97-AF65-F5344CB8AC3E}">
        <p14:creationId xmlns:p14="http://schemas.microsoft.com/office/powerpoint/2010/main" val="3440380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260E-D3E1-E4F1-9A38-9F6B3D13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LEAVES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58E7C0-9172-60DF-1EC8-2587F4160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10416696" cy="4167020"/>
          </a:xfrm>
        </p:spPr>
      </p:pic>
    </p:spTree>
    <p:extLst>
      <p:ext uri="{BB962C8B-B14F-4D97-AF65-F5344CB8AC3E}">
        <p14:creationId xmlns:p14="http://schemas.microsoft.com/office/powerpoint/2010/main" val="3316630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260E-D3E1-E4F1-9A38-9F6B3D13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F5869E-B1C5-1097-97F9-8CD0E3BE5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10183430" cy="4083224"/>
          </a:xfrm>
        </p:spPr>
      </p:pic>
    </p:spTree>
    <p:extLst>
      <p:ext uri="{BB962C8B-B14F-4D97-AF65-F5344CB8AC3E}">
        <p14:creationId xmlns:p14="http://schemas.microsoft.com/office/powerpoint/2010/main" val="4256587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260E-D3E1-E4F1-9A38-9F6B3D13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NEW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6EAB6-5278-42E2-1D14-C59BD0017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108200"/>
            <a:ext cx="10136777" cy="4105852"/>
          </a:xfrm>
        </p:spPr>
      </p:pic>
    </p:spTree>
    <p:extLst>
      <p:ext uri="{BB962C8B-B14F-4D97-AF65-F5344CB8AC3E}">
        <p14:creationId xmlns:p14="http://schemas.microsoft.com/office/powerpoint/2010/main" val="26966656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5AFC-7DC4-16FB-E6E0-C8CDC5AB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673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70E6-60C7-8888-AF28-27645B1B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8"/>
            <a:ext cx="10058400" cy="748452"/>
          </a:xfrm>
        </p:spPr>
        <p:txBody>
          <a:bodyPr>
            <a:normAutofit/>
          </a:bodyPr>
          <a:lstStyle/>
          <a:p>
            <a:r>
              <a:rPr lang="en-IN" dirty="0"/>
              <a:t>Overview of the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84E8-E193-5A34-6E3D-774380A1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Allows employees to apply for leave.</a:t>
            </a:r>
          </a:p>
          <a:p>
            <a:r>
              <a:rPr lang="en-US" sz="2000" dirty="0"/>
              <a:t>Enables admin to manage leave requests and employee profiles.</a:t>
            </a:r>
          </a:p>
          <a:p>
            <a:r>
              <a:rPr lang="en-US" sz="2000" dirty="0"/>
              <a:t>Efficient leave management ensures smooth operations.</a:t>
            </a:r>
          </a:p>
          <a:p>
            <a:r>
              <a:rPr lang="en-US" sz="2000" dirty="0"/>
              <a:t>Enhances productivity and employee satisfaction.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26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D816-440D-E366-BEB5-22A659D1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C1297-91C7-CD88-CCB9-4C1E3F58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7995"/>
          </a:xfrm>
        </p:spPr>
        <p:txBody>
          <a:bodyPr>
            <a:normAutofit/>
          </a:bodyPr>
          <a:lstStyle/>
          <a:p>
            <a:r>
              <a:rPr lang="en-US" sz="1600" b="1" dirty="0"/>
              <a:t>Frontend: </a:t>
            </a:r>
            <a:r>
              <a:rPr lang="en-US" sz="1600" dirty="0"/>
              <a:t>HTML (Hypertext Markup Language) is the standard markup language for creating web pages, defining the structure and content of a webpage. CSS (Cascading Style Sheets) is used to style the HTML elements, controlling the layout, colors, fonts, and overall presentation of the web page.</a:t>
            </a:r>
          </a:p>
          <a:p>
            <a:r>
              <a:rPr lang="en-US" sz="1600" b="1" dirty="0"/>
              <a:t>Backend: </a:t>
            </a:r>
            <a:r>
              <a:rPr lang="en-US" sz="1600" dirty="0"/>
              <a:t>PHP (Hypertext Preprocessor) is a server-side scripting language used for developing dynamic web applications. In the context of XAMPP, PHP interacts with the MySQL database and processes data to generate dynamic content for web pages.</a:t>
            </a:r>
          </a:p>
          <a:p>
            <a:r>
              <a:rPr lang="en-US" sz="1600" b="1" dirty="0"/>
              <a:t>Database: </a:t>
            </a:r>
            <a:r>
              <a:rPr lang="en-US" sz="1600" dirty="0"/>
              <a:t>MySQL is a popular open-source relational database management system, widely used for storing and managing structured data. It provides robust features for data storage, retrieval, and management, making it suitable for various web applications.</a:t>
            </a:r>
          </a:p>
          <a:p>
            <a:r>
              <a:rPr lang="en-US" sz="1600" b="1" dirty="0"/>
              <a:t>Database Management Tool: </a:t>
            </a:r>
            <a:r>
              <a:rPr lang="en-US" sz="1600" dirty="0"/>
              <a:t>phpMyAdmin is a web-based graphical user interface (GUI) tool for managing MySQL databases. It provides a user-friendly interface for administering databases, executing SQL queries, and performing tasks such as database creation, table management, and user permissions.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9889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EA1E-CCE2-377C-3151-A0CBB070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4E780-C927-2EA5-0065-B697A4659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Client-side:</a:t>
            </a:r>
          </a:p>
          <a:p>
            <a:r>
              <a:rPr lang="en-IN" dirty="0"/>
              <a:t>User interface developed using HTML, CSS, and JavaScript.</a:t>
            </a:r>
          </a:p>
          <a:p>
            <a:r>
              <a:rPr lang="en-IN" b="1" dirty="0"/>
              <a:t>Server-side:</a:t>
            </a:r>
          </a:p>
          <a:p>
            <a:r>
              <a:rPr lang="en-IN" dirty="0"/>
              <a:t>PHP scripts handle logic and interactions with the database.</a:t>
            </a:r>
          </a:p>
          <a:p>
            <a:r>
              <a:rPr lang="en-IN" b="1" dirty="0"/>
              <a:t>Database:</a:t>
            </a:r>
          </a:p>
          <a:p>
            <a:r>
              <a:rPr lang="en-IN" dirty="0"/>
              <a:t>MySQL database stores the data.</a:t>
            </a:r>
          </a:p>
        </p:txBody>
      </p:sp>
    </p:spTree>
    <p:extLst>
      <p:ext uri="{BB962C8B-B14F-4D97-AF65-F5344CB8AC3E}">
        <p14:creationId xmlns:p14="http://schemas.microsoft.com/office/powerpoint/2010/main" val="106696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7D48-EA65-C2CE-9C98-C43758D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Key Features of the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CEEE-5CD5-7040-FF2B-6462780D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Employee Portal: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Apply for leave, view leave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Admin Portal: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Manage leave requests, approve/reject leave, add employees, </a:t>
            </a:r>
            <a:r>
              <a:rPr lang="en-US" sz="2000" dirty="0" err="1"/>
              <a:t>departments,leave</a:t>
            </a:r>
            <a:r>
              <a:rPr lang="en-US" sz="2000" dirty="0"/>
              <a:t> </a:t>
            </a:r>
            <a:r>
              <a:rPr lang="en-US" sz="2000" dirty="0" err="1"/>
              <a:t>reasons,employee</a:t>
            </a:r>
            <a:r>
              <a:rPr lang="en-US" sz="2000" dirty="0"/>
              <a:t> list.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8124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E54F-2F96-D596-7194-BA22CF29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Portal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4994-8600-4D46-B1F6-EE157E443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 Leave Requests: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Review leave requests submitted by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Approve or reject leave requests based on company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New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 details of new employees into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 Departments: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Add, edit, or delete department information as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55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4F0E-26E5-3AD1-C2B1-B4280A44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Leave Approval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CE68E-C869-A684-5D7D-5DF5E5DF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submits leave request.</a:t>
            </a:r>
          </a:p>
          <a:p>
            <a:r>
              <a:rPr lang="en-US" dirty="0"/>
              <a:t>Admin receives notification.</a:t>
            </a:r>
          </a:p>
          <a:p>
            <a:r>
              <a:rPr lang="en-US" dirty="0"/>
              <a:t>Admin reviews and approves/rejects the request.</a:t>
            </a:r>
          </a:p>
          <a:p>
            <a:r>
              <a:rPr lang="en-US" dirty="0"/>
              <a:t>Employee notified of the decision.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26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F953-982A-5698-3676-1D33FFB7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Database Schema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7861D0-D324-B796-9458-ADCD605D9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0" t="20991" r="20279" b="7589"/>
          <a:stretch/>
        </p:blipFill>
        <p:spPr>
          <a:xfrm>
            <a:off x="1097280" y="2041539"/>
            <a:ext cx="8821161" cy="4373678"/>
          </a:xfrm>
        </p:spPr>
      </p:pic>
    </p:spTree>
    <p:extLst>
      <p:ext uri="{BB962C8B-B14F-4D97-AF65-F5344CB8AC3E}">
        <p14:creationId xmlns:p14="http://schemas.microsoft.com/office/powerpoint/2010/main" val="28913794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{1452E4DC-F119-49CA-9A4C-9ED5A485AC12}tf56160789_win32</Template>
  <TotalTime>114</TotalTime>
  <Words>560</Words>
  <Application>Microsoft Office PowerPoint</Application>
  <PresentationFormat>Widescreen</PresentationFormat>
  <Paragraphs>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Bookman Old Style</vt:lpstr>
      <vt:lpstr>Calibri</vt:lpstr>
      <vt:lpstr>Franklin Gothic Book</vt:lpstr>
      <vt:lpstr>Custom</vt:lpstr>
      <vt:lpstr>Employee Leave Management System</vt:lpstr>
      <vt:lpstr>Welcome to the presentation on our Employee Leave Management System. Streamlining leave processes for efficient workforce management.</vt:lpstr>
      <vt:lpstr>Overview of the system:</vt:lpstr>
      <vt:lpstr>Technologies Used:</vt:lpstr>
      <vt:lpstr>System Architecture</vt:lpstr>
      <vt:lpstr> Key Features of the System</vt:lpstr>
      <vt:lpstr>Admin Portal Features</vt:lpstr>
      <vt:lpstr>Leave Approval Workflow</vt:lpstr>
      <vt:lpstr> Database Schema</vt:lpstr>
      <vt:lpstr>Security Measures</vt:lpstr>
      <vt:lpstr>Benefits</vt:lpstr>
      <vt:lpstr>User Interface Screenshots</vt:lpstr>
      <vt:lpstr>DASHBOARD</vt:lpstr>
      <vt:lpstr>EMPLOYEE SECTION</vt:lpstr>
      <vt:lpstr>ADD EMPLOYEE SECTION</vt:lpstr>
      <vt:lpstr>DEPARTMENT SECTION</vt:lpstr>
      <vt:lpstr>LEAVE SECTION</vt:lpstr>
      <vt:lpstr>LEAVE TYPES</vt:lpstr>
      <vt:lpstr>PENDING LEAVES</vt:lpstr>
      <vt:lpstr>APPROVED LEAVES</vt:lpstr>
      <vt:lpstr>DECLINED LEAVES</vt:lpstr>
      <vt:lpstr>LEAVES HISTORY</vt:lpstr>
      <vt:lpstr>ADMIN SECTION</vt:lpstr>
      <vt:lpstr>ADD NEW ADMIN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Management System</dc:title>
  <dc:creator>Aniket Teli</dc:creator>
  <cp:lastModifiedBy>Aniket Teli</cp:lastModifiedBy>
  <cp:revision>53</cp:revision>
  <dcterms:created xsi:type="dcterms:W3CDTF">2024-04-10T07:56:05Z</dcterms:created>
  <dcterms:modified xsi:type="dcterms:W3CDTF">2024-04-16T13:56:04Z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