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Amatic SC"/>
      <p:regular r:id="rId29"/>
      <p:bold r:id="rId30"/>
    </p:embeddedFont>
    <p:embeddedFont>
      <p:font typeface="Source Code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AmaticSC-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regular.fntdata"/><Relationship Id="rId30" Type="http://schemas.openxmlformats.org/officeDocument/2006/relationships/font" Target="fonts/AmaticSC-bold.fntdata"/><Relationship Id="rId11" Type="http://schemas.openxmlformats.org/officeDocument/2006/relationships/slide" Target="slides/slide5.xml"/><Relationship Id="rId33" Type="http://schemas.openxmlformats.org/officeDocument/2006/relationships/font" Target="fonts/SourceCodePro-italic.fntdata"/><Relationship Id="rId10" Type="http://schemas.openxmlformats.org/officeDocument/2006/relationships/slide" Target="slides/slide4.xml"/><Relationship Id="rId32" Type="http://schemas.openxmlformats.org/officeDocument/2006/relationships/font" Target="fonts/SourceCodePr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SourceCodePr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50d4b13c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50d4b13c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04930e43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04930e43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434343"/>
                </a:solidFill>
                <a:highlight>
                  <a:srgbClr val="FFFFFF"/>
                </a:highlight>
              </a:rPr>
              <a:t>The Logistic-Hazard method parametrizes the discrete hazards and optimizes the survival likelihood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04930e43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04930e43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04930e43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04930e43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434343"/>
                </a:solidFill>
                <a:highlight>
                  <a:schemeClr val="lt1"/>
                </a:highlight>
                <a:latin typeface="Source Code Pro"/>
                <a:ea typeface="Source Code Pro"/>
                <a:cs typeface="Source Code Pro"/>
                <a:sym typeface="Source Code Pro"/>
              </a:rPr>
              <a:t>I built a Gradient Boosting Survival Tree for each omic.</a:t>
            </a:r>
            <a:br>
              <a:rPr lang="en" sz="1400">
                <a:solidFill>
                  <a:srgbClr val="434343"/>
                </a:solidFill>
                <a:highlight>
                  <a:schemeClr val="lt1"/>
                </a:highlight>
                <a:latin typeface="Source Code Pro"/>
                <a:ea typeface="Source Code Pro"/>
                <a:cs typeface="Source Code Pro"/>
                <a:sym typeface="Source Code Pro"/>
              </a:rPr>
            </a:br>
            <a:r>
              <a:rPr lang="en" sz="1400">
                <a:solidFill>
                  <a:srgbClr val="434343"/>
                </a:solidFill>
                <a:highlight>
                  <a:schemeClr val="lt1"/>
                </a:highlight>
                <a:latin typeface="Source Code Pro"/>
                <a:ea typeface="Source Code Pro"/>
                <a:cs typeface="Source Code Pro"/>
                <a:sym typeface="Source Code Pro"/>
              </a:rPr>
              <a:t>In order to combine these models, I built a Cox model that gets as an input the predictions out of each baseline model and predicts the hazard out of 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04930e43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04930e43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9f8d9fd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9f8d9fd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9f8d9fd4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9f8d9fd4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28f84f61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28f84f61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28f84f6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28f84f6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9f8d9fd4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9f8d9fd4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28f84f61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28f84f61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434343"/>
                </a:solidFill>
                <a:highlight>
                  <a:schemeClr val="lt1"/>
                </a:highlight>
                <a:latin typeface="Source Code Pro"/>
                <a:ea typeface="Source Code Pro"/>
                <a:cs typeface="Source Code Pro"/>
                <a:sym typeface="Source Code Pro"/>
              </a:rPr>
              <a:t>For each omic for each cancer type I build a gradient boosting survival tree (each triangle).</a:t>
            </a:r>
            <a:br>
              <a:rPr lang="en" sz="1400">
                <a:solidFill>
                  <a:srgbClr val="434343"/>
                </a:solidFill>
                <a:highlight>
                  <a:schemeClr val="lt1"/>
                </a:highlight>
                <a:latin typeface="Source Code Pro"/>
                <a:ea typeface="Source Code Pro"/>
                <a:cs typeface="Source Code Pro"/>
                <a:sym typeface="Source Code Pro"/>
              </a:rPr>
            </a:br>
            <a:r>
              <a:rPr lang="en" sz="1400">
                <a:solidFill>
                  <a:srgbClr val="434343"/>
                </a:solidFill>
                <a:highlight>
                  <a:schemeClr val="lt1"/>
                </a:highlight>
                <a:latin typeface="Source Code Pro"/>
                <a:ea typeface="Source Code Pro"/>
                <a:cs typeface="Source Code Pro"/>
                <a:sym typeface="Source Code Pro"/>
              </a:rPr>
              <a:t>All the predictions from the models are the input for Cox model that will give the final prediction.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04930e43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04930e43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9f8d9fd4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9f8d9fd4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9f8d9fd43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9f8d9fd43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50d4b13c6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50d4b13c6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50d4b13c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50d4b13c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04930e4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04930e4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04930e4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04930e4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434343"/>
                </a:solidFill>
                <a:latin typeface="Source Code Pro"/>
                <a:ea typeface="Source Code Pro"/>
                <a:cs typeface="Source Code Pro"/>
                <a:sym typeface="Source Code Pro"/>
              </a:rPr>
              <a:t>The NN was implemented using pytorch and was wrapped by the LogisticHazard </a:t>
            </a:r>
            <a:r>
              <a:rPr lang="en" sz="1400">
                <a:solidFill>
                  <a:srgbClr val="434343"/>
                </a:solidFill>
                <a:highlight>
                  <a:srgbClr val="FFFFFF"/>
                </a:highlight>
                <a:latin typeface="Source Code Pro"/>
                <a:ea typeface="Source Code Pro"/>
                <a:cs typeface="Source Code Pro"/>
                <a:sym typeface="Source Code Pro"/>
              </a:rPr>
              <a:t>model of the library Pycox.</a:t>
            </a:r>
            <a:br>
              <a:rPr lang="en" sz="1400">
                <a:solidFill>
                  <a:srgbClr val="434343"/>
                </a:solidFill>
                <a:highlight>
                  <a:srgbClr val="FFFFFF"/>
                </a:highlight>
                <a:latin typeface="Source Code Pro"/>
                <a:ea typeface="Source Code Pro"/>
                <a:cs typeface="Source Code Pro"/>
                <a:sym typeface="Source Code Pro"/>
              </a:rPr>
            </a:br>
            <a:r>
              <a:rPr lang="en" sz="1400">
                <a:solidFill>
                  <a:srgbClr val="434343"/>
                </a:solidFill>
                <a:highlight>
                  <a:srgbClr val="FFFFFF"/>
                </a:highlight>
                <a:latin typeface="Source Code Pro"/>
                <a:ea typeface="Source Code Pro"/>
                <a:cs typeface="Source Code Pro"/>
                <a:sym typeface="Source Code Pro"/>
              </a:rPr>
              <a:t>The Logistic-Hazard method parametrizes the discrete hazards and optimizes the survival likelihood.</a:t>
            </a:r>
            <a:br>
              <a:rPr lang="en" sz="1400">
                <a:solidFill>
                  <a:srgbClr val="434343"/>
                </a:solidFill>
                <a:highlight>
                  <a:srgbClr val="FFFFFF"/>
                </a:highlight>
                <a:latin typeface="Source Code Pro"/>
                <a:ea typeface="Source Code Pro"/>
                <a:cs typeface="Source Code Pro"/>
                <a:sym typeface="Source Code Pro"/>
              </a:rPr>
            </a:br>
            <a:r>
              <a:rPr lang="en" sz="1400">
                <a:solidFill>
                  <a:srgbClr val="434343"/>
                </a:solidFill>
                <a:highlight>
                  <a:srgbClr val="FFFFFF"/>
                </a:highlight>
                <a:latin typeface="Source Code Pro"/>
                <a:ea typeface="Source Code Pro"/>
                <a:cs typeface="Source Code Pro"/>
                <a:sym typeface="Source Code Pro"/>
              </a:rPr>
              <a:t>I tried a few variations of layers and eventually I used a NN using pytorch containing 9 layers and checked a range of each of the hyper parameters: 32&lt;= x,y,s,k&lt;=40 in jumps of 4 nodes and 0.1&lt;w,z&lt;0.3 in jumps of 0.1.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50d4b13c6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50d4b13c6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50d4b13c6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50d4b13c6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50d4b13c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50d4b13c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50d4b13c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50d4b13c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57" name="Google Shape;57;p14"/>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4" name="Google Shape;64;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6"/>
          <p:cNvSpPr/>
          <p:nvPr/>
        </p:nvSpPr>
        <p:spPr>
          <a:xfrm>
            <a:off x="8756200" y="-50"/>
            <a:ext cx="505200" cy="51435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9" name="Google Shape;69;p17"/>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21"/>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85" name="Google Shape;85;p21"/>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86" name="Google Shape;86;p21"/>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7" name="Google Shape;87;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1600"/>
              </a:spcBef>
              <a:spcAft>
                <a:spcPts val="0"/>
              </a:spcAft>
              <a:buClr>
                <a:schemeClr val="accent1"/>
              </a:buClr>
              <a:buSzPts val="1400"/>
              <a:buChar char="○"/>
              <a:defRPr>
                <a:solidFill>
                  <a:schemeClr val="accent1"/>
                </a:solidFill>
                <a:highlight>
                  <a:schemeClr val="lt1"/>
                </a:highlight>
              </a:defRPr>
            </a:lvl2pPr>
            <a:lvl3pPr indent="-317500" lvl="2" marL="1371600" rtl="0">
              <a:spcBef>
                <a:spcPts val="1600"/>
              </a:spcBef>
              <a:spcAft>
                <a:spcPts val="0"/>
              </a:spcAft>
              <a:buClr>
                <a:schemeClr val="accent1"/>
              </a:buClr>
              <a:buSzPts val="1400"/>
              <a:buChar char="■"/>
              <a:defRPr>
                <a:solidFill>
                  <a:schemeClr val="accent1"/>
                </a:solidFill>
                <a:highlight>
                  <a:schemeClr val="lt1"/>
                </a:highlight>
              </a:defRPr>
            </a:lvl3pPr>
            <a:lvl4pPr indent="-317500" lvl="3" marL="1828800" rtl="0">
              <a:spcBef>
                <a:spcPts val="1600"/>
              </a:spcBef>
              <a:spcAft>
                <a:spcPts val="0"/>
              </a:spcAft>
              <a:buClr>
                <a:schemeClr val="accent1"/>
              </a:buClr>
              <a:buSzPts val="1400"/>
              <a:buChar char="●"/>
              <a:defRPr>
                <a:solidFill>
                  <a:schemeClr val="accent1"/>
                </a:solidFill>
                <a:highlight>
                  <a:schemeClr val="lt1"/>
                </a:highlight>
              </a:defRPr>
            </a:lvl4pPr>
            <a:lvl5pPr indent="-317500" lvl="4" marL="2286000" rtl="0">
              <a:spcBef>
                <a:spcPts val="1600"/>
              </a:spcBef>
              <a:spcAft>
                <a:spcPts val="0"/>
              </a:spcAft>
              <a:buClr>
                <a:schemeClr val="accent1"/>
              </a:buClr>
              <a:buSzPts val="1400"/>
              <a:buChar char="○"/>
              <a:defRPr>
                <a:solidFill>
                  <a:schemeClr val="accent1"/>
                </a:solidFill>
                <a:highlight>
                  <a:schemeClr val="lt1"/>
                </a:highlight>
              </a:defRPr>
            </a:lvl5pPr>
            <a:lvl6pPr indent="-317500" lvl="5" marL="2743200" rtl="0">
              <a:spcBef>
                <a:spcPts val="1600"/>
              </a:spcBef>
              <a:spcAft>
                <a:spcPts val="0"/>
              </a:spcAft>
              <a:buClr>
                <a:schemeClr val="accent1"/>
              </a:buClr>
              <a:buSzPts val="1400"/>
              <a:buChar char="■"/>
              <a:defRPr>
                <a:solidFill>
                  <a:schemeClr val="accent1"/>
                </a:solidFill>
                <a:highlight>
                  <a:schemeClr val="lt1"/>
                </a:highlight>
              </a:defRPr>
            </a:lvl6pPr>
            <a:lvl7pPr indent="-317500" lvl="6" marL="3200400" rtl="0">
              <a:spcBef>
                <a:spcPts val="1600"/>
              </a:spcBef>
              <a:spcAft>
                <a:spcPts val="0"/>
              </a:spcAft>
              <a:buClr>
                <a:schemeClr val="accent1"/>
              </a:buClr>
              <a:buSzPts val="1400"/>
              <a:buChar char="●"/>
              <a:defRPr>
                <a:solidFill>
                  <a:schemeClr val="accent1"/>
                </a:solidFill>
                <a:highlight>
                  <a:schemeClr val="lt1"/>
                </a:highlight>
              </a:defRPr>
            </a:lvl7pPr>
            <a:lvl8pPr indent="-317500" lvl="7" marL="3657600" rtl="0">
              <a:spcBef>
                <a:spcPts val="1600"/>
              </a:spcBef>
              <a:spcAft>
                <a:spcPts val="0"/>
              </a:spcAft>
              <a:buClr>
                <a:schemeClr val="accent1"/>
              </a:buClr>
              <a:buSzPts val="1400"/>
              <a:buChar char="○"/>
              <a:defRPr>
                <a:solidFill>
                  <a:schemeClr val="accent1"/>
                </a:solidFill>
                <a:highlight>
                  <a:schemeClr val="lt1"/>
                </a:highlight>
              </a:defRPr>
            </a:lvl8pPr>
            <a:lvl9pPr indent="-317500" lvl="8" marL="4114800" rtl="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88" name="Google Shape;8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91" name="Google Shape;9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94" name="Google Shape;94;p23"/>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95" name="Google Shape;9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52" name="Google Shape;52;p1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01" name="Shape 101"/>
        <p:cNvGrpSpPr/>
        <p:nvPr/>
      </p:nvGrpSpPr>
      <p:grpSpPr>
        <a:xfrm>
          <a:off x="0" y="0"/>
          <a:ext cx="0" cy="0"/>
          <a:chOff x="0" y="0"/>
          <a:chExt cx="0" cy="0"/>
        </a:xfrm>
      </p:grpSpPr>
      <p:sp>
        <p:nvSpPr>
          <p:cNvPr id="102" name="Google Shape;102;p25"/>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Survival analysis of tcga</a:t>
            </a:r>
            <a:endParaRPr/>
          </a:p>
        </p:txBody>
      </p:sp>
      <p:sp>
        <p:nvSpPr>
          <p:cNvPr id="103" name="Google Shape;103;p25"/>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Sharon Yedidia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Trying to improve the baseline nn</a:t>
            </a:r>
            <a:endParaRPr/>
          </a:p>
        </p:txBody>
      </p:sp>
      <p:sp>
        <p:nvSpPr>
          <p:cNvPr id="186" name="Google Shape;186;p34"/>
          <p:cNvSpPr txBox="1"/>
          <p:nvPr>
            <p:ph idx="1" type="body"/>
          </p:nvPr>
        </p:nvSpPr>
        <p:spPr>
          <a:xfrm>
            <a:off x="244925" y="989900"/>
            <a:ext cx="8832000" cy="41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highlight>
                  <a:srgbClr val="FFFFFF"/>
                </a:highlight>
              </a:rPr>
              <a:t>I tested again the hyperparameters tuning using cross validation and got no change in the results.</a:t>
            </a:r>
            <a:br>
              <a:rPr lang="en" sz="1400">
                <a:solidFill>
                  <a:srgbClr val="434343"/>
                </a:solidFill>
                <a:highlight>
                  <a:srgbClr val="FFFFFF"/>
                </a:highlight>
              </a:rPr>
            </a:br>
            <a:r>
              <a:rPr lang="en" sz="1400">
                <a:solidFill>
                  <a:srgbClr val="434343"/>
                </a:solidFill>
                <a:highlight>
                  <a:srgbClr val="FFFFFF"/>
                </a:highlight>
              </a:rPr>
              <a:t>I checked different kinds of models other than the logisticHazard:</a:t>
            </a:r>
            <a:endParaRPr sz="1400">
              <a:solidFill>
                <a:srgbClr val="434343"/>
              </a:solidFill>
              <a:highlight>
                <a:srgbClr val="FFFFFF"/>
              </a:highlight>
            </a:endParaRPr>
          </a:p>
          <a:p>
            <a:pPr indent="0" lvl="0" marL="0" rtl="0" algn="l">
              <a:spcBef>
                <a:spcPts val="0"/>
              </a:spcBef>
              <a:spcAft>
                <a:spcPts val="0"/>
              </a:spcAft>
              <a:buNone/>
            </a:pPr>
            <a:r>
              <a:rPr lang="en" sz="1400">
                <a:solidFill>
                  <a:srgbClr val="434343"/>
                </a:solidFill>
                <a:highlight>
                  <a:srgbClr val="FFFFFF"/>
                </a:highlight>
              </a:rPr>
              <a:t>- </a:t>
            </a:r>
            <a:r>
              <a:rPr b="1" lang="en" sz="1400">
                <a:solidFill>
                  <a:srgbClr val="434343"/>
                </a:solidFill>
                <a:highlight>
                  <a:srgbClr val="FFFFFF"/>
                </a:highlight>
              </a:rPr>
              <a:t>PMP</a:t>
            </a:r>
            <a:r>
              <a:rPr lang="en" sz="1400">
                <a:solidFill>
                  <a:srgbClr val="434343"/>
                </a:solidFill>
                <a:highlight>
                  <a:srgbClr val="FFFFFF"/>
                </a:highlight>
              </a:rPr>
              <a:t>: </a:t>
            </a:r>
            <a:r>
              <a:rPr lang="en" sz="1400">
                <a:solidFill>
                  <a:srgbClr val="24292E"/>
                </a:solidFill>
                <a:highlight>
                  <a:srgbClr val="FFFFFF"/>
                </a:highlight>
              </a:rPr>
              <a:t>The PMF method parametrizes the probability mass function (PMF) and optimizes the survival likelihood. It is the foundation of methods such as DeepHit and MTLR. </a:t>
            </a:r>
            <a:br>
              <a:rPr lang="en" sz="1400">
                <a:solidFill>
                  <a:srgbClr val="24292E"/>
                </a:solidFill>
                <a:highlight>
                  <a:srgbClr val="FFFFFF"/>
                </a:highlight>
              </a:rPr>
            </a:br>
            <a:r>
              <a:rPr lang="en" sz="1400">
                <a:solidFill>
                  <a:srgbClr val="24292E"/>
                </a:solidFill>
                <a:highlight>
                  <a:srgbClr val="FFFFFF"/>
                </a:highlight>
              </a:rPr>
              <a:t>- </a:t>
            </a:r>
            <a:r>
              <a:rPr b="1" lang="en" sz="1400">
                <a:solidFill>
                  <a:srgbClr val="24292E"/>
                </a:solidFill>
                <a:highlight>
                  <a:srgbClr val="FFFFFF"/>
                </a:highlight>
              </a:rPr>
              <a:t>DeepHit</a:t>
            </a:r>
            <a:r>
              <a:rPr lang="en" sz="1400">
                <a:solidFill>
                  <a:srgbClr val="24292E"/>
                </a:solidFill>
                <a:highlight>
                  <a:srgbClr val="FFFFFF"/>
                </a:highlight>
              </a:rPr>
              <a:t>: DeepHit is a deep neural network that learns the distribution of survival times directly. This means that this model does not make any assumptions about an underlying stochastic process, so both the parameters of the model as well as the form of the stochastic process depend on the covariates of the specific dataset used for survival analysis.</a:t>
            </a:r>
            <a:br>
              <a:rPr lang="en" sz="1400">
                <a:solidFill>
                  <a:srgbClr val="24292E"/>
                </a:solidFill>
                <a:highlight>
                  <a:srgbClr val="FFFFFF"/>
                </a:highlight>
              </a:rPr>
            </a:br>
            <a:r>
              <a:rPr lang="en" sz="1400">
                <a:solidFill>
                  <a:srgbClr val="24292E"/>
                </a:solidFill>
                <a:highlight>
                  <a:srgbClr val="FFFFFF"/>
                </a:highlight>
              </a:rPr>
              <a:t>-</a:t>
            </a:r>
            <a:r>
              <a:rPr b="1" lang="en" sz="1400">
                <a:solidFill>
                  <a:srgbClr val="24292E"/>
                </a:solidFill>
                <a:highlight>
                  <a:srgbClr val="FFFFFF"/>
                </a:highlight>
              </a:rPr>
              <a:t> MLTR</a:t>
            </a:r>
            <a:r>
              <a:rPr lang="en" sz="1400">
                <a:solidFill>
                  <a:srgbClr val="24292E"/>
                </a:solidFill>
                <a:highlight>
                  <a:srgbClr val="FFFFFF"/>
                </a:highlight>
              </a:rPr>
              <a:t>: The (Neural) Multi-Task Logistic Regression is a PMF methods</a:t>
            </a:r>
            <a:endParaRPr sz="1400">
              <a:solidFill>
                <a:srgbClr val="434343"/>
              </a:solidFill>
              <a:highlight>
                <a:srgbClr val="FFFFFF"/>
              </a:highlight>
            </a:endParaRPr>
          </a:p>
          <a:p>
            <a:pPr indent="0" lvl="0" marL="0" rtl="0" algn="l">
              <a:spcBef>
                <a:spcPts val="0"/>
              </a:spcBef>
              <a:spcAft>
                <a:spcPts val="0"/>
              </a:spcAft>
              <a:buNone/>
            </a:pPr>
            <a:br>
              <a:rPr lang="en" sz="1400">
                <a:solidFill>
                  <a:srgbClr val="434343"/>
                </a:solidFill>
                <a:highlight>
                  <a:srgbClr val="FFFFFF"/>
                </a:highlight>
              </a:rPr>
            </a:br>
            <a:r>
              <a:rPr lang="en" sz="1400">
                <a:solidFill>
                  <a:srgbClr val="434343"/>
                </a:solidFill>
                <a:highlight>
                  <a:srgbClr val="FFFFFF"/>
                </a:highlight>
              </a:rPr>
              <a:t>MLTR gave the best results - using the folds with cross validation the averaged concordance index over all the cancer types was 0.529.</a:t>
            </a:r>
            <a:br>
              <a:rPr lang="en" sz="1200">
                <a:solidFill>
                  <a:srgbClr val="434343"/>
                </a:solidFill>
                <a:highlight>
                  <a:srgbClr val="FFFFFF"/>
                </a:highlight>
                <a:latin typeface="Arial"/>
                <a:ea typeface="Arial"/>
                <a:cs typeface="Arial"/>
                <a:sym typeface="Arial"/>
              </a:rPr>
            </a:br>
            <a:br>
              <a:rPr lang="en" sz="1200">
                <a:solidFill>
                  <a:srgbClr val="434343"/>
                </a:solidFill>
                <a:highlight>
                  <a:srgbClr val="FFFFFF"/>
                </a:highlight>
                <a:latin typeface="Arial"/>
                <a:ea typeface="Arial"/>
                <a:cs typeface="Arial"/>
                <a:sym typeface="Arial"/>
              </a:rPr>
            </a:br>
            <a:br>
              <a:rPr lang="en"/>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292850"/>
            <a:ext cx="8832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Second implementation - gradient boosting survival tree</a:t>
            </a:r>
            <a:endParaRPr sz="3800"/>
          </a:p>
        </p:txBody>
      </p:sp>
      <p:pic>
        <p:nvPicPr>
          <p:cNvPr id="192" name="Google Shape;192;p35"/>
          <p:cNvPicPr preferRelativeResize="0"/>
          <p:nvPr/>
        </p:nvPicPr>
        <p:blipFill>
          <a:blip r:embed="rId3">
            <a:alphaModFix/>
          </a:blip>
          <a:stretch>
            <a:fillRect/>
          </a:stretch>
        </p:blipFill>
        <p:spPr>
          <a:xfrm>
            <a:off x="7341350" y="3692100"/>
            <a:ext cx="1246451" cy="1451400"/>
          </a:xfrm>
          <a:prstGeom prst="rect">
            <a:avLst/>
          </a:prstGeom>
          <a:noFill/>
          <a:ln>
            <a:noFill/>
          </a:ln>
        </p:spPr>
      </p:pic>
      <p:sp>
        <p:nvSpPr>
          <p:cNvPr id="193" name="Google Shape;193;p35"/>
          <p:cNvSpPr txBox="1"/>
          <p:nvPr/>
        </p:nvSpPr>
        <p:spPr>
          <a:xfrm>
            <a:off x="443975" y="1147600"/>
            <a:ext cx="7335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Single model - </a:t>
            </a:r>
            <a:r>
              <a:rPr lang="en">
                <a:latin typeface="Source Code Pro"/>
                <a:ea typeface="Source Code Pro"/>
                <a:cs typeface="Source Code Pro"/>
                <a:sym typeface="Source Code Pro"/>
              </a:rPr>
              <a:t>concatenated</a:t>
            </a:r>
            <a:r>
              <a:rPr lang="en">
                <a:latin typeface="Source Code Pro"/>
                <a:ea typeface="Source Code Pro"/>
                <a:cs typeface="Source Code Pro"/>
                <a:sym typeface="Source Code Pro"/>
              </a:rPr>
              <a:t> omics as input</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The chosen baseline model combined few regularizations and got an optimal averaged concordance index of 0.816 using 80 estimators, learning rate of 0.8, subsample of 0.5 in each iteration and dropout rate of 0.1.</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292850"/>
            <a:ext cx="8832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Multi view Gradient Boosting Survival Tree</a:t>
            </a:r>
            <a:endParaRPr sz="3800"/>
          </a:p>
        </p:txBody>
      </p:sp>
      <p:pic>
        <p:nvPicPr>
          <p:cNvPr id="199" name="Google Shape;199;p36"/>
          <p:cNvPicPr preferRelativeResize="0"/>
          <p:nvPr/>
        </p:nvPicPr>
        <p:blipFill>
          <a:blip r:embed="rId3">
            <a:alphaModFix/>
          </a:blip>
          <a:stretch>
            <a:fillRect/>
          </a:stretch>
        </p:blipFill>
        <p:spPr>
          <a:xfrm>
            <a:off x="6875675" y="3717400"/>
            <a:ext cx="1741725" cy="1364851"/>
          </a:xfrm>
          <a:prstGeom prst="rect">
            <a:avLst/>
          </a:prstGeom>
          <a:noFill/>
          <a:ln>
            <a:noFill/>
          </a:ln>
        </p:spPr>
      </p:pic>
      <p:sp>
        <p:nvSpPr>
          <p:cNvPr id="200" name="Google Shape;200;p36"/>
          <p:cNvSpPr/>
          <p:nvPr/>
        </p:nvSpPr>
        <p:spPr>
          <a:xfrm>
            <a:off x="5126102" y="2859917"/>
            <a:ext cx="1105200" cy="1352100"/>
          </a:xfrm>
          <a:prstGeom prst="triangle">
            <a:avLst>
              <a:gd fmla="val 50000" name="adj"/>
            </a:avLst>
          </a:prstGeom>
          <a:solidFill>
            <a:schemeClr val="lt2"/>
          </a:solidFill>
          <a:ln cap="flat" cmpd="sng" w="76200">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6"/>
          <p:cNvSpPr/>
          <p:nvPr/>
        </p:nvSpPr>
        <p:spPr>
          <a:xfrm>
            <a:off x="3467331" y="2856304"/>
            <a:ext cx="1105200" cy="1352100"/>
          </a:xfrm>
          <a:prstGeom prst="triangle">
            <a:avLst>
              <a:gd fmla="val 50000" name="adj"/>
            </a:avLst>
          </a:prstGeom>
          <a:solidFill>
            <a:schemeClr val="lt2"/>
          </a:solidFill>
          <a:ln cap="flat" cmpd="sng" w="7620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6"/>
          <p:cNvSpPr/>
          <p:nvPr/>
        </p:nvSpPr>
        <p:spPr>
          <a:xfrm>
            <a:off x="1865332" y="2855856"/>
            <a:ext cx="1105200" cy="1352100"/>
          </a:xfrm>
          <a:prstGeom prst="triangle">
            <a:avLst>
              <a:gd fmla="val 50000" name="adj"/>
            </a:avLst>
          </a:prstGeom>
          <a:solidFill>
            <a:schemeClr val="lt2"/>
          </a:solidFill>
          <a:ln cap="flat" cmpd="sng" w="7620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6"/>
          <p:cNvSpPr txBox="1"/>
          <p:nvPr/>
        </p:nvSpPr>
        <p:spPr>
          <a:xfrm>
            <a:off x="5069199" y="4238775"/>
            <a:ext cx="1986300" cy="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76A5AF"/>
                </a:solidFill>
                <a:latin typeface="Source Code Pro"/>
                <a:ea typeface="Source Code Pro"/>
                <a:cs typeface="Source Code Pro"/>
                <a:sym typeface="Source Code Pro"/>
              </a:rPr>
              <a:t>Gene Expression</a:t>
            </a:r>
            <a:endParaRPr b="1">
              <a:solidFill>
                <a:srgbClr val="76A5AF"/>
              </a:solidFill>
              <a:latin typeface="Source Code Pro"/>
              <a:ea typeface="Source Code Pro"/>
              <a:cs typeface="Source Code Pro"/>
              <a:sym typeface="Source Code Pro"/>
            </a:endParaRPr>
          </a:p>
        </p:txBody>
      </p:sp>
      <p:sp>
        <p:nvSpPr>
          <p:cNvPr id="204" name="Google Shape;204;p36"/>
          <p:cNvSpPr txBox="1"/>
          <p:nvPr/>
        </p:nvSpPr>
        <p:spPr>
          <a:xfrm>
            <a:off x="3742996" y="4238770"/>
            <a:ext cx="1527300" cy="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D966"/>
                </a:solidFill>
                <a:latin typeface="Source Code Pro"/>
                <a:ea typeface="Source Code Pro"/>
                <a:cs typeface="Source Code Pro"/>
                <a:sym typeface="Source Code Pro"/>
              </a:rPr>
              <a:t>mRNA</a:t>
            </a:r>
            <a:endParaRPr b="1">
              <a:solidFill>
                <a:srgbClr val="FFD966"/>
              </a:solidFill>
              <a:latin typeface="Source Code Pro"/>
              <a:ea typeface="Source Code Pro"/>
              <a:cs typeface="Source Code Pro"/>
              <a:sym typeface="Source Code Pro"/>
            </a:endParaRPr>
          </a:p>
        </p:txBody>
      </p:sp>
      <p:sp>
        <p:nvSpPr>
          <p:cNvPr id="205" name="Google Shape;205;p36"/>
          <p:cNvSpPr txBox="1"/>
          <p:nvPr/>
        </p:nvSpPr>
        <p:spPr>
          <a:xfrm>
            <a:off x="1675155" y="4238775"/>
            <a:ext cx="1527300" cy="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A9999"/>
                </a:solidFill>
                <a:latin typeface="Source Code Pro"/>
                <a:ea typeface="Source Code Pro"/>
                <a:cs typeface="Source Code Pro"/>
                <a:sym typeface="Source Code Pro"/>
              </a:rPr>
              <a:t>Methylation</a:t>
            </a:r>
            <a:endParaRPr b="1">
              <a:solidFill>
                <a:srgbClr val="EA9999"/>
              </a:solidFill>
              <a:latin typeface="Source Code Pro"/>
              <a:ea typeface="Source Code Pro"/>
              <a:cs typeface="Source Code Pro"/>
              <a:sym typeface="Source Code Pro"/>
            </a:endParaRPr>
          </a:p>
        </p:txBody>
      </p:sp>
      <p:sp>
        <p:nvSpPr>
          <p:cNvPr id="206" name="Google Shape;206;p36"/>
          <p:cNvSpPr txBox="1"/>
          <p:nvPr/>
        </p:nvSpPr>
        <p:spPr>
          <a:xfrm>
            <a:off x="395300" y="3852975"/>
            <a:ext cx="12942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Gradient Boosting </a:t>
            </a:r>
            <a:r>
              <a:rPr b="1" lang="en">
                <a:solidFill>
                  <a:srgbClr val="666666"/>
                </a:solidFill>
                <a:latin typeface="Source Code Pro"/>
                <a:ea typeface="Source Code Pro"/>
                <a:cs typeface="Source Code Pro"/>
                <a:sym typeface="Source Code Pro"/>
              </a:rPr>
              <a:t>input</a:t>
            </a:r>
            <a:endParaRPr b="1">
              <a:solidFill>
                <a:srgbClr val="666666"/>
              </a:solidFill>
              <a:latin typeface="Source Code Pro"/>
              <a:ea typeface="Source Code Pro"/>
              <a:cs typeface="Source Code Pro"/>
              <a:sym typeface="Source Code Pro"/>
            </a:endParaRPr>
          </a:p>
        </p:txBody>
      </p:sp>
      <p:sp>
        <p:nvSpPr>
          <p:cNvPr id="207" name="Google Shape;207;p36"/>
          <p:cNvSpPr txBox="1"/>
          <p:nvPr/>
        </p:nvSpPr>
        <p:spPr>
          <a:xfrm>
            <a:off x="380650" y="2428525"/>
            <a:ext cx="1445100" cy="10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Gradient boosting output = Cox input</a:t>
            </a:r>
            <a:endParaRPr b="1">
              <a:solidFill>
                <a:srgbClr val="666666"/>
              </a:solidFill>
              <a:latin typeface="Source Code Pro"/>
              <a:ea typeface="Source Code Pro"/>
              <a:cs typeface="Source Code Pro"/>
              <a:sym typeface="Source Code Pro"/>
            </a:endParaRPr>
          </a:p>
        </p:txBody>
      </p:sp>
      <p:sp>
        <p:nvSpPr>
          <p:cNvPr id="208" name="Google Shape;208;p36"/>
          <p:cNvSpPr txBox="1"/>
          <p:nvPr/>
        </p:nvSpPr>
        <p:spPr>
          <a:xfrm>
            <a:off x="3478600" y="1498600"/>
            <a:ext cx="1294200" cy="63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Final </a:t>
            </a:r>
            <a:r>
              <a:rPr b="1" lang="en">
                <a:solidFill>
                  <a:schemeClr val="accent3"/>
                </a:solidFill>
                <a:latin typeface="Source Code Pro"/>
                <a:ea typeface="Source Code Pro"/>
                <a:cs typeface="Source Code Pro"/>
                <a:sym typeface="Source Code Pro"/>
              </a:rPr>
              <a:t>Survival</a:t>
            </a:r>
            <a:endParaRPr b="1">
              <a:solidFill>
                <a:schemeClr val="accent3"/>
              </a:solidFill>
              <a:latin typeface="Source Code Pro"/>
              <a:ea typeface="Source Code Pro"/>
              <a:cs typeface="Source Code Pro"/>
              <a:sym typeface="Source Code Pro"/>
            </a:endParaRPr>
          </a:p>
        </p:txBody>
      </p:sp>
      <p:cxnSp>
        <p:nvCxnSpPr>
          <p:cNvPr id="209" name="Google Shape;209;p36"/>
          <p:cNvCxnSpPr>
            <a:endCxn id="208" idx="1"/>
          </p:cNvCxnSpPr>
          <p:nvPr/>
        </p:nvCxnSpPr>
        <p:spPr>
          <a:xfrm flipH="1" rot="10800000">
            <a:off x="2524300" y="1817350"/>
            <a:ext cx="954300" cy="637500"/>
          </a:xfrm>
          <a:prstGeom prst="straightConnector1">
            <a:avLst/>
          </a:prstGeom>
          <a:noFill/>
          <a:ln cap="flat" cmpd="sng" w="19050">
            <a:solidFill>
              <a:srgbClr val="999999"/>
            </a:solidFill>
            <a:prstDash val="solid"/>
            <a:round/>
            <a:headEnd len="med" w="med" type="none"/>
            <a:tailEnd len="med" w="med" type="triangle"/>
          </a:ln>
        </p:spPr>
      </p:cxnSp>
      <p:cxnSp>
        <p:nvCxnSpPr>
          <p:cNvPr id="210" name="Google Shape;210;p36"/>
          <p:cNvCxnSpPr/>
          <p:nvPr/>
        </p:nvCxnSpPr>
        <p:spPr>
          <a:xfrm flipH="1" rot="10800000">
            <a:off x="4034057" y="2034825"/>
            <a:ext cx="30900" cy="486300"/>
          </a:xfrm>
          <a:prstGeom prst="straightConnector1">
            <a:avLst/>
          </a:prstGeom>
          <a:noFill/>
          <a:ln cap="flat" cmpd="sng" w="19050">
            <a:solidFill>
              <a:srgbClr val="999999"/>
            </a:solidFill>
            <a:prstDash val="solid"/>
            <a:round/>
            <a:headEnd len="med" w="med" type="none"/>
            <a:tailEnd len="med" w="med" type="triangle"/>
          </a:ln>
        </p:spPr>
      </p:cxnSp>
      <p:cxnSp>
        <p:nvCxnSpPr>
          <p:cNvPr id="211" name="Google Shape;211;p36"/>
          <p:cNvCxnSpPr>
            <a:endCxn id="208" idx="3"/>
          </p:cNvCxnSpPr>
          <p:nvPr/>
        </p:nvCxnSpPr>
        <p:spPr>
          <a:xfrm rot="10800000">
            <a:off x="4772800" y="1817350"/>
            <a:ext cx="828600" cy="622200"/>
          </a:xfrm>
          <a:prstGeom prst="straightConnector1">
            <a:avLst/>
          </a:prstGeom>
          <a:noFill/>
          <a:ln cap="flat" cmpd="sng" w="19050">
            <a:solidFill>
              <a:srgbClr val="999999"/>
            </a:solidFill>
            <a:prstDash val="solid"/>
            <a:round/>
            <a:headEnd len="med" w="med" type="none"/>
            <a:tailEnd len="med" w="med" type="triangle"/>
          </a:ln>
        </p:spPr>
      </p:cxnSp>
      <p:sp>
        <p:nvSpPr>
          <p:cNvPr id="212" name="Google Shape;212;p36"/>
          <p:cNvSpPr txBox="1"/>
          <p:nvPr/>
        </p:nvSpPr>
        <p:spPr>
          <a:xfrm>
            <a:off x="1865325" y="2454350"/>
            <a:ext cx="12942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213" name="Google Shape;213;p36"/>
          <p:cNvSpPr txBox="1"/>
          <p:nvPr/>
        </p:nvSpPr>
        <p:spPr>
          <a:xfrm>
            <a:off x="3389325" y="2454350"/>
            <a:ext cx="12942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214" name="Google Shape;214;p36"/>
          <p:cNvSpPr txBox="1"/>
          <p:nvPr/>
        </p:nvSpPr>
        <p:spPr>
          <a:xfrm>
            <a:off x="5065725" y="2454350"/>
            <a:ext cx="12942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215" name="Google Shape;215;p36"/>
          <p:cNvSpPr txBox="1"/>
          <p:nvPr/>
        </p:nvSpPr>
        <p:spPr>
          <a:xfrm>
            <a:off x="396975" y="1564525"/>
            <a:ext cx="1445100" cy="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Cox output</a:t>
            </a:r>
            <a:endParaRPr b="1">
              <a:solidFill>
                <a:srgbClr val="666666"/>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7"/>
          <p:cNvPicPr preferRelativeResize="0"/>
          <p:nvPr/>
        </p:nvPicPr>
        <p:blipFill>
          <a:blip r:embed="rId3">
            <a:alphaModFix/>
          </a:blip>
          <a:stretch>
            <a:fillRect/>
          </a:stretch>
        </p:blipFill>
        <p:spPr>
          <a:xfrm>
            <a:off x="866050" y="3267150"/>
            <a:ext cx="1558799" cy="1815100"/>
          </a:xfrm>
          <a:prstGeom prst="rect">
            <a:avLst/>
          </a:prstGeom>
          <a:noFill/>
          <a:ln>
            <a:noFill/>
          </a:ln>
        </p:spPr>
      </p:pic>
      <p:sp>
        <p:nvSpPr>
          <p:cNvPr id="221" name="Google Shape;221;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Concatenated omics Gradient boosting survival tree vs.</a:t>
            </a:r>
            <a:r>
              <a:rPr lang="en" sz="3800"/>
              <a:t>Multi view Gradient Boosting Survival Tree </a:t>
            </a:r>
            <a:endParaRPr/>
          </a:p>
        </p:txBody>
      </p:sp>
      <p:pic>
        <p:nvPicPr>
          <p:cNvPr id="222" name="Google Shape;222;p37"/>
          <p:cNvPicPr preferRelativeResize="0"/>
          <p:nvPr/>
        </p:nvPicPr>
        <p:blipFill>
          <a:blip r:embed="rId4">
            <a:alphaModFix/>
          </a:blip>
          <a:stretch>
            <a:fillRect/>
          </a:stretch>
        </p:blipFill>
        <p:spPr>
          <a:xfrm>
            <a:off x="5046875" y="3267150"/>
            <a:ext cx="2316300" cy="1815100"/>
          </a:xfrm>
          <a:prstGeom prst="rect">
            <a:avLst/>
          </a:prstGeom>
          <a:noFill/>
          <a:ln>
            <a:noFill/>
          </a:ln>
        </p:spPr>
      </p:pic>
      <p:sp>
        <p:nvSpPr>
          <p:cNvPr id="223" name="Google Shape;223;p37"/>
          <p:cNvSpPr txBox="1"/>
          <p:nvPr/>
        </p:nvSpPr>
        <p:spPr>
          <a:xfrm>
            <a:off x="535775" y="1551050"/>
            <a:ext cx="7791900" cy="242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434343"/>
                </a:solidFill>
                <a:latin typeface="Source Code Pro"/>
                <a:ea typeface="Source Code Pro"/>
                <a:cs typeface="Source Code Pro"/>
                <a:sym typeface="Source Code Pro"/>
              </a:rPr>
              <a:t>I compared the 2 models </a:t>
            </a:r>
            <a:r>
              <a:rPr lang="en" sz="1500">
                <a:solidFill>
                  <a:srgbClr val="434343"/>
                </a:solidFill>
                <a:highlight>
                  <a:srgbClr val="FFFFFF"/>
                </a:highlight>
                <a:latin typeface="Source Code Pro"/>
                <a:ea typeface="Source Code Pro"/>
                <a:cs typeface="Source Code Pro"/>
                <a:sym typeface="Source Code Pro"/>
              </a:rPr>
              <a:t>using the folds with cross validation, the averaged concordance index over all the cancer types of the Multi view model was 0.843&gt; 0.816.</a:t>
            </a:r>
            <a:br>
              <a:rPr lang="en" sz="1300">
                <a:solidFill>
                  <a:srgbClr val="434343"/>
                </a:solidFill>
                <a:highlight>
                  <a:srgbClr val="FFFFFF"/>
                </a:highlight>
                <a:latin typeface="Source Code Pro"/>
                <a:ea typeface="Source Code Pro"/>
                <a:cs typeface="Source Code Pro"/>
                <a:sym typeface="Source Code Pro"/>
              </a:rPr>
            </a:br>
            <a:r>
              <a:rPr lang="en" sz="1100">
                <a:solidFill>
                  <a:srgbClr val="434343"/>
                </a:solidFill>
                <a:highlight>
                  <a:srgbClr val="FFFFFF"/>
                </a:highlight>
                <a:latin typeface="Source Code Pro"/>
                <a:ea typeface="Source Code Pro"/>
                <a:cs typeface="Source Code Pro"/>
                <a:sym typeface="Source Code Pro"/>
              </a:rPr>
              <a:t>The baseline model of Gene expression got an averaged concordance index of 0.65,</a:t>
            </a:r>
            <a:br>
              <a:rPr lang="en" sz="1100">
                <a:solidFill>
                  <a:srgbClr val="434343"/>
                </a:solidFill>
                <a:highlight>
                  <a:srgbClr val="FFFFFF"/>
                </a:highlight>
                <a:latin typeface="Source Code Pro"/>
                <a:ea typeface="Source Code Pro"/>
                <a:cs typeface="Source Code Pro"/>
                <a:sym typeface="Source Code Pro"/>
              </a:rPr>
            </a:br>
            <a:r>
              <a:rPr lang="en" sz="1100">
                <a:solidFill>
                  <a:srgbClr val="434343"/>
                </a:solidFill>
                <a:highlight>
                  <a:srgbClr val="FFFFFF"/>
                </a:highlight>
                <a:latin typeface="Source Code Pro"/>
                <a:ea typeface="Source Code Pro"/>
                <a:cs typeface="Source Code Pro"/>
                <a:sym typeface="Source Code Pro"/>
              </a:rPr>
              <a:t>The baseline model of mRna got an averaged concordance index of 0.672,</a:t>
            </a:r>
            <a:br>
              <a:rPr lang="en" sz="1100">
                <a:solidFill>
                  <a:srgbClr val="434343"/>
                </a:solidFill>
                <a:highlight>
                  <a:srgbClr val="FFFFFF"/>
                </a:highlight>
                <a:latin typeface="Source Code Pro"/>
                <a:ea typeface="Source Code Pro"/>
                <a:cs typeface="Source Code Pro"/>
                <a:sym typeface="Source Code Pro"/>
              </a:rPr>
            </a:br>
            <a:r>
              <a:rPr lang="en" sz="1100">
                <a:solidFill>
                  <a:srgbClr val="434343"/>
                </a:solidFill>
                <a:highlight>
                  <a:srgbClr val="FFFFFF"/>
                </a:highlight>
                <a:latin typeface="Source Code Pro"/>
                <a:ea typeface="Source Code Pro"/>
                <a:cs typeface="Source Code Pro"/>
                <a:sym typeface="Source Code Pro"/>
              </a:rPr>
              <a:t>The baseline model of Methyl got an averaged concordance index of 0.641</a:t>
            </a:r>
            <a:endParaRPr sz="1500">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292850"/>
            <a:ext cx="8832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Task 2</a:t>
            </a:r>
            <a:endParaRPr sz="3800"/>
          </a:p>
        </p:txBody>
      </p:sp>
      <p:sp>
        <p:nvSpPr>
          <p:cNvPr id="229" name="Google Shape;229;p38"/>
          <p:cNvSpPr txBox="1"/>
          <p:nvPr/>
        </p:nvSpPr>
        <p:spPr>
          <a:xfrm>
            <a:off x="443975" y="994200"/>
            <a:ext cx="7363200" cy="157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434343"/>
                </a:solidFill>
                <a:highlight>
                  <a:srgbClr val="FFFFFF"/>
                </a:highlight>
                <a:latin typeface="Source Code Pro"/>
                <a:ea typeface="Source Code Pro"/>
                <a:cs typeface="Source Code Pro"/>
                <a:sym typeface="Source Code Pro"/>
              </a:rPr>
              <a:t>Build a predictor that gets as input the gene expression and predicts the predictions of methyl and mRna of the baseline models.</a:t>
            </a:r>
            <a:endParaRPr>
              <a:solidFill>
                <a:srgbClr val="434343"/>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a:solidFill>
                <a:srgbClr val="434343"/>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30" name="Google Shape;230;p38"/>
          <p:cNvSpPr/>
          <p:nvPr/>
        </p:nvSpPr>
        <p:spPr>
          <a:xfrm>
            <a:off x="5112177" y="3375667"/>
            <a:ext cx="1105200" cy="1352100"/>
          </a:xfrm>
          <a:prstGeom prst="triangle">
            <a:avLst>
              <a:gd fmla="val 50000" name="adj"/>
            </a:avLst>
          </a:prstGeom>
          <a:solidFill>
            <a:schemeClr val="lt2"/>
          </a:solidFill>
          <a:ln cap="flat" cmpd="sng" w="76200">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8"/>
          <p:cNvSpPr/>
          <p:nvPr/>
        </p:nvSpPr>
        <p:spPr>
          <a:xfrm>
            <a:off x="3453406" y="3372054"/>
            <a:ext cx="1105200" cy="1352100"/>
          </a:xfrm>
          <a:prstGeom prst="triangle">
            <a:avLst>
              <a:gd fmla="val 50000" name="adj"/>
            </a:avLst>
          </a:prstGeom>
          <a:solidFill>
            <a:schemeClr val="lt2"/>
          </a:solidFill>
          <a:ln cap="flat" cmpd="sng" w="7620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8"/>
          <p:cNvSpPr/>
          <p:nvPr/>
        </p:nvSpPr>
        <p:spPr>
          <a:xfrm>
            <a:off x="1851407" y="3371606"/>
            <a:ext cx="1105200" cy="1352100"/>
          </a:xfrm>
          <a:prstGeom prst="triangle">
            <a:avLst>
              <a:gd fmla="val 50000" name="adj"/>
            </a:avLst>
          </a:prstGeom>
          <a:solidFill>
            <a:schemeClr val="lt2"/>
          </a:solidFill>
          <a:ln cap="flat" cmpd="sng" w="7620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8"/>
          <p:cNvSpPr txBox="1"/>
          <p:nvPr/>
        </p:nvSpPr>
        <p:spPr>
          <a:xfrm>
            <a:off x="5055274" y="4754525"/>
            <a:ext cx="1986300" cy="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76A5AF"/>
                </a:solidFill>
                <a:latin typeface="Source Code Pro"/>
                <a:ea typeface="Source Code Pro"/>
                <a:cs typeface="Source Code Pro"/>
                <a:sym typeface="Source Code Pro"/>
              </a:rPr>
              <a:t>Gene Expression</a:t>
            </a:r>
            <a:endParaRPr b="1">
              <a:solidFill>
                <a:srgbClr val="76A5AF"/>
              </a:solidFill>
              <a:latin typeface="Source Code Pro"/>
              <a:ea typeface="Source Code Pro"/>
              <a:cs typeface="Source Code Pro"/>
              <a:sym typeface="Source Code Pro"/>
            </a:endParaRPr>
          </a:p>
        </p:txBody>
      </p:sp>
      <p:sp>
        <p:nvSpPr>
          <p:cNvPr id="234" name="Google Shape;234;p38"/>
          <p:cNvSpPr txBox="1"/>
          <p:nvPr/>
        </p:nvSpPr>
        <p:spPr>
          <a:xfrm>
            <a:off x="3729071" y="4754520"/>
            <a:ext cx="1527300" cy="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D966"/>
                </a:solidFill>
                <a:latin typeface="Source Code Pro"/>
                <a:ea typeface="Source Code Pro"/>
                <a:cs typeface="Source Code Pro"/>
                <a:sym typeface="Source Code Pro"/>
              </a:rPr>
              <a:t>mRNA</a:t>
            </a:r>
            <a:endParaRPr b="1">
              <a:solidFill>
                <a:srgbClr val="FFD966"/>
              </a:solidFill>
              <a:latin typeface="Source Code Pro"/>
              <a:ea typeface="Source Code Pro"/>
              <a:cs typeface="Source Code Pro"/>
              <a:sym typeface="Source Code Pro"/>
            </a:endParaRPr>
          </a:p>
        </p:txBody>
      </p:sp>
      <p:sp>
        <p:nvSpPr>
          <p:cNvPr id="235" name="Google Shape;235;p38"/>
          <p:cNvSpPr txBox="1"/>
          <p:nvPr/>
        </p:nvSpPr>
        <p:spPr>
          <a:xfrm>
            <a:off x="1661230" y="4754525"/>
            <a:ext cx="1527300" cy="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A9999"/>
                </a:solidFill>
                <a:latin typeface="Source Code Pro"/>
                <a:ea typeface="Source Code Pro"/>
                <a:cs typeface="Source Code Pro"/>
                <a:sym typeface="Source Code Pro"/>
              </a:rPr>
              <a:t>Methylation</a:t>
            </a:r>
            <a:endParaRPr b="1">
              <a:solidFill>
                <a:srgbClr val="EA9999"/>
              </a:solidFill>
              <a:latin typeface="Source Code Pro"/>
              <a:ea typeface="Source Code Pro"/>
              <a:cs typeface="Source Code Pro"/>
              <a:sym typeface="Source Code Pro"/>
            </a:endParaRPr>
          </a:p>
        </p:txBody>
      </p:sp>
      <p:sp>
        <p:nvSpPr>
          <p:cNvPr id="236" name="Google Shape;236;p38"/>
          <p:cNvSpPr txBox="1"/>
          <p:nvPr/>
        </p:nvSpPr>
        <p:spPr>
          <a:xfrm>
            <a:off x="381375" y="4368725"/>
            <a:ext cx="12942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Gradient Boosting input</a:t>
            </a:r>
            <a:endParaRPr b="1">
              <a:solidFill>
                <a:srgbClr val="666666"/>
              </a:solidFill>
              <a:latin typeface="Source Code Pro"/>
              <a:ea typeface="Source Code Pro"/>
              <a:cs typeface="Source Code Pro"/>
              <a:sym typeface="Source Code Pro"/>
            </a:endParaRPr>
          </a:p>
        </p:txBody>
      </p:sp>
      <p:sp>
        <p:nvSpPr>
          <p:cNvPr id="237" name="Google Shape;237;p38"/>
          <p:cNvSpPr txBox="1"/>
          <p:nvPr/>
        </p:nvSpPr>
        <p:spPr>
          <a:xfrm>
            <a:off x="366725" y="2944275"/>
            <a:ext cx="1445100" cy="10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Gradient boosting output = Cox input</a:t>
            </a:r>
            <a:endParaRPr b="1">
              <a:solidFill>
                <a:srgbClr val="666666"/>
              </a:solidFill>
              <a:latin typeface="Source Code Pro"/>
              <a:ea typeface="Source Code Pro"/>
              <a:cs typeface="Source Code Pro"/>
              <a:sym typeface="Source Code Pro"/>
            </a:endParaRPr>
          </a:p>
        </p:txBody>
      </p:sp>
      <p:sp>
        <p:nvSpPr>
          <p:cNvPr id="238" name="Google Shape;238;p38"/>
          <p:cNvSpPr txBox="1"/>
          <p:nvPr/>
        </p:nvSpPr>
        <p:spPr>
          <a:xfrm>
            <a:off x="3464675" y="2014350"/>
            <a:ext cx="1294200" cy="63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Final Survival</a:t>
            </a:r>
            <a:endParaRPr b="1">
              <a:solidFill>
                <a:schemeClr val="accent3"/>
              </a:solidFill>
              <a:latin typeface="Source Code Pro"/>
              <a:ea typeface="Source Code Pro"/>
              <a:cs typeface="Source Code Pro"/>
              <a:sym typeface="Source Code Pro"/>
            </a:endParaRPr>
          </a:p>
        </p:txBody>
      </p:sp>
      <p:cxnSp>
        <p:nvCxnSpPr>
          <p:cNvPr id="239" name="Google Shape;239;p38"/>
          <p:cNvCxnSpPr>
            <a:endCxn id="238" idx="1"/>
          </p:cNvCxnSpPr>
          <p:nvPr/>
        </p:nvCxnSpPr>
        <p:spPr>
          <a:xfrm flipH="1" rot="10800000">
            <a:off x="2510375" y="2333100"/>
            <a:ext cx="954300" cy="637500"/>
          </a:xfrm>
          <a:prstGeom prst="straightConnector1">
            <a:avLst/>
          </a:prstGeom>
          <a:noFill/>
          <a:ln cap="flat" cmpd="sng" w="19050">
            <a:solidFill>
              <a:srgbClr val="999999"/>
            </a:solidFill>
            <a:prstDash val="solid"/>
            <a:round/>
            <a:headEnd len="med" w="med" type="none"/>
            <a:tailEnd len="med" w="med" type="triangle"/>
          </a:ln>
        </p:spPr>
      </p:cxnSp>
      <p:cxnSp>
        <p:nvCxnSpPr>
          <p:cNvPr id="240" name="Google Shape;240;p38"/>
          <p:cNvCxnSpPr/>
          <p:nvPr/>
        </p:nvCxnSpPr>
        <p:spPr>
          <a:xfrm flipH="1" rot="10800000">
            <a:off x="4020132" y="2550575"/>
            <a:ext cx="30900" cy="486300"/>
          </a:xfrm>
          <a:prstGeom prst="straightConnector1">
            <a:avLst/>
          </a:prstGeom>
          <a:noFill/>
          <a:ln cap="flat" cmpd="sng" w="19050">
            <a:solidFill>
              <a:srgbClr val="999999"/>
            </a:solidFill>
            <a:prstDash val="solid"/>
            <a:round/>
            <a:headEnd len="med" w="med" type="none"/>
            <a:tailEnd len="med" w="med" type="triangle"/>
          </a:ln>
        </p:spPr>
      </p:cxnSp>
      <p:cxnSp>
        <p:nvCxnSpPr>
          <p:cNvPr id="241" name="Google Shape;241;p38"/>
          <p:cNvCxnSpPr>
            <a:endCxn id="238" idx="3"/>
          </p:cNvCxnSpPr>
          <p:nvPr/>
        </p:nvCxnSpPr>
        <p:spPr>
          <a:xfrm rot="10800000">
            <a:off x="4758875" y="2333100"/>
            <a:ext cx="828600" cy="622200"/>
          </a:xfrm>
          <a:prstGeom prst="straightConnector1">
            <a:avLst/>
          </a:prstGeom>
          <a:noFill/>
          <a:ln cap="flat" cmpd="sng" w="19050">
            <a:solidFill>
              <a:srgbClr val="999999"/>
            </a:solidFill>
            <a:prstDash val="solid"/>
            <a:round/>
            <a:headEnd len="med" w="med" type="none"/>
            <a:tailEnd len="med" w="med" type="triangle"/>
          </a:ln>
        </p:spPr>
      </p:cxnSp>
      <p:sp>
        <p:nvSpPr>
          <p:cNvPr id="242" name="Google Shape;242;p38"/>
          <p:cNvSpPr txBox="1"/>
          <p:nvPr/>
        </p:nvSpPr>
        <p:spPr>
          <a:xfrm>
            <a:off x="1851400" y="2970100"/>
            <a:ext cx="12942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243" name="Google Shape;243;p38"/>
          <p:cNvSpPr txBox="1"/>
          <p:nvPr/>
        </p:nvSpPr>
        <p:spPr>
          <a:xfrm>
            <a:off x="3375400" y="2970100"/>
            <a:ext cx="12942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244" name="Google Shape;244;p38"/>
          <p:cNvSpPr txBox="1"/>
          <p:nvPr/>
        </p:nvSpPr>
        <p:spPr>
          <a:xfrm>
            <a:off x="5051800" y="2970100"/>
            <a:ext cx="12942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245" name="Google Shape;245;p38"/>
          <p:cNvSpPr txBox="1"/>
          <p:nvPr/>
        </p:nvSpPr>
        <p:spPr>
          <a:xfrm>
            <a:off x="383050" y="2080275"/>
            <a:ext cx="1445100" cy="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Cox output</a:t>
            </a:r>
            <a:endParaRPr b="1">
              <a:solidFill>
                <a:srgbClr val="666666"/>
              </a:solidFill>
              <a:latin typeface="Source Code Pro"/>
              <a:ea typeface="Source Code Pro"/>
              <a:cs typeface="Source Code Pro"/>
              <a:sym typeface="Source Code Pro"/>
            </a:endParaRPr>
          </a:p>
        </p:txBody>
      </p:sp>
      <p:sp>
        <p:nvSpPr>
          <p:cNvPr id="246" name="Google Shape;246;p38"/>
          <p:cNvSpPr/>
          <p:nvPr/>
        </p:nvSpPr>
        <p:spPr>
          <a:xfrm>
            <a:off x="1622650" y="3260600"/>
            <a:ext cx="3214800" cy="1882800"/>
          </a:xfrm>
          <a:prstGeom prst="rect">
            <a:avLst/>
          </a:prstGeom>
          <a:solidFill>
            <a:srgbClr val="666666">
              <a:alpha val="614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292850"/>
            <a:ext cx="8832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Task 2 model</a:t>
            </a:r>
            <a:endParaRPr sz="3800"/>
          </a:p>
        </p:txBody>
      </p:sp>
      <p:sp>
        <p:nvSpPr>
          <p:cNvPr id="252" name="Google Shape;252;p39"/>
          <p:cNvSpPr/>
          <p:nvPr/>
        </p:nvSpPr>
        <p:spPr>
          <a:xfrm>
            <a:off x="5112177" y="2689867"/>
            <a:ext cx="1105200" cy="1352100"/>
          </a:xfrm>
          <a:prstGeom prst="triangle">
            <a:avLst>
              <a:gd fmla="val 50000" name="adj"/>
            </a:avLst>
          </a:prstGeom>
          <a:solidFill>
            <a:schemeClr val="lt2"/>
          </a:solidFill>
          <a:ln cap="flat" cmpd="sng" w="76200">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9"/>
          <p:cNvSpPr/>
          <p:nvPr/>
        </p:nvSpPr>
        <p:spPr>
          <a:xfrm>
            <a:off x="3453406" y="2686254"/>
            <a:ext cx="1105200" cy="1352100"/>
          </a:xfrm>
          <a:prstGeom prst="triangle">
            <a:avLst>
              <a:gd fmla="val 50000" name="adj"/>
            </a:avLst>
          </a:prstGeom>
          <a:solidFill>
            <a:schemeClr val="lt2"/>
          </a:solidFill>
          <a:ln cap="flat" cmpd="sng" w="7620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9"/>
          <p:cNvSpPr/>
          <p:nvPr/>
        </p:nvSpPr>
        <p:spPr>
          <a:xfrm>
            <a:off x="1851407" y="2685806"/>
            <a:ext cx="1105200" cy="1352100"/>
          </a:xfrm>
          <a:prstGeom prst="triangle">
            <a:avLst>
              <a:gd fmla="val 50000" name="adj"/>
            </a:avLst>
          </a:prstGeom>
          <a:solidFill>
            <a:schemeClr val="lt2"/>
          </a:solidFill>
          <a:ln cap="flat" cmpd="sng" w="7620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9"/>
          <p:cNvSpPr txBox="1"/>
          <p:nvPr/>
        </p:nvSpPr>
        <p:spPr>
          <a:xfrm>
            <a:off x="5055274" y="4068725"/>
            <a:ext cx="1986300" cy="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76A5AF"/>
                </a:solidFill>
                <a:latin typeface="Source Code Pro"/>
                <a:ea typeface="Source Code Pro"/>
                <a:cs typeface="Source Code Pro"/>
                <a:sym typeface="Source Code Pro"/>
              </a:rPr>
              <a:t>Gene Expression</a:t>
            </a:r>
            <a:endParaRPr b="1">
              <a:solidFill>
                <a:srgbClr val="76A5AF"/>
              </a:solidFill>
              <a:latin typeface="Source Code Pro"/>
              <a:ea typeface="Source Code Pro"/>
              <a:cs typeface="Source Code Pro"/>
              <a:sym typeface="Source Code Pro"/>
            </a:endParaRPr>
          </a:p>
        </p:txBody>
      </p:sp>
      <p:sp>
        <p:nvSpPr>
          <p:cNvPr id="256" name="Google Shape;256;p39"/>
          <p:cNvSpPr txBox="1"/>
          <p:nvPr/>
        </p:nvSpPr>
        <p:spPr>
          <a:xfrm>
            <a:off x="3729071" y="4068720"/>
            <a:ext cx="1527300" cy="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D966"/>
                </a:solidFill>
                <a:latin typeface="Source Code Pro"/>
                <a:ea typeface="Source Code Pro"/>
                <a:cs typeface="Source Code Pro"/>
                <a:sym typeface="Source Code Pro"/>
              </a:rPr>
              <a:t>mRNA</a:t>
            </a:r>
            <a:endParaRPr b="1">
              <a:solidFill>
                <a:srgbClr val="FFD966"/>
              </a:solidFill>
              <a:latin typeface="Source Code Pro"/>
              <a:ea typeface="Source Code Pro"/>
              <a:cs typeface="Source Code Pro"/>
              <a:sym typeface="Source Code Pro"/>
            </a:endParaRPr>
          </a:p>
        </p:txBody>
      </p:sp>
      <p:sp>
        <p:nvSpPr>
          <p:cNvPr id="257" name="Google Shape;257;p39"/>
          <p:cNvSpPr txBox="1"/>
          <p:nvPr/>
        </p:nvSpPr>
        <p:spPr>
          <a:xfrm>
            <a:off x="1661230" y="4068725"/>
            <a:ext cx="1527300" cy="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A9999"/>
                </a:solidFill>
                <a:latin typeface="Source Code Pro"/>
                <a:ea typeface="Source Code Pro"/>
                <a:cs typeface="Source Code Pro"/>
                <a:sym typeface="Source Code Pro"/>
              </a:rPr>
              <a:t>Methylation</a:t>
            </a:r>
            <a:endParaRPr b="1">
              <a:solidFill>
                <a:srgbClr val="EA9999"/>
              </a:solidFill>
              <a:latin typeface="Source Code Pro"/>
              <a:ea typeface="Source Code Pro"/>
              <a:cs typeface="Source Code Pro"/>
              <a:sym typeface="Source Code Pro"/>
            </a:endParaRPr>
          </a:p>
        </p:txBody>
      </p:sp>
      <p:sp>
        <p:nvSpPr>
          <p:cNvPr id="258" name="Google Shape;258;p39"/>
          <p:cNvSpPr txBox="1"/>
          <p:nvPr/>
        </p:nvSpPr>
        <p:spPr>
          <a:xfrm>
            <a:off x="381375" y="3682925"/>
            <a:ext cx="12942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Gradient Boosting input</a:t>
            </a:r>
            <a:endParaRPr b="1">
              <a:solidFill>
                <a:srgbClr val="666666"/>
              </a:solidFill>
              <a:latin typeface="Source Code Pro"/>
              <a:ea typeface="Source Code Pro"/>
              <a:cs typeface="Source Code Pro"/>
              <a:sym typeface="Source Code Pro"/>
            </a:endParaRPr>
          </a:p>
        </p:txBody>
      </p:sp>
      <p:sp>
        <p:nvSpPr>
          <p:cNvPr id="259" name="Google Shape;259;p39"/>
          <p:cNvSpPr txBox="1"/>
          <p:nvPr/>
        </p:nvSpPr>
        <p:spPr>
          <a:xfrm>
            <a:off x="366725" y="2258475"/>
            <a:ext cx="1445100" cy="10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Gradient boosting output = Cox input</a:t>
            </a:r>
            <a:endParaRPr b="1">
              <a:solidFill>
                <a:srgbClr val="666666"/>
              </a:solidFill>
              <a:latin typeface="Source Code Pro"/>
              <a:ea typeface="Source Code Pro"/>
              <a:cs typeface="Source Code Pro"/>
              <a:sym typeface="Source Code Pro"/>
            </a:endParaRPr>
          </a:p>
        </p:txBody>
      </p:sp>
      <p:sp>
        <p:nvSpPr>
          <p:cNvPr id="260" name="Google Shape;260;p39"/>
          <p:cNvSpPr txBox="1"/>
          <p:nvPr/>
        </p:nvSpPr>
        <p:spPr>
          <a:xfrm>
            <a:off x="3464675" y="1328550"/>
            <a:ext cx="1294200" cy="63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Final Survival</a:t>
            </a:r>
            <a:endParaRPr b="1">
              <a:solidFill>
                <a:schemeClr val="accent3"/>
              </a:solidFill>
              <a:latin typeface="Source Code Pro"/>
              <a:ea typeface="Source Code Pro"/>
              <a:cs typeface="Source Code Pro"/>
              <a:sym typeface="Source Code Pro"/>
            </a:endParaRPr>
          </a:p>
        </p:txBody>
      </p:sp>
      <p:cxnSp>
        <p:nvCxnSpPr>
          <p:cNvPr id="261" name="Google Shape;261;p39"/>
          <p:cNvCxnSpPr>
            <a:endCxn id="260" idx="1"/>
          </p:cNvCxnSpPr>
          <p:nvPr/>
        </p:nvCxnSpPr>
        <p:spPr>
          <a:xfrm flipH="1" rot="10800000">
            <a:off x="2510375" y="1647300"/>
            <a:ext cx="954300" cy="637500"/>
          </a:xfrm>
          <a:prstGeom prst="straightConnector1">
            <a:avLst/>
          </a:prstGeom>
          <a:noFill/>
          <a:ln cap="flat" cmpd="sng" w="19050">
            <a:solidFill>
              <a:srgbClr val="999999"/>
            </a:solidFill>
            <a:prstDash val="solid"/>
            <a:round/>
            <a:headEnd len="med" w="med" type="none"/>
            <a:tailEnd len="med" w="med" type="triangle"/>
          </a:ln>
        </p:spPr>
      </p:cxnSp>
      <p:cxnSp>
        <p:nvCxnSpPr>
          <p:cNvPr id="262" name="Google Shape;262;p39"/>
          <p:cNvCxnSpPr/>
          <p:nvPr/>
        </p:nvCxnSpPr>
        <p:spPr>
          <a:xfrm flipH="1" rot="10800000">
            <a:off x="4020132" y="1864775"/>
            <a:ext cx="30900" cy="486300"/>
          </a:xfrm>
          <a:prstGeom prst="straightConnector1">
            <a:avLst/>
          </a:prstGeom>
          <a:noFill/>
          <a:ln cap="flat" cmpd="sng" w="19050">
            <a:solidFill>
              <a:srgbClr val="999999"/>
            </a:solidFill>
            <a:prstDash val="solid"/>
            <a:round/>
            <a:headEnd len="med" w="med" type="none"/>
            <a:tailEnd len="med" w="med" type="triangle"/>
          </a:ln>
        </p:spPr>
      </p:cxnSp>
      <p:cxnSp>
        <p:nvCxnSpPr>
          <p:cNvPr id="263" name="Google Shape;263;p39"/>
          <p:cNvCxnSpPr>
            <a:endCxn id="260" idx="3"/>
          </p:cNvCxnSpPr>
          <p:nvPr/>
        </p:nvCxnSpPr>
        <p:spPr>
          <a:xfrm rot="10800000">
            <a:off x="4758875" y="1647300"/>
            <a:ext cx="828600" cy="622200"/>
          </a:xfrm>
          <a:prstGeom prst="straightConnector1">
            <a:avLst/>
          </a:prstGeom>
          <a:noFill/>
          <a:ln cap="flat" cmpd="sng" w="19050">
            <a:solidFill>
              <a:srgbClr val="999999"/>
            </a:solidFill>
            <a:prstDash val="solid"/>
            <a:round/>
            <a:headEnd len="med" w="med" type="none"/>
            <a:tailEnd len="med" w="med" type="triangle"/>
          </a:ln>
        </p:spPr>
      </p:cxnSp>
      <p:sp>
        <p:nvSpPr>
          <p:cNvPr id="264" name="Google Shape;264;p39"/>
          <p:cNvSpPr txBox="1"/>
          <p:nvPr/>
        </p:nvSpPr>
        <p:spPr>
          <a:xfrm>
            <a:off x="1851400" y="2284300"/>
            <a:ext cx="12942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265" name="Google Shape;265;p39"/>
          <p:cNvSpPr txBox="1"/>
          <p:nvPr/>
        </p:nvSpPr>
        <p:spPr>
          <a:xfrm>
            <a:off x="3375400" y="2284300"/>
            <a:ext cx="12942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266" name="Google Shape;266;p39"/>
          <p:cNvSpPr txBox="1"/>
          <p:nvPr/>
        </p:nvSpPr>
        <p:spPr>
          <a:xfrm>
            <a:off x="5051800" y="2284300"/>
            <a:ext cx="12942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267" name="Google Shape;267;p39"/>
          <p:cNvSpPr txBox="1"/>
          <p:nvPr/>
        </p:nvSpPr>
        <p:spPr>
          <a:xfrm>
            <a:off x="383050" y="1394475"/>
            <a:ext cx="1445100" cy="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Cox output</a:t>
            </a:r>
            <a:endParaRPr b="1">
              <a:solidFill>
                <a:srgbClr val="666666"/>
              </a:solidFill>
              <a:latin typeface="Source Code Pro"/>
              <a:ea typeface="Source Code Pro"/>
              <a:cs typeface="Source Code Pro"/>
              <a:sym typeface="Source Code Pro"/>
            </a:endParaRPr>
          </a:p>
        </p:txBody>
      </p:sp>
      <p:sp>
        <p:nvSpPr>
          <p:cNvPr id="268" name="Google Shape;268;p39"/>
          <p:cNvSpPr/>
          <p:nvPr/>
        </p:nvSpPr>
        <p:spPr>
          <a:xfrm>
            <a:off x="1622650" y="2574800"/>
            <a:ext cx="3214800" cy="1882800"/>
          </a:xfrm>
          <a:prstGeom prst="rect">
            <a:avLst/>
          </a:prstGeom>
          <a:solidFill>
            <a:srgbClr val="666666">
              <a:alpha val="614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39"/>
          <p:cNvCxnSpPr/>
          <p:nvPr/>
        </p:nvCxnSpPr>
        <p:spPr>
          <a:xfrm rot="10800000">
            <a:off x="2694100" y="2743300"/>
            <a:ext cx="2281500" cy="1558200"/>
          </a:xfrm>
          <a:prstGeom prst="straightConnector1">
            <a:avLst/>
          </a:prstGeom>
          <a:noFill/>
          <a:ln cap="flat" cmpd="sng" w="28575">
            <a:solidFill>
              <a:srgbClr val="45818E"/>
            </a:solidFill>
            <a:prstDash val="solid"/>
            <a:round/>
            <a:headEnd len="med" w="med" type="none"/>
            <a:tailEnd len="med" w="med" type="triangle"/>
          </a:ln>
        </p:spPr>
      </p:cxnSp>
      <p:cxnSp>
        <p:nvCxnSpPr>
          <p:cNvPr id="270" name="Google Shape;270;p39"/>
          <p:cNvCxnSpPr/>
          <p:nvPr/>
        </p:nvCxnSpPr>
        <p:spPr>
          <a:xfrm rot="10800000">
            <a:off x="3918755" y="2605443"/>
            <a:ext cx="1056900" cy="1696200"/>
          </a:xfrm>
          <a:prstGeom prst="straightConnector1">
            <a:avLst/>
          </a:prstGeom>
          <a:noFill/>
          <a:ln cap="flat" cmpd="sng" w="28575">
            <a:solidFill>
              <a:srgbClr val="45818E"/>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311700" y="292850"/>
            <a:ext cx="8832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Choosing the predictor</a:t>
            </a:r>
            <a:endParaRPr sz="3800"/>
          </a:p>
        </p:txBody>
      </p:sp>
      <p:sp>
        <p:nvSpPr>
          <p:cNvPr id="276" name="Google Shape;276;p40"/>
          <p:cNvSpPr txBox="1"/>
          <p:nvPr/>
        </p:nvSpPr>
        <p:spPr>
          <a:xfrm>
            <a:off x="390325" y="1212700"/>
            <a:ext cx="7337400" cy="2493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434343"/>
              </a:buClr>
              <a:buSzPts val="1200"/>
              <a:buChar char="-"/>
            </a:pPr>
            <a:r>
              <a:rPr lang="en" sz="1200">
                <a:solidFill>
                  <a:srgbClr val="434343"/>
                </a:solidFill>
                <a:highlight>
                  <a:srgbClr val="FFFFFF"/>
                </a:highlight>
                <a:latin typeface="Source Code Pro"/>
                <a:ea typeface="Source Code Pro"/>
                <a:cs typeface="Source Code Pro"/>
                <a:sym typeface="Source Code Pro"/>
              </a:rPr>
              <a:t>NN - 5 layer NN using pytorch of python</a:t>
            </a:r>
            <a:endParaRPr sz="1200">
              <a:solidFill>
                <a:srgbClr val="434343"/>
              </a:solidFill>
              <a:highlight>
                <a:srgbClr val="FFFFFF"/>
              </a:highlight>
            </a:endParaRPr>
          </a:p>
          <a:p>
            <a:pPr indent="-304800" lvl="0" marL="457200" rtl="0" algn="l">
              <a:lnSpc>
                <a:spcPct val="115000"/>
              </a:lnSpc>
              <a:spcBef>
                <a:spcPts val="0"/>
              </a:spcBef>
              <a:spcAft>
                <a:spcPts val="0"/>
              </a:spcAft>
              <a:buClr>
                <a:srgbClr val="434343"/>
              </a:buClr>
              <a:buSzPts val="1200"/>
              <a:buFont typeface="Source Code Pro"/>
              <a:buChar char="-"/>
            </a:pPr>
            <a:r>
              <a:rPr lang="en" sz="1200">
                <a:solidFill>
                  <a:srgbClr val="434343"/>
                </a:solidFill>
                <a:highlight>
                  <a:srgbClr val="FFFFFF"/>
                </a:highlight>
                <a:latin typeface="Source Code Pro"/>
                <a:ea typeface="Source Code Pro"/>
                <a:cs typeface="Source Code Pro"/>
                <a:sym typeface="Source Code Pro"/>
              </a:rPr>
              <a:t>Random forest - I used the Random Forest model of scikit library with the default values of hyperparameters.</a:t>
            </a:r>
            <a:endParaRPr sz="1200">
              <a:solidFill>
                <a:srgbClr val="434343"/>
              </a:solidFill>
              <a:highlight>
                <a:srgbClr val="FFFFFF"/>
              </a:highlight>
              <a:latin typeface="Source Code Pro"/>
              <a:ea typeface="Source Code Pro"/>
              <a:cs typeface="Source Code Pro"/>
              <a:sym typeface="Source Code Pro"/>
            </a:endParaRPr>
          </a:p>
          <a:p>
            <a:pPr indent="-304800" lvl="0" marL="457200" rtl="0" algn="l">
              <a:lnSpc>
                <a:spcPct val="115000"/>
              </a:lnSpc>
              <a:spcBef>
                <a:spcPts val="0"/>
              </a:spcBef>
              <a:spcAft>
                <a:spcPts val="0"/>
              </a:spcAft>
              <a:buClr>
                <a:srgbClr val="434343"/>
              </a:buClr>
              <a:buSzPts val="1200"/>
              <a:buFont typeface="Source Code Pro"/>
              <a:buChar char="-"/>
            </a:pPr>
            <a:r>
              <a:rPr lang="en" sz="1200">
                <a:solidFill>
                  <a:srgbClr val="434343"/>
                </a:solidFill>
                <a:highlight>
                  <a:srgbClr val="FFFFFF"/>
                </a:highlight>
                <a:latin typeface="Source Code Pro"/>
                <a:ea typeface="Source Code Pro"/>
                <a:cs typeface="Source Code Pro"/>
                <a:sym typeface="Source Code Pro"/>
              </a:rPr>
              <a:t>Linear regression - I used the linear regression model of scikit library- 2 predictors, one for mRna predictions and one for Methyl predictions.</a:t>
            </a:r>
            <a:endParaRPr sz="1200">
              <a:solidFill>
                <a:srgbClr val="434343"/>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200">
                <a:solidFill>
                  <a:srgbClr val="434343"/>
                </a:solidFill>
                <a:highlight>
                  <a:srgbClr val="FFFFFF"/>
                </a:highlight>
                <a:latin typeface="Source Code Pro"/>
                <a:ea typeface="Source Code Pro"/>
                <a:cs typeface="Source Code Pro"/>
                <a:sym typeface="Source Code Pro"/>
              </a:rPr>
              <a:t>I compared between the multi view model that gets all the omics (concordance index 0.843) to these models. Using the folds with cross validation, the averaged concordance index over all the cancer types the of the model using the NN predictor was 0.531, the model using the Random forest predictor was 0.677, and the model using linear regression model was 0.829 (even better than the concatenated omics gradient boosting model).</a:t>
            </a:r>
            <a:endParaRPr>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311700" y="292850"/>
            <a:ext cx="8832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Task 2 model</a:t>
            </a:r>
            <a:endParaRPr sz="3800"/>
          </a:p>
        </p:txBody>
      </p:sp>
      <p:sp>
        <p:nvSpPr>
          <p:cNvPr id="282" name="Google Shape;282;p41"/>
          <p:cNvSpPr/>
          <p:nvPr/>
        </p:nvSpPr>
        <p:spPr>
          <a:xfrm>
            <a:off x="5112177" y="2689867"/>
            <a:ext cx="1105200" cy="1352100"/>
          </a:xfrm>
          <a:prstGeom prst="triangle">
            <a:avLst>
              <a:gd fmla="val 50000" name="adj"/>
            </a:avLst>
          </a:prstGeom>
          <a:solidFill>
            <a:schemeClr val="lt2"/>
          </a:solidFill>
          <a:ln cap="flat" cmpd="sng" w="76200">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1"/>
          <p:cNvSpPr/>
          <p:nvPr/>
        </p:nvSpPr>
        <p:spPr>
          <a:xfrm>
            <a:off x="3453406" y="2686254"/>
            <a:ext cx="1105200" cy="1352100"/>
          </a:xfrm>
          <a:prstGeom prst="triangle">
            <a:avLst>
              <a:gd fmla="val 50000" name="adj"/>
            </a:avLst>
          </a:prstGeom>
          <a:solidFill>
            <a:schemeClr val="lt2"/>
          </a:solidFill>
          <a:ln cap="flat" cmpd="sng" w="7620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1"/>
          <p:cNvSpPr/>
          <p:nvPr/>
        </p:nvSpPr>
        <p:spPr>
          <a:xfrm>
            <a:off x="1851407" y="2685806"/>
            <a:ext cx="1105200" cy="1352100"/>
          </a:xfrm>
          <a:prstGeom prst="triangle">
            <a:avLst>
              <a:gd fmla="val 50000" name="adj"/>
            </a:avLst>
          </a:prstGeom>
          <a:solidFill>
            <a:schemeClr val="lt2"/>
          </a:solidFill>
          <a:ln cap="flat" cmpd="sng" w="7620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1"/>
          <p:cNvSpPr txBox="1"/>
          <p:nvPr/>
        </p:nvSpPr>
        <p:spPr>
          <a:xfrm>
            <a:off x="5055274" y="4068725"/>
            <a:ext cx="1986300" cy="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76A5AF"/>
                </a:solidFill>
                <a:latin typeface="Source Code Pro"/>
                <a:ea typeface="Source Code Pro"/>
                <a:cs typeface="Source Code Pro"/>
                <a:sym typeface="Source Code Pro"/>
              </a:rPr>
              <a:t>Gene Expression</a:t>
            </a:r>
            <a:endParaRPr b="1">
              <a:solidFill>
                <a:srgbClr val="76A5AF"/>
              </a:solidFill>
              <a:latin typeface="Source Code Pro"/>
              <a:ea typeface="Source Code Pro"/>
              <a:cs typeface="Source Code Pro"/>
              <a:sym typeface="Source Code Pro"/>
            </a:endParaRPr>
          </a:p>
        </p:txBody>
      </p:sp>
      <p:sp>
        <p:nvSpPr>
          <p:cNvPr id="286" name="Google Shape;286;p41"/>
          <p:cNvSpPr txBox="1"/>
          <p:nvPr/>
        </p:nvSpPr>
        <p:spPr>
          <a:xfrm>
            <a:off x="3729071" y="4068720"/>
            <a:ext cx="1527300" cy="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D966"/>
                </a:solidFill>
                <a:latin typeface="Source Code Pro"/>
                <a:ea typeface="Source Code Pro"/>
                <a:cs typeface="Source Code Pro"/>
                <a:sym typeface="Source Code Pro"/>
              </a:rPr>
              <a:t>mRNA</a:t>
            </a:r>
            <a:endParaRPr b="1">
              <a:solidFill>
                <a:srgbClr val="FFD966"/>
              </a:solidFill>
              <a:latin typeface="Source Code Pro"/>
              <a:ea typeface="Source Code Pro"/>
              <a:cs typeface="Source Code Pro"/>
              <a:sym typeface="Source Code Pro"/>
            </a:endParaRPr>
          </a:p>
        </p:txBody>
      </p:sp>
      <p:sp>
        <p:nvSpPr>
          <p:cNvPr id="287" name="Google Shape;287;p41"/>
          <p:cNvSpPr txBox="1"/>
          <p:nvPr/>
        </p:nvSpPr>
        <p:spPr>
          <a:xfrm>
            <a:off x="1661230" y="4068725"/>
            <a:ext cx="1527300" cy="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A9999"/>
                </a:solidFill>
                <a:latin typeface="Source Code Pro"/>
                <a:ea typeface="Source Code Pro"/>
                <a:cs typeface="Source Code Pro"/>
                <a:sym typeface="Source Code Pro"/>
              </a:rPr>
              <a:t>Methylation</a:t>
            </a:r>
            <a:endParaRPr b="1">
              <a:solidFill>
                <a:srgbClr val="EA9999"/>
              </a:solidFill>
              <a:latin typeface="Source Code Pro"/>
              <a:ea typeface="Source Code Pro"/>
              <a:cs typeface="Source Code Pro"/>
              <a:sym typeface="Source Code Pro"/>
            </a:endParaRPr>
          </a:p>
        </p:txBody>
      </p:sp>
      <p:sp>
        <p:nvSpPr>
          <p:cNvPr id="288" name="Google Shape;288;p41"/>
          <p:cNvSpPr txBox="1"/>
          <p:nvPr/>
        </p:nvSpPr>
        <p:spPr>
          <a:xfrm>
            <a:off x="381375" y="3682925"/>
            <a:ext cx="12942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Gradient Boosting input</a:t>
            </a:r>
            <a:endParaRPr b="1">
              <a:solidFill>
                <a:srgbClr val="666666"/>
              </a:solidFill>
              <a:latin typeface="Source Code Pro"/>
              <a:ea typeface="Source Code Pro"/>
              <a:cs typeface="Source Code Pro"/>
              <a:sym typeface="Source Code Pro"/>
            </a:endParaRPr>
          </a:p>
        </p:txBody>
      </p:sp>
      <p:sp>
        <p:nvSpPr>
          <p:cNvPr id="289" name="Google Shape;289;p41"/>
          <p:cNvSpPr txBox="1"/>
          <p:nvPr/>
        </p:nvSpPr>
        <p:spPr>
          <a:xfrm>
            <a:off x="366725" y="2258475"/>
            <a:ext cx="1445100" cy="10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Gradient boosting output = Cox input</a:t>
            </a:r>
            <a:endParaRPr b="1">
              <a:solidFill>
                <a:srgbClr val="666666"/>
              </a:solidFill>
              <a:latin typeface="Source Code Pro"/>
              <a:ea typeface="Source Code Pro"/>
              <a:cs typeface="Source Code Pro"/>
              <a:sym typeface="Source Code Pro"/>
            </a:endParaRPr>
          </a:p>
        </p:txBody>
      </p:sp>
      <p:sp>
        <p:nvSpPr>
          <p:cNvPr id="290" name="Google Shape;290;p41"/>
          <p:cNvSpPr txBox="1"/>
          <p:nvPr/>
        </p:nvSpPr>
        <p:spPr>
          <a:xfrm>
            <a:off x="3464675" y="1328550"/>
            <a:ext cx="1294200" cy="63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Final Survival</a:t>
            </a:r>
            <a:endParaRPr b="1">
              <a:solidFill>
                <a:schemeClr val="accent3"/>
              </a:solidFill>
              <a:latin typeface="Source Code Pro"/>
              <a:ea typeface="Source Code Pro"/>
              <a:cs typeface="Source Code Pro"/>
              <a:sym typeface="Source Code Pro"/>
            </a:endParaRPr>
          </a:p>
        </p:txBody>
      </p:sp>
      <p:cxnSp>
        <p:nvCxnSpPr>
          <p:cNvPr id="291" name="Google Shape;291;p41"/>
          <p:cNvCxnSpPr>
            <a:endCxn id="290" idx="1"/>
          </p:cNvCxnSpPr>
          <p:nvPr/>
        </p:nvCxnSpPr>
        <p:spPr>
          <a:xfrm flipH="1" rot="10800000">
            <a:off x="2510375" y="1647300"/>
            <a:ext cx="954300" cy="637500"/>
          </a:xfrm>
          <a:prstGeom prst="straightConnector1">
            <a:avLst/>
          </a:prstGeom>
          <a:noFill/>
          <a:ln cap="flat" cmpd="sng" w="19050">
            <a:solidFill>
              <a:srgbClr val="999999"/>
            </a:solidFill>
            <a:prstDash val="solid"/>
            <a:round/>
            <a:headEnd len="med" w="med" type="none"/>
            <a:tailEnd len="med" w="med" type="triangle"/>
          </a:ln>
        </p:spPr>
      </p:cxnSp>
      <p:cxnSp>
        <p:nvCxnSpPr>
          <p:cNvPr id="292" name="Google Shape;292;p41"/>
          <p:cNvCxnSpPr/>
          <p:nvPr/>
        </p:nvCxnSpPr>
        <p:spPr>
          <a:xfrm flipH="1" rot="10800000">
            <a:off x="4020132" y="1864775"/>
            <a:ext cx="30900" cy="486300"/>
          </a:xfrm>
          <a:prstGeom prst="straightConnector1">
            <a:avLst/>
          </a:prstGeom>
          <a:noFill/>
          <a:ln cap="flat" cmpd="sng" w="19050">
            <a:solidFill>
              <a:srgbClr val="999999"/>
            </a:solidFill>
            <a:prstDash val="solid"/>
            <a:round/>
            <a:headEnd len="med" w="med" type="none"/>
            <a:tailEnd len="med" w="med" type="triangle"/>
          </a:ln>
        </p:spPr>
      </p:cxnSp>
      <p:cxnSp>
        <p:nvCxnSpPr>
          <p:cNvPr id="293" name="Google Shape;293;p41"/>
          <p:cNvCxnSpPr>
            <a:endCxn id="290" idx="3"/>
          </p:cNvCxnSpPr>
          <p:nvPr/>
        </p:nvCxnSpPr>
        <p:spPr>
          <a:xfrm rot="10800000">
            <a:off x="4758875" y="1647300"/>
            <a:ext cx="828600" cy="622200"/>
          </a:xfrm>
          <a:prstGeom prst="straightConnector1">
            <a:avLst/>
          </a:prstGeom>
          <a:noFill/>
          <a:ln cap="flat" cmpd="sng" w="19050">
            <a:solidFill>
              <a:srgbClr val="999999"/>
            </a:solidFill>
            <a:prstDash val="solid"/>
            <a:round/>
            <a:headEnd len="med" w="med" type="none"/>
            <a:tailEnd len="med" w="med" type="triangle"/>
          </a:ln>
        </p:spPr>
      </p:cxnSp>
      <p:sp>
        <p:nvSpPr>
          <p:cNvPr id="294" name="Google Shape;294;p41"/>
          <p:cNvSpPr txBox="1"/>
          <p:nvPr/>
        </p:nvSpPr>
        <p:spPr>
          <a:xfrm>
            <a:off x="1851400" y="2284300"/>
            <a:ext cx="12942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295" name="Google Shape;295;p41"/>
          <p:cNvSpPr txBox="1"/>
          <p:nvPr/>
        </p:nvSpPr>
        <p:spPr>
          <a:xfrm>
            <a:off x="3375400" y="2284300"/>
            <a:ext cx="12942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296" name="Google Shape;296;p41"/>
          <p:cNvSpPr txBox="1"/>
          <p:nvPr/>
        </p:nvSpPr>
        <p:spPr>
          <a:xfrm>
            <a:off x="5051800" y="2284300"/>
            <a:ext cx="12942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297" name="Google Shape;297;p41"/>
          <p:cNvSpPr txBox="1"/>
          <p:nvPr/>
        </p:nvSpPr>
        <p:spPr>
          <a:xfrm>
            <a:off x="383050" y="1394475"/>
            <a:ext cx="1445100" cy="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Cox output</a:t>
            </a:r>
            <a:endParaRPr b="1">
              <a:solidFill>
                <a:srgbClr val="666666"/>
              </a:solidFill>
              <a:latin typeface="Source Code Pro"/>
              <a:ea typeface="Source Code Pro"/>
              <a:cs typeface="Source Code Pro"/>
              <a:sym typeface="Source Code Pro"/>
            </a:endParaRPr>
          </a:p>
        </p:txBody>
      </p:sp>
      <p:sp>
        <p:nvSpPr>
          <p:cNvPr id="298" name="Google Shape;298;p41"/>
          <p:cNvSpPr/>
          <p:nvPr/>
        </p:nvSpPr>
        <p:spPr>
          <a:xfrm>
            <a:off x="1622650" y="2574800"/>
            <a:ext cx="3214800" cy="1882800"/>
          </a:xfrm>
          <a:prstGeom prst="rect">
            <a:avLst/>
          </a:prstGeom>
          <a:solidFill>
            <a:srgbClr val="666666">
              <a:alpha val="614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9" name="Google Shape;299;p41"/>
          <p:cNvCxnSpPr/>
          <p:nvPr/>
        </p:nvCxnSpPr>
        <p:spPr>
          <a:xfrm rot="10800000">
            <a:off x="2694100" y="2743300"/>
            <a:ext cx="2281500" cy="1558200"/>
          </a:xfrm>
          <a:prstGeom prst="straightConnector1">
            <a:avLst/>
          </a:prstGeom>
          <a:noFill/>
          <a:ln cap="flat" cmpd="sng" w="28575">
            <a:solidFill>
              <a:srgbClr val="45818E"/>
            </a:solidFill>
            <a:prstDash val="solid"/>
            <a:round/>
            <a:headEnd len="med" w="med" type="none"/>
            <a:tailEnd len="med" w="med" type="triangle"/>
          </a:ln>
        </p:spPr>
      </p:cxnSp>
      <p:cxnSp>
        <p:nvCxnSpPr>
          <p:cNvPr id="300" name="Google Shape;300;p41"/>
          <p:cNvCxnSpPr/>
          <p:nvPr/>
        </p:nvCxnSpPr>
        <p:spPr>
          <a:xfrm rot="10800000">
            <a:off x="3918755" y="2605443"/>
            <a:ext cx="1056900" cy="1696200"/>
          </a:xfrm>
          <a:prstGeom prst="straightConnector1">
            <a:avLst/>
          </a:prstGeom>
          <a:noFill/>
          <a:ln cap="flat" cmpd="sng" w="28575">
            <a:solidFill>
              <a:srgbClr val="45818E"/>
            </a:solidFill>
            <a:prstDash val="solid"/>
            <a:round/>
            <a:headEnd len="med" w="med" type="none"/>
            <a:tailEnd len="med" w="med" type="triangle"/>
          </a:ln>
        </p:spPr>
      </p:cxnSp>
      <p:sp>
        <p:nvSpPr>
          <p:cNvPr id="301" name="Google Shape;301;p41"/>
          <p:cNvSpPr txBox="1"/>
          <p:nvPr/>
        </p:nvSpPr>
        <p:spPr>
          <a:xfrm rot="1915193">
            <a:off x="2748011" y="3165889"/>
            <a:ext cx="2173687" cy="40007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Linear regression</a:t>
            </a:r>
            <a:endParaRPr>
              <a:latin typeface="Source Code Pro"/>
              <a:ea typeface="Source Code Pro"/>
              <a:cs typeface="Source Code Pro"/>
              <a:sym typeface="Source Code Pro"/>
            </a:endParaRPr>
          </a:p>
        </p:txBody>
      </p:sp>
      <p:sp>
        <p:nvSpPr>
          <p:cNvPr id="302" name="Google Shape;302;p41"/>
          <p:cNvSpPr txBox="1"/>
          <p:nvPr/>
        </p:nvSpPr>
        <p:spPr>
          <a:xfrm rot="3421890">
            <a:off x="3564763" y="3322302"/>
            <a:ext cx="2173737" cy="40016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Linear regression</a:t>
            </a:r>
            <a:endParaRPr>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311700" y="292850"/>
            <a:ext cx="8832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Task 3</a:t>
            </a:r>
            <a:endParaRPr sz="3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311700" y="292850"/>
            <a:ext cx="8832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Task 3</a:t>
            </a:r>
            <a:endParaRPr sz="3800"/>
          </a:p>
        </p:txBody>
      </p:sp>
      <p:sp>
        <p:nvSpPr>
          <p:cNvPr id="313" name="Google Shape;313;p43"/>
          <p:cNvSpPr/>
          <p:nvPr/>
        </p:nvSpPr>
        <p:spPr>
          <a:xfrm>
            <a:off x="7793583" y="3388934"/>
            <a:ext cx="662400" cy="639000"/>
          </a:xfrm>
          <a:prstGeom prst="triangle">
            <a:avLst>
              <a:gd fmla="val 50000" name="adj"/>
            </a:avLst>
          </a:prstGeom>
          <a:solidFill>
            <a:schemeClr val="lt2"/>
          </a:solidFill>
          <a:ln cap="flat" cmpd="sng" w="762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3"/>
          <p:cNvSpPr/>
          <p:nvPr/>
        </p:nvSpPr>
        <p:spPr>
          <a:xfrm>
            <a:off x="6799539" y="3387226"/>
            <a:ext cx="662400" cy="639000"/>
          </a:xfrm>
          <a:prstGeom prst="triangle">
            <a:avLst>
              <a:gd fmla="val 50000" name="adj"/>
            </a:avLst>
          </a:prstGeom>
          <a:solidFill>
            <a:schemeClr val="lt2"/>
          </a:solidFill>
          <a:ln cap="flat" cmpd="sng" w="762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3"/>
          <p:cNvSpPr/>
          <p:nvPr/>
        </p:nvSpPr>
        <p:spPr>
          <a:xfrm>
            <a:off x="5839517" y="3387014"/>
            <a:ext cx="662400" cy="639000"/>
          </a:xfrm>
          <a:prstGeom prst="triangle">
            <a:avLst>
              <a:gd fmla="val 50000" name="adj"/>
            </a:avLst>
          </a:prstGeom>
          <a:solidFill>
            <a:schemeClr val="lt2"/>
          </a:solidFill>
          <a:ln cap="flat" cmpd="sng" w="762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3"/>
          <p:cNvSpPr txBox="1"/>
          <p:nvPr/>
        </p:nvSpPr>
        <p:spPr>
          <a:xfrm>
            <a:off x="7467575" y="4040900"/>
            <a:ext cx="14451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741B47"/>
                </a:solidFill>
                <a:latin typeface="Source Code Pro"/>
                <a:ea typeface="Source Code Pro"/>
                <a:cs typeface="Source Code Pro"/>
                <a:sym typeface="Source Code Pro"/>
              </a:rPr>
              <a:t>Gene</a:t>
            </a:r>
            <a:br>
              <a:rPr b="1" lang="en">
                <a:solidFill>
                  <a:srgbClr val="741B47"/>
                </a:solidFill>
                <a:latin typeface="Source Code Pro"/>
                <a:ea typeface="Source Code Pro"/>
                <a:cs typeface="Source Code Pro"/>
                <a:sym typeface="Source Code Pro"/>
              </a:rPr>
            </a:br>
            <a:r>
              <a:rPr b="1" lang="en">
                <a:solidFill>
                  <a:srgbClr val="741B47"/>
                </a:solidFill>
                <a:latin typeface="Source Code Pro"/>
                <a:ea typeface="Source Code Pro"/>
                <a:cs typeface="Source Code Pro"/>
                <a:sym typeface="Source Code Pro"/>
              </a:rPr>
              <a:t>Expression</a:t>
            </a:r>
            <a:endParaRPr b="1">
              <a:solidFill>
                <a:srgbClr val="741B47"/>
              </a:solidFill>
              <a:latin typeface="Source Code Pro"/>
              <a:ea typeface="Source Code Pro"/>
              <a:cs typeface="Source Code Pro"/>
              <a:sym typeface="Source Code Pro"/>
            </a:endParaRPr>
          </a:p>
        </p:txBody>
      </p:sp>
      <p:sp>
        <p:nvSpPr>
          <p:cNvPr id="317" name="Google Shape;317;p43"/>
          <p:cNvSpPr txBox="1"/>
          <p:nvPr/>
        </p:nvSpPr>
        <p:spPr>
          <a:xfrm>
            <a:off x="6812335" y="4040904"/>
            <a:ext cx="9153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741B47"/>
                </a:solidFill>
                <a:latin typeface="Source Code Pro"/>
                <a:ea typeface="Source Code Pro"/>
                <a:cs typeface="Source Code Pro"/>
                <a:sym typeface="Source Code Pro"/>
              </a:rPr>
              <a:t>mRNA</a:t>
            </a:r>
            <a:endParaRPr b="1">
              <a:solidFill>
                <a:srgbClr val="741B47"/>
              </a:solidFill>
              <a:latin typeface="Source Code Pro"/>
              <a:ea typeface="Source Code Pro"/>
              <a:cs typeface="Source Code Pro"/>
              <a:sym typeface="Source Code Pro"/>
            </a:endParaRPr>
          </a:p>
        </p:txBody>
      </p:sp>
      <p:sp>
        <p:nvSpPr>
          <p:cNvPr id="318" name="Google Shape;318;p43"/>
          <p:cNvSpPr txBox="1"/>
          <p:nvPr/>
        </p:nvSpPr>
        <p:spPr>
          <a:xfrm>
            <a:off x="5801751" y="4040906"/>
            <a:ext cx="9153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741B47"/>
                </a:solidFill>
                <a:latin typeface="Source Code Pro"/>
                <a:ea typeface="Source Code Pro"/>
                <a:cs typeface="Source Code Pro"/>
                <a:sym typeface="Source Code Pro"/>
              </a:rPr>
              <a:t>Methyl</a:t>
            </a:r>
            <a:endParaRPr b="1">
              <a:solidFill>
                <a:srgbClr val="741B47"/>
              </a:solidFill>
              <a:latin typeface="Source Code Pro"/>
              <a:ea typeface="Source Code Pro"/>
              <a:cs typeface="Source Code Pro"/>
              <a:sym typeface="Source Code Pro"/>
            </a:endParaRPr>
          </a:p>
        </p:txBody>
      </p:sp>
      <p:sp>
        <p:nvSpPr>
          <p:cNvPr id="319" name="Google Shape;319;p43"/>
          <p:cNvSpPr txBox="1"/>
          <p:nvPr/>
        </p:nvSpPr>
        <p:spPr>
          <a:xfrm>
            <a:off x="3464675" y="1404750"/>
            <a:ext cx="1294200" cy="63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Final Survival</a:t>
            </a:r>
            <a:endParaRPr b="1">
              <a:solidFill>
                <a:schemeClr val="accent3"/>
              </a:solidFill>
              <a:latin typeface="Source Code Pro"/>
              <a:ea typeface="Source Code Pro"/>
              <a:cs typeface="Source Code Pro"/>
              <a:sym typeface="Source Code Pro"/>
            </a:endParaRPr>
          </a:p>
        </p:txBody>
      </p:sp>
      <p:cxnSp>
        <p:nvCxnSpPr>
          <p:cNvPr id="320" name="Google Shape;320;p43"/>
          <p:cNvCxnSpPr>
            <a:endCxn id="319" idx="3"/>
          </p:cNvCxnSpPr>
          <p:nvPr/>
        </p:nvCxnSpPr>
        <p:spPr>
          <a:xfrm rot="10800000">
            <a:off x="4758875" y="1723500"/>
            <a:ext cx="1475400" cy="1473900"/>
          </a:xfrm>
          <a:prstGeom prst="straightConnector1">
            <a:avLst/>
          </a:prstGeom>
          <a:noFill/>
          <a:ln cap="flat" cmpd="sng" w="19050">
            <a:solidFill>
              <a:srgbClr val="999999"/>
            </a:solidFill>
            <a:prstDash val="solid"/>
            <a:round/>
            <a:headEnd len="med" w="med" type="none"/>
            <a:tailEnd len="med" w="med" type="triangle"/>
          </a:ln>
        </p:spPr>
      </p:cxnSp>
      <p:cxnSp>
        <p:nvCxnSpPr>
          <p:cNvPr id="321" name="Google Shape;321;p43"/>
          <p:cNvCxnSpPr>
            <a:endCxn id="319" idx="3"/>
          </p:cNvCxnSpPr>
          <p:nvPr/>
        </p:nvCxnSpPr>
        <p:spPr>
          <a:xfrm rot="10800000">
            <a:off x="4758875" y="1723500"/>
            <a:ext cx="2380200" cy="1505100"/>
          </a:xfrm>
          <a:prstGeom prst="straightConnector1">
            <a:avLst/>
          </a:prstGeom>
          <a:noFill/>
          <a:ln cap="flat" cmpd="sng" w="19050">
            <a:solidFill>
              <a:srgbClr val="999999"/>
            </a:solidFill>
            <a:prstDash val="solid"/>
            <a:round/>
            <a:headEnd len="med" w="med" type="none"/>
            <a:tailEnd len="med" w="med" type="triangle"/>
          </a:ln>
        </p:spPr>
      </p:cxnSp>
      <p:cxnSp>
        <p:nvCxnSpPr>
          <p:cNvPr id="322" name="Google Shape;322;p43"/>
          <p:cNvCxnSpPr>
            <a:endCxn id="319" idx="3"/>
          </p:cNvCxnSpPr>
          <p:nvPr/>
        </p:nvCxnSpPr>
        <p:spPr>
          <a:xfrm rot="10800000">
            <a:off x="4758875" y="1723500"/>
            <a:ext cx="3319500" cy="1466700"/>
          </a:xfrm>
          <a:prstGeom prst="straightConnector1">
            <a:avLst/>
          </a:prstGeom>
          <a:noFill/>
          <a:ln cap="flat" cmpd="sng" w="19050">
            <a:solidFill>
              <a:srgbClr val="999999"/>
            </a:solidFill>
            <a:prstDash val="solid"/>
            <a:round/>
            <a:headEnd len="med" w="med" type="none"/>
            <a:tailEnd len="med" w="med" type="triangle"/>
          </a:ln>
        </p:spPr>
      </p:cxnSp>
      <p:sp>
        <p:nvSpPr>
          <p:cNvPr id="323" name="Google Shape;323;p43"/>
          <p:cNvSpPr txBox="1"/>
          <p:nvPr/>
        </p:nvSpPr>
        <p:spPr>
          <a:xfrm>
            <a:off x="5699727" y="3044775"/>
            <a:ext cx="9153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24" name="Google Shape;324;p43"/>
          <p:cNvSpPr txBox="1"/>
          <p:nvPr/>
        </p:nvSpPr>
        <p:spPr>
          <a:xfrm>
            <a:off x="6676602" y="3044775"/>
            <a:ext cx="9510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25" name="Google Shape;325;p43"/>
          <p:cNvSpPr txBox="1"/>
          <p:nvPr/>
        </p:nvSpPr>
        <p:spPr>
          <a:xfrm>
            <a:off x="7681200" y="3044775"/>
            <a:ext cx="9153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26" name="Google Shape;326;p43"/>
          <p:cNvSpPr txBox="1"/>
          <p:nvPr/>
        </p:nvSpPr>
        <p:spPr>
          <a:xfrm>
            <a:off x="383050" y="2004075"/>
            <a:ext cx="1445100" cy="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Cox model</a:t>
            </a:r>
            <a:endParaRPr b="1">
              <a:solidFill>
                <a:srgbClr val="666666"/>
              </a:solidFill>
              <a:latin typeface="Source Code Pro"/>
              <a:ea typeface="Source Code Pro"/>
              <a:cs typeface="Source Code Pro"/>
              <a:sym typeface="Source Code Pro"/>
            </a:endParaRPr>
          </a:p>
        </p:txBody>
      </p:sp>
      <p:sp>
        <p:nvSpPr>
          <p:cNvPr id="327" name="Google Shape;327;p43"/>
          <p:cNvSpPr/>
          <p:nvPr/>
        </p:nvSpPr>
        <p:spPr>
          <a:xfrm>
            <a:off x="4974183" y="3388934"/>
            <a:ext cx="662400" cy="639000"/>
          </a:xfrm>
          <a:prstGeom prst="triangle">
            <a:avLst>
              <a:gd fmla="val 50000" name="adj"/>
            </a:avLst>
          </a:prstGeom>
          <a:solidFill>
            <a:srgbClr val="EFEFEF"/>
          </a:solidFill>
          <a:ln cap="flat" cmpd="sng" w="762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3"/>
          <p:cNvSpPr/>
          <p:nvPr/>
        </p:nvSpPr>
        <p:spPr>
          <a:xfrm>
            <a:off x="3980139" y="3387226"/>
            <a:ext cx="662400" cy="639000"/>
          </a:xfrm>
          <a:prstGeom prst="triangle">
            <a:avLst>
              <a:gd fmla="val 50000" name="adj"/>
            </a:avLst>
          </a:prstGeom>
          <a:solidFill>
            <a:srgbClr val="EFEFEF"/>
          </a:solidFill>
          <a:ln cap="flat" cmpd="sng" w="762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3"/>
          <p:cNvSpPr/>
          <p:nvPr/>
        </p:nvSpPr>
        <p:spPr>
          <a:xfrm>
            <a:off x="3020117" y="3387014"/>
            <a:ext cx="662400" cy="639000"/>
          </a:xfrm>
          <a:prstGeom prst="triangle">
            <a:avLst>
              <a:gd fmla="val 50000" name="adj"/>
            </a:avLst>
          </a:prstGeom>
          <a:solidFill>
            <a:srgbClr val="EFEFEF"/>
          </a:solidFill>
          <a:ln cap="flat" cmpd="sng" w="762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3"/>
          <p:cNvSpPr txBox="1"/>
          <p:nvPr/>
        </p:nvSpPr>
        <p:spPr>
          <a:xfrm>
            <a:off x="4648175" y="4040900"/>
            <a:ext cx="14451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351C75"/>
                </a:solidFill>
                <a:latin typeface="Source Code Pro"/>
                <a:ea typeface="Source Code Pro"/>
                <a:cs typeface="Source Code Pro"/>
                <a:sym typeface="Source Code Pro"/>
              </a:rPr>
              <a:t>Gene</a:t>
            </a:r>
            <a:br>
              <a:rPr b="1" lang="en">
                <a:solidFill>
                  <a:srgbClr val="351C75"/>
                </a:solidFill>
                <a:latin typeface="Source Code Pro"/>
                <a:ea typeface="Source Code Pro"/>
                <a:cs typeface="Source Code Pro"/>
                <a:sym typeface="Source Code Pro"/>
              </a:rPr>
            </a:br>
            <a:r>
              <a:rPr b="1" lang="en">
                <a:solidFill>
                  <a:srgbClr val="351C75"/>
                </a:solidFill>
                <a:latin typeface="Source Code Pro"/>
                <a:ea typeface="Source Code Pro"/>
                <a:cs typeface="Source Code Pro"/>
                <a:sym typeface="Source Code Pro"/>
              </a:rPr>
              <a:t>Expression</a:t>
            </a:r>
            <a:endParaRPr b="1">
              <a:solidFill>
                <a:srgbClr val="351C75"/>
              </a:solidFill>
              <a:latin typeface="Source Code Pro"/>
              <a:ea typeface="Source Code Pro"/>
              <a:cs typeface="Source Code Pro"/>
              <a:sym typeface="Source Code Pro"/>
            </a:endParaRPr>
          </a:p>
        </p:txBody>
      </p:sp>
      <p:sp>
        <p:nvSpPr>
          <p:cNvPr id="331" name="Google Shape;331;p43"/>
          <p:cNvSpPr txBox="1"/>
          <p:nvPr/>
        </p:nvSpPr>
        <p:spPr>
          <a:xfrm>
            <a:off x="3992935" y="4040904"/>
            <a:ext cx="9153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Source Code Pro"/>
                <a:ea typeface="Source Code Pro"/>
                <a:cs typeface="Source Code Pro"/>
                <a:sym typeface="Source Code Pro"/>
              </a:rPr>
              <a:t>mRNA</a:t>
            </a:r>
            <a:endParaRPr b="1">
              <a:solidFill>
                <a:srgbClr val="351C75"/>
              </a:solidFill>
              <a:latin typeface="Source Code Pro"/>
              <a:ea typeface="Source Code Pro"/>
              <a:cs typeface="Source Code Pro"/>
              <a:sym typeface="Source Code Pro"/>
            </a:endParaRPr>
          </a:p>
        </p:txBody>
      </p:sp>
      <p:sp>
        <p:nvSpPr>
          <p:cNvPr id="332" name="Google Shape;332;p43"/>
          <p:cNvSpPr txBox="1"/>
          <p:nvPr/>
        </p:nvSpPr>
        <p:spPr>
          <a:xfrm>
            <a:off x="2906151" y="4040906"/>
            <a:ext cx="9153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Source Code Pro"/>
                <a:ea typeface="Source Code Pro"/>
                <a:cs typeface="Source Code Pro"/>
                <a:sym typeface="Source Code Pro"/>
              </a:rPr>
              <a:t>Methyl</a:t>
            </a:r>
            <a:endParaRPr b="1">
              <a:solidFill>
                <a:srgbClr val="351C75"/>
              </a:solidFill>
              <a:latin typeface="Source Code Pro"/>
              <a:ea typeface="Source Code Pro"/>
              <a:cs typeface="Source Code Pro"/>
              <a:sym typeface="Source Code Pro"/>
            </a:endParaRPr>
          </a:p>
        </p:txBody>
      </p:sp>
      <p:cxnSp>
        <p:nvCxnSpPr>
          <p:cNvPr id="333" name="Google Shape;333;p43"/>
          <p:cNvCxnSpPr>
            <a:endCxn id="319" idx="2"/>
          </p:cNvCxnSpPr>
          <p:nvPr/>
        </p:nvCxnSpPr>
        <p:spPr>
          <a:xfrm flipH="1" rot="10800000">
            <a:off x="3414875" y="2042250"/>
            <a:ext cx="696900" cy="1155300"/>
          </a:xfrm>
          <a:prstGeom prst="straightConnector1">
            <a:avLst/>
          </a:prstGeom>
          <a:noFill/>
          <a:ln cap="flat" cmpd="sng" w="19050">
            <a:solidFill>
              <a:srgbClr val="999999"/>
            </a:solidFill>
            <a:prstDash val="solid"/>
            <a:round/>
            <a:headEnd len="med" w="med" type="none"/>
            <a:tailEnd len="med" w="med" type="triangle"/>
          </a:ln>
        </p:spPr>
      </p:cxnSp>
      <p:cxnSp>
        <p:nvCxnSpPr>
          <p:cNvPr id="334" name="Google Shape;334;p43"/>
          <p:cNvCxnSpPr>
            <a:endCxn id="319" idx="2"/>
          </p:cNvCxnSpPr>
          <p:nvPr/>
        </p:nvCxnSpPr>
        <p:spPr>
          <a:xfrm rot="10800000">
            <a:off x="4111775" y="2042250"/>
            <a:ext cx="207900" cy="1186500"/>
          </a:xfrm>
          <a:prstGeom prst="straightConnector1">
            <a:avLst/>
          </a:prstGeom>
          <a:noFill/>
          <a:ln cap="flat" cmpd="sng" w="19050">
            <a:solidFill>
              <a:srgbClr val="999999"/>
            </a:solidFill>
            <a:prstDash val="solid"/>
            <a:round/>
            <a:headEnd len="med" w="med" type="none"/>
            <a:tailEnd len="med" w="med" type="triangle"/>
          </a:ln>
        </p:spPr>
      </p:cxnSp>
      <p:cxnSp>
        <p:nvCxnSpPr>
          <p:cNvPr id="335" name="Google Shape;335;p43"/>
          <p:cNvCxnSpPr>
            <a:endCxn id="319" idx="2"/>
          </p:cNvCxnSpPr>
          <p:nvPr/>
        </p:nvCxnSpPr>
        <p:spPr>
          <a:xfrm rot="10800000">
            <a:off x="4111775" y="2042250"/>
            <a:ext cx="1147200" cy="1147800"/>
          </a:xfrm>
          <a:prstGeom prst="straightConnector1">
            <a:avLst/>
          </a:prstGeom>
          <a:noFill/>
          <a:ln cap="flat" cmpd="sng" w="19050">
            <a:solidFill>
              <a:srgbClr val="999999"/>
            </a:solidFill>
            <a:prstDash val="solid"/>
            <a:round/>
            <a:headEnd len="med" w="med" type="none"/>
            <a:tailEnd len="med" w="med" type="triangle"/>
          </a:ln>
        </p:spPr>
      </p:cxnSp>
      <p:sp>
        <p:nvSpPr>
          <p:cNvPr id="336" name="Google Shape;336;p43"/>
          <p:cNvSpPr txBox="1"/>
          <p:nvPr/>
        </p:nvSpPr>
        <p:spPr>
          <a:xfrm>
            <a:off x="2880327" y="3044775"/>
            <a:ext cx="9153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37" name="Google Shape;337;p43"/>
          <p:cNvSpPr txBox="1"/>
          <p:nvPr/>
        </p:nvSpPr>
        <p:spPr>
          <a:xfrm>
            <a:off x="3857202" y="3044775"/>
            <a:ext cx="9510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38" name="Google Shape;338;p43"/>
          <p:cNvSpPr txBox="1"/>
          <p:nvPr/>
        </p:nvSpPr>
        <p:spPr>
          <a:xfrm>
            <a:off x="4861800" y="3044775"/>
            <a:ext cx="9153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39" name="Google Shape;339;p43"/>
          <p:cNvSpPr/>
          <p:nvPr/>
        </p:nvSpPr>
        <p:spPr>
          <a:xfrm>
            <a:off x="2154783" y="3388934"/>
            <a:ext cx="662400" cy="639000"/>
          </a:xfrm>
          <a:prstGeom prst="triangle">
            <a:avLst>
              <a:gd fmla="val 50000" name="adj"/>
            </a:avLst>
          </a:prstGeom>
          <a:solidFill>
            <a:srgbClr val="EFEFEF"/>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3"/>
          <p:cNvSpPr/>
          <p:nvPr/>
        </p:nvSpPr>
        <p:spPr>
          <a:xfrm>
            <a:off x="1160739" y="3387226"/>
            <a:ext cx="662400" cy="639000"/>
          </a:xfrm>
          <a:prstGeom prst="triangle">
            <a:avLst>
              <a:gd fmla="val 50000" name="adj"/>
            </a:avLst>
          </a:prstGeom>
          <a:solidFill>
            <a:srgbClr val="EFEFEF"/>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3"/>
          <p:cNvSpPr/>
          <p:nvPr/>
        </p:nvSpPr>
        <p:spPr>
          <a:xfrm>
            <a:off x="200717" y="3387014"/>
            <a:ext cx="662400" cy="639000"/>
          </a:xfrm>
          <a:prstGeom prst="triangle">
            <a:avLst>
              <a:gd fmla="val 50000" name="adj"/>
            </a:avLst>
          </a:prstGeom>
          <a:solidFill>
            <a:srgbClr val="EFEFEF"/>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3"/>
          <p:cNvSpPr txBox="1"/>
          <p:nvPr/>
        </p:nvSpPr>
        <p:spPr>
          <a:xfrm>
            <a:off x="1828775" y="4040900"/>
            <a:ext cx="14451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155CC"/>
                </a:solidFill>
                <a:latin typeface="Source Code Pro"/>
                <a:ea typeface="Source Code Pro"/>
                <a:cs typeface="Source Code Pro"/>
                <a:sym typeface="Source Code Pro"/>
              </a:rPr>
              <a:t>Gene</a:t>
            </a:r>
            <a:br>
              <a:rPr b="1" lang="en">
                <a:solidFill>
                  <a:srgbClr val="1155CC"/>
                </a:solidFill>
                <a:latin typeface="Source Code Pro"/>
                <a:ea typeface="Source Code Pro"/>
                <a:cs typeface="Source Code Pro"/>
                <a:sym typeface="Source Code Pro"/>
              </a:rPr>
            </a:br>
            <a:r>
              <a:rPr b="1" lang="en">
                <a:solidFill>
                  <a:srgbClr val="1155CC"/>
                </a:solidFill>
                <a:latin typeface="Source Code Pro"/>
                <a:ea typeface="Source Code Pro"/>
                <a:cs typeface="Source Code Pro"/>
                <a:sym typeface="Source Code Pro"/>
              </a:rPr>
              <a:t>Expression</a:t>
            </a:r>
            <a:endParaRPr b="1">
              <a:solidFill>
                <a:srgbClr val="1155CC"/>
              </a:solidFill>
              <a:latin typeface="Source Code Pro"/>
              <a:ea typeface="Source Code Pro"/>
              <a:cs typeface="Source Code Pro"/>
              <a:sym typeface="Source Code Pro"/>
            </a:endParaRPr>
          </a:p>
        </p:txBody>
      </p:sp>
      <p:sp>
        <p:nvSpPr>
          <p:cNvPr id="343" name="Google Shape;343;p43"/>
          <p:cNvSpPr txBox="1"/>
          <p:nvPr/>
        </p:nvSpPr>
        <p:spPr>
          <a:xfrm>
            <a:off x="1173535" y="4040904"/>
            <a:ext cx="9153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155CC"/>
                </a:solidFill>
                <a:latin typeface="Source Code Pro"/>
                <a:ea typeface="Source Code Pro"/>
                <a:cs typeface="Source Code Pro"/>
                <a:sym typeface="Source Code Pro"/>
              </a:rPr>
              <a:t>mRNA</a:t>
            </a:r>
            <a:endParaRPr b="1">
              <a:solidFill>
                <a:srgbClr val="1155CC"/>
              </a:solidFill>
              <a:latin typeface="Source Code Pro"/>
              <a:ea typeface="Source Code Pro"/>
              <a:cs typeface="Source Code Pro"/>
              <a:sym typeface="Source Code Pro"/>
            </a:endParaRPr>
          </a:p>
        </p:txBody>
      </p:sp>
      <p:sp>
        <p:nvSpPr>
          <p:cNvPr id="344" name="Google Shape;344;p43"/>
          <p:cNvSpPr txBox="1"/>
          <p:nvPr/>
        </p:nvSpPr>
        <p:spPr>
          <a:xfrm>
            <a:off x="86751" y="4040906"/>
            <a:ext cx="9153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155CC"/>
                </a:solidFill>
                <a:latin typeface="Source Code Pro"/>
                <a:ea typeface="Source Code Pro"/>
                <a:cs typeface="Source Code Pro"/>
                <a:sym typeface="Source Code Pro"/>
              </a:rPr>
              <a:t>Methyl</a:t>
            </a:r>
            <a:endParaRPr b="1">
              <a:solidFill>
                <a:srgbClr val="1155CC"/>
              </a:solidFill>
              <a:latin typeface="Source Code Pro"/>
              <a:ea typeface="Source Code Pro"/>
              <a:cs typeface="Source Code Pro"/>
              <a:sym typeface="Source Code Pro"/>
            </a:endParaRPr>
          </a:p>
        </p:txBody>
      </p:sp>
      <p:cxnSp>
        <p:nvCxnSpPr>
          <p:cNvPr id="345" name="Google Shape;345;p43"/>
          <p:cNvCxnSpPr>
            <a:endCxn id="319" idx="1"/>
          </p:cNvCxnSpPr>
          <p:nvPr/>
        </p:nvCxnSpPr>
        <p:spPr>
          <a:xfrm flipH="1" rot="10800000">
            <a:off x="595475" y="1723500"/>
            <a:ext cx="2869200" cy="1473900"/>
          </a:xfrm>
          <a:prstGeom prst="straightConnector1">
            <a:avLst/>
          </a:prstGeom>
          <a:noFill/>
          <a:ln cap="flat" cmpd="sng" w="19050">
            <a:solidFill>
              <a:srgbClr val="999999"/>
            </a:solidFill>
            <a:prstDash val="solid"/>
            <a:round/>
            <a:headEnd len="med" w="med" type="none"/>
            <a:tailEnd len="med" w="med" type="triangle"/>
          </a:ln>
        </p:spPr>
      </p:cxnSp>
      <p:cxnSp>
        <p:nvCxnSpPr>
          <p:cNvPr id="346" name="Google Shape;346;p43"/>
          <p:cNvCxnSpPr>
            <a:endCxn id="319" idx="1"/>
          </p:cNvCxnSpPr>
          <p:nvPr/>
        </p:nvCxnSpPr>
        <p:spPr>
          <a:xfrm flipH="1" rot="10800000">
            <a:off x="1500275" y="1723500"/>
            <a:ext cx="1964400" cy="1505100"/>
          </a:xfrm>
          <a:prstGeom prst="straightConnector1">
            <a:avLst/>
          </a:prstGeom>
          <a:noFill/>
          <a:ln cap="flat" cmpd="sng" w="19050">
            <a:solidFill>
              <a:srgbClr val="999999"/>
            </a:solidFill>
            <a:prstDash val="solid"/>
            <a:round/>
            <a:headEnd len="med" w="med" type="none"/>
            <a:tailEnd len="med" w="med" type="triangle"/>
          </a:ln>
        </p:spPr>
      </p:cxnSp>
      <p:cxnSp>
        <p:nvCxnSpPr>
          <p:cNvPr id="347" name="Google Shape;347;p43"/>
          <p:cNvCxnSpPr>
            <a:endCxn id="319" idx="1"/>
          </p:cNvCxnSpPr>
          <p:nvPr/>
        </p:nvCxnSpPr>
        <p:spPr>
          <a:xfrm flipH="1" rot="10800000">
            <a:off x="2439575" y="1723500"/>
            <a:ext cx="1025100" cy="1466700"/>
          </a:xfrm>
          <a:prstGeom prst="straightConnector1">
            <a:avLst/>
          </a:prstGeom>
          <a:noFill/>
          <a:ln cap="flat" cmpd="sng" w="19050">
            <a:solidFill>
              <a:srgbClr val="999999"/>
            </a:solidFill>
            <a:prstDash val="solid"/>
            <a:round/>
            <a:headEnd len="med" w="med" type="none"/>
            <a:tailEnd len="med" w="med" type="triangle"/>
          </a:ln>
        </p:spPr>
      </p:cxnSp>
      <p:sp>
        <p:nvSpPr>
          <p:cNvPr id="348" name="Google Shape;348;p43"/>
          <p:cNvSpPr txBox="1"/>
          <p:nvPr/>
        </p:nvSpPr>
        <p:spPr>
          <a:xfrm>
            <a:off x="60927" y="3044775"/>
            <a:ext cx="9153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49" name="Google Shape;349;p43"/>
          <p:cNvSpPr txBox="1"/>
          <p:nvPr/>
        </p:nvSpPr>
        <p:spPr>
          <a:xfrm>
            <a:off x="1037802" y="3044775"/>
            <a:ext cx="9510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50" name="Google Shape;350;p43"/>
          <p:cNvSpPr txBox="1"/>
          <p:nvPr/>
        </p:nvSpPr>
        <p:spPr>
          <a:xfrm>
            <a:off x="2042400" y="3044775"/>
            <a:ext cx="9153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and cleaning the data</a:t>
            </a:r>
            <a:endParaRPr/>
          </a:p>
        </p:txBody>
      </p:sp>
      <p:sp>
        <p:nvSpPr>
          <p:cNvPr id="109" name="Google Shape;109;p26"/>
          <p:cNvSpPr txBox="1"/>
          <p:nvPr>
            <p:ph idx="1" type="body"/>
          </p:nvPr>
        </p:nvSpPr>
        <p:spPr>
          <a:xfrm>
            <a:off x="311700" y="1228675"/>
            <a:ext cx="8520600" cy="35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34343"/>
                </a:solidFill>
              </a:rPr>
              <a:t>The methods below were implemented in order to normalize and select the features.</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Log transformation to mirna and exp files</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Remove samples with negative ‘last_contact_days_to’</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Removing duplicates</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Removing features with std == 0</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Normalization (scaling) of features</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Calculate mutual information and remove insignificant features relatively to the event the duration</a:t>
            </a:r>
            <a:endParaRPr sz="1600">
              <a:solidFill>
                <a:srgbClr val="434343"/>
              </a:solidFill>
            </a:endParaRPr>
          </a:p>
          <a:p>
            <a:pPr indent="-330200" lvl="0" marL="457200" rtl="0" algn="l">
              <a:spcBef>
                <a:spcPts val="0"/>
              </a:spcBef>
              <a:spcAft>
                <a:spcPts val="0"/>
              </a:spcAft>
              <a:buSzPts val="1600"/>
              <a:buChar char="●"/>
            </a:pPr>
            <a:r>
              <a:rPr lang="en" sz="1600">
                <a:solidFill>
                  <a:srgbClr val="434343"/>
                </a:solidFill>
              </a:rPr>
              <a:t>Correlation between all remaining features and remove highly correlated features (&gt;0.9)</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4"/>
          <p:cNvSpPr txBox="1"/>
          <p:nvPr>
            <p:ph type="title"/>
          </p:nvPr>
        </p:nvSpPr>
        <p:spPr>
          <a:xfrm>
            <a:off x="311700" y="140450"/>
            <a:ext cx="8832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Predict the hazard of the cancer type in training using the omic of the tested cancer type</a:t>
            </a:r>
            <a:endParaRPr sz="3800"/>
          </a:p>
        </p:txBody>
      </p:sp>
      <p:sp>
        <p:nvSpPr>
          <p:cNvPr id="356" name="Google Shape;356;p44"/>
          <p:cNvSpPr txBox="1"/>
          <p:nvPr/>
        </p:nvSpPr>
        <p:spPr>
          <a:xfrm>
            <a:off x="443975" y="1386663"/>
            <a:ext cx="7335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highlight>
                  <a:srgbClr val="FFFFFF"/>
                </a:highlight>
                <a:latin typeface="Source Code Pro"/>
                <a:ea typeface="Source Code Pro"/>
                <a:cs typeface="Source Code Pro"/>
                <a:sym typeface="Source Code Pro"/>
              </a:rPr>
              <a:t>I built a linear regression model for each omic for each cancer type using the omic of the cancer type that is available in the testing.</a:t>
            </a:r>
            <a:endParaRPr>
              <a:latin typeface="Source Code Pro"/>
              <a:ea typeface="Source Code Pro"/>
              <a:cs typeface="Source Code Pro"/>
              <a:sym typeface="Source Code Pro"/>
            </a:endParaRPr>
          </a:p>
        </p:txBody>
      </p:sp>
      <p:sp>
        <p:nvSpPr>
          <p:cNvPr id="357" name="Google Shape;357;p44"/>
          <p:cNvSpPr/>
          <p:nvPr/>
        </p:nvSpPr>
        <p:spPr>
          <a:xfrm>
            <a:off x="7793583" y="3998534"/>
            <a:ext cx="662400" cy="639000"/>
          </a:xfrm>
          <a:prstGeom prst="triangle">
            <a:avLst>
              <a:gd fmla="val 50000" name="adj"/>
            </a:avLst>
          </a:prstGeom>
          <a:solidFill>
            <a:schemeClr val="lt2"/>
          </a:solidFill>
          <a:ln cap="flat" cmpd="sng" w="762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4"/>
          <p:cNvSpPr/>
          <p:nvPr/>
        </p:nvSpPr>
        <p:spPr>
          <a:xfrm>
            <a:off x="6799539" y="3996826"/>
            <a:ext cx="662400" cy="639000"/>
          </a:xfrm>
          <a:prstGeom prst="triangle">
            <a:avLst>
              <a:gd fmla="val 50000" name="adj"/>
            </a:avLst>
          </a:prstGeom>
          <a:solidFill>
            <a:schemeClr val="lt2"/>
          </a:solidFill>
          <a:ln cap="flat" cmpd="sng" w="762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4"/>
          <p:cNvSpPr/>
          <p:nvPr/>
        </p:nvSpPr>
        <p:spPr>
          <a:xfrm>
            <a:off x="5839517" y="3996614"/>
            <a:ext cx="662400" cy="639000"/>
          </a:xfrm>
          <a:prstGeom prst="triangle">
            <a:avLst>
              <a:gd fmla="val 50000" name="adj"/>
            </a:avLst>
          </a:prstGeom>
          <a:solidFill>
            <a:schemeClr val="lt2"/>
          </a:solidFill>
          <a:ln cap="flat" cmpd="sng" w="762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4"/>
          <p:cNvSpPr txBox="1"/>
          <p:nvPr/>
        </p:nvSpPr>
        <p:spPr>
          <a:xfrm>
            <a:off x="7467575" y="4650500"/>
            <a:ext cx="14451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741B47"/>
                </a:solidFill>
                <a:latin typeface="Source Code Pro"/>
                <a:ea typeface="Source Code Pro"/>
                <a:cs typeface="Source Code Pro"/>
                <a:sym typeface="Source Code Pro"/>
              </a:rPr>
              <a:t>Gene</a:t>
            </a:r>
            <a:br>
              <a:rPr b="1" lang="en">
                <a:solidFill>
                  <a:srgbClr val="741B47"/>
                </a:solidFill>
                <a:latin typeface="Source Code Pro"/>
                <a:ea typeface="Source Code Pro"/>
                <a:cs typeface="Source Code Pro"/>
                <a:sym typeface="Source Code Pro"/>
              </a:rPr>
            </a:br>
            <a:r>
              <a:rPr b="1" lang="en">
                <a:solidFill>
                  <a:srgbClr val="741B47"/>
                </a:solidFill>
                <a:latin typeface="Source Code Pro"/>
                <a:ea typeface="Source Code Pro"/>
                <a:cs typeface="Source Code Pro"/>
                <a:sym typeface="Source Code Pro"/>
              </a:rPr>
              <a:t>Expression</a:t>
            </a:r>
            <a:endParaRPr b="1">
              <a:solidFill>
                <a:srgbClr val="741B47"/>
              </a:solidFill>
              <a:latin typeface="Source Code Pro"/>
              <a:ea typeface="Source Code Pro"/>
              <a:cs typeface="Source Code Pro"/>
              <a:sym typeface="Source Code Pro"/>
            </a:endParaRPr>
          </a:p>
        </p:txBody>
      </p:sp>
      <p:sp>
        <p:nvSpPr>
          <p:cNvPr id="361" name="Google Shape;361;p44"/>
          <p:cNvSpPr txBox="1"/>
          <p:nvPr/>
        </p:nvSpPr>
        <p:spPr>
          <a:xfrm>
            <a:off x="6812335" y="4650504"/>
            <a:ext cx="9153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741B47"/>
                </a:solidFill>
                <a:latin typeface="Source Code Pro"/>
                <a:ea typeface="Source Code Pro"/>
                <a:cs typeface="Source Code Pro"/>
                <a:sym typeface="Source Code Pro"/>
              </a:rPr>
              <a:t>mRNA</a:t>
            </a:r>
            <a:endParaRPr b="1">
              <a:solidFill>
                <a:srgbClr val="741B47"/>
              </a:solidFill>
              <a:latin typeface="Source Code Pro"/>
              <a:ea typeface="Source Code Pro"/>
              <a:cs typeface="Source Code Pro"/>
              <a:sym typeface="Source Code Pro"/>
            </a:endParaRPr>
          </a:p>
        </p:txBody>
      </p:sp>
      <p:sp>
        <p:nvSpPr>
          <p:cNvPr id="362" name="Google Shape;362;p44"/>
          <p:cNvSpPr txBox="1"/>
          <p:nvPr/>
        </p:nvSpPr>
        <p:spPr>
          <a:xfrm>
            <a:off x="5801751" y="4650506"/>
            <a:ext cx="9153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741B47"/>
                </a:solidFill>
                <a:latin typeface="Source Code Pro"/>
                <a:ea typeface="Source Code Pro"/>
                <a:cs typeface="Source Code Pro"/>
                <a:sym typeface="Source Code Pro"/>
              </a:rPr>
              <a:t>Methyl</a:t>
            </a:r>
            <a:endParaRPr b="1">
              <a:solidFill>
                <a:srgbClr val="741B47"/>
              </a:solidFill>
              <a:latin typeface="Source Code Pro"/>
              <a:ea typeface="Source Code Pro"/>
              <a:cs typeface="Source Code Pro"/>
              <a:sym typeface="Source Code Pro"/>
            </a:endParaRPr>
          </a:p>
        </p:txBody>
      </p:sp>
      <p:sp>
        <p:nvSpPr>
          <p:cNvPr id="363" name="Google Shape;363;p44"/>
          <p:cNvSpPr txBox="1"/>
          <p:nvPr/>
        </p:nvSpPr>
        <p:spPr>
          <a:xfrm>
            <a:off x="3464675" y="2014350"/>
            <a:ext cx="1294200" cy="63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Final Survival</a:t>
            </a:r>
            <a:endParaRPr b="1">
              <a:solidFill>
                <a:schemeClr val="accent3"/>
              </a:solidFill>
              <a:latin typeface="Source Code Pro"/>
              <a:ea typeface="Source Code Pro"/>
              <a:cs typeface="Source Code Pro"/>
              <a:sym typeface="Source Code Pro"/>
            </a:endParaRPr>
          </a:p>
        </p:txBody>
      </p:sp>
      <p:cxnSp>
        <p:nvCxnSpPr>
          <p:cNvPr id="364" name="Google Shape;364;p44"/>
          <p:cNvCxnSpPr>
            <a:endCxn id="363" idx="3"/>
          </p:cNvCxnSpPr>
          <p:nvPr/>
        </p:nvCxnSpPr>
        <p:spPr>
          <a:xfrm rot="10800000">
            <a:off x="4758875" y="2333100"/>
            <a:ext cx="1475400" cy="1473900"/>
          </a:xfrm>
          <a:prstGeom prst="straightConnector1">
            <a:avLst/>
          </a:prstGeom>
          <a:noFill/>
          <a:ln cap="flat" cmpd="sng" w="19050">
            <a:solidFill>
              <a:srgbClr val="999999"/>
            </a:solidFill>
            <a:prstDash val="solid"/>
            <a:round/>
            <a:headEnd len="med" w="med" type="none"/>
            <a:tailEnd len="med" w="med" type="triangle"/>
          </a:ln>
        </p:spPr>
      </p:cxnSp>
      <p:cxnSp>
        <p:nvCxnSpPr>
          <p:cNvPr id="365" name="Google Shape;365;p44"/>
          <p:cNvCxnSpPr>
            <a:endCxn id="363" idx="3"/>
          </p:cNvCxnSpPr>
          <p:nvPr/>
        </p:nvCxnSpPr>
        <p:spPr>
          <a:xfrm rot="10800000">
            <a:off x="4758875" y="2333100"/>
            <a:ext cx="2380200" cy="1505100"/>
          </a:xfrm>
          <a:prstGeom prst="straightConnector1">
            <a:avLst/>
          </a:prstGeom>
          <a:noFill/>
          <a:ln cap="flat" cmpd="sng" w="19050">
            <a:solidFill>
              <a:srgbClr val="999999"/>
            </a:solidFill>
            <a:prstDash val="solid"/>
            <a:round/>
            <a:headEnd len="med" w="med" type="none"/>
            <a:tailEnd len="med" w="med" type="triangle"/>
          </a:ln>
        </p:spPr>
      </p:cxnSp>
      <p:cxnSp>
        <p:nvCxnSpPr>
          <p:cNvPr id="366" name="Google Shape;366;p44"/>
          <p:cNvCxnSpPr>
            <a:endCxn id="363" idx="3"/>
          </p:cNvCxnSpPr>
          <p:nvPr/>
        </p:nvCxnSpPr>
        <p:spPr>
          <a:xfrm rot="10800000">
            <a:off x="4758875" y="2333100"/>
            <a:ext cx="3319500" cy="1466700"/>
          </a:xfrm>
          <a:prstGeom prst="straightConnector1">
            <a:avLst/>
          </a:prstGeom>
          <a:noFill/>
          <a:ln cap="flat" cmpd="sng" w="19050">
            <a:solidFill>
              <a:srgbClr val="999999"/>
            </a:solidFill>
            <a:prstDash val="solid"/>
            <a:round/>
            <a:headEnd len="med" w="med" type="none"/>
            <a:tailEnd len="med" w="med" type="triangle"/>
          </a:ln>
        </p:spPr>
      </p:cxnSp>
      <p:sp>
        <p:nvSpPr>
          <p:cNvPr id="367" name="Google Shape;367;p44"/>
          <p:cNvSpPr txBox="1"/>
          <p:nvPr/>
        </p:nvSpPr>
        <p:spPr>
          <a:xfrm>
            <a:off x="5699727" y="3654375"/>
            <a:ext cx="9153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68" name="Google Shape;368;p44"/>
          <p:cNvSpPr txBox="1"/>
          <p:nvPr/>
        </p:nvSpPr>
        <p:spPr>
          <a:xfrm>
            <a:off x="6676602" y="3654375"/>
            <a:ext cx="9510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69" name="Google Shape;369;p44"/>
          <p:cNvSpPr txBox="1"/>
          <p:nvPr/>
        </p:nvSpPr>
        <p:spPr>
          <a:xfrm>
            <a:off x="7681200" y="3654375"/>
            <a:ext cx="9153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70" name="Google Shape;370;p44"/>
          <p:cNvSpPr txBox="1"/>
          <p:nvPr/>
        </p:nvSpPr>
        <p:spPr>
          <a:xfrm>
            <a:off x="383050" y="2842275"/>
            <a:ext cx="1445100" cy="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Cox model</a:t>
            </a:r>
            <a:endParaRPr b="1">
              <a:solidFill>
                <a:srgbClr val="666666"/>
              </a:solidFill>
              <a:latin typeface="Source Code Pro"/>
              <a:ea typeface="Source Code Pro"/>
              <a:cs typeface="Source Code Pro"/>
              <a:sym typeface="Source Code Pro"/>
            </a:endParaRPr>
          </a:p>
        </p:txBody>
      </p:sp>
      <p:sp>
        <p:nvSpPr>
          <p:cNvPr id="371" name="Google Shape;371;p44"/>
          <p:cNvSpPr/>
          <p:nvPr/>
        </p:nvSpPr>
        <p:spPr>
          <a:xfrm>
            <a:off x="4974183" y="3998534"/>
            <a:ext cx="662400" cy="639000"/>
          </a:xfrm>
          <a:prstGeom prst="triangle">
            <a:avLst>
              <a:gd fmla="val 50000" name="adj"/>
            </a:avLst>
          </a:prstGeom>
          <a:solidFill>
            <a:srgbClr val="EFEFEF"/>
          </a:solidFill>
          <a:ln cap="flat" cmpd="sng" w="762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4"/>
          <p:cNvSpPr/>
          <p:nvPr/>
        </p:nvSpPr>
        <p:spPr>
          <a:xfrm>
            <a:off x="3980139" y="3996826"/>
            <a:ext cx="662400" cy="639000"/>
          </a:xfrm>
          <a:prstGeom prst="triangle">
            <a:avLst>
              <a:gd fmla="val 50000" name="adj"/>
            </a:avLst>
          </a:prstGeom>
          <a:solidFill>
            <a:srgbClr val="EFEFEF"/>
          </a:solidFill>
          <a:ln cap="flat" cmpd="sng" w="762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4"/>
          <p:cNvSpPr/>
          <p:nvPr/>
        </p:nvSpPr>
        <p:spPr>
          <a:xfrm>
            <a:off x="3020117" y="3996614"/>
            <a:ext cx="662400" cy="639000"/>
          </a:xfrm>
          <a:prstGeom prst="triangle">
            <a:avLst>
              <a:gd fmla="val 50000" name="adj"/>
            </a:avLst>
          </a:prstGeom>
          <a:solidFill>
            <a:srgbClr val="EFEFEF"/>
          </a:solidFill>
          <a:ln cap="flat" cmpd="sng" w="762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4"/>
          <p:cNvSpPr txBox="1"/>
          <p:nvPr/>
        </p:nvSpPr>
        <p:spPr>
          <a:xfrm>
            <a:off x="4648175" y="4650500"/>
            <a:ext cx="14451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351C75"/>
                </a:solidFill>
                <a:latin typeface="Source Code Pro"/>
                <a:ea typeface="Source Code Pro"/>
                <a:cs typeface="Source Code Pro"/>
                <a:sym typeface="Source Code Pro"/>
              </a:rPr>
              <a:t>Gene</a:t>
            </a:r>
            <a:br>
              <a:rPr b="1" lang="en">
                <a:solidFill>
                  <a:srgbClr val="351C75"/>
                </a:solidFill>
                <a:latin typeface="Source Code Pro"/>
                <a:ea typeface="Source Code Pro"/>
                <a:cs typeface="Source Code Pro"/>
                <a:sym typeface="Source Code Pro"/>
              </a:rPr>
            </a:br>
            <a:r>
              <a:rPr b="1" lang="en">
                <a:solidFill>
                  <a:srgbClr val="351C75"/>
                </a:solidFill>
                <a:latin typeface="Source Code Pro"/>
                <a:ea typeface="Source Code Pro"/>
                <a:cs typeface="Source Code Pro"/>
                <a:sym typeface="Source Code Pro"/>
              </a:rPr>
              <a:t>Expression</a:t>
            </a:r>
            <a:endParaRPr b="1">
              <a:solidFill>
                <a:srgbClr val="351C75"/>
              </a:solidFill>
              <a:latin typeface="Source Code Pro"/>
              <a:ea typeface="Source Code Pro"/>
              <a:cs typeface="Source Code Pro"/>
              <a:sym typeface="Source Code Pro"/>
            </a:endParaRPr>
          </a:p>
        </p:txBody>
      </p:sp>
      <p:sp>
        <p:nvSpPr>
          <p:cNvPr id="375" name="Google Shape;375;p44"/>
          <p:cNvSpPr txBox="1"/>
          <p:nvPr/>
        </p:nvSpPr>
        <p:spPr>
          <a:xfrm>
            <a:off x="3992935" y="4650504"/>
            <a:ext cx="9153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Source Code Pro"/>
                <a:ea typeface="Source Code Pro"/>
                <a:cs typeface="Source Code Pro"/>
                <a:sym typeface="Source Code Pro"/>
              </a:rPr>
              <a:t>mRNA</a:t>
            </a:r>
            <a:endParaRPr b="1">
              <a:solidFill>
                <a:srgbClr val="351C75"/>
              </a:solidFill>
              <a:latin typeface="Source Code Pro"/>
              <a:ea typeface="Source Code Pro"/>
              <a:cs typeface="Source Code Pro"/>
              <a:sym typeface="Source Code Pro"/>
            </a:endParaRPr>
          </a:p>
        </p:txBody>
      </p:sp>
      <p:sp>
        <p:nvSpPr>
          <p:cNvPr id="376" name="Google Shape;376;p44"/>
          <p:cNvSpPr txBox="1"/>
          <p:nvPr/>
        </p:nvSpPr>
        <p:spPr>
          <a:xfrm>
            <a:off x="2906151" y="4650506"/>
            <a:ext cx="9153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Source Code Pro"/>
                <a:ea typeface="Source Code Pro"/>
                <a:cs typeface="Source Code Pro"/>
                <a:sym typeface="Source Code Pro"/>
              </a:rPr>
              <a:t>Methyl</a:t>
            </a:r>
            <a:endParaRPr b="1">
              <a:solidFill>
                <a:srgbClr val="351C75"/>
              </a:solidFill>
              <a:latin typeface="Source Code Pro"/>
              <a:ea typeface="Source Code Pro"/>
              <a:cs typeface="Source Code Pro"/>
              <a:sym typeface="Source Code Pro"/>
            </a:endParaRPr>
          </a:p>
        </p:txBody>
      </p:sp>
      <p:cxnSp>
        <p:nvCxnSpPr>
          <p:cNvPr id="377" name="Google Shape;377;p44"/>
          <p:cNvCxnSpPr>
            <a:endCxn id="363" idx="2"/>
          </p:cNvCxnSpPr>
          <p:nvPr/>
        </p:nvCxnSpPr>
        <p:spPr>
          <a:xfrm flipH="1" rot="10800000">
            <a:off x="3414875" y="2651850"/>
            <a:ext cx="696900" cy="1155300"/>
          </a:xfrm>
          <a:prstGeom prst="straightConnector1">
            <a:avLst/>
          </a:prstGeom>
          <a:noFill/>
          <a:ln cap="flat" cmpd="sng" w="19050">
            <a:solidFill>
              <a:srgbClr val="999999"/>
            </a:solidFill>
            <a:prstDash val="solid"/>
            <a:round/>
            <a:headEnd len="med" w="med" type="none"/>
            <a:tailEnd len="med" w="med" type="triangle"/>
          </a:ln>
        </p:spPr>
      </p:cxnSp>
      <p:cxnSp>
        <p:nvCxnSpPr>
          <p:cNvPr id="378" name="Google Shape;378;p44"/>
          <p:cNvCxnSpPr>
            <a:endCxn id="363" idx="2"/>
          </p:cNvCxnSpPr>
          <p:nvPr/>
        </p:nvCxnSpPr>
        <p:spPr>
          <a:xfrm rot="10800000">
            <a:off x="4111775" y="2651850"/>
            <a:ext cx="207900" cy="1186500"/>
          </a:xfrm>
          <a:prstGeom prst="straightConnector1">
            <a:avLst/>
          </a:prstGeom>
          <a:noFill/>
          <a:ln cap="flat" cmpd="sng" w="19050">
            <a:solidFill>
              <a:srgbClr val="999999"/>
            </a:solidFill>
            <a:prstDash val="solid"/>
            <a:round/>
            <a:headEnd len="med" w="med" type="none"/>
            <a:tailEnd len="med" w="med" type="triangle"/>
          </a:ln>
        </p:spPr>
      </p:cxnSp>
      <p:cxnSp>
        <p:nvCxnSpPr>
          <p:cNvPr id="379" name="Google Shape;379;p44"/>
          <p:cNvCxnSpPr>
            <a:endCxn id="363" idx="2"/>
          </p:cNvCxnSpPr>
          <p:nvPr/>
        </p:nvCxnSpPr>
        <p:spPr>
          <a:xfrm rot="10800000">
            <a:off x="4111775" y="2651850"/>
            <a:ext cx="1147200" cy="1147800"/>
          </a:xfrm>
          <a:prstGeom prst="straightConnector1">
            <a:avLst/>
          </a:prstGeom>
          <a:noFill/>
          <a:ln cap="flat" cmpd="sng" w="19050">
            <a:solidFill>
              <a:srgbClr val="999999"/>
            </a:solidFill>
            <a:prstDash val="solid"/>
            <a:round/>
            <a:headEnd len="med" w="med" type="none"/>
            <a:tailEnd len="med" w="med" type="triangle"/>
          </a:ln>
        </p:spPr>
      </p:cxnSp>
      <p:sp>
        <p:nvSpPr>
          <p:cNvPr id="380" name="Google Shape;380;p44"/>
          <p:cNvSpPr txBox="1"/>
          <p:nvPr/>
        </p:nvSpPr>
        <p:spPr>
          <a:xfrm>
            <a:off x="2880327" y="3654375"/>
            <a:ext cx="9153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81" name="Google Shape;381;p44"/>
          <p:cNvSpPr txBox="1"/>
          <p:nvPr/>
        </p:nvSpPr>
        <p:spPr>
          <a:xfrm>
            <a:off x="3857202" y="3654375"/>
            <a:ext cx="9510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82" name="Google Shape;382;p44"/>
          <p:cNvSpPr txBox="1"/>
          <p:nvPr/>
        </p:nvSpPr>
        <p:spPr>
          <a:xfrm>
            <a:off x="4861800" y="3654375"/>
            <a:ext cx="9153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83" name="Google Shape;383;p44"/>
          <p:cNvSpPr/>
          <p:nvPr/>
        </p:nvSpPr>
        <p:spPr>
          <a:xfrm>
            <a:off x="2154783" y="3998534"/>
            <a:ext cx="662400" cy="639000"/>
          </a:xfrm>
          <a:prstGeom prst="triangle">
            <a:avLst>
              <a:gd fmla="val 50000" name="adj"/>
            </a:avLst>
          </a:prstGeom>
          <a:solidFill>
            <a:srgbClr val="EFEFEF"/>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4"/>
          <p:cNvSpPr/>
          <p:nvPr/>
        </p:nvSpPr>
        <p:spPr>
          <a:xfrm>
            <a:off x="1160739" y="3996826"/>
            <a:ext cx="662400" cy="639000"/>
          </a:xfrm>
          <a:prstGeom prst="triangle">
            <a:avLst>
              <a:gd fmla="val 50000" name="adj"/>
            </a:avLst>
          </a:prstGeom>
          <a:solidFill>
            <a:srgbClr val="EFEFEF"/>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4"/>
          <p:cNvSpPr/>
          <p:nvPr/>
        </p:nvSpPr>
        <p:spPr>
          <a:xfrm>
            <a:off x="200717" y="3996614"/>
            <a:ext cx="662400" cy="639000"/>
          </a:xfrm>
          <a:prstGeom prst="triangle">
            <a:avLst>
              <a:gd fmla="val 50000" name="adj"/>
            </a:avLst>
          </a:prstGeom>
          <a:solidFill>
            <a:srgbClr val="EFEFEF"/>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4"/>
          <p:cNvSpPr txBox="1"/>
          <p:nvPr/>
        </p:nvSpPr>
        <p:spPr>
          <a:xfrm>
            <a:off x="1828775" y="4650500"/>
            <a:ext cx="14451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155CC"/>
                </a:solidFill>
                <a:latin typeface="Source Code Pro"/>
                <a:ea typeface="Source Code Pro"/>
                <a:cs typeface="Source Code Pro"/>
                <a:sym typeface="Source Code Pro"/>
              </a:rPr>
              <a:t>Gene</a:t>
            </a:r>
            <a:br>
              <a:rPr b="1" lang="en">
                <a:solidFill>
                  <a:srgbClr val="1155CC"/>
                </a:solidFill>
                <a:latin typeface="Source Code Pro"/>
                <a:ea typeface="Source Code Pro"/>
                <a:cs typeface="Source Code Pro"/>
                <a:sym typeface="Source Code Pro"/>
              </a:rPr>
            </a:br>
            <a:r>
              <a:rPr b="1" lang="en">
                <a:solidFill>
                  <a:srgbClr val="1155CC"/>
                </a:solidFill>
                <a:latin typeface="Source Code Pro"/>
                <a:ea typeface="Source Code Pro"/>
                <a:cs typeface="Source Code Pro"/>
                <a:sym typeface="Source Code Pro"/>
              </a:rPr>
              <a:t>Expression</a:t>
            </a:r>
            <a:endParaRPr b="1">
              <a:solidFill>
                <a:srgbClr val="1155CC"/>
              </a:solidFill>
              <a:latin typeface="Source Code Pro"/>
              <a:ea typeface="Source Code Pro"/>
              <a:cs typeface="Source Code Pro"/>
              <a:sym typeface="Source Code Pro"/>
            </a:endParaRPr>
          </a:p>
        </p:txBody>
      </p:sp>
      <p:sp>
        <p:nvSpPr>
          <p:cNvPr id="387" name="Google Shape;387;p44"/>
          <p:cNvSpPr txBox="1"/>
          <p:nvPr/>
        </p:nvSpPr>
        <p:spPr>
          <a:xfrm>
            <a:off x="1173535" y="4650504"/>
            <a:ext cx="9153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155CC"/>
                </a:solidFill>
                <a:latin typeface="Source Code Pro"/>
                <a:ea typeface="Source Code Pro"/>
                <a:cs typeface="Source Code Pro"/>
                <a:sym typeface="Source Code Pro"/>
              </a:rPr>
              <a:t>mRNA</a:t>
            </a:r>
            <a:endParaRPr b="1">
              <a:solidFill>
                <a:srgbClr val="1155CC"/>
              </a:solidFill>
              <a:latin typeface="Source Code Pro"/>
              <a:ea typeface="Source Code Pro"/>
              <a:cs typeface="Source Code Pro"/>
              <a:sym typeface="Source Code Pro"/>
            </a:endParaRPr>
          </a:p>
        </p:txBody>
      </p:sp>
      <p:sp>
        <p:nvSpPr>
          <p:cNvPr id="388" name="Google Shape;388;p44"/>
          <p:cNvSpPr txBox="1"/>
          <p:nvPr/>
        </p:nvSpPr>
        <p:spPr>
          <a:xfrm>
            <a:off x="86751" y="4650506"/>
            <a:ext cx="9153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155CC"/>
                </a:solidFill>
                <a:latin typeface="Source Code Pro"/>
                <a:ea typeface="Source Code Pro"/>
                <a:cs typeface="Source Code Pro"/>
                <a:sym typeface="Source Code Pro"/>
              </a:rPr>
              <a:t>Methyl</a:t>
            </a:r>
            <a:endParaRPr b="1">
              <a:solidFill>
                <a:srgbClr val="1155CC"/>
              </a:solidFill>
              <a:latin typeface="Source Code Pro"/>
              <a:ea typeface="Source Code Pro"/>
              <a:cs typeface="Source Code Pro"/>
              <a:sym typeface="Source Code Pro"/>
            </a:endParaRPr>
          </a:p>
        </p:txBody>
      </p:sp>
      <p:cxnSp>
        <p:nvCxnSpPr>
          <p:cNvPr id="389" name="Google Shape;389;p44"/>
          <p:cNvCxnSpPr>
            <a:endCxn id="363" idx="1"/>
          </p:cNvCxnSpPr>
          <p:nvPr/>
        </p:nvCxnSpPr>
        <p:spPr>
          <a:xfrm flipH="1" rot="10800000">
            <a:off x="595475" y="2333100"/>
            <a:ext cx="2869200" cy="1473900"/>
          </a:xfrm>
          <a:prstGeom prst="straightConnector1">
            <a:avLst/>
          </a:prstGeom>
          <a:noFill/>
          <a:ln cap="flat" cmpd="sng" w="19050">
            <a:solidFill>
              <a:srgbClr val="999999"/>
            </a:solidFill>
            <a:prstDash val="solid"/>
            <a:round/>
            <a:headEnd len="med" w="med" type="none"/>
            <a:tailEnd len="med" w="med" type="triangle"/>
          </a:ln>
        </p:spPr>
      </p:cxnSp>
      <p:cxnSp>
        <p:nvCxnSpPr>
          <p:cNvPr id="390" name="Google Shape;390;p44"/>
          <p:cNvCxnSpPr>
            <a:endCxn id="363" idx="1"/>
          </p:cNvCxnSpPr>
          <p:nvPr/>
        </p:nvCxnSpPr>
        <p:spPr>
          <a:xfrm flipH="1" rot="10800000">
            <a:off x="1500275" y="2333100"/>
            <a:ext cx="1964400" cy="1505100"/>
          </a:xfrm>
          <a:prstGeom prst="straightConnector1">
            <a:avLst/>
          </a:prstGeom>
          <a:noFill/>
          <a:ln cap="flat" cmpd="sng" w="19050">
            <a:solidFill>
              <a:srgbClr val="999999"/>
            </a:solidFill>
            <a:prstDash val="solid"/>
            <a:round/>
            <a:headEnd len="med" w="med" type="none"/>
            <a:tailEnd len="med" w="med" type="triangle"/>
          </a:ln>
        </p:spPr>
      </p:cxnSp>
      <p:cxnSp>
        <p:nvCxnSpPr>
          <p:cNvPr id="391" name="Google Shape;391;p44"/>
          <p:cNvCxnSpPr>
            <a:endCxn id="363" idx="1"/>
          </p:cNvCxnSpPr>
          <p:nvPr/>
        </p:nvCxnSpPr>
        <p:spPr>
          <a:xfrm flipH="1" rot="10800000">
            <a:off x="2439575" y="2333100"/>
            <a:ext cx="1025100" cy="1466700"/>
          </a:xfrm>
          <a:prstGeom prst="straightConnector1">
            <a:avLst/>
          </a:prstGeom>
          <a:noFill/>
          <a:ln cap="flat" cmpd="sng" w="19050">
            <a:solidFill>
              <a:srgbClr val="999999"/>
            </a:solidFill>
            <a:prstDash val="solid"/>
            <a:round/>
            <a:headEnd len="med" w="med" type="none"/>
            <a:tailEnd len="med" w="med" type="triangle"/>
          </a:ln>
        </p:spPr>
      </p:cxnSp>
      <p:sp>
        <p:nvSpPr>
          <p:cNvPr id="392" name="Google Shape;392;p44"/>
          <p:cNvSpPr txBox="1"/>
          <p:nvPr/>
        </p:nvSpPr>
        <p:spPr>
          <a:xfrm>
            <a:off x="60927" y="3654375"/>
            <a:ext cx="9153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93" name="Google Shape;393;p44"/>
          <p:cNvSpPr txBox="1"/>
          <p:nvPr/>
        </p:nvSpPr>
        <p:spPr>
          <a:xfrm>
            <a:off x="1037802" y="3654375"/>
            <a:ext cx="9510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94" name="Google Shape;394;p44"/>
          <p:cNvSpPr txBox="1"/>
          <p:nvPr/>
        </p:nvSpPr>
        <p:spPr>
          <a:xfrm>
            <a:off x="2042400" y="3654375"/>
            <a:ext cx="915300" cy="2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Source Code Pro"/>
                <a:ea typeface="Source Code Pro"/>
                <a:cs typeface="Source Code Pro"/>
                <a:sym typeface="Source Code Pro"/>
              </a:rPr>
              <a:t>Hazard</a:t>
            </a:r>
            <a:endParaRPr b="1">
              <a:solidFill>
                <a:schemeClr val="accent3"/>
              </a:solidFill>
              <a:latin typeface="Source Code Pro"/>
              <a:ea typeface="Source Code Pro"/>
              <a:cs typeface="Source Code Pro"/>
              <a:sym typeface="Source Code Pro"/>
            </a:endParaRPr>
          </a:p>
        </p:txBody>
      </p:sp>
      <p:sp>
        <p:nvSpPr>
          <p:cNvPr id="395" name="Google Shape;395;p44"/>
          <p:cNvSpPr/>
          <p:nvPr/>
        </p:nvSpPr>
        <p:spPr>
          <a:xfrm>
            <a:off x="85925" y="3953325"/>
            <a:ext cx="5732400" cy="1209300"/>
          </a:xfrm>
          <a:prstGeom prst="rect">
            <a:avLst/>
          </a:prstGeom>
          <a:solidFill>
            <a:srgbClr val="666666">
              <a:alpha val="720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6" name="Google Shape;396;p44"/>
          <p:cNvCxnSpPr>
            <a:stCxn id="360" idx="0"/>
          </p:cNvCxnSpPr>
          <p:nvPr/>
        </p:nvCxnSpPr>
        <p:spPr>
          <a:xfrm rot="10800000">
            <a:off x="5296925" y="3944900"/>
            <a:ext cx="2893200" cy="705600"/>
          </a:xfrm>
          <a:prstGeom prst="straightConnector1">
            <a:avLst/>
          </a:prstGeom>
          <a:noFill/>
          <a:ln cap="flat" cmpd="sng" w="28575">
            <a:solidFill>
              <a:srgbClr val="741B47"/>
            </a:solidFill>
            <a:prstDash val="solid"/>
            <a:round/>
            <a:headEnd len="med" w="med" type="none"/>
            <a:tailEnd len="med" w="med" type="triangle"/>
          </a:ln>
        </p:spPr>
      </p:cxnSp>
      <p:cxnSp>
        <p:nvCxnSpPr>
          <p:cNvPr id="397" name="Google Shape;397;p44"/>
          <p:cNvCxnSpPr/>
          <p:nvPr/>
        </p:nvCxnSpPr>
        <p:spPr>
          <a:xfrm rot="10800000">
            <a:off x="4404725" y="3986600"/>
            <a:ext cx="2412600" cy="775500"/>
          </a:xfrm>
          <a:prstGeom prst="straightConnector1">
            <a:avLst/>
          </a:prstGeom>
          <a:noFill/>
          <a:ln cap="flat" cmpd="sng" w="28575">
            <a:solidFill>
              <a:srgbClr val="741B47"/>
            </a:solidFill>
            <a:prstDash val="solid"/>
            <a:round/>
            <a:headEnd len="med" w="med" type="none"/>
            <a:tailEnd len="med" w="med" type="triangle"/>
          </a:ln>
        </p:spPr>
      </p:cxnSp>
      <p:cxnSp>
        <p:nvCxnSpPr>
          <p:cNvPr id="398" name="Google Shape;398;p44"/>
          <p:cNvCxnSpPr/>
          <p:nvPr/>
        </p:nvCxnSpPr>
        <p:spPr>
          <a:xfrm rot="10800000">
            <a:off x="3350400" y="3953325"/>
            <a:ext cx="2412600" cy="775500"/>
          </a:xfrm>
          <a:prstGeom prst="straightConnector1">
            <a:avLst/>
          </a:prstGeom>
          <a:noFill/>
          <a:ln cap="flat" cmpd="sng" w="28575">
            <a:solidFill>
              <a:srgbClr val="741B47"/>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5"/>
          <p:cNvSpPr txBox="1"/>
          <p:nvPr>
            <p:ph type="title"/>
          </p:nvPr>
        </p:nvSpPr>
        <p:spPr>
          <a:xfrm>
            <a:off x="311700" y="140450"/>
            <a:ext cx="8832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Task 3 results</a:t>
            </a:r>
            <a:endParaRPr sz="3800"/>
          </a:p>
        </p:txBody>
      </p:sp>
      <p:pic>
        <p:nvPicPr>
          <p:cNvPr id="404" name="Google Shape;404;p45"/>
          <p:cNvPicPr preferRelativeResize="0"/>
          <p:nvPr/>
        </p:nvPicPr>
        <p:blipFill>
          <a:blip r:embed="rId3">
            <a:alphaModFix/>
          </a:blip>
          <a:stretch>
            <a:fillRect/>
          </a:stretch>
        </p:blipFill>
        <p:spPr>
          <a:xfrm>
            <a:off x="311700" y="1264450"/>
            <a:ext cx="8270349" cy="728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408" name="Shape 408"/>
        <p:cNvGrpSpPr/>
        <p:nvPr/>
      </p:nvGrpSpPr>
      <p:grpSpPr>
        <a:xfrm>
          <a:off x="0" y="0"/>
          <a:ext cx="0" cy="0"/>
          <a:chOff x="0" y="0"/>
          <a:chExt cx="0" cy="0"/>
        </a:xfrm>
      </p:grpSpPr>
      <p:sp>
        <p:nvSpPr>
          <p:cNvPr id="409" name="Google Shape;409;p46"/>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title"/>
          </p:nvPr>
        </p:nvSpPr>
        <p:spPr>
          <a:xfrm>
            <a:off x="83100" y="292850"/>
            <a:ext cx="9144000" cy="14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cancer type - </a:t>
            </a:r>
            <a:br>
              <a:rPr lang="en"/>
            </a:br>
            <a:r>
              <a:rPr lang="en"/>
              <a:t>model based on each omic and on the merged omics</a:t>
            </a:r>
            <a:endParaRPr/>
          </a:p>
          <a:p>
            <a:pPr indent="0" lvl="0" marL="0" rtl="0" algn="l">
              <a:spcBef>
                <a:spcPts val="0"/>
              </a:spcBef>
              <a:spcAft>
                <a:spcPts val="0"/>
              </a:spcAft>
              <a:buNone/>
            </a:pPr>
            <a:r>
              <a:t/>
            </a:r>
            <a:endParaRPr/>
          </a:p>
        </p:txBody>
      </p:sp>
      <p:sp>
        <p:nvSpPr>
          <p:cNvPr id="115" name="Google Shape;115;p27"/>
          <p:cNvSpPr txBox="1"/>
          <p:nvPr>
            <p:ph idx="1" type="body"/>
          </p:nvPr>
        </p:nvSpPr>
        <p:spPr>
          <a:xfrm>
            <a:off x="83100" y="1806125"/>
            <a:ext cx="8520600" cy="327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Cox Proportional Hazard</a:t>
            </a:r>
            <a:endParaRPr/>
          </a:p>
          <a:p>
            <a:pPr indent="-317500" lvl="1" marL="914400" rtl="0" algn="l">
              <a:spcBef>
                <a:spcPts val="0"/>
              </a:spcBef>
              <a:spcAft>
                <a:spcPts val="0"/>
              </a:spcAft>
              <a:buSzPts val="1400"/>
              <a:buChar char="○"/>
            </a:pPr>
            <a:r>
              <a:rPr lang="en"/>
              <a:t>lasso </a:t>
            </a:r>
            <a:endParaRPr/>
          </a:p>
          <a:p>
            <a:pPr indent="-317500" lvl="1" marL="914400" rtl="0" algn="l">
              <a:spcBef>
                <a:spcPts val="0"/>
              </a:spcBef>
              <a:spcAft>
                <a:spcPts val="0"/>
              </a:spcAft>
              <a:buSzPts val="1400"/>
              <a:buChar char="○"/>
            </a:pPr>
            <a:r>
              <a:rPr lang="en"/>
              <a:t>Ridge</a:t>
            </a:r>
            <a:endParaRPr/>
          </a:p>
          <a:p>
            <a:pPr indent="-317500" lvl="1" marL="914400" rtl="0" algn="l">
              <a:spcBef>
                <a:spcPts val="0"/>
              </a:spcBef>
              <a:spcAft>
                <a:spcPts val="0"/>
              </a:spcAft>
              <a:buSzPts val="1400"/>
              <a:buChar char="○"/>
            </a:pPr>
            <a:r>
              <a:rPr lang="en"/>
              <a:t>Elastic net</a:t>
            </a:r>
            <a:endParaRPr/>
          </a:p>
          <a:p>
            <a:pPr indent="-342900" lvl="0" marL="457200" rtl="0" algn="l">
              <a:spcBef>
                <a:spcPts val="0"/>
              </a:spcBef>
              <a:spcAft>
                <a:spcPts val="0"/>
              </a:spcAft>
              <a:buSzPts val="1800"/>
              <a:buChar char="●"/>
            </a:pPr>
            <a:r>
              <a:rPr lang="en"/>
              <a:t>Neural Network</a:t>
            </a:r>
            <a:endParaRPr/>
          </a:p>
          <a:p>
            <a:pPr indent="-342900" lvl="0" marL="457200" rtl="0" algn="l">
              <a:spcBef>
                <a:spcPts val="0"/>
              </a:spcBef>
              <a:spcAft>
                <a:spcPts val="0"/>
              </a:spcAft>
              <a:buSzPts val="1800"/>
              <a:buChar char="●"/>
            </a:pPr>
            <a:r>
              <a:rPr lang="en"/>
              <a:t>Gradient Boosting Survival Tree</a:t>
            </a:r>
            <a:endParaRPr/>
          </a:p>
          <a:p>
            <a:pPr indent="-317500" lvl="1" marL="914400" rtl="0" algn="l">
              <a:spcBef>
                <a:spcPts val="0"/>
              </a:spcBef>
              <a:spcAft>
                <a:spcPts val="0"/>
              </a:spcAft>
              <a:buClr>
                <a:srgbClr val="434343"/>
              </a:buClr>
              <a:buSzPts val="1400"/>
              <a:buChar char="○"/>
            </a:pPr>
            <a:r>
              <a:rPr lang="en">
                <a:solidFill>
                  <a:srgbClr val="434343"/>
                </a:solidFill>
              </a:rPr>
              <a:t>No Regularization</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Dropout</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Subsample</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Learning rate</a:t>
            </a:r>
            <a:endParaRPr sz="1600"/>
          </a:p>
          <a:p>
            <a:pPr indent="-342900" lvl="0" marL="457200" rtl="0" algn="l">
              <a:spcBef>
                <a:spcPts val="0"/>
              </a:spcBef>
              <a:spcAft>
                <a:spcPts val="0"/>
              </a:spcAft>
              <a:buSzPts val="1800"/>
              <a:buChar char="●"/>
            </a:pPr>
            <a:r>
              <a:rPr lang="en"/>
              <a:t>Random Survival Forest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1 concept</a:t>
            </a:r>
            <a:endParaRPr/>
          </a:p>
        </p:txBody>
      </p:sp>
      <p:pic>
        <p:nvPicPr>
          <p:cNvPr id="121" name="Google Shape;121;p28"/>
          <p:cNvPicPr preferRelativeResize="0"/>
          <p:nvPr/>
        </p:nvPicPr>
        <p:blipFill>
          <a:blip r:embed="rId3">
            <a:alphaModFix/>
          </a:blip>
          <a:stretch>
            <a:fillRect/>
          </a:stretch>
        </p:blipFill>
        <p:spPr>
          <a:xfrm>
            <a:off x="4751061" y="2707750"/>
            <a:ext cx="3028513" cy="2275574"/>
          </a:xfrm>
          <a:prstGeom prst="rect">
            <a:avLst/>
          </a:prstGeom>
          <a:noFill/>
          <a:ln>
            <a:noFill/>
          </a:ln>
        </p:spPr>
      </p:pic>
      <p:pic>
        <p:nvPicPr>
          <p:cNvPr id="122" name="Google Shape;122;p28"/>
          <p:cNvPicPr preferRelativeResize="0"/>
          <p:nvPr/>
        </p:nvPicPr>
        <p:blipFill>
          <a:blip r:embed="rId4">
            <a:alphaModFix/>
          </a:blip>
          <a:stretch>
            <a:fillRect/>
          </a:stretch>
        </p:blipFill>
        <p:spPr>
          <a:xfrm>
            <a:off x="654150" y="2707750"/>
            <a:ext cx="2038101" cy="2275574"/>
          </a:xfrm>
          <a:prstGeom prst="rect">
            <a:avLst/>
          </a:prstGeom>
          <a:noFill/>
          <a:ln>
            <a:noFill/>
          </a:ln>
        </p:spPr>
      </p:pic>
      <p:sp>
        <p:nvSpPr>
          <p:cNvPr id="123" name="Google Shape;123;p28"/>
          <p:cNvSpPr txBox="1"/>
          <p:nvPr/>
        </p:nvSpPr>
        <p:spPr>
          <a:xfrm>
            <a:off x="443975" y="1147600"/>
            <a:ext cx="73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Compare between two kind of models:</a:t>
            </a:r>
            <a:endParaRPr>
              <a:latin typeface="Source Code Pro"/>
              <a:ea typeface="Source Code Pro"/>
              <a:cs typeface="Source Code Pro"/>
              <a:sym typeface="Source Code Pro"/>
            </a:endParaRPr>
          </a:p>
        </p:txBody>
      </p:sp>
      <p:sp>
        <p:nvSpPr>
          <p:cNvPr id="124" name="Google Shape;124;p28"/>
          <p:cNvSpPr txBox="1"/>
          <p:nvPr/>
        </p:nvSpPr>
        <p:spPr>
          <a:xfrm>
            <a:off x="520475" y="1471600"/>
            <a:ext cx="2541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Source Code Pro"/>
                <a:ea typeface="Source Code Pro"/>
                <a:cs typeface="Source Code Pro"/>
                <a:sym typeface="Source Code Pro"/>
              </a:rPr>
              <a:t>1</a:t>
            </a:r>
            <a:endParaRPr b="1">
              <a:latin typeface="Source Code Pro"/>
              <a:ea typeface="Source Code Pro"/>
              <a:cs typeface="Source Code Pro"/>
              <a:sym typeface="Source Code Pro"/>
            </a:endParaRPr>
          </a:p>
          <a:p>
            <a:pPr indent="0" lvl="0" marL="0" rtl="0" algn="ctr">
              <a:spcBef>
                <a:spcPts val="0"/>
              </a:spcBef>
              <a:spcAft>
                <a:spcPts val="0"/>
              </a:spcAft>
              <a:buNone/>
            </a:pPr>
            <a:r>
              <a:rPr lang="en">
                <a:latin typeface="Source Code Pro"/>
                <a:ea typeface="Source Code Pro"/>
                <a:cs typeface="Source Code Pro"/>
                <a:sym typeface="Source Code Pro"/>
              </a:rPr>
              <a:t>Build a predictor based on the concatenated omics.</a:t>
            </a:r>
            <a:endParaRPr>
              <a:latin typeface="Source Code Pro"/>
              <a:ea typeface="Source Code Pro"/>
              <a:cs typeface="Source Code Pro"/>
              <a:sym typeface="Source Code Pro"/>
            </a:endParaRPr>
          </a:p>
        </p:txBody>
      </p:sp>
      <p:sp>
        <p:nvSpPr>
          <p:cNvPr id="125" name="Google Shape;125;p28"/>
          <p:cNvSpPr txBox="1"/>
          <p:nvPr/>
        </p:nvSpPr>
        <p:spPr>
          <a:xfrm>
            <a:off x="4572000" y="1525050"/>
            <a:ext cx="42603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Source Code Pro"/>
                <a:ea typeface="Source Code Pro"/>
                <a:cs typeface="Source Code Pro"/>
                <a:sym typeface="Source Code Pro"/>
              </a:rPr>
              <a:t>2</a:t>
            </a:r>
            <a:endParaRPr b="1">
              <a:latin typeface="Source Code Pro"/>
              <a:ea typeface="Source Code Pro"/>
              <a:cs typeface="Source Code Pro"/>
              <a:sym typeface="Source Code Pro"/>
            </a:endParaRPr>
          </a:p>
          <a:p>
            <a:pPr indent="0" lvl="0" marL="0" rtl="0" algn="ctr">
              <a:spcBef>
                <a:spcPts val="0"/>
              </a:spcBef>
              <a:spcAft>
                <a:spcPts val="0"/>
              </a:spcAft>
              <a:buNone/>
            </a:pPr>
            <a:r>
              <a:rPr lang="en">
                <a:latin typeface="Source Code Pro"/>
                <a:ea typeface="Source Code Pro"/>
                <a:cs typeface="Source Code Pro"/>
                <a:sym typeface="Source Code Pro"/>
              </a:rPr>
              <a:t>Build 3 predictors,</a:t>
            </a:r>
            <a:br>
              <a:rPr lang="en">
                <a:latin typeface="Source Code Pro"/>
                <a:ea typeface="Source Code Pro"/>
                <a:cs typeface="Source Code Pro"/>
                <a:sym typeface="Source Code Pro"/>
              </a:rPr>
            </a:br>
            <a:r>
              <a:rPr lang="en">
                <a:latin typeface="Source Code Pro"/>
                <a:ea typeface="Source Code Pro"/>
                <a:cs typeface="Source Code Pro"/>
                <a:sym typeface="Source Code Pro"/>
              </a:rPr>
              <a:t>one for each omic.</a:t>
            </a:r>
            <a:br>
              <a:rPr lang="en">
                <a:latin typeface="Source Code Pro"/>
                <a:ea typeface="Source Code Pro"/>
                <a:cs typeface="Source Code Pro"/>
                <a:sym typeface="Source Code Pro"/>
              </a:rPr>
            </a:br>
            <a:r>
              <a:rPr lang="en">
                <a:latin typeface="Source Code Pro"/>
                <a:ea typeface="Source Code Pro"/>
                <a:cs typeface="Source Code Pro"/>
                <a:sym typeface="Source Code Pro"/>
              </a:rPr>
              <a:t>Combine the predictors into one model.</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implementation - neural network</a:t>
            </a:r>
            <a:endParaRPr/>
          </a:p>
        </p:txBody>
      </p:sp>
      <p:sp>
        <p:nvSpPr>
          <p:cNvPr id="131" name="Google Shape;131;p29"/>
          <p:cNvSpPr txBox="1"/>
          <p:nvPr>
            <p:ph idx="1" type="body"/>
          </p:nvPr>
        </p:nvSpPr>
        <p:spPr>
          <a:xfrm>
            <a:off x="387550" y="968450"/>
            <a:ext cx="8520600" cy="3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1500">
                <a:solidFill>
                  <a:srgbClr val="434343"/>
                </a:solidFill>
                <a:highlight>
                  <a:srgbClr val="FFFFFF"/>
                </a:highlight>
                <a:latin typeface="Arial"/>
                <a:ea typeface="Arial"/>
                <a:cs typeface="Arial"/>
                <a:sym typeface="Arial"/>
              </a:rPr>
            </a:br>
            <a:r>
              <a:rPr i="1" lang="en" sz="1350">
                <a:solidFill>
                  <a:srgbClr val="408080"/>
                </a:solidFill>
                <a:highlight>
                  <a:srgbClr val="F7F7F7"/>
                </a:highlight>
                <a:latin typeface="Arial"/>
                <a:ea typeface="Arial"/>
                <a:cs typeface="Arial"/>
                <a:sym typeface="Arial"/>
              </a:rPr>
              <a:t># net = torch.nn.Sequential(</a:t>
            </a:r>
            <a:endParaRPr sz="1350">
              <a:solidFill>
                <a:srgbClr val="333333"/>
              </a:solidFill>
              <a:highlight>
                <a:srgbClr val="F7F7F7"/>
              </a:highlight>
              <a:latin typeface="Arial"/>
              <a:ea typeface="Arial"/>
              <a:cs typeface="Arial"/>
              <a:sym typeface="Arial"/>
            </a:endParaRPr>
          </a:p>
          <a:p>
            <a:pPr indent="0" lvl="0" marL="0" rtl="0" algn="l">
              <a:spcBef>
                <a:spcPts val="0"/>
              </a:spcBef>
              <a:spcAft>
                <a:spcPts val="0"/>
              </a:spcAft>
              <a:buNone/>
            </a:pPr>
            <a:r>
              <a:rPr i="1" lang="en" sz="1350">
                <a:solidFill>
                  <a:srgbClr val="408080"/>
                </a:solidFill>
                <a:highlight>
                  <a:srgbClr val="F7F7F7"/>
                </a:highlight>
                <a:latin typeface="Arial"/>
                <a:ea typeface="Arial"/>
                <a:cs typeface="Arial"/>
                <a:sym typeface="Arial"/>
              </a:rPr>
              <a:t>#     torch.nn.Linear(in_features, x),</a:t>
            </a:r>
            <a:endParaRPr sz="1350">
              <a:solidFill>
                <a:srgbClr val="333333"/>
              </a:solidFill>
              <a:highlight>
                <a:srgbClr val="F7F7F7"/>
              </a:highlight>
              <a:latin typeface="Arial"/>
              <a:ea typeface="Arial"/>
              <a:cs typeface="Arial"/>
              <a:sym typeface="Arial"/>
            </a:endParaRPr>
          </a:p>
          <a:p>
            <a:pPr indent="0" lvl="0" marL="0" rtl="0" algn="l">
              <a:spcBef>
                <a:spcPts val="0"/>
              </a:spcBef>
              <a:spcAft>
                <a:spcPts val="0"/>
              </a:spcAft>
              <a:buNone/>
            </a:pPr>
            <a:r>
              <a:rPr i="1" lang="en" sz="1350">
                <a:solidFill>
                  <a:srgbClr val="408080"/>
                </a:solidFill>
                <a:highlight>
                  <a:srgbClr val="F7F7F7"/>
                </a:highlight>
                <a:latin typeface="Arial"/>
                <a:ea typeface="Arial"/>
                <a:cs typeface="Arial"/>
                <a:sym typeface="Arial"/>
              </a:rPr>
              <a:t>#     torch.nn.ReLU(),</a:t>
            </a:r>
            <a:endParaRPr sz="1350">
              <a:solidFill>
                <a:srgbClr val="333333"/>
              </a:solidFill>
              <a:highlight>
                <a:srgbClr val="F7F7F7"/>
              </a:highlight>
              <a:latin typeface="Arial"/>
              <a:ea typeface="Arial"/>
              <a:cs typeface="Arial"/>
              <a:sym typeface="Arial"/>
            </a:endParaRPr>
          </a:p>
          <a:p>
            <a:pPr indent="0" lvl="0" marL="0" rtl="0" algn="l">
              <a:spcBef>
                <a:spcPts val="0"/>
              </a:spcBef>
              <a:spcAft>
                <a:spcPts val="0"/>
              </a:spcAft>
              <a:buNone/>
            </a:pPr>
            <a:r>
              <a:rPr i="1" lang="en" sz="1350">
                <a:solidFill>
                  <a:srgbClr val="408080"/>
                </a:solidFill>
                <a:highlight>
                  <a:srgbClr val="F7F7F7"/>
                </a:highlight>
                <a:latin typeface="Arial"/>
                <a:ea typeface="Arial"/>
                <a:cs typeface="Arial"/>
                <a:sym typeface="Arial"/>
              </a:rPr>
              <a:t>#     torch.nn.BatchNorm1d(y),</a:t>
            </a:r>
            <a:endParaRPr sz="1350">
              <a:solidFill>
                <a:srgbClr val="333333"/>
              </a:solidFill>
              <a:highlight>
                <a:srgbClr val="F7F7F7"/>
              </a:highlight>
              <a:latin typeface="Arial"/>
              <a:ea typeface="Arial"/>
              <a:cs typeface="Arial"/>
              <a:sym typeface="Arial"/>
            </a:endParaRPr>
          </a:p>
          <a:p>
            <a:pPr indent="0" lvl="0" marL="0" rtl="0" algn="l">
              <a:spcBef>
                <a:spcPts val="0"/>
              </a:spcBef>
              <a:spcAft>
                <a:spcPts val="0"/>
              </a:spcAft>
              <a:buNone/>
            </a:pPr>
            <a:r>
              <a:rPr i="1" lang="en" sz="1350">
                <a:solidFill>
                  <a:srgbClr val="408080"/>
                </a:solidFill>
                <a:highlight>
                  <a:srgbClr val="F7F7F7"/>
                </a:highlight>
                <a:latin typeface="Arial"/>
                <a:ea typeface="Arial"/>
                <a:cs typeface="Arial"/>
                <a:sym typeface="Arial"/>
              </a:rPr>
              <a:t>#     torch.nn.Dropout(z),</a:t>
            </a:r>
            <a:endParaRPr sz="1350">
              <a:solidFill>
                <a:srgbClr val="333333"/>
              </a:solidFill>
              <a:highlight>
                <a:srgbClr val="F7F7F7"/>
              </a:highlight>
              <a:latin typeface="Arial"/>
              <a:ea typeface="Arial"/>
              <a:cs typeface="Arial"/>
              <a:sym typeface="Arial"/>
            </a:endParaRPr>
          </a:p>
          <a:p>
            <a:pPr indent="0" lvl="0" marL="0" rtl="0" algn="l">
              <a:spcBef>
                <a:spcPts val="0"/>
              </a:spcBef>
              <a:spcAft>
                <a:spcPts val="0"/>
              </a:spcAft>
              <a:buNone/>
            </a:pPr>
            <a:r>
              <a:rPr lang="en" sz="1350">
                <a:solidFill>
                  <a:srgbClr val="333333"/>
                </a:solidFill>
                <a:highlight>
                  <a:srgbClr val="F7F7F7"/>
                </a:highlight>
                <a:latin typeface="Arial"/>
                <a:ea typeface="Arial"/>
                <a:cs typeface="Arial"/>
                <a:sym typeface="Arial"/>
              </a:rPr>
              <a:t>    </a:t>
            </a:r>
            <a:endParaRPr sz="1350">
              <a:solidFill>
                <a:srgbClr val="333333"/>
              </a:solidFill>
              <a:highlight>
                <a:srgbClr val="F7F7F7"/>
              </a:highlight>
              <a:latin typeface="Arial"/>
              <a:ea typeface="Arial"/>
              <a:cs typeface="Arial"/>
              <a:sym typeface="Arial"/>
            </a:endParaRPr>
          </a:p>
          <a:p>
            <a:pPr indent="0" lvl="0" marL="0" rtl="0" algn="l">
              <a:spcBef>
                <a:spcPts val="0"/>
              </a:spcBef>
              <a:spcAft>
                <a:spcPts val="0"/>
              </a:spcAft>
              <a:buNone/>
            </a:pPr>
            <a:r>
              <a:rPr i="1" lang="en" sz="1350">
                <a:solidFill>
                  <a:srgbClr val="408080"/>
                </a:solidFill>
                <a:highlight>
                  <a:srgbClr val="F7F7F7"/>
                </a:highlight>
                <a:latin typeface="Arial"/>
                <a:ea typeface="Arial"/>
                <a:cs typeface="Arial"/>
                <a:sym typeface="Arial"/>
              </a:rPr>
              <a:t>#     torch.nn.Linear(s, s),</a:t>
            </a:r>
            <a:endParaRPr sz="1350">
              <a:solidFill>
                <a:srgbClr val="333333"/>
              </a:solidFill>
              <a:highlight>
                <a:srgbClr val="F7F7F7"/>
              </a:highlight>
              <a:latin typeface="Arial"/>
              <a:ea typeface="Arial"/>
              <a:cs typeface="Arial"/>
              <a:sym typeface="Arial"/>
            </a:endParaRPr>
          </a:p>
          <a:p>
            <a:pPr indent="0" lvl="0" marL="0" rtl="0" algn="l">
              <a:spcBef>
                <a:spcPts val="0"/>
              </a:spcBef>
              <a:spcAft>
                <a:spcPts val="0"/>
              </a:spcAft>
              <a:buNone/>
            </a:pPr>
            <a:r>
              <a:rPr i="1" lang="en" sz="1350">
                <a:solidFill>
                  <a:srgbClr val="408080"/>
                </a:solidFill>
                <a:highlight>
                  <a:srgbClr val="F7F7F7"/>
                </a:highlight>
                <a:latin typeface="Arial"/>
                <a:ea typeface="Arial"/>
                <a:cs typeface="Arial"/>
                <a:sym typeface="Arial"/>
              </a:rPr>
              <a:t>#     torch.nn.ReLU(),</a:t>
            </a:r>
            <a:endParaRPr sz="1350">
              <a:solidFill>
                <a:srgbClr val="333333"/>
              </a:solidFill>
              <a:highlight>
                <a:srgbClr val="F7F7F7"/>
              </a:highlight>
              <a:latin typeface="Arial"/>
              <a:ea typeface="Arial"/>
              <a:cs typeface="Arial"/>
              <a:sym typeface="Arial"/>
            </a:endParaRPr>
          </a:p>
          <a:p>
            <a:pPr indent="0" lvl="0" marL="0" rtl="0" algn="l">
              <a:spcBef>
                <a:spcPts val="0"/>
              </a:spcBef>
              <a:spcAft>
                <a:spcPts val="0"/>
              </a:spcAft>
              <a:buNone/>
            </a:pPr>
            <a:r>
              <a:rPr i="1" lang="en" sz="1350">
                <a:solidFill>
                  <a:srgbClr val="408080"/>
                </a:solidFill>
                <a:highlight>
                  <a:srgbClr val="F7F7F7"/>
                </a:highlight>
                <a:latin typeface="Arial"/>
                <a:ea typeface="Arial"/>
                <a:cs typeface="Arial"/>
                <a:sym typeface="Arial"/>
              </a:rPr>
              <a:t>#     torch.nn.BatchNorm1d(r),</a:t>
            </a:r>
            <a:endParaRPr sz="1350">
              <a:solidFill>
                <a:srgbClr val="333333"/>
              </a:solidFill>
              <a:highlight>
                <a:srgbClr val="F7F7F7"/>
              </a:highlight>
              <a:latin typeface="Arial"/>
              <a:ea typeface="Arial"/>
              <a:cs typeface="Arial"/>
              <a:sym typeface="Arial"/>
            </a:endParaRPr>
          </a:p>
          <a:p>
            <a:pPr indent="0" lvl="0" marL="0" rtl="0" algn="l">
              <a:spcBef>
                <a:spcPts val="0"/>
              </a:spcBef>
              <a:spcAft>
                <a:spcPts val="0"/>
              </a:spcAft>
              <a:buNone/>
            </a:pPr>
            <a:r>
              <a:rPr i="1" lang="en" sz="1350">
                <a:solidFill>
                  <a:srgbClr val="408080"/>
                </a:solidFill>
                <a:highlight>
                  <a:srgbClr val="F7F7F7"/>
                </a:highlight>
                <a:latin typeface="Arial"/>
                <a:ea typeface="Arial"/>
                <a:cs typeface="Arial"/>
                <a:sym typeface="Arial"/>
              </a:rPr>
              <a:t>#     torch.nn.Dropout(w),</a:t>
            </a:r>
            <a:endParaRPr sz="1350">
              <a:solidFill>
                <a:srgbClr val="333333"/>
              </a:solidFill>
              <a:highlight>
                <a:srgbClr val="F7F7F7"/>
              </a:highlight>
              <a:latin typeface="Arial"/>
              <a:ea typeface="Arial"/>
              <a:cs typeface="Arial"/>
              <a:sym typeface="Arial"/>
            </a:endParaRPr>
          </a:p>
          <a:p>
            <a:pPr indent="0" lvl="0" marL="0" rtl="0" algn="l">
              <a:spcBef>
                <a:spcPts val="0"/>
              </a:spcBef>
              <a:spcAft>
                <a:spcPts val="0"/>
              </a:spcAft>
              <a:buNone/>
            </a:pPr>
            <a:r>
              <a:rPr lang="en" sz="1350">
                <a:solidFill>
                  <a:srgbClr val="333333"/>
                </a:solidFill>
                <a:highlight>
                  <a:srgbClr val="F7F7F7"/>
                </a:highlight>
                <a:latin typeface="Arial"/>
                <a:ea typeface="Arial"/>
                <a:cs typeface="Arial"/>
                <a:sym typeface="Arial"/>
              </a:rPr>
              <a:t>    </a:t>
            </a:r>
            <a:endParaRPr sz="1350">
              <a:solidFill>
                <a:srgbClr val="333333"/>
              </a:solidFill>
              <a:highlight>
                <a:srgbClr val="F7F7F7"/>
              </a:highlight>
              <a:latin typeface="Arial"/>
              <a:ea typeface="Arial"/>
              <a:cs typeface="Arial"/>
              <a:sym typeface="Arial"/>
            </a:endParaRPr>
          </a:p>
          <a:p>
            <a:pPr indent="0" lvl="0" marL="0" rtl="0" algn="l">
              <a:spcBef>
                <a:spcPts val="0"/>
              </a:spcBef>
              <a:spcAft>
                <a:spcPts val="0"/>
              </a:spcAft>
              <a:buNone/>
            </a:pPr>
            <a:r>
              <a:rPr i="1" lang="en" sz="1350">
                <a:solidFill>
                  <a:srgbClr val="408080"/>
                </a:solidFill>
                <a:highlight>
                  <a:srgbClr val="F7F7F7"/>
                </a:highlight>
                <a:latin typeface="Arial"/>
                <a:ea typeface="Arial"/>
                <a:cs typeface="Arial"/>
                <a:sym typeface="Arial"/>
              </a:rPr>
              <a:t>#     torch.nn.Linear(k, out_features)</a:t>
            </a:r>
            <a:endParaRPr sz="1350">
              <a:solidFill>
                <a:srgbClr val="333333"/>
              </a:solidFill>
              <a:highlight>
                <a:srgbClr val="F7F7F7"/>
              </a:highlight>
              <a:latin typeface="Arial"/>
              <a:ea typeface="Arial"/>
              <a:cs typeface="Arial"/>
              <a:sym typeface="Arial"/>
            </a:endParaRPr>
          </a:p>
          <a:p>
            <a:pPr indent="0" lvl="0" marL="0" rtl="0" algn="l">
              <a:spcBef>
                <a:spcPts val="0"/>
              </a:spcBef>
              <a:spcAft>
                <a:spcPts val="0"/>
              </a:spcAft>
              <a:buNone/>
            </a:pPr>
            <a:r>
              <a:rPr i="1" lang="en" sz="1350">
                <a:solidFill>
                  <a:srgbClr val="408080"/>
                </a:solidFill>
                <a:highlight>
                  <a:srgbClr val="F7F7F7"/>
                </a:highlight>
                <a:latin typeface="Arial"/>
                <a:ea typeface="Arial"/>
                <a:cs typeface="Arial"/>
                <a:sym typeface="Arial"/>
              </a:rPr>
              <a:t>#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implementation - neural network</a:t>
            </a:r>
            <a:endParaRPr/>
          </a:p>
          <a:p>
            <a:pPr indent="0" lvl="0" marL="0" rtl="0" algn="l">
              <a:spcBef>
                <a:spcPts val="0"/>
              </a:spcBef>
              <a:spcAft>
                <a:spcPts val="0"/>
              </a:spcAft>
              <a:buNone/>
            </a:pPr>
            <a:r>
              <a:t/>
            </a:r>
            <a:endParaRPr/>
          </a:p>
        </p:txBody>
      </p:sp>
      <p:sp>
        <p:nvSpPr>
          <p:cNvPr id="137" name="Google Shape;137;p30"/>
          <p:cNvSpPr/>
          <p:nvPr/>
        </p:nvSpPr>
        <p:spPr>
          <a:xfrm>
            <a:off x="6467700" y="1812075"/>
            <a:ext cx="1519200" cy="2787900"/>
          </a:xfrm>
          <a:prstGeom prst="triangle">
            <a:avLst>
              <a:gd fmla="val 50000" name="adj"/>
            </a:avLst>
          </a:prstGeom>
          <a:solidFill>
            <a:schemeClr val="lt2"/>
          </a:solidFill>
          <a:ln cap="flat" cmpd="sng" w="76200">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0"/>
          <p:cNvSpPr/>
          <p:nvPr/>
        </p:nvSpPr>
        <p:spPr>
          <a:xfrm>
            <a:off x="4187275" y="1804625"/>
            <a:ext cx="1519200" cy="2787900"/>
          </a:xfrm>
          <a:prstGeom prst="triangle">
            <a:avLst>
              <a:gd fmla="val 50000" name="adj"/>
            </a:avLst>
          </a:prstGeom>
          <a:solidFill>
            <a:schemeClr val="lt2"/>
          </a:solidFill>
          <a:ln cap="flat" cmpd="sng" w="7620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984900" y="1803700"/>
            <a:ext cx="1519200" cy="2787900"/>
          </a:xfrm>
          <a:prstGeom prst="triangle">
            <a:avLst>
              <a:gd fmla="val 50000" name="adj"/>
            </a:avLst>
          </a:prstGeom>
          <a:solidFill>
            <a:schemeClr val="lt2"/>
          </a:solidFill>
          <a:ln cap="flat" cmpd="sng" w="7620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0"/>
          <p:cNvSpPr txBox="1"/>
          <p:nvPr/>
        </p:nvSpPr>
        <p:spPr>
          <a:xfrm>
            <a:off x="6389475" y="4655700"/>
            <a:ext cx="20994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76A5AF"/>
                </a:solidFill>
                <a:latin typeface="Source Code Pro"/>
                <a:ea typeface="Source Code Pro"/>
                <a:cs typeface="Source Code Pro"/>
                <a:sym typeface="Source Code Pro"/>
              </a:rPr>
              <a:t>Gene Expression</a:t>
            </a:r>
            <a:endParaRPr b="1">
              <a:solidFill>
                <a:srgbClr val="76A5AF"/>
              </a:solidFill>
              <a:latin typeface="Source Code Pro"/>
              <a:ea typeface="Source Code Pro"/>
              <a:cs typeface="Source Code Pro"/>
              <a:sym typeface="Source Code Pro"/>
            </a:endParaRPr>
          </a:p>
        </p:txBody>
      </p:sp>
      <p:sp>
        <p:nvSpPr>
          <p:cNvPr id="141" name="Google Shape;141;p30"/>
          <p:cNvSpPr txBox="1"/>
          <p:nvPr/>
        </p:nvSpPr>
        <p:spPr>
          <a:xfrm>
            <a:off x="4566250" y="4655700"/>
            <a:ext cx="20994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D966"/>
                </a:solidFill>
                <a:latin typeface="Source Code Pro"/>
                <a:ea typeface="Source Code Pro"/>
                <a:cs typeface="Source Code Pro"/>
                <a:sym typeface="Source Code Pro"/>
              </a:rPr>
              <a:t>mRNA</a:t>
            </a:r>
            <a:endParaRPr b="1">
              <a:solidFill>
                <a:srgbClr val="FFD966"/>
              </a:solidFill>
              <a:latin typeface="Source Code Pro"/>
              <a:ea typeface="Source Code Pro"/>
              <a:cs typeface="Source Code Pro"/>
              <a:sym typeface="Source Code Pro"/>
            </a:endParaRPr>
          </a:p>
        </p:txBody>
      </p:sp>
      <p:sp>
        <p:nvSpPr>
          <p:cNvPr id="142" name="Google Shape;142;p30"/>
          <p:cNvSpPr txBox="1"/>
          <p:nvPr/>
        </p:nvSpPr>
        <p:spPr>
          <a:xfrm>
            <a:off x="2037700" y="4655700"/>
            <a:ext cx="15192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A9999"/>
                </a:solidFill>
                <a:latin typeface="Source Code Pro"/>
                <a:ea typeface="Source Code Pro"/>
                <a:cs typeface="Source Code Pro"/>
                <a:sym typeface="Source Code Pro"/>
              </a:rPr>
              <a:t>Methylation</a:t>
            </a:r>
            <a:endParaRPr b="1">
              <a:solidFill>
                <a:srgbClr val="EA9999"/>
              </a:solidFill>
              <a:latin typeface="Source Code Pro"/>
              <a:ea typeface="Source Code Pro"/>
              <a:cs typeface="Source Code Pro"/>
              <a:sym typeface="Source Code Pro"/>
            </a:endParaRPr>
          </a:p>
        </p:txBody>
      </p:sp>
      <p:sp>
        <p:nvSpPr>
          <p:cNvPr id="143" name="Google Shape;143;p30"/>
          <p:cNvSpPr txBox="1"/>
          <p:nvPr/>
        </p:nvSpPr>
        <p:spPr>
          <a:xfrm>
            <a:off x="97575" y="4655700"/>
            <a:ext cx="7248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input</a:t>
            </a:r>
            <a:endParaRPr b="1">
              <a:solidFill>
                <a:srgbClr val="666666"/>
              </a:solidFill>
              <a:latin typeface="Source Code Pro"/>
              <a:ea typeface="Source Code Pro"/>
              <a:cs typeface="Source Code Pro"/>
              <a:sym typeface="Source Code Pro"/>
            </a:endParaRPr>
          </a:p>
        </p:txBody>
      </p:sp>
      <p:sp>
        <p:nvSpPr>
          <p:cNvPr id="144" name="Google Shape;144;p30"/>
          <p:cNvSpPr txBox="1"/>
          <p:nvPr/>
        </p:nvSpPr>
        <p:spPr>
          <a:xfrm>
            <a:off x="158375" y="1393875"/>
            <a:ext cx="8451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output</a:t>
            </a:r>
            <a:endParaRPr b="1">
              <a:solidFill>
                <a:srgbClr val="666666"/>
              </a:solidFill>
              <a:latin typeface="Source Code Pro"/>
              <a:ea typeface="Source Code Pro"/>
              <a:cs typeface="Source Code Pro"/>
              <a:sym typeface="Source Code Pro"/>
            </a:endParaRPr>
          </a:p>
        </p:txBody>
      </p:sp>
      <p:sp>
        <p:nvSpPr>
          <p:cNvPr id="145" name="Google Shape;145;p30"/>
          <p:cNvSpPr txBox="1"/>
          <p:nvPr/>
        </p:nvSpPr>
        <p:spPr>
          <a:xfrm>
            <a:off x="2236300" y="1321400"/>
            <a:ext cx="11220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Source Code Pro"/>
                <a:ea typeface="Source Code Pro"/>
                <a:cs typeface="Source Code Pro"/>
                <a:sym typeface="Source Code Pro"/>
              </a:rPr>
              <a:t>Survival</a:t>
            </a:r>
            <a:endParaRPr b="1">
              <a:solidFill>
                <a:schemeClr val="accent3"/>
              </a:solidFill>
              <a:latin typeface="Source Code Pro"/>
              <a:ea typeface="Source Code Pro"/>
              <a:cs typeface="Source Code Pro"/>
              <a:sym typeface="Source Code Pro"/>
            </a:endParaRPr>
          </a:p>
        </p:txBody>
      </p:sp>
      <p:sp>
        <p:nvSpPr>
          <p:cNvPr id="146" name="Google Shape;146;p30"/>
          <p:cNvSpPr txBox="1"/>
          <p:nvPr/>
        </p:nvSpPr>
        <p:spPr>
          <a:xfrm>
            <a:off x="4446100" y="1321400"/>
            <a:ext cx="11220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Source Code Pro"/>
                <a:ea typeface="Source Code Pro"/>
                <a:cs typeface="Source Code Pro"/>
                <a:sym typeface="Source Code Pro"/>
              </a:rPr>
              <a:t>Survival</a:t>
            </a:r>
            <a:endParaRPr b="1">
              <a:solidFill>
                <a:schemeClr val="accent3"/>
              </a:solidFill>
              <a:latin typeface="Source Code Pro"/>
              <a:ea typeface="Source Code Pro"/>
              <a:cs typeface="Source Code Pro"/>
              <a:sym typeface="Source Code Pro"/>
            </a:endParaRPr>
          </a:p>
        </p:txBody>
      </p:sp>
      <p:sp>
        <p:nvSpPr>
          <p:cNvPr id="147" name="Google Shape;147;p30"/>
          <p:cNvSpPr txBox="1"/>
          <p:nvPr/>
        </p:nvSpPr>
        <p:spPr>
          <a:xfrm>
            <a:off x="6655900" y="1321400"/>
            <a:ext cx="11220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Source Code Pro"/>
                <a:ea typeface="Source Code Pro"/>
                <a:cs typeface="Source Code Pro"/>
                <a:sym typeface="Source Code Pro"/>
              </a:rPr>
              <a:t>Survival</a:t>
            </a:r>
            <a:endParaRPr b="1">
              <a:solidFill>
                <a:schemeClr val="accent3"/>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the assumption - is the </a:t>
            </a:r>
            <a:r>
              <a:rPr lang="en"/>
              <a:t>multi</a:t>
            </a:r>
            <a:r>
              <a:rPr lang="en"/>
              <a:t> view better</a:t>
            </a:r>
            <a:endParaRPr/>
          </a:p>
        </p:txBody>
      </p:sp>
      <p:sp>
        <p:nvSpPr>
          <p:cNvPr id="153" name="Google Shape;153;p31"/>
          <p:cNvSpPr/>
          <p:nvPr/>
        </p:nvSpPr>
        <p:spPr>
          <a:xfrm>
            <a:off x="6467700" y="1812075"/>
            <a:ext cx="1519200" cy="2787900"/>
          </a:xfrm>
          <a:prstGeom prst="triangle">
            <a:avLst>
              <a:gd fmla="val 50000" name="adj"/>
            </a:avLst>
          </a:prstGeom>
          <a:solidFill>
            <a:schemeClr val="lt2"/>
          </a:solidFill>
          <a:ln cap="flat" cmpd="sng" w="76200">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1"/>
          <p:cNvSpPr/>
          <p:nvPr/>
        </p:nvSpPr>
        <p:spPr>
          <a:xfrm>
            <a:off x="4187275" y="1804625"/>
            <a:ext cx="1519200" cy="2787900"/>
          </a:xfrm>
          <a:prstGeom prst="triangle">
            <a:avLst>
              <a:gd fmla="val 50000" name="adj"/>
            </a:avLst>
          </a:prstGeom>
          <a:solidFill>
            <a:schemeClr val="lt2"/>
          </a:solidFill>
          <a:ln cap="flat" cmpd="sng" w="7620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1"/>
          <p:cNvSpPr/>
          <p:nvPr/>
        </p:nvSpPr>
        <p:spPr>
          <a:xfrm>
            <a:off x="1984900" y="1803700"/>
            <a:ext cx="1519200" cy="2787900"/>
          </a:xfrm>
          <a:prstGeom prst="triangle">
            <a:avLst>
              <a:gd fmla="val 50000" name="adj"/>
            </a:avLst>
          </a:prstGeom>
          <a:solidFill>
            <a:schemeClr val="lt2"/>
          </a:solidFill>
          <a:ln cap="flat" cmpd="sng" w="7620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1"/>
          <p:cNvSpPr txBox="1"/>
          <p:nvPr/>
        </p:nvSpPr>
        <p:spPr>
          <a:xfrm>
            <a:off x="6389475" y="4655700"/>
            <a:ext cx="20994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76A5AF"/>
                </a:solidFill>
                <a:latin typeface="Source Code Pro"/>
                <a:ea typeface="Source Code Pro"/>
                <a:cs typeface="Source Code Pro"/>
                <a:sym typeface="Source Code Pro"/>
              </a:rPr>
              <a:t>Gene Expression</a:t>
            </a:r>
            <a:endParaRPr b="1">
              <a:solidFill>
                <a:srgbClr val="76A5AF"/>
              </a:solidFill>
              <a:latin typeface="Source Code Pro"/>
              <a:ea typeface="Source Code Pro"/>
              <a:cs typeface="Source Code Pro"/>
              <a:sym typeface="Source Code Pro"/>
            </a:endParaRPr>
          </a:p>
        </p:txBody>
      </p:sp>
      <p:sp>
        <p:nvSpPr>
          <p:cNvPr id="157" name="Google Shape;157;p31"/>
          <p:cNvSpPr txBox="1"/>
          <p:nvPr/>
        </p:nvSpPr>
        <p:spPr>
          <a:xfrm>
            <a:off x="4566250" y="4655700"/>
            <a:ext cx="20994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D966"/>
                </a:solidFill>
                <a:latin typeface="Source Code Pro"/>
                <a:ea typeface="Source Code Pro"/>
                <a:cs typeface="Source Code Pro"/>
                <a:sym typeface="Source Code Pro"/>
              </a:rPr>
              <a:t>mRNA</a:t>
            </a:r>
            <a:endParaRPr b="1">
              <a:solidFill>
                <a:srgbClr val="FFD966"/>
              </a:solidFill>
              <a:latin typeface="Source Code Pro"/>
              <a:ea typeface="Source Code Pro"/>
              <a:cs typeface="Source Code Pro"/>
              <a:sym typeface="Source Code Pro"/>
            </a:endParaRPr>
          </a:p>
        </p:txBody>
      </p:sp>
      <p:sp>
        <p:nvSpPr>
          <p:cNvPr id="158" name="Google Shape;158;p31"/>
          <p:cNvSpPr txBox="1"/>
          <p:nvPr/>
        </p:nvSpPr>
        <p:spPr>
          <a:xfrm>
            <a:off x="2037700" y="4655700"/>
            <a:ext cx="15192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A9999"/>
                </a:solidFill>
                <a:latin typeface="Source Code Pro"/>
                <a:ea typeface="Source Code Pro"/>
                <a:cs typeface="Source Code Pro"/>
                <a:sym typeface="Source Code Pro"/>
              </a:rPr>
              <a:t>Methylation</a:t>
            </a:r>
            <a:endParaRPr b="1">
              <a:solidFill>
                <a:srgbClr val="EA9999"/>
              </a:solidFill>
              <a:latin typeface="Source Code Pro"/>
              <a:ea typeface="Source Code Pro"/>
              <a:cs typeface="Source Code Pro"/>
              <a:sym typeface="Source Code Pro"/>
            </a:endParaRPr>
          </a:p>
        </p:txBody>
      </p:sp>
      <p:sp>
        <p:nvSpPr>
          <p:cNvPr id="159" name="Google Shape;159;p31"/>
          <p:cNvSpPr txBox="1"/>
          <p:nvPr/>
        </p:nvSpPr>
        <p:spPr>
          <a:xfrm>
            <a:off x="97575" y="4655700"/>
            <a:ext cx="7248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input</a:t>
            </a:r>
            <a:endParaRPr b="1">
              <a:solidFill>
                <a:srgbClr val="666666"/>
              </a:solidFill>
              <a:latin typeface="Source Code Pro"/>
              <a:ea typeface="Source Code Pro"/>
              <a:cs typeface="Source Code Pro"/>
              <a:sym typeface="Source Code Pro"/>
            </a:endParaRPr>
          </a:p>
        </p:txBody>
      </p:sp>
      <p:sp>
        <p:nvSpPr>
          <p:cNvPr id="160" name="Google Shape;160;p31"/>
          <p:cNvSpPr txBox="1"/>
          <p:nvPr/>
        </p:nvSpPr>
        <p:spPr>
          <a:xfrm>
            <a:off x="158375" y="1393875"/>
            <a:ext cx="8451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Source Code Pro"/>
                <a:ea typeface="Source Code Pro"/>
                <a:cs typeface="Source Code Pro"/>
                <a:sym typeface="Source Code Pro"/>
              </a:rPr>
              <a:t>output</a:t>
            </a:r>
            <a:endParaRPr b="1">
              <a:solidFill>
                <a:srgbClr val="666666"/>
              </a:solidFill>
              <a:latin typeface="Source Code Pro"/>
              <a:ea typeface="Source Code Pro"/>
              <a:cs typeface="Source Code Pro"/>
              <a:sym typeface="Source Code Pro"/>
            </a:endParaRPr>
          </a:p>
        </p:txBody>
      </p:sp>
      <p:sp>
        <p:nvSpPr>
          <p:cNvPr id="161" name="Google Shape;161;p31"/>
          <p:cNvSpPr txBox="1"/>
          <p:nvPr/>
        </p:nvSpPr>
        <p:spPr>
          <a:xfrm>
            <a:off x="4415875" y="975675"/>
            <a:ext cx="11220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Source Code Pro"/>
                <a:ea typeface="Source Code Pro"/>
                <a:cs typeface="Source Code Pro"/>
                <a:sym typeface="Source Code Pro"/>
              </a:rPr>
              <a:t>Survival</a:t>
            </a:r>
            <a:endParaRPr b="1">
              <a:solidFill>
                <a:schemeClr val="accent3"/>
              </a:solidFill>
              <a:latin typeface="Source Code Pro"/>
              <a:ea typeface="Source Code Pro"/>
              <a:cs typeface="Source Code Pro"/>
              <a:sym typeface="Source Code Pro"/>
            </a:endParaRPr>
          </a:p>
        </p:txBody>
      </p:sp>
      <p:cxnSp>
        <p:nvCxnSpPr>
          <p:cNvPr id="162" name="Google Shape;162;p31"/>
          <p:cNvCxnSpPr/>
          <p:nvPr/>
        </p:nvCxnSpPr>
        <p:spPr>
          <a:xfrm>
            <a:off x="2517100" y="2486750"/>
            <a:ext cx="437100" cy="0"/>
          </a:xfrm>
          <a:prstGeom prst="straightConnector1">
            <a:avLst/>
          </a:prstGeom>
          <a:noFill/>
          <a:ln cap="flat" cmpd="sng" w="28575">
            <a:solidFill>
              <a:srgbClr val="EA9999"/>
            </a:solidFill>
            <a:prstDash val="solid"/>
            <a:round/>
            <a:headEnd len="med" w="med" type="oval"/>
            <a:tailEnd len="med" w="med" type="oval"/>
          </a:ln>
        </p:spPr>
      </p:cxnSp>
      <p:cxnSp>
        <p:nvCxnSpPr>
          <p:cNvPr id="163" name="Google Shape;163;p31"/>
          <p:cNvCxnSpPr/>
          <p:nvPr/>
        </p:nvCxnSpPr>
        <p:spPr>
          <a:xfrm>
            <a:off x="4726900" y="2410550"/>
            <a:ext cx="437100" cy="0"/>
          </a:xfrm>
          <a:prstGeom prst="straightConnector1">
            <a:avLst/>
          </a:prstGeom>
          <a:noFill/>
          <a:ln cap="flat" cmpd="sng" w="28575">
            <a:solidFill>
              <a:srgbClr val="FFE599"/>
            </a:solidFill>
            <a:prstDash val="solid"/>
            <a:round/>
            <a:headEnd len="med" w="med" type="oval"/>
            <a:tailEnd len="med" w="med" type="oval"/>
          </a:ln>
        </p:spPr>
      </p:cxnSp>
      <p:cxnSp>
        <p:nvCxnSpPr>
          <p:cNvPr id="164" name="Google Shape;164;p31"/>
          <p:cNvCxnSpPr/>
          <p:nvPr/>
        </p:nvCxnSpPr>
        <p:spPr>
          <a:xfrm>
            <a:off x="7012900" y="2410550"/>
            <a:ext cx="437100" cy="0"/>
          </a:xfrm>
          <a:prstGeom prst="straightConnector1">
            <a:avLst/>
          </a:prstGeom>
          <a:noFill/>
          <a:ln cap="flat" cmpd="sng" w="28575">
            <a:solidFill>
              <a:srgbClr val="76A5AF"/>
            </a:solidFill>
            <a:prstDash val="solid"/>
            <a:round/>
            <a:headEnd len="med" w="med" type="oval"/>
            <a:tailEnd len="med" w="med" type="oval"/>
          </a:ln>
        </p:spPr>
      </p:cxnSp>
      <p:cxnSp>
        <p:nvCxnSpPr>
          <p:cNvPr id="165" name="Google Shape;165;p31"/>
          <p:cNvCxnSpPr>
            <a:endCxn id="161" idx="1"/>
          </p:cNvCxnSpPr>
          <p:nvPr/>
        </p:nvCxnSpPr>
        <p:spPr>
          <a:xfrm flipH="1" rot="10800000">
            <a:off x="2913175" y="1184775"/>
            <a:ext cx="1502700" cy="1268400"/>
          </a:xfrm>
          <a:prstGeom prst="straightConnector1">
            <a:avLst/>
          </a:prstGeom>
          <a:noFill/>
          <a:ln cap="flat" cmpd="sng" w="19050">
            <a:solidFill>
              <a:srgbClr val="999999"/>
            </a:solidFill>
            <a:prstDash val="solid"/>
            <a:round/>
            <a:headEnd len="med" w="med" type="none"/>
            <a:tailEnd len="med" w="med" type="triangle"/>
          </a:ln>
        </p:spPr>
      </p:cxnSp>
      <p:cxnSp>
        <p:nvCxnSpPr>
          <p:cNvPr id="166" name="Google Shape;166;p31"/>
          <p:cNvCxnSpPr>
            <a:endCxn id="161" idx="2"/>
          </p:cNvCxnSpPr>
          <p:nvPr/>
        </p:nvCxnSpPr>
        <p:spPr>
          <a:xfrm flipH="1" rot="10800000">
            <a:off x="4934275" y="1393875"/>
            <a:ext cx="42600" cy="1003500"/>
          </a:xfrm>
          <a:prstGeom prst="straightConnector1">
            <a:avLst/>
          </a:prstGeom>
          <a:noFill/>
          <a:ln cap="flat" cmpd="sng" w="19050">
            <a:solidFill>
              <a:srgbClr val="999999"/>
            </a:solidFill>
            <a:prstDash val="solid"/>
            <a:round/>
            <a:headEnd len="med" w="med" type="none"/>
            <a:tailEnd len="med" w="med" type="triangle"/>
          </a:ln>
        </p:spPr>
      </p:cxnSp>
      <p:cxnSp>
        <p:nvCxnSpPr>
          <p:cNvPr id="167" name="Google Shape;167;p31"/>
          <p:cNvCxnSpPr>
            <a:endCxn id="161" idx="3"/>
          </p:cNvCxnSpPr>
          <p:nvPr/>
        </p:nvCxnSpPr>
        <p:spPr>
          <a:xfrm rot="10800000">
            <a:off x="5537875" y="1184775"/>
            <a:ext cx="1501200" cy="1198800"/>
          </a:xfrm>
          <a:prstGeom prst="straightConnector1">
            <a:avLst/>
          </a:prstGeom>
          <a:noFill/>
          <a:ln cap="flat" cmpd="sng" w="19050">
            <a:solidFill>
              <a:srgbClr val="999999"/>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code of the MULTI VIEW net</a:t>
            </a:r>
            <a:endParaRPr/>
          </a:p>
        </p:txBody>
      </p:sp>
      <p:sp>
        <p:nvSpPr>
          <p:cNvPr id="173" name="Google Shape;173;p3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32"/>
          <p:cNvPicPr preferRelativeResize="0"/>
          <p:nvPr/>
        </p:nvPicPr>
        <p:blipFill>
          <a:blip r:embed="rId3">
            <a:alphaModFix/>
          </a:blip>
          <a:stretch>
            <a:fillRect/>
          </a:stretch>
        </p:blipFill>
        <p:spPr>
          <a:xfrm>
            <a:off x="900100" y="1228663"/>
            <a:ext cx="7343775" cy="317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results - maybe too good to be true</a:t>
            </a:r>
            <a:endParaRPr/>
          </a:p>
        </p:txBody>
      </p:sp>
      <p:sp>
        <p:nvSpPr>
          <p:cNvPr id="180" name="Google Shape;180;p33"/>
          <p:cNvSpPr txBox="1"/>
          <p:nvPr>
            <p:ph idx="1" type="body"/>
          </p:nvPr>
        </p:nvSpPr>
        <p:spPr>
          <a:xfrm>
            <a:off x="158375" y="1413000"/>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feature selection wasn’t according the folds - fixed.</a:t>
            </a:r>
            <a:endParaRPr/>
          </a:p>
          <a:p>
            <a:pPr indent="0" lvl="0" marL="457200" rtl="0" algn="l">
              <a:spcBef>
                <a:spcPts val="1600"/>
              </a:spcBef>
              <a:spcAft>
                <a:spcPts val="0"/>
              </a:spcAft>
              <a:buNone/>
            </a:pPr>
            <a:r>
              <a:rPr lang="en"/>
              <a:t>Still high concordance index…</a:t>
            </a:r>
            <a:endParaRPr/>
          </a:p>
          <a:p>
            <a:pPr indent="0" lvl="0" marL="457200" rtl="0" algn="l">
              <a:spcBef>
                <a:spcPts val="1600"/>
              </a:spcBef>
              <a:spcAft>
                <a:spcPts val="0"/>
              </a:spcAft>
              <a:buNone/>
            </a:pPr>
            <a:r>
              <a:t/>
            </a:r>
            <a:endParaRPr/>
          </a:p>
          <a:p>
            <a:pPr indent="-342900" lvl="0" marL="457200" rtl="0" algn="l">
              <a:spcBef>
                <a:spcPts val="1600"/>
              </a:spcBef>
              <a:spcAft>
                <a:spcPts val="0"/>
              </a:spcAft>
              <a:buClr>
                <a:srgbClr val="434343"/>
              </a:buClr>
              <a:buSzPts val="1800"/>
              <a:buChar char="●"/>
            </a:pPr>
            <a:r>
              <a:rPr lang="en">
                <a:solidFill>
                  <a:srgbClr val="434343"/>
                </a:solidFill>
                <a:highlight>
                  <a:srgbClr val="FFFFFF"/>
                </a:highlight>
              </a:rPr>
              <a:t>Label was inside the baseline NN as a feature</a:t>
            </a:r>
            <a:br>
              <a:rPr lang="en">
                <a:solidFill>
                  <a:srgbClr val="434343"/>
                </a:solidFill>
                <a:highlight>
                  <a:srgbClr val="FFFFFF"/>
                </a:highlight>
              </a:rPr>
            </a:br>
            <a:r>
              <a:rPr lang="en">
                <a:solidFill>
                  <a:srgbClr val="434343"/>
                </a:solidFill>
                <a:highlight>
                  <a:srgbClr val="FFFFFF"/>
                </a:highlight>
              </a:rPr>
              <a:t>Concordance index went to 0.492</a:t>
            </a:r>
            <a:br>
              <a:rPr lang="en" sz="1200">
                <a:solidFill>
                  <a:srgbClr val="434343"/>
                </a:solidFill>
                <a:highlight>
                  <a:srgbClr val="FFFFFF"/>
                </a:highlight>
                <a:latin typeface="Arial"/>
                <a:ea typeface="Arial"/>
                <a:cs typeface="Arial"/>
                <a:sym typeface="Arial"/>
              </a:rPr>
            </a:br>
            <a:endParaRPr/>
          </a:p>
          <a:p>
            <a:pPr indent="0" lvl="0" marL="45720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10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10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10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10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1000"/>
                                        <p:tgtEl>
                                          <p:spTgt spid="18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