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0" r:id="rId4"/>
    <p:sldId id="268" r:id="rId5"/>
    <p:sldId id="276" r:id="rId6"/>
    <p:sldId id="259" r:id="rId7"/>
    <p:sldId id="275" r:id="rId8"/>
    <p:sldId id="260" r:id="rId9"/>
    <p:sldId id="263" r:id="rId10"/>
    <p:sldId id="261" r:id="rId11"/>
    <p:sldId id="262" r:id="rId12"/>
    <p:sldId id="264" r:id="rId13"/>
    <p:sldId id="266" r:id="rId14"/>
    <p:sldId id="272" r:id="rId15"/>
    <p:sldId id="273" r:id="rId16"/>
    <p:sldId id="265" r:id="rId17"/>
    <p:sldId id="274" r:id="rId18"/>
  </p:sldIdLst>
  <p:sldSz cx="12192000" cy="6858000"/>
  <p:notesSz cx="6858000" cy="2076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348F-14D6-86AB-7F32-7582A6CBDB9F}" v="28" dt="2020-03-13T15:34:42.835"/>
    <p1510:client id="{5365A104-A356-4281-B296-3CE6556C70C4}" v="377" dt="2020-03-13T17:10:54.913"/>
    <p1510:client id="{6DB49264-07E9-1471-621E-F6B2FF47603F}" v="212" dt="2020-03-13T18:22:17.227"/>
    <p1510:client id="{B55CB2FE-E74C-5C7D-36A3-D8312626C0C4}" v="207" dt="2020-03-13T16:36:45.157"/>
    <p1510:client id="{E63C65DC-DE9C-F55E-0BAC-C432FC38F857}" v="44" dt="2020-03-13T17:05:37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80653"/>
  </p:normalViewPr>
  <p:slideViewPr>
    <p:cSldViewPr snapToGrid="0">
      <p:cViewPr varScale="1">
        <p:scale>
          <a:sx n="97" d="100"/>
          <a:sy n="97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AFB08-D290-423C-9B9C-618CD7BF7D4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6E91-128E-4DA0-A162-A2E00494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https:/blog.easysol.net/machine-learning-algorithms-4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what-is-bayes-rule-bb6598d8a2fd" TargetMode="External"/><Relationship Id="rId4" Type="http://schemas.openxmlformats.org/officeDocument/2006/relationships/hyperlink" Target="https://www.probabilitycourse.com/chapter1/1_4_0_conditional_probability.ph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yesian-inference/inde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probability-concepts-explained-bayesian-inference-for-parameter-estimation-90e8930e5348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.zon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etting-the-basics-of-correlation-covariance-c8fc110b90b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machine learning, our goal is often to predict future events, therefore we need probability to understand the underlying principles in machine learning.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Applications of Bayes rule in ML </a:t>
            </a:r>
            <a:endParaRPr lang="en-US" dirty="0"/>
          </a:p>
          <a:p>
            <a:r>
              <a:rPr lang="en-US" dirty="0">
                <a:hlinkClick r:id="rId3"/>
              </a:rPr>
              <a:t>https://blog.easysol.net/machine-learning-algorithms-4/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https://www.probabilitycourse.com/chapter1/1_4_0_conditional_probability.php</a:t>
            </a:r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https://towardsdatascience.com/what-is-bayes-rule-bb6598d8a2fd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F95E3-D3A4-4BCB-9679-DDD4EB15F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https://seeing-theory.brown.edu/bayesian-inference/index.html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https://towardsdatascience.com/probability-concepts-explained-bayesian-inference-for-parameter-estimation-90e8930e5348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Let's say we call our random variable X, then for the dice example we can say that our random variable X can be either 1,2,3,… and so on. These values are all within our sample space from 1 to 6 and are discrete values. Additionally, we can only take on one value from the sample space at a time.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http://statistics.zone/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https://towardsdatascience.com/getting-the-basics-of-correlation-covariance-c8fc110b90b4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6E91-128E-4DA0-A162-A2E004944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eing-theory.brown.edu/bayesian-inference/index.html" TargetMode="External"/><Relationship Id="rId5" Type="http://schemas.openxmlformats.org/officeDocument/2006/relationships/hyperlink" Target="https://gowustl-my.sharepoint.com/:u:/g/personal/aahana_wustl_edu/EVlSIyVNAttFhnOmruupNOoB_MRYD9BmDD4jQjYSkvJVTg?e=mS1Wqv" TargetMode="External"/><Relationship Id="rId4" Type="http://schemas.openxmlformats.org/officeDocument/2006/relationships/hyperlink" Target="https://gowustl-my.sharepoint.com/:u:/g/personal/aahana_wustl_edu/Ee6xN_G3GIhEvF05KSHsIwUBRojuRtVIc-sHmkJqqk9yiQ?e=v7lqaK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robability-statistics-f830f8c09326" TargetMode="External"/><Relationship Id="rId2" Type="http://schemas.openxmlformats.org/officeDocument/2006/relationships/hyperlink" Target="https://towardsdatascience.com/probability-fundamentals-of-machine-learning-part-1-a156b4703e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what-is-bayes-rule-bb6598d8a2fd" TargetMode="External"/><Relationship Id="rId5" Type="http://schemas.openxmlformats.org/officeDocument/2006/relationships/hyperlink" Target="https://www.probabilitycourse.com/chapter1/1_4_0_conditional_probability.php" TargetMode="External"/><Relationship Id="rId4" Type="http://schemas.openxmlformats.org/officeDocument/2006/relationships/hyperlink" Target="http://statistics.zon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ademo.org/demos/dice-roll-statistics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Statistical Pre-requisites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039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Paul, Morgan and </a:t>
            </a:r>
            <a:r>
              <a:rPr lang="en-US" err="1">
                <a:cs typeface="Calibri"/>
              </a:rPr>
              <a:t>Aahana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March 13th , 2020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ML Coffee Hour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Famous distributions</a:t>
            </a:r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7051994-C981-4A56-99C7-31C49F4A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01" y="1715395"/>
            <a:ext cx="6705600" cy="489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CCA1E-C7CF-44EE-83E6-FBED27A3F1CE}"/>
              </a:ext>
            </a:extLst>
          </p:cNvPr>
          <p:cNvSpPr txBox="1"/>
          <p:nvPr/>
        </p:nvSpPr>
        <p:spPr>
          <a:xfrm>
            <a:off x="9281459" y="3058459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Try it yourself!</a:t>
            </a:r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cs typeface="Calibri"/>
                <a:hlinkClick r:id="rId4"/>
              </a:rPr>
              <a:t>Matlab Live Script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Matlab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94F0-8995-2F4B-AE18-7A81480ED2E3}"/>
              </a:ext>
            </a:extLst>
          </p:cNvPr>
          <p:cNvSpPr txBox="1"/>
          <p:nvPr/>
        </p:nvSpPr>
        <p:spPr>
          <a:xfrm>
            <a:off x="9281459" y="5327375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Bayesian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8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standard deviation, variance, expected values, covariance, and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Expected values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ea typeface="+mn-lt"/>
                <a:cs typeface="+mn-lt"/>
              </a:rPr>
              <a:t> The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average value</a:t>
            </a:r>
            <a:r>
              <a:rPr lang="en-US">
                <a:ea typeface="+mn-lt"/>
                <a:cs typeface="+mn-lt"/>
              </a:rPr>
              <a:t> of some random variable X is called the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expected value, </a:t>
            </a:r>
            <a:r>
              <a:rPr lang="en-US">
                <a:ea typeface="+mn-lt"/>
                <a:cs typeface="+mn-lt"/>
              </a:rPr>
              <a:t>and the notation is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E[X]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23CEF3-8B5E-4CBB-8ECD-18A3E3D585E5}"/>
                  </a:ext>
                </a:extLst>
              </p:cNvPr>
              <p:cNvSpPr/>
              <p:nvPr/>
            </p:nvSpPr>
            <p:spPr>
              <a:xfrm>
                <a:off x="6246447" y="4585972"/>
                <a:ext cx="554183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+3∙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+4∙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+5∙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+6∙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23CEF3-8B5E-4CBB-8ECD-18A3E3D58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47" y="4585972"/>
                <a:ext cx="5541838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0B8DC54-8772-48DD-872B-849FB8C0A73E}"/>
              </a:ext>
            </a:extLst>
          </p:cNvPr>
          <p:cNvGrpSpPr/>
          <p:nvPr/>
        </p:nvGrpSpPr>
        <p:grpSpPr>
          <a:xfrm>
            <a:off x="954382" y="3700206"/>
            <a:ext cx="3036606" cy="2502039"/>
            <a:chOff x="954382" y="3700206"/>
            <a:chExt cx="3036606" cy="2502039"/>
          </a:xfrm>
        </p:grpSpPr>
        <p:pic>
          <p:nvPicPr>
            <p:cNvPr id="18" name="Picture 17" descr="A picture containing black, different, remote, computer&#10;&#10;Description automatically generated">
              <a:extLst>
                <a:ext uri="{FF2B5EF4-FFF2-40B4-BE49-F238E27FC236}">
                  <a16:creationId xmlns:a16="http://schemas.microsoft.com/office/drawing/2014/main" id="{EDCA8B20-5884-4251-814A-BAEC2EEC0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38"/>
            <a:stretch/>
          </p:blipFill>
          <p:spPr>
            <a:xfrm>
              <a:off x="954382" y="3924113"/>
              <a:ext cx="3036606" cy="2028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30336E-C35D-417C-AB8F-7A92E60966B3}"/>
                    </a:ext>
                  </a:extLst>
                </p:cNvPr>
                <p:cNvSpPr txBox="1"/>
                <p:nvPr/>
              </p:nvSpPr>
              <p:spPr>
                <a:xfrm>
                  <a:off x="1159164" y="3704983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30336E-C35D-417C-AB8F-7A92E6096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164" y="3704983"/>
                  <a:ext cx="2761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A9F106-979C-4831-BB31-AFC7B165E763}"/>
                    </a:ext>
                  </a:extLst>
                </p:cNvPr>
                <p:cNvSpPr txBox="1"/>
                <p:nvPr/>
              </p:nvSpPr>
              <p:spPr>
                <a:xfrm>
                  <a:off x="2375055" y="3704982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A9F106-979C-4831-BB31-AFC7B165E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055" y="3704982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6AC7F1-3F82-455B-9029-A32CF2DEBDB1}"/>
                    </a:ext>
                  </a:extLst>
                </p:cNvPr>
                <p:cNvSpPr txBox="1"/>
                <p:nvPr/>
              </p:nvSpPr>
              <p:spPr>
                <a:xfrm>
                  <a:off x="3489046" y="370020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6AC7F1-3F82-455B-9029-A32CF2DE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046" y="3700206"/>
                  <a:ext cx="2814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53304C-D022-4C3A-B510-24F013322429}"/>
                    </a:ext>
                  </a:extLst>
                </p:cNvPr>
                <p:cNvSpPr txBox="1"/>
                <p:nvPr/>
              </p:nvSpPr>
              <p:spPr>
                <a:xfrm>
                  <a:off x="1159163" y="592524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53304C-D022-4C3A-B510-24F01332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163" y="5925246"/>
                  <a:ext cx="2814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27831B-7C06-4D70-A944-0A2652A53A65}"/>
                    </a:ext>
                  </a:extLst>
                </p:cNvPr>
                <p:cNvSpPr txBox="1"/>
                <p:nvPr/>
              </p:nvSpPr>
              <p:spPr>
                <a:xfrm>
                  <a:off x="2331973" y="5899963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27831B-7C06-4D70-A944-0A2652A53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973" y="5899963"/>
                  <a:ext cx="2814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043" r="-869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37D83B-CC9E-42E5-B837-806D5018416D}"/>
                    </a:ext>
                  </a:extLst>
                </p:cNvPr>
                <p:cNvSpPr txBox="1"/>
                <p:nvPr/>
              </p:nvSpPr>
              <p:spPr>
                <a:xfrm>
                  <a:off x="3535361" y="5899963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37D83B-CC9E-42E5-B837-806D50184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61" y="5899963"/>
                  <a:ext cx="2814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323CF5-DD25-415E-915A-F2516746485E}"/>
                  </a:ext>
                </a:extLst>
              </p:cNvPr>
              <p:cNvSpPr txBox="1"/>
              <p:nvPr/>
            </p:nvSpPr>
            <p:spPr>
              <a:xfrm>
                <a:off x="4125653" y="4724709"/>
                <a:ext cx="1970347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𝑓𝑎𝑖𝑟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𝑑𝑖𝑐𝑒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323CF5-DD25-415E-915A-F25167464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53" y="4724709"/>
                <a:ext cx="1970347" cy="49705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CC11635-926F-4159-BF62-4B56C44C3373}"/>
              </a:ext>
            </a:extLst>
          </p:cNvPr>
          <p:cNvSpPr txBox="1"/>
          <p:nvPr/>
        </p:nvSpPr>
        <p:spPr>
          <a:xfrm>
            <a:off x="0" y="6396093"/>
            <a:ext cx="12192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freak out! The expected value is just “mean”!!!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134C-4086-46B3-97E8-8A1017C5BDBC}"/>
                  </a:ext>
                </a:extLst>
              </p:cNvPr>
              <p:cNvSpPr/>
              <p:nvPr/>
            </p:nvSpPr>
            <p:spPr>
              <a:xfrm>
                <a:off x="954382" y="3158198"/>
                <a:ext cx="1677566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134C-4086-46B3-97E8-8A1017C5B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2" y="3158198"/>
                <a:ext cx="1677566" cy="6805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standard deviation, variance, expected values, covariance, and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Variance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ea typeface="+mn-lt"/>
                <a:cs typeface="+mn-lt"/>
              </a:rPr>
              <a:t>A measure of how much values in the distribution vary on average with respect to the mean.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27504-207F-42A8-B539-B9873EFB9B46}"/>
              </a:ext>
            </a:extLst>
          </p:cNvPr>
          <p:cNvSpPr txBox="1"/>
          <p:nvPr/>
        </p:nvSpPr>
        <p:spPr>
          <a:xfrm>
            <a:off x="5808569" y="40044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Difference from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B1FE06-9C1E-4640-A696-A2773F2D45DF}"/>
                  </a:ext>
                </a:extLst>
              </p:cNvPr>
              <p:cNvSpPr/>
              <p:nvPr/>
            </p:nvSpPr>
            <p:spPr>
              <a:xfrm>
                <a:off x="1048299" y="3340869"/>
                <a:ext cx="4490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B1FE06-9C1E-4640-A696-A2773F2D4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99" y="3340869"/>
                <a:ext cx="449078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248FE8-F1D8-47FF-867A-81DA7DF036F5}"/>
              </a:ext>
            </a:extLst>
          </p:cNvPr>
          <p:cNvSpPr txBox="1"/>
          <p:nvPr/>
        </p:nvSpPr>
        <p:spPr>
          <a:xfrm>
            <a:off x="932873" y="400129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332D4-1C6C-44AD-93B8-A06A40C1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73" y="4866709"/>
            <a:ext cx="3503946" cy="1153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B8F5E7-BB0C-4C4F-8CF7-1DCC4902F276}"/>
              </a:ext>
            </a:extLst>
          </p:cNvPr>
          <p:cNvSpPr txBox="1"/>
          <p:nvPr/>
        </p:nvSpPr>
        <p:spPr>
          <a:xfrm>
            <a:off x="932873" y="4426591"/>
            <a:ext cx="356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Heights are: 600, 470, 170, 430,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368C4-6D6C-40C7-A8CB-7115D88B6F8F}"/>
              </a:ext>
            </a:extLst>
          </p:cNvPr>
          <p:cNvSpPr txBox="1"/>
          <p:nvPr/>
        </p:nvSpPr>
        <p:spPr>
          <a:xfrm>
            <a:off x="932873" y="628339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E[X] = mean = 394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034E54-C109-4911-A102-38C2032C8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27" y="4686877"/>
            <a:ext cx="6096000" cy="171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CB834-2968-4B46-A277-5171A9C6346A}"/>
                  </a:ext>
                </a:extLst>
              </p:cNvPr>
              <p:cNvSpPr txBox="1"/>
              <p:nvPr/>
            </p:nvSpPr>
            <p:spPr>
              <a:xfrm>
                <a:off x="5878945" y="2978322"/>
                <a:ext cx="604486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+(−94)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=21704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CB834-2968-4B46-A277-5171A9C63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45" y="2978322"/>
                <a:ext cx="6044860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9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standard deviation, variance, expected values, covariance, and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Population Standard Deviation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ea typeface="+mn-lt"/>
                <a:cs typeface="+mn-lt"/>
              </a:rPr>
              <a:t>A measure of the amount of variation of a set of values.</a:t>
            </a:r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D9F379-8466-442F-A9E8-BFE326DF5995}"/>
                  </a:ext>
                </a:extLst>
              </p:cNvPr>
              <p:cNvSpPr/>
              <p:nvPr/>
            </p:nvSpPr>
            <p:spPr>
              <a:xfrm>
                <a:off x="912245" y="2885033"/>
                <a:ext cx="2276456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D9F379-8466-442F-A9E8-BFE326DF5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45" y="2885033"/>
                <a:ext cx="2276456" cy="1169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E7801E-D43F-4275-A0D2-799D0C86D873}"/>
                  </a:ext>
                </a:extLst>
              </p:cNvPr>
              <p:cNvSpPr/>
              <p:nvPr/>
            </p:nvSpPr>
            <p:spPr>
              <a:xfrm>
                <a:off x="838200" y="4335680"/>
                <a:ext cx="5381409" cy="440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E7801E-D43F-4275-A0D2-799D0C86D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5680"/>
                <a:ext cx="5381409" cy="440313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DC0277-1F06-46A0-8156-5D308583839C}"/>
                  </a:ext>
                </a:extLst>
              </p:cNvPr>
              <p:cNvSpPr txBox="1"/>
              <p:nvPr/>
            </p:nvSpPr>
            <p:spPr>
              <a:xfrm>
                <a:off x="912245" y="5166840"/>
                <a:ext cx="3902671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21704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≈147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DC0277-1F06-46A0-8156-5D308583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45" y="5166840"/>
                <a:ext cx="3902671" cy="309637"/>
              </a:xfrm>
              <a:prstGeom prst="rect">
                <a:avLst/>
              </a:prstGeom>
              <a:blipFill>
                <a:blip r:embed="rId4"/>
                <a:stretch>
                  <a:fillRect l="-1094" r="-93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709A8C-5B7B-49E0-B207-2909BBD05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50" y="3096097"/>
            <a:ext cx="4700695" cy="1679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5FBAE8-8FDE-4B3B-AAAC-2827F76BF385}"/>
              </a:ext>
            </a:extLst>
          </p:cNvPr>
          <p:cNvSpPr/>
          <p:nvPr/>
        </p:nvSpPr>
        <p:spPr>
          <a:xfrm>
            <a:off x="179951" y="6182476"/>
            <a:ext cx="77268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333333"/>
                </a:solidFill>
                <a:latin typeface="Verdana" panose="020B0604030504040204" pitchFamily="34" charset="0"/>
              </a:rPr>
              <a:t>Rottweilers are tall dogs. And Dachshunds are a bit short</a:t>
            </a:r>
            <a:endParaRPr lang="en-US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0F8441-B435-4B9D-8547-6162EEDFF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725" y="5166840"/>
            <a:ext cx="3267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standard deviation, variance, expected values, covariance, and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Population Standard Deviation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Sample Standard Deviation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586440-4638-481D-A287-415D4FD0051E}"/>
                  </a:ext>
                </a:extLst>
              </p:cNvPr>
              <p:cNvSpPr/>
              <p:nvPr/>
            </p:nvSpPr>
            <p:spPr>
              <a:xfrm>
                <a:off x="838200" y="2655552"/>
                <a:ext cx="2276456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586440-4638-481D-A287-415D4FD00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55552"/>
                <a:ext cx="2276456" cy="1169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86B5B-63C6-48CE-BE48-3CDD90FB9F72}"/>
                  </a:ext>
                </a:extLst>
              </p:cNvPr>
              <p:cNvSpPr/>
              <p:nvPr/>
            </p:nvSpPr>
            <p:spPr>
              <a:xfrm>
                <a:off x="838200" y="5212102"/>
                <a:ext cx="2680413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86B5B-63C6-48CE-BE48-3CDD90FB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2102"/>
                <a:ext cx="2680413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51AC00-1379-4029-A100-D1B9113CC1E8}"/>
              </a:ext>
            </a:extLst>
          </p:cNvPr>
          <p:cNvSpPr txBox="1"/>
          <p:nvPr/>
        </p:nvSpPr>
        <p:spPr>
          <a:xfrm>
            <a:off x="7296727" y="2530764"/>
            <a:ext cx="3974229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In </a:t>
            </a:r>
            <a:r>
              <a:rPr lang="en-US" err="1"/>
              <a:t>Matlab</a:t>
            </a:r>
            <a:endParaRPr lang="en-US"/>
          </a:p>
          <a:p>
            <a:r>
              <a:rPr lang="en-US"/>
              <a:t>S= std(A) is by default normalized by N-1</a:t>
            </a:r>
          </a:p>
          <a:p>
            <a:r>
              <a:rPr lang="en-US"/>
              <a:t>S=std(A,1) is normalized by N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39A523-E790-40C0-A78D-868FF62A6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779" y="3694268"/>
            <a:ext cx="2455459" cy="1218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A6098-360A-4353-9AA1-5F8C5F6A2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779" y="5139110"/>
            <a:ext cx="1165878" cy="137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9BA0F-D191-4956-871B-AA3BF30A9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662" y="5152646"/>
            <a:ext cx="981075" cy="1457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F0260-9EB3-4817-A9F3-BFEC7FBAF5E4}"/>
              </a:ext>
            </a:extLst>
          </p:cNvPr>
          <p:cNvSpPr txBox="1"/>
          <p:nvPr/>
        </p:nvSpPr>
        <p:spPr>
          <a:xfrm>
            <a:off x="10276114" y="5029573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std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94A34-2BAC-4679-B95B-F44C54933B40}"/>
              </a:ext>
            </a:extLst>
          </p:cNvPr>
          <p:cNvSpPr txBox="1"/>
          <p:nvPr/>
        </p:nvSpPr>
        <p:spPr>
          <a:xfrm>
            <a:off x="10303492" y="6234667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Population std</a:t>
            </a:r>
          </a:p>
        </p:txBody>
      </p:sp>
    </p:spTree>
    <p:extLst>
      <p:ext uri="{BB962C8B-B14F-4D97-AF65-F5344CB8AC3E}">
        <p14:creationId xmlns:p14="http://schemas.microsoft.com/office/powerpoint/2010/main" val="2769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FE8E25-C41A-40C3-A6B0-6D77C312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43" y="37354"/>
            <a:ext cx="5607898" cy="67731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C5D9BE-3EBB-4392-9EE1-315E93A8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standard deviation, variance, expected values, covariance, and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3" y="1825625"/>
            <a:ext cx="10515600" cy="3904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Covariance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measure of the joint probability for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two random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variables</a:t>
            </a:r>
            <a:r>
              <a:rPr lang="en-US">
                <a:ea typeface="+mn-lt"/>
                <a:cs typeface="+mn-lt"/>
              </a:rPr>
              <a:t>. </a:t>
            </a:r>
          </a:p>
          <a:p>
            <a:r>
              <a:rPr lang="en-US">
                <a:ea typeface="+mn-lt"/>
                <a:cs typeface="+mn-lt"/>
              </a:rPr>
              <a:t>It describes how the two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variables change together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Correlation </a:t>
            </a:r>
            <a:r>
              <a:rPr lang="en-US">
                <a:cs typeface="Calibri" panose="020F0502020204030204"/>
              </a:rPr>
              <a:t>(</a:t>
            </a:r>
            <a:r>
              <a:rPr lang="en-US">
                <a:ea typeface="+mn-lt"/>
                <a:cs typeface="+mn-lt"/>
              </a:rPr>
              <a:t>Pearson’s correlation coefficient)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18A32-BDB5-440F-8C34-D5134E8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73" y="1759336"/>
            <a:ext cx="3435927" cy="1860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76C895-98DB-4C5D-A225-89E887A6613A}"/>
                  </a:ext>
                </a:extLst>
              </p:cNvPr>
              <p:cNvSpPr/>
              <p:nvPr/>
            </p:nvSpPr>
            <p:spPr>
              <a:xfrm>
                <a:off x="983099" y="3732513"/>
                <a:ext cx="4092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])∙(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])]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76C895-98DB-4C5D-A225-89E887A66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99" y="3732513"/>
                <a:ext cx="409285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9EE39B-C874-4EAF-9797-B3B00A5FFDE2}"/>
                  </a:ext>
                </a:extLst>
              </p:cNvPr>
              <p:cNvSpPr/>
              <p:nvPr/>
            </p:nvSpPr>
            <p:spPr>
              <a:xfrm>
                <a:off x="869577" y="4816074"/>
                <a:ext cx="4186466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9EE39B-C874-4EAF-9797-B3B00A5FF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77" y="4816074"/>
                <a:ext cx="4186466" cy="680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7DDB2CC-802E-47C3-9D46-B509686AF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109" y="3734424"/>
            <a:ext cx="3168650" cy="1997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28B226-296C-4BE5-B4B9-02120ADE2817}"/>
              </a:ext>
            </a:extLst>
          </p:cNvPr>
          <p:cNvSpPr txBox="1"/>
          <p:nvPr/>
        </p:nvSpPr>
        <p:spPr>
          <a:xfrm>
            <a:off x="838200" y="5995357"/>
            <a:ext cx="1084810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Covariance</a:t>
            </a:r>
            <a:r>
              <a:rPr lang="en-US" sz="2000" b="1"/>
              <a:t> is </a:t>
            </a:r>
            <a:r>
              <a:rPr lang="en-US" sz="2000" b="1">
                <a:solidFill>
                  <a:srgbClr val="FF0000"/>
                </a:solidFill>
              </a:rPr>
              <a:t>dependent of scale </a:t>
            </a:r>
            <a:r>
              <a:rPr lang="en-US" sz="2000" b="1"/>
              <a:t>(change if multiply by a number), but </a:t>
            </a:r>
            <a:r>
              <a:rPr lang="en-US" sz="2000" b="1">
                <a:solidFill>
                  <a:srgbClr val="FF0000"/>
                </a:solidFill>
              </a:rPr>
              <a:t>correlation</a:t>
            </a:r>
            <a:r>
              <a:rPr lang="en-US" sz="2000" b="1"/>
              <a:t> is </a:t>
            </a:r>
            <a:r>
              <a:rPr lang="en-US" sz="2000" b="1">
                <a:solidFill>
                  <a:srgbClr val="FF0000"/>
                </a:solidFill>
              </a:rPr>
              <a:t>independent of the scale</a:t>
            </a:r>
            <a:r>
              <a:rPr lang="en-US" sz="20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97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D95C-F8ED-437F-AF55-24531D94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Additional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24AF-6ABB-4F38-9D6B-E7C5868F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https://towardsdatascience.com/probability-fundamentals-of-machine-learning-part-1-a156b4703e69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https://towardsdatascience.com/machine-learning-probability-statistics-f830f8c09326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http://statistics.zone/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  <a:hlinkClick r:id="rId5"/>
              </a:rPr>
              <a:t>https://www.probabilitycourse.com/chapter1/1_4_0_conditional_probability.php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  <a:hlinkClick r:id="rId6"/>
              </a:rPr>
              <a:t>https://towardsdatascience.com/what-is-bayes-rule-bb6598d8a2fd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"</a:t>
            </a:r>
            <a:r>
              <a:rPr lang="en-US" i="1">
                <a:cs typeface="Calibri"/>
              </a:rPr>
              <a:t>Probability</a:t>
            </a:r>
            <a:r>
              <a:rPr lang="en-US">
                <a:cs typeface="Calibri"/>
              </a:rPr>
              <a:t> deals with predicting the likelihood of future events, while </a:t>
            </a:r>
            <a:r>
              <a:rPr lang="en-US" i="1">
                <a:cs typeface="Calibri"/>
              </a:rPr>
              <a:t>statistics</a:t>
            </a:r>
            <a:r>
              <a:rPr lang="en-US">
                <a:cs typeface="Calibri"/>
              </a:rPr>
              <a:t> involves the analysis of the frequency of past events."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Probability: likelihood that an event is going to occur</a:t>
            </a:r>
          </a:p>
          <a:p>
            <a:r>
              <a:rPr lang="en-US">
                <a:cs typeface="Calibri"/>
              </a:rPr>
              <a:t>Sample Space (Ω): A set of all possible outcomes</a:t>
            </a:r>
          </a:p>
          <a:p>
            <a:pPr lvl="1"/>
            <a:r>
              <a:rPr lang="en-US">
                <a:cs typeface="Calibri"/>
              </a:rPr>
              <a:t>For classification, our possible outcomes could be {-1,1} </a:t>
            </a:r>
          </a:p>
          <a:p>
            <a:pPr lvl="1"/>
            <a:r>
              <a:rPr lang="en-US">
                <a:cs typeface="Calibri"/>
              </a:rPr>
              <a:t>For regression, the sample space could be all real numbers</a:t>
            </a:r>
          </a:p>
          <a:p>
            <a:pPr lvl="1"/>
            <a:r>
              <a:rPr lang="en-US">
                <a:cs typeface="Calibri"/>
              </a:rPr>
              <a:t>Only one outcome from the sample space is possible at a time</a:t>
            </a:r>
          </a:p>
          <a:p>
            <a:r>
              <a:rPr lang="en-US">
                <a:cs typeface="Calibri"/>
              </a:rPr>
              <a:t>Event: Outcome from an experiment that lies in the sample space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8" name="Picture 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955EF71-E5A0-4E23-B56F-F9DE9E3D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967" y="2942779"/>
            <a:ext cx="2671328" cy="18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ED9-3F27-464A-A73B-ED07AB65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Probability</a:t>
            </a:r>
            <a:endParaRPr lang="en-US"/>
          </a:p>
        </p:txBody>
      </p:sp>
      <p:pic>
        <p:nvPicPr>
          <p:cNvPr id="8" name="Picture 8" descr="A picture containing bird, flower, tree&#10;&#10;Description generated with very high confidence">
            <a:extLst>
              <a:ext uri="{FF2B5EF4-FFF2-40B4-BE49-F238E27FC236}">
                <a16:creationId xmlns:a16="http://schemas.microsoft.com/office/drawing/2014/main" id="{2B1BF118-58E9-40E4-94FF-45B7F252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56" y="1700569"/>
            <a:ext cx="10145687" cy="4077944"/>
          </a:xfrm>
          <a:prstGeom prst="rect">
            <a:avLst/>
          </a:prstGeom>
        </p:spPr>
      </p:pic>
      <p:pic>
        <p:nvPicPr>
          <p:cNvPr id="4" name="Picture 4" descr="A picture containing white, indoor, table, surface&#10;&#10;Description generated with very high confidence">
            <a:extLst>
              <a:ext uri="{FF2B5EF4-FFF2-40B4-BE49-F238E27FC236}">
                <a16:creationId xmlns:a16="http://schemas.microsoft.com/office/drawing/2014/main" id="{AAC821D3-6E39-4EDA-8AF9-A0F2D2E9D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452" y="564285"/>
            <a:ext cx="2317844" cy="2317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37227-B48D-460F-A699-A629F82D51CF}"/>
              </a:ext>
            </a:extLst>
          </p:cNvPr>
          <p:cNvSpPr txBox="1"/>
          <p:nvPr/>
        </p:nvSpPr>
        <p:spPr>
          <a:xfrm>
            <a:off x="834788" y="5475026"/>
            <a:ext cx="765639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5"/>
              </a:rPr>
              <a:t>https://academo.org/demos/dice-roll-statistics/</a:t>
            </a:r>
            <a:endParaRPr lang="en-US" sz="2400">
              <a:ea typeface="+mn-lt"/>
              <a:cs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17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AB32-7EEB-478A-B2DE-5A0D4445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and Bayes theorem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3D42CE-0A85-43FD-86B0-FAFAB5B6D33B}"/>
              </a:ext>
            </a:extLst>
          </p:cNvPr>
          <p:cNvSpPr/>
          <p:nvPr/>
        </p:nvSpPr>
        <p:spPr>
          <a:xfrm>
            <a:off x="1288774" y="2133600"/>
            <a:ext cx="1948069" cy="192156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7A9688-F2A3-48B3-9DF1-94207F61FE2A}"/>
              </a:ext>
            </a:extLst>
          </p:cNvPr>
          <p:cNvSpPr/>
          <p:nvPr/>
        </p:nvSpPr>
        <p:spPr>
          <a:xfrm>
            <a:off x="2520437" y="2133600"/>
            <a:ext cx="1948069" cy="19215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A3C03-743C-4FFB-8D35-1F45465C8F7F}"/>
              </a:ext>
            </a:extLst>
          </p:cNvPr>
          <p:cNvSpPr/>
          <p:nvPr/>
        </p:nvSpPr>
        <p:spPr>
          <a:xfrm>
            <a:off x="838200" y="1908313"/>
            <a:ext cx="4081669" cy="2372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BEDAD-CC7F-4787-912D-5F4342CDDD44}"/>
              </a:ext>
            </a:extLst>
          </p:cNvPr>
          <p:cNvSpPr txBox="1"/>
          <p:nvPr/>
        </p:nvSpPr>
        <p:spPr>
          <a:xfrm>
            <a:off x="969933" y="2021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A0E30-6F20-473E-92DA-3020670E3973}"/>
              </a:ext>
            </a:extLst>
          </p:cNvPr>
          <p:cNvSpPr txBox="1"/>
          <p:nvPr/>
        </p:nvSpPr>
        <p:spPr>
          <a:xfrm>
            <a:off x="4466776" y="20210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9CD0FF-9FC8-4702-9435-D08EA37E3FA6}"/>
              </a:ext>
            </a:extLst>
          </p:cNvPr>
          <p:cNvCxnSpPr/>
          <p:nvPr/>
        </p:nvCxnSpPr>
        <p:spPr>
          <a:xfrm>
            <a:off x="2239617" y="3048000"/>
            <a:ext cx="0" cy="2266122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278362-4CE2-431D-BCC9-5D63EC10DC2A}"/>
              </a:ext>
            </a:extLst>
          </p:cNvPr>
          <p:cNvCxnSpPr/>
          <p:nvPr/>
        </p:nvCxnSpPr>
        <p:spPr>
          <a:xfrm>
            <a:off x="3597965" y="3048000"/>
            <a:ext cx="0" cy="226612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31EAF0-CAE3-4A65-99A4-96D3E9D8B1BA}"/>
              </a:ext>
            </a:extLst>
          </p:cNvPr>
          <p:cNvSpPr txBox="1"/>
          <p:nvPr/>
        </p:nvSpPr>
        <p:spPr>
          <a:xfrm>
            <a:off x="3308383" y="5433992"/>
            <a:ext cx="57740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P(B)</a:t>
            </a:r>
            <a:endParaRPr lang="en-US">
              <a:solidFill>
                <a:srgbClr val="0070C0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DF64A-DEC7-4126-A7A8-F1B581006044}"/>
              </a:ext>
            </a:extLst>
          </p:cNvPr>
          <p:cNvCxnSpPr>
            <a:cxnSpLocks/>
          </p:cNvCxnSpPr>
          <p:nvPr/>
        </p:nvCxnSpPr>
        <p:spPr>
          <a:xfrm>
            <a:off x="2897506" y="3094382"/>
            <a:ext cx="0" cy="313345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B0BA0E-FD80-4484-926A-6D12F89854C8}"/>
              </a:ext>
            </a:extLst>
          </p:cNvPr>
          <p:cNvSpPr txBox="1"/>
          <p:nvPr/>
        </p:nvSpPr>
        <p:spPr>
          <a:xfrm>
            <a:off x="2075362" y="6227326"/>
            <a:ext cx="16503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P(A </a:t>
            </a:r>
            <a:r>
              <a:rPr lang="hy-AM"/>
              <a:t>Ո</a:t>
            </a:r>
            <a:r>
              <a:rPr lang="en-US"/>
              <a:t> 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F9801-1A7B-4C8F-A369-499BC57F56B5}"/>
              </a:ext>
            </a:extLst>
          </p:cNvPr>
          <p:cNvSpPr txBox="1"/>
          <p:nvPr/>
        </p:nvSpPr>
        <p:spPr>
          <a:xfrm>
            <a:off x="1947714" y="5433992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P(A)</a:t>
            </a:r>
            <a:endParaRPr lang="en-US">
              <a:solidFill>
                <a:srgbClr val="00B050"/>
              </a:solidFill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2F371B5-5C5D-4B41-BAE6-1BECB8C31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81" t="22388" r="21082" b="27363"/>
          <a:stretch/>
        </p:blipFill>
        <p:spPr>
          <a:xfrm>
            <a:off x="8844067" y="1909082"/>
            <a:ext cx="2333883" cy="2097265"/>
          </a:xfrm>
          <a:prstGeom prst="rect">
            <a:avLst/>
          </a:prstGeom>
        </p:spPr>
      </p:pic>
      <p:pic>
        <p:nvPicPr>
          <p:cNvPr id="10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64C20C-4503-4A11-83DA-A3D7FB472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4" t="22173" r="58022" b="27363"/>
          <a:stretch/>
        </p:blipFill>
        <p:spPr>
          <a:xfrm>
            <a:off x="5865339" y="1893187"/>
            <a:ext cx="2707855" cy="21062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CCF80F6-279F-4247-8E60-B5A5EAFDB786}"/>
              </a:ext>
            </a:extLst>
          </p:cNvPr>
          <p:cNvGrpSpPr/>
          <p:nvPr/>
        </p:nvGrpSpPr>
        <p:grpSpPr>
          <a:xfrm>
            <a:off x="6307818" y="4577679"/>
            <a:ext cx="4762499" cy="1093106"/>
            <a:chOff x="6307818" y="5260067"/>
            <a:chExt cx="4762499" cy="1093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7B5B16-7A12-44FB-A691-A52D6D389063}"/>
                </a:ext>
              </a:extLst>
            </p:cNvPr>
            <p:cNvSpPr txBox="1"/>
            <p:nvPr/>
          </p:nvSpPr>
          <p:spPr>
            <a:xfrm>
              <a:off x="6391691" y="5627178"/>
              <a:ext cx="167882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 Light"/>
                  <a:cs typeface="Calibri Light"/>
                </a:rPr>
                <a:t>Bayes theorem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796824-3614-480A-BDF3-9FCFFB2CBCB5}"/>
                </a:ext>
              </a:extLst>
            </p:cNvPr>
            <p:cNvSpPr/>
            <p:nvPr/>
          </p:nvSpPr>
          <p:spPr>
            <a:xfrm>
              <a:off x="6307818" y="5260067"/>
              <a:ext cx="4762499" cy="10931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DF8FD0-C544-7B44-BEE0-9ECA13CE27F0}"/>
                    </a:ext>
                  </a:extLst>
                </p:cNvPr>
                <p:cNvSpPr txBox="1"/>
                <p:nvPr/>
              </p:nvSpPr>
              <p:spPr>
                <a:xfrm>
                  <a:off x="8006841" y="5504567"/>
                  <a:ext cx="2287741" cy="586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DF8FD0-C544-7B44-BEE0-9ECA13CE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841" y="5504567"/>
                  <a:ext cx="2287741" cy="586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4831DE-EB3E-41C2-95FF-E216DB16DDB1}"/>
              </a:ext>
            </a:extLst>
          </p:cNvPr>
          <p:cNvSpPr txBox="1"/>
          <p:nvPr/>
        </p:nvSpPr>
        <p:spPr>
          <a:xfrm>
            <a:off x="6328012" y="6043682"/>
            <a:ext cx="4722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Most common application in ML : </a:t>
            </a:r>
          </a:p>
          <a:p>
            <a:r>
              <a:rPr lang="en-US">
                <a:cs typeface="Calibri"/>
              </a:rPr>
              <a:t>Hypothesis Testing,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28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6" grpId="0"/>
      <p:bldP spid="11" grpId="0"/>
      <p:bldP spid="16" grpId="0"/>
      <p:bldP spid="19" grpId="0"/>
      <p:bldP spid="2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BA53-EFB1-4F7C-BF1C-C4AB1580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Bayesian Inference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AE79E-0A72-6947-BC7F-53081614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869588"/>
            <a:ext cx="5425742" cy="4097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96E0D6-E416-F54D-A9D5-23FDAE3A7D68}"/>
                  </a:ext>
                </a:extLst>
              </p:cNvPr>
              <p:cNvSpPr txBox="1"/>
              <p:nvPr/>
            </p:nvSpPr>
            <p:spPr>
              <a:xfrm>
                <a:off x="6931681" y="3417550"/>
                <a:ext cx="228774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96E0D6-E416-F54D-A9D5-23FDAE3A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81" y="3417550"/>
                <a:ext cx="2287741" cy="586699"/>
              </a:xfrm>
              <a:prstGeom prst="rect">
                <a:avLst/>
              </a:prstGeom>
              <a:blipFill>
                <a:blip r:embed="rId4"/>
                <a:stretch>
                  <a:fillRect l="-1657" t="-2128" r="-2762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AA863A-7B91-5340-8816-C9F887A14304}"/>
              </a:ext>
            </a:extLst>
          </p:cNvPr>
          <p:cNvSpPr txBox="1"/>
          <p:nvPr/>
        </p:nvSpPr>
        <p:spPr>
          <a:xfrm>
            <a:off x="4972917" y="2505298"/>
            <a:ext cx="262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Probability of B given A</a:t>
            </a:r>
          </a:p>
          <a:p>
            <a:pPr algn="ctr"/>
            <a:r>
              <a:rPr lang="en-US" dirty="0"/>
              <a:t>(aka posterior probability)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FD6A4-C544-3543-8B02-BF0D09393D04}"/>
              </a:ext>
            </a:extLst>
          </p:cNvPr>
          <p:cNvCxnSpPr>
            <a:cxnSpLocks/>
          </p:cNvCxnSpPr>
          <p:nvPr/>
        </p:nvCxnSpPr>
        <p:spPr>
          <a:xfrm>
            <a:off x="6461013" y="3215076"/>
            <a:ext cx="334815" cy="33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FEE42F-A3AE-1D48-9CCF-9DE3135C0719}"/>
              </a:ext>
            </a:extLst>
          </p:cNvPr>
          <p:cNvSpPr txBox="1"/>
          <p:nvPr/>
        </p:nvSpPr>
        <p:spPr>
          <a:xfrm>
            <a:off x="9688927" y="2333711"/>
            <a:ext cx="2224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Prior belief about B</a:t>
            </a:r>
          </a:p>
          <a:p>
            <a:pPr algn="ctr"/>
            <a:r>
              <a:rPr lang="en-US" dirty="0"/>
              <a:t>(aka prior probability)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62596-19A9-D64F-9744-6F178BABD48D}"/>
              </a:ext>
            </a:extLst>
          </p:cNvPr>
          <p:cNvCxnSpPr>
            <a:cxnSpLocks/>
          </p:cNvCxnSpPr>
          <p:nvPr/>
        </p:nvCxnSpPr>
        <p:spPr>
          <a:xfrm flipH="1">
            <a:off x="9167819" y="2980042"/>
            <a:ext cx="691978" cy="47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3105F-7DCC-9347-B0CD-AB88CB27661D}"/>
              </a:ext>
            </a:extLst>
          </p:cNvPr>
          <p:cNvSpPr txBox="1"/>
          <p:nvPr/>
        </p:nvSpPr>
        <p:spPr>
          <a:xfrm>
            <a:off x="7717425" y="1983446"/>
            <a:ext cx="11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Likelihood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A46B1D-3123-F448-A79B-4F34E4D72A23}"/>
              </a:ext>
            </a:extLst>
          </p:cNvPr>
          <p:cNvCxnSpPr>
            <a:cxnSpLocks/>
          </p:cNvCxnSpPr>
          <p:nvPr/>
        </p:nvCxnSpPr>
        <p:spPr>
          <a:xfrm>
            <a:off x="8285095" y="2441759"/>
            <a:ext cx="0" cy="84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E9C12-F0B8-534B-A406-E261AC40C936}"/>
              </a:ext>
            </a:extLst>
          </p:cNvPr>
          <p:cNvCxnSpPr>
            <a:cxnSpLocks/>
          </p:cNvCxnSpPr>
          <p:nvPr/>
        </p:nvCxnSpPr>
        <p:spPr>
          <a:xfrm flipV="1">
            <a:off x="8545071" y="4188176"/>
            <a:ext cx="0" cy="8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A8785-1411-F748-ABAB-B3F7884358E9}"/>
              </a:ext>
            </a:extLst>
          </p:cNvPr>
          <p:cNvSpPr txBox="1"/>
          <p:nvPr/>
        </p:nvSpPr>
        <p:spPr>
          <a:xfrm>
            <a:off x="6692648" y="5071772"/>
            <a:ext cx="378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Marginal likelihood or Model evidence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F67BA-83B9-CD4F-BF6A-4DF2357EABB7}"/>
              </a:ext>
            </a:extLst>
          </p:cNvPr>
          <p:cNvSpPr txBox="1"/>
          <p:nvPr/>
        </p:nvSpPr>
        <p:spPr>
          <a:xfrm>
            <a:off x="6284366" y="5924392"/>
            <a:ext cx="55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each iteration of the Bayesian inference, the idea is to update your belief based on new evidence</a:t>
            </a:r>
          </a:p>
        </p:txBody>
      </p:sp>
    </p:spTree>
    <p:extLst>
      <p:ext uri="{BB962C8B-B14F-4D97-AF65-F5344CB8AC3E}">
        <p14:creationId xmlns:p14="http://schemas.microsoft.com/office/powerpoint/2010/main" val="1852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Random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Definition: A variable that takes on values from the sample space</a:t>
            </a:r>
          </a:p>
          <a:p>
            <a:pPr lvl="1"/>
            <a:r>
              <a:rPr lang="en-US">
                <a:cs typeface="Calibri"/>
              </a:rPr>
              <a:t>Discrete random variable: can take only distinct values (ex. Rolling dice)</a:t>
            </a:r>
          </a:p>
          <a:p>
            <a:pPr lvl="1"/>
            <a:r>
              <a:rPr lang="en-US">
                <a:cs typeface="Calibri"/>
              </a:rPr>
              <a:t>Continuous random variable: can take any value in an interval (ex. Predicting age)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CF8641-EEC1-455A-9444-9634369B4038}"/>
              </a:ext>
            </a:extLst>
          </p:cNvPr>
          <p:cNvCxnSpPr/>
          <p:nvPr/>
        </p:nvCxnSpPr>
        <p:spPr>
          <a:xfrm>
            <a:off x="3094465" y="4597942"/>
            <a:ext cx="17143" cy="740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B85EE6-48EE-428C-870C-DC683247F2C1}"/>
              </a:ext>
            </a:extLst>
          </p:cNvPr>
          <p:cNvSpPr txBox="1"/>
          <p:nvPr/>
        </p:nvSpPr>
        <p:spPr>
          <a:xfrm>
            <a:off x="2672270" y="4022322"/>
            <a:ext cx="9250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>
                <a:cs typeface="Calibri"/>
              </a:rPr>
              <a:t>X</a:t>
            </a:r>
            <a:r>
              <a:rPr lang="en-US" sz="2800">
                <a:cs typeface="Calibri"/>
              </a:rPr>
              <a:t> = 1</a:t>
            </a:r>
          </a:p>
        </p:txBody>
      </p:sp>
      <p:pic>
        <p:nvPicPr>
          <p:cNvPr id="4" name="Picture 5" descr="A picture containing box, photo, different, various&#10;&#10;Description generated with very high confidence">
            <a:extLst>
              <a:ext uri="{FF2B5EF4-FFF2-40B4-BE49-F238E27FC236}">
                <a16:creationId xmlns:a16="http://schemas.microsoft.com/office/drawing/2014/main" id="{21780243-601B-4C6F-A6C6-6249779C5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922"/>
          <a:stretch/>
        </p:blipFill>
        <p:spPr>
          <a:xfrm>
            <a:off x="2675965" y="5398610"/>
            <a:ext cx="6840070" cy="10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PDFs of discrete and continuous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844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Probability distribution of continuous and discrete random variables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cs typeface="Calibri"/>
              </a:rPr>
              <a:t>Can't model continuous random variables with the same methods we used for discreate variables.</a:t>
            </a:r>
          </a:p>
        </p:txBody>
      </p:sp>
      <p:pic>
        <p:nvPicPr>
          <p:cNvPr id="5" name="Picture 5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BC352D35-3C41-492A-87D6-7E9DC13A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9" y="3057844"/>
            <a:ext cx="5772459" cy="31125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E8799-169F-449F-A547-BE03D3B7E375}"/>
              </a:ext>
            </a:extLst>
          </p:cNvPr>
          <p:cNvSpPr txBox="1">
            <a:spLocks/>
          </p:cNvSpPr>
          <p:nvPr/>
        </p:nvSpPr>
        <p:spPr>
          <a:xfrm>
            <a:off x="6655158" y="2941794"/>
            <a:ext cx="4441065" cy="36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cs typeface="Calibri"/>
              </a:rPr>
              <a:t>Discrete variables</a:t>
            </a:r>
            <a:endParaRPr lang="en-US" b="1"/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 b="1">
                <a:ea typeface="+mn-lt"/>
                <a:cs typeface="+mn-lt"/>
              </a:rPr>
              <a:t>probability density function</a:t>
            </a:r>
            <a:r>
              <a:rPr lang="en-US" sz="2000">
                <a:ea typeface="+mn-lt"/>
                <a:cs typeface="+mn-lt"/>
              </a:rPr>
              <a:t> of a discrete random variable is simply the </a:t>
            </a:r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collection of all these probabilities.</a:t>
            </a:r>
            <a:endParaRPr lang="en-US" sz="2000" b="1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057DDA-0BF5-4C8D-B082-B15D1CAE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02" y="4423497"/>
            <a:ext cx="3516573" cy="23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6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PDFs of discrete and continuous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0A19-09F5-49AD-AAD1-BF36509C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9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Continuous variables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ea typeface="+mn-lt"/>
                <a:cs typeface="+mn-lt"/>
              </a:rPr>
              <a:t>Model a continuous random variable with a curve f(x), called a </a:t>
            </a:r>
            <a:r>
              <a:rPr lang="en-US" b="1">
                <a:ea typeface="+mn-lt"/>
                <a:cs typeface="+mn-lt"/>
              </a:rPr>
              <a:t>probability density function</a:t>
            </a:r>
            <a:endParaRPr lang="en-US" b="1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CBD84-3691-42CA-A784-B4712FAF6C96}"/>
                  </a:ext>
                </a:extLst>
              </p:cNvPr>
              <p:cNvSpPr txBox="1"/>
              <p:nvPr/>
            </p:nvSpPr>
            <p:spPr>
              <a:xfrm>
                <a:off x="6096000" y="3292708"/>
                <a:ext cx="5086065" cy="2967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>
                    <a:ea typeface="+mn-lt"/>
                    <a:cs typeface="+mn-lt"/>
                  </a:rPr>
                  <a:t>f(x) represents the height of the curve at point x.</a:t>
                </a:r>
                <a:endParaRPr lang="en-US"/>
              </a:p>
              <a:p>
                <a:endParaRPr lang="en-US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>
                    <a:ea typeface="+mn-lt"/>
                    <a:cs typeface="+mn-lt"/>
                  </a:rPr>
                  <a:t>For continuous random variables probabilities are under the curve.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𝑑𝑥</m:t>
                        </m:r>
                      </m:e>
                    </m:nary>
                  </m:oMath>
                </a14:m>
                <a:endParaRPr lang="en-US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  <a:p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CBD84-3691-42CA-A784-B4712FAF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92708"/>
                <a:ext cx="5086065" cy="2967031"/>
              </a:xfrm>
              <a:prstGeom prst="rect">
                <a:avLst/>
              </a:prstGeom>
              <a:blipFill>
                <a:blip r:embed="rId2"/>
                <a:stretch>
                  <a:fillRect l="-719" t="-1027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 descr="A picture containing mirror&#10;&#10;Description generated with very high confidence">
            <a:extLst>
              <a:ext uri="{FF2B5EF4-FFF2-40B4-BE49-F238E27FC236}">
                <a16:creationId xmlns:a16="http://schemas.microsoft.com/office/drawing/2014/main" id="{AB5FD3FD-2775-4DEF-BE7D-76CA2EDC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66" y="3183898"/>
            <a:ext cx="4210334" cy="28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6F912-55DB-49F3-92BA-E60A4784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01" y="3656522"/>
            <a:ext cx="3630449" cy="2309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F35A8-BC3F-48F3-8EFB-951B56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PDFs of discrete and continuous variables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20A19-09F5-49AD-AAD1-BF36509C3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573" y="1473058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cs typeface="Calibri"/>
                  </a:rPr>
                  <a:t>PDF and CDF</a:t>
                </a:r>
              </a:p>
              <a:p>
                <a:r>
                  <a:rPr lang="en-US">
                    <a:ea typeface="+mn-lt"/>
                    <a:cs typeface="+mn-lt"/>
                  </a:rPr>
                  <a:t>Cumulative distribution function (</a:t>
                </a:r>
                <a:r>
                  <a:rPr lang="en-US" err="1">
                    <a:ea typeface="+mn-lt"/>
                    <a:cs typeface="+mn-lt"/>
                  </a:rPr>
                  <a:t>cdf</a:t>
                </a:r>
                <a:r>
                  <a:rPr lang="en-US">
                    <a:ea typeface="+mn-lt"/>
                    <a:cs typeface="+mn-lt"/>
                  </a:rPr>
                  <a:t>) is defined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>
                    <a:cs typeface="Calibri" panose="020F0502020204030204"/>
                  </a:rPr>
                  <a:t>,   X is a continuous random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20A19-09F5-49AD-AAD1-BF36509C3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573" y="1473058"/>
                <a:ext cx="10515600" cy="4351338"/>
              </a:xfrm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5C4B06-F3EB-49F8-8441-0F40B10D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5" y="3844670"/>
            <a:ext cx="2771546" cy="2262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99BF9-544D-4EBD-A12F-D54980220DCC}"/>
              </a:ext>
            </a:extLst>
          </p:cNvPr>
          <p:cNvSpPr txBox="1"/>
          <p:nvPr/>
        </p:nvSpPr>
        <p:spPr>
          <a:xfrm>
            <a:off x="7805057" y="3059668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Relationship: pdf and </a:t>
            </a:r>
            <a:r>
              <a:rPr lang="en-US" err="1">
                <a:solidFill>
                  <a:srgbClr val="FF0000"/>
                </a:solidFill>
              </a:rPr>
              <a:t>cdf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6BDA8-85DF-4609-934F-F0680AC3DC06}"/>
              </a:ext>
            </a:extLst>
          </p:cNvPr>
          <p:cNvGrpSpPr/>
          <p:nvPr/>
        </p:nvGrpSpPr>
        <p:grpSpPr>
          <a:xfrm>
            <a:off x="8324162" y="4522889"/>
            <a:ext cx="1614481" cy="818214"/>
            <a:chOff x="8250271" y="3979766"/>
            <a:chExt cx="1614481" cy="818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B091AB-A744-407D-80CD-D4F21B157286}"/>
                    </a:ext>
                  </a:extLst>
                </p:cNvPr>
                <p:cNvSpPr txBox="1"/>
                <p:nvPr/>
              </p:nvSpPr>
              <p:spPr>
                <a:xfrm>
                  <a:off x="8250271" y="4262256"/>
                  <a:ext cx="1614481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EB091AB-A744-407D-80CD-D4F21B157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271" y="4262256"/>
                  <a:ext cx="1614481" cy="5357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CE422-5E11-42E6-9EDF-41CBE501A806}"/>
                </a:ext>
              </a:extLst>
            </p:cNvPr>
            <p:cNvSpPr txBox="1"/>
            <p:nvPr/>
          </p:nvSpPr>
          <p:spPr>
            <a:xfrm>
              <a:off x="8250271" y="407700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pdf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C49028-7EC4-4868-8253-9A8E5CA5C824}"/>
                </a:ext>
              </a:extLst>
            </p:cNvPr>
            <p:cNvSpPr txBox="1"/>
            <p:nvPr/>
          </p:nvSpPr>
          <p:spPr>
            <a:xfrm>
              <a:off x="9250844" y="397976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>
                  <a:solidFill>
                    <a:srgbClr val="7030A0"/>
                  </a:solidFill>
                </a:rPr>
                <a:t>cdf</a:t>
              </a:r>
              <a:endParaRPr lang="en-US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7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1016</Words>
  <Application>Microsoft Office PowerPoint</Application>
  <PresentationFormat>Widescreen</PresentationFormat>
  <Paragraphs>158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Statistical Pre-requisites to Machine Learning</vt:lpstr>
      <vt:lpstr>Probability</vt:lpstr>
      <vt:lpstr>Probability</vt:lpstr>
      <vt:lpstr>Conditional probability and Bayes theorem</vt:lpstr>
      <vt:lpstr>Bayesian Inference</vt:lpstr>
      <vt:lpstr>Random variables</vt:lpstr>
      <vt:lpstr>PDFs of discrete and continuous variables</vt:lpstr>
      <vt:lpstr>PDFs of discrete and continuous variables</vt:lpstr>
      <vt:lpstr>PDFs of discrete and continuous variables</vt:lpstr>
      <vt:lpstr>Famous distributions</vt:lpstr>
      <vt:lpstr>Sample standard deviation, variance, expected values, covariance, and correlation </vt:lpstr>
      <vt:lpstr>Sample standard deviation, variance, expected values, covariance, and correlation </vt:lpstr>
      <vt:lpstr>Sample standard deviation, variance, expected values, covariance, and correlation </vt:lpstr>
      <vt:lpstr>Sample standard deviation, variance, expected values, covariance, and correlation </vt:lpstr>
      <vt:lpstr>PowerPoint Presentation</vt:lpstr>
      <vt:lpstr>Sample standard deviation, variance, expected values, covariance, and correlation 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5</cp:revision>
  <dcterms:created xsi:type="dcterms:W3CDTF">2020-03-06T16:59:38Z</dcterms:created>
  <dcterms:modified xsi:type="dcterms:W3CDTF">2020-03-13T18:58:28Z</dcterms:modified>
</cp:coreProperties>
</file>