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8" r:id="rId3"/>
    <p:sldId id="260" r:id="rId4"/>
    <p:sldId id="304" r:id="rId5"/>
    <p:sldId id="286" r:id="rId6"/>
    <p:sldId id="270" r:id="rId7"/>
    <p:sldId id="305" r:id="rId8"/>
    <p:sldId id="261" r:id="rId9"/>
    <p:sldId id="343" r:id="rId10"/>
    <p:sldId id="333" r:id="rId11"/>
    <p:sldId id="268" r:id="rId12"/>
    <p:sldId id="344" r:id="rId13"/>
    <p:sldId id="301" r:id="rId14"/>
    <p:sldId id="271" r:id="rId15"/>
    <p:sldId id="282" r:id="rId16"/>
    <p:sldId id="345" r:id="rId17"/>
    <p:sldId id="342" r:id="rId18"/>
    <p:sldId id="306" r:id="rId19"/>
    <p:sldId id="337" r:id="rId20"/>
    <p:sldId id="338" r:id="rId21"/>
    <p:sldId id="340" r:id="rId22"/>
    <p:sldId id="341" r:id="rId23"/>
    <p:sldId id="318" r:id="rId24"/>
    <p:sldId id="328" r:id="rId25"/>
    <p:sldId id="330" r:id="rId26"/>
    <p:sldId id="314" r:id="rId27"/>
    <p:sldId id="315" r:id="rId28"/>
    <p:sldId id="316" r:id="rId29"/>
    <p:sldId id="274" r:id="rId30"/>
    <p:sldId id="32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9F3B0-8A2D-4FDA-9B9E-1D54CA145A87}"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33E07-34A0-4761-A497-72C8896D8248}" type="slidenum">
              <a:rPr lang="en-IN" smtClean="0"/>
              <a:t>‹#›</a:t>
            </a:fld>
            <a:endParaRPr lang="en-IN"/>
          </a:p>
        </p:txBody>
      </p:sp>
    </p:spTree>
    <p:extLst>
      <p:ext uri="{BB962C8B-B14F-4D97-AF65-F5344CB8AC3E}">
        <p14:creationId xmlns:p14="http://schemas.microsoft.com/office/powerpoint/2010/main" val="3374479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22323F-48EE-49EE-A3D2-981EC2616A6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109931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2323F-48EE-49EE-A3D2-981EC2616A6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258039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2323F-48EE-49EE-A3D2-981EC2616A6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407761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22323F-48EE-49EE-A3D2-981EC2616A6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324825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2323F-48EE-49EE-A3D2-981EC2616A66}"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26245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22323F-48EE-49EE-A3D2-981EC2616A6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167141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22323F-48EE-49EE-A3D2-981EC2616A66}"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689884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2323F-48EE-49EE-A3D2-981EC2616A66}"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213047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2323F-48EE-49EE-A3D2-981EC2616A66}"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310194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22323F-48EE-49EE-A3D2-981EC2616A6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31218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22323F-48EE-49EE-A3D2-981EC2616A66}"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1A82-BB43-4DFD-8CED-06BC1E4DF5E5}" type="slidenum">
              <a:rPr lang="en-IN" smtClean="0"/>
              <a:t>‹#›</a:t>
            </a:fld>
            <a:endParaRPr lang="en-IN"/>
          </a:p>
        </p:txBody>
      </p:sp>
    </p:spTree>
    <p:extLst>
      <p:ext uri="{BB962C8B-B14F-4D97-AF65-F5344CB8AC3E}">
        <p14:creationId xmlns:p14="http://schemas.microsoft.com/office/powerpoint/2010/main" val="100855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2323F-48EE-49EE-A3D2-981EC2616A66}" type="datetimeFigureOut">
              <a:rPr lang="en-IN" smtClean="0"/>
              <a:t>21-05-2025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D1A82-BB43-4DFD-8CED-06BC1E4DF5E5}" type="slidenum">
              <a:rPr lang="en-IN" smtClean="0"/>
              <a:t>‹#›</a:t>
            </a:fld>
            <a:endParaRPr lang="en-IN"/>
          </a:p>
        </p:txBody>
      </p:sp>
    </p:spTree>
    <p:extLst>
      <p:ext uri="{BB962C8B-B14F-4D97-AF65-F5344CB8AC3E}">
        <p14:creationId xmlns:p14="http://schemas.microsoft.com/office/powerpoint/2010/main" val="3658252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8D76-05B4-DAF1-57AE-24B4C394B069}"/>
              </a:ext>
            </a:extLst>
          </p:cNvPr>
          <p:cNvSpPr>
            <a:spLocks noGrp="1"/>
          </p:cNvSpPr>
          <p:nvPr>
            <p:ph type="ctrTitle"/>
          </p:nvPr>
        </p:nvSpPr>
        <p:spPr>
          <a:xfrm>
            <a:off x="349718" y="270658"/>
            <a:ext cx="11492563" cy="875899"/>
          </a:xfrm>
        </p:spPr>
        <p:txBody>
          <a:bodyPr>
            <a:normAutofit/>
          </a:bodyPr>
          <a:lstStyle/>
          <a:p>
            <a:r>
              <a:rPr lang="en-IN" sz="4000" b="1" dirty="0"/>
              <a:t>PNEUMONIA DETECTION USING DEEP LEARNING</a:t>
            </a:r>
          </a:p>
        </p:txBody>
      </p:sp>
      <p:sp>
        <p:nvSpPr>
          <p:cNvPr id="4" name="TextBox 16">
            <a:extLst>
              <a:ext uri="{FF2B5EF4-FFF2-40B4-BE49-F238E27FC236}">
                <a16:creationId xmlns:a16="http://schemas.microsoft.com/office/drawing/2014/main" id="{7837EAB9-A534-6399-02DA-6DB1A665FBE6}"/>
              </a:ext>
            </a:extLst>
          </p:cNvPr>
          <p:cNvSpPr txBox="1"/>
          <p:nvPr/>
        </p:nvSpPr>
        <p:spPr>
          <a:xfrm>
            <a:off x="465017" y="1515881"/>
            <a:ext cx="1137726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cs typeface="Times New Roman" pitchFamily="18" charset="0"/>
              </a:rPr>
              <a:t>Department of Computer Science and Engineering</a:t>
            </a:r>
          </a:p>
          <a:p>
            <a:pPr algn="ctr"/>
            <a:r>
              <a:rPr lang="en-US" sz="2000" dirty="0">
                <a:cs typeface="Times New Roman" pitchFamily="18" charset="0"/>
              </a:rPr>
              <a:t>University College of Engineering Kakinada(A)</a:t>
            </a:r>
          </a:p>
          <a:p>
            <a:pPr algn="ctr"/>
            <a:r>
              <a:rPr lang="en-US" sz="2000" dirty="0">
                <a:cs typeface="Times New Roman" pitchFamily="18" charset="0"/>
              </a:rPr>
              <a:t>Jawaharlal Nehru Technological University Kakinada</a:t>
            </a:r>
          </a:p>
          <a:p>
            <a:pPr algn="ctr"/>
            <a:r>
              <a:rPr lang="en-US" sz="2000" dirty="0">
                <a:cs typeface="Times New Roman" pitchFamily="18" charset="0"/>
              </a:rPr>
              <a:t>2021-2025</a:t>
            </a:r>
          </a:p>
        </p:txBody>
      </p:sp>
      <p:pic>
        <p:nvPicPr>
          <p:cNvPr id="5" name="Picture 4" descr="Jawaharlal Nehru Technological University, Kakinada - Wikipedia">
            <a:extLst>
              <a:ext uri="{FF2B5EF4-FFF2-40B4-BE49-F238E27FC236}">
                <a16:creationId xmlns:a16="http://schemas.microsoft.com/office/drawing/2014/main" id="{F32EE9E2-AFC5-7E2A-E809-F55525530AD8}"/>
              </a:ext>
            </a:extLst>
          </p:cNvPr>
          <p:cNvPicPr>
            <a:picLocks noChangeAspect="1" noChangeArrowheads="1"/>
          </p:cNvPicPr>
          <p:nvPr/>
        </p:nvPicPr>
        <p:blipFill>
          <a:blip r:embed="rId2" cstate="print"/>
          <a:srcRect/>
          <a:stretch>
            <a:fillRect/>
          </a:stretch>
        </p:blipFill>
        <p:spPr bwMode="auto">
          <a:xfrm>
            <a:off x="5592278" y="3110803"/>
            <a:ext cx="1262714" cy="1285673"/>
          </a:xfrm>
          <a:prstGeom prst="rect">
            <a:avLst/>
          </a:prstGeom>
          <a:noFill/>
        </p:spPr>
      </p:pic>
      <p:cxnSp>
        <p:nvCxnSpPr>
          <p:cNvPr id="7" name="Straight Connector 6">
            <a:extLst>
              <a:ext uri="{FF2B5EF4-FFF2-40B4-BE49-F238E27FC236}">
                <a16:creationId xmlns:a16="http://schemas.microsoft.com/office/drawing/2014/main" id="{06EF5015-95A0-3106-4080-F6539D01202F}"/>
              </a:ext>
            </a:extLst>
          </p:cNvPr>
          <p:cNvCxnSpPr/>
          <p:nvPr/>
        </p:nvCxnSpPr>
        <p:spPr>
          <a:xfrm>
            <a:off x="0" y="1244398"/>
            <a:ext cx="12192000" cy="0"/>
          </a:xfrm>
          <a:prstGeom prst="line">
            <a:avLst/>
          </a:prstGeom>
        </p:spPr>
        <p:style>
          <a:lnRef idx="1">
            <a:schemeClr val="dk1"/>
          </a:lnRef>
          <a:fillRef idx="0">
            <a:schemeClr val="dk1"/>
          </a:fillRef>
          <a:effectRef idx="0">
            <a:schemeClr val="dk1"/>
          </a:effectRef>
          <a:fontRef idx="minor">
            <a:schemeClr val="tx1"/>
          </a:fontRef>
        </p:style>
      </p:cxnSp>
      <p:sp>
        <p:nvSpPr>
          <p:cNvPr id="8" name="TextBox 20">
            <a:extLst>
              <a:ext uri="{FF2B5EF4-FFF2-40B4-BE49-F238E27FC236}">
                <a16:creationId xmlns:a16="http://schemas.microsoft.com/office/drawing/2014/main" id="{96688114-2732-829B-4670-1C66B077F348}"/>
              </a:ext>
            </a:extLst>
          </p:cNvPr>
          <p:cNvSpPr txBox="1"/>
          <p:nvPr/>
        </p:nvSpPr>
        <p:spPr>
          <a:xfrm>
            <a:off x="7233769" y="4727765"/>
            <a:ext cx="4608512"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dirty="0"/>
              <a:t>Under the Supervision of:</a:t>
            </a:r>
            <a:r>
              <a:rPr lang="en-US" sz="2000" dirty="0"/>
              <a:t>  </a:t>
            </a:r>
          </a:p>
          <a:p>
            <a:pPr algn="r"/>
            <a:r>
              <a:rPr lang="en-US" sz="2000" dirty="0"/>
              <a:t>Dr. K.V Ramana</a:t>
            </a:r>
          </a:p>
          <a:p>
            <a:pPr algn="r"/>
            <a:r>
              <a:rPr lang="en-US" sz="2000" dirty="0"/>
              <a:t>Professor of CSE and Rector of JNTUK</a:t>
            </a:r>
          </a:p>
          <a:p>
            <a:pPr algn="r"/>
            <a:r>
              <a:rPr lang="en-US" sz="2000" dirty="0"/>
              <a:t>UCEK(A), JNTU Kakinada</a:t>
            </a:r>
          </a:p>
        </p:txBody>
      </p:sp>
      <p:sp>
        <p:nvSpPr>
          <p:cNvPr id="11" name="TextBox 17">
            <a:extLst>
              <a:ext uri="{FF2B5EF4-FFF2-40B4-BE49-F238E27FC236}">
                <a16:creationId xmlns:a16="http://schemas.microsoft.com/office/drawing/2014/main" id="{0C5FFB4A-5C4D-E411-2B7B-D8DCF913FA69}"/>
              </a:ext>
            </a:extLst>
          </p:cNvPr>
          <p:cNvSpPr txBox="1"/>
          <p:nvPr/>
        </p:nvSpPr>
        <p:spPr>
          <a:xfrm>
            <a:off x="349718" y="4727765"/>
            <a:ext cx="8454764"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cs typeface="Times New Roman" pitchFamily="18" charset="0"/>
              </a:rPr>
              <a:t>Presented by:</a:t>
            </a:r>
          </a:p>
          <a:p>
            <a:pPr marL="0" indent="0">
              <a:buNone/>
            </a:pPr>
            <a:r>
              <a:rPr lang="en-US" sz="2000" dirty="0">
                <a:latin typeface="Times New Roman" panose="02020603050405020304" pitchFamily="18" charset="0"/>
                <a:cs typeface="Times New Roman" panose="02020603050405020304" pitchFamily="18" charset="0"/>
              </a:rPr>
              <a:t>SK.SHER ALI (21021A0505)</a:t>
            </a:r>
          </a:p>
          <a:p>
            <a:pPr marL="0" indent="0">
              <a:buNone/>
            </a:pPr>
            <a:r>
              <a:rPr lang="en-US" sz="2000" dirty="0">
                <a:latin typeface="Times New Roman" panose="02020603050405020304" pitchFamily="18" charset="0"/>
                <a:cs typeface="Times New Roman" panose="02020603050405020304" pitchFamily="18" charset="0"/>
              </a:rPr>
              <a:t>B.NAVANEETHA (21021A0522)</a:t>
            </a:r>
          </a:p>
          <a:p>
            <a:pPr marL="0" indent="0">
              <a:buNone/>
            </a:pPr>
            <a:r>
              <a:rPr lang="en-US" sz="2000" dirty="0">
                <a:latin typeface="Times New Roman" panose="02020603050405020304" pitchFamily="18" charset="0"/>
                <a:cs typeface="Times New Roman" panose="02020603050405020304" pitchFamily="18" charset="0"/>
              </a:rPr>
              <a:t>M.DIVYA SRI DURGA(22025A0561)</a:t>
            </a:r>
          </a:p>
          <a:p>
            <a:endParaRPr lang="en-US" sz="2000" b="1" dirty="0">
              <a:cs typeface="Times New Roman" pitchFamily="18" charset="0"/>
            </a:endParaRPr>
          </a:p>
        </p:txBody>
      </p:sp>
    </p:spTree>
    <p:extLst>
      <p:ext uri="{BB962C8B-B14F-4D97-AF65-F5344CB8AC3E}">
        <p14:creationId xmlns:p14="http://schemas.microsoft.com/office/powerpoint/2010/main" val="378646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FC90B-8013-3409-610C-F2F7B9AA6454}"/>
              </a:ext>
            </a:extLst>
          </p:cNvPr>
          <p:cNvSpPr>
            <a:spLocks noGrp="1"/>
          </p:cNvSpPr>
          <p:nvPr>
            <p:ph idx="1"/>
          </p:nvPr>
        </p:nvSpPr>
        <p:spPr>
          <a:xfrm>
            <a:off x="688911" y="789214"/>
            <a:ext cx="10515600" cy="5225143"/>
          </a:xfrm>
        </p:spPr>
        <p:txBody>
          <a:bodyPr>
            <a:normAutofit lnSpcReduction="10000"/>
          </a:bodyPr>
          <a:lstStyle/>
          <a:p>
            <a:pPr>
              <a:lnSpc>
                <a:spcPct val="107000"/>
              </a:lnSpc>
              <a:spcAft>
                <a:spcPts val="800"/>
              </a:spcAft>
              <a:buNone/>
            </a:pPr>
            <a:r>
              <a:rPr lang="en-US" sz="4400" b="1" kern="100" dirty="0">
                <a:effectLst/>
                <a:latin typeface="+mj-lt"/>
                <a:ea typeface="Calibri" panose="020F0502020204030204" pitchFamily="34" charset="0"/>
                <a:cs typeface="Gautami" panose="020B0502040204020203" pitchFamily="34" charset="0"/>
              </a:rPr>
              <a:t>Drawbacks of the Existing System</a:t>
            </a:r>
            <a:endParaRPr lang="en-IN" sz="4400" b="1" kern="100" dirty="0">
              <a:effectLst/>
              <a:latin typeface="+mj-lt"/>
              <a:ea typeface="Calibri" panose="020F0502020204030204" pitchFamily="34" charset="0"/>
              <a:cs typeface="Gautami" panose="020B0502040204020203" pitchFamily="34" charset="0"/>
            </a:endParaRPr>
          </a:p>
          <a:p>
            <a:pPr marL="342900" lvl="0" indent="-342900">
              <a:lnSpc>
                <a:spcPct val="107000"/>
              </a:lnSpc>
              <a:spcAft>
                <a:spcPts val="800"/>
              </a:spcAft>
              <a:buFont typeface="+mj-lt"/>
              <a:buAutoNum type="arabicPeriod"/>
              <a:tabLst>
                <a:tab pos="457200" algn="l"/>
              </a:tabLst>
            </a:pPr>
            <a:r>
              <a:rPr lang="en-US" sz="2400" b="1" kern="100" dirty="0">
                <a:effectLst/>
                <a:latin typeface="Times New Roman" panose="02020603050405020304" pitchFamily="18" charset="0"/>
                <a:ea typeface="Calibri" panose="020F0502020204030204" pitchFamily="34" charset="0"/>
                <a:cs typeface="Gautami" panose="020B0502040204020203" pitchFamily="34" charset="0"/>
              </a:rPr>
              <a:t>Limited Feature Extraction: </a:t>
            </a:r>
            <a:r>
              <a:rPr lang="en-US" sz="2400" kern="100" dirty="0">
                <a:effectLst/>
                <a:latin typeface="Times New Roman" panose="02020603050405020304" pitchFamily="18" charset="0"/>
                <a:ea typeface="Calibri" panose="020F0502020204030204" pitchFamily="34" charset="0"/>
                <a:cs typeface="Gautami" panose="020B0502040204020203" pitchFamily="34" charset="0"/>
              </a:rPr>
              <a:t>With only three convolutional layers, the model may not effectively capture the complex and hierarchical features present in medical images.</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800"/>
              </a:spcAft>
              <a:buFont typeface="+mj-lt"/>
              <a:buAutoNum type="arabicPeriod"/>
              <a:tabLst>
                <a:tab pos="457200" algn="l"/>
              </a:tabLst>
            </a:pPr>
            <a:r>
              <a:rPr lang="en-US" sz="2400" b="1" kern="100" dirty="0">
                <a:effectLst/>
                <a:latin typeface="Times New Roman" panose="02020603050405020304" pitchFamily="18" charset="0"/>
                <a:ea typeface="Calibri" panose="020F0502020204030204" pitchFamily="34" charset="0"/>
                <a:cs typeface="Gautami" panose="020B0502040204020203" pitchFamily="34" charset="0"/>
              </a:rPr>
              <a:t>Overfitting Risk: </a:t>
            </a:r>
            <a:r>
              <a:rPr lang="en-US" sz="2400" kern="100" dirty="0">
                <a:effectLst/>
                <a:latin typeface="Times New Roman" panose="02020603050405020304" pitchFamily="18" charset="0"/>
                <a:ea typeface="Calibri" panose="020F0502020204030204" pitchFamily="34" charset="0"/>
                <a:cs typeface="Gautami" panose="020B0502040204020203" pitchFamily="34" charset="0"/>
              </a:rPr>
              <a:t>Due to the smaller architecture and training from scratch on a relatively small medical dataset, the model is prone to overfitting.</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800"/>
              </a:spcAft>
              <a:buFont typeface="+mj-lt"/>
              <a:buAutoNum type="arabicPeriod"/>
              <a:tabLst>
                <a:tab pos="457200" algn="l"/>
              </a:tabLst>
            </a:pPr>
            <a:r>
              <a:rPr lang="en-US" sz="2400" b="1" kern="100" dirty="0">
                <a:effectLst/>
                <a:latin typeface="Times New Roman" panose="02020603050405020304" pitchFamily="18" charset="0"/>
                <a:ea typeface="Calibri" panose="020F0502020204030204" pitchFamily="34" charset="0"/>
                <a:cs typeface="Gautami" panose="020B0502040204020203" pitchFamily="34" charset="0"/>
              </a:rPr>
              <a:t>Longer Training Time with Suboptimal Accuracy: </a:t>
            </a:r>
            <a:r>
              <a:rPr lang="en-US" sz="2400" kern="100" dirty="0">
                <a:effectLst/>
                <a:latin typeface="Times New Roman" panose="02020603050405020304" pitchFamily="18" charset="0"/>
                <a:ea typeface="Calibri" panose="020F0502020204030204" pitchFamily="34" charset="0"/>
                <a:cs typeface="Gautami" panose="020B0502040204020203" pitchFamily="34" charset="0"/>
              </a:rPr>
              <a:t>Since it lacks pre-trained weights, training takes longer and may not achieve optimal generalization.</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nSpc>
                <a:spcPct val="107000"/>
              </a:lnSpc>
              <a:spcAft>
                <a:spcPts val="800"/>
              </a:spcAft>
              <a:buFont typeface="+mj-lt"/>
              <a:buAutoNum type="arabicPeriod"/>
              <a:tabLst>
                <a:tab pos="457200" algn="l"/>
              </a:tabLst>
            </a:pPr>
            <a:r>
              <a:rPr lang="en-US" sz="2400" b="1" kern="100" dirty="0">
                <a:effectLst/>
                <a:latin typeface="Times New Roman" panose="02020603050405020304" pitchFamily="18" charset="0"/>
                <a:ea typeface="Calibri" panose="020F0502020204030204" pitchFamily="34" charset="0"/>
                <a:cs typeface="Gautami" panose="020B0502040204020203" pitchFamily="34" charset="0"/>
              </a:rPr>
              <a:t>No Transfer Learning Utilization: </a:t>
            </a:r>
            <a:r>
              <a:rPr lang="en-US" sz="2400" kern="100" dirty="0">
                <a:effectLst/>
                <a:latin typeface="Times New Roman" panose="02020603050405020304" pitchFamily="18" charset="0"/>
                <a:ea typeface="Calibri" panose="020F0502020204030204" pitchFamily="34" charset="0"/>
                <a:cs typeface="Gautami" panose="020B0502040204020203" pitchFamily="34" charset="0"/>
              </a:rPr>
              <a:t>It does not leverage the power of large-scale pre-trained models that have learned generalized features from large datasets like ImageNet</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58972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7E1D-F93B-8628-C84F-272658FF2CDA}"/>
              </a:ext>
            </a:extLst>
          </p:cNvPr>
          <p:cNvSpPr>
            <a:spLocks noGrp="1"/>
          </p:cNvSpPr>
          <p:nvPr>
            <p:ph type="title"/>
          </p:nvPr>
        </p:nvSpPr>
        <p:spPr>
          <a:xfrm>
            <a:off x="772886" y="355502"/>
            <a:ext cx="10515600" cy="1325563"/>
          </a:xfrm>
        </p:spPr>
        <p:txBody>
          <a:bodyPr/>
          <a:lstStyle/>
          <a:p>
            <a:r>
              <a:rPr lang="en-IN" b="1" dirty="0"/>
              <a:t>Proposed System</a:t>
            </a:r>
          </a:p>
        </p:txBody>
      </p:sp>
      <p:sp>
        <p:nvSpPr>
          <p:cNvPr id="3" name="Content Placeholder 2">
            <a:extLst>
              <a:ext uri="{FF2B5EF4-FFF2-40B4-BE49-F238E27FC236}">
                <a16:creationId xmlns:a16="http://schemas.microsoft.com/office/drawing/2014/main" id="{8A3163C2-218E-AF5D-84F3-9151C942C5CB}"/>
              </a:ext>
            </a:extLst>
          </p:cNvPr>
          <p:cNvSpPr>
            <a:spLocks noGrp="1"/>
          </p:cNvSpPr>
          <p:nvPr>
            <p:ph idx="1"/>
          </p:nvPr>
        </p:nvSpPr>
        <p:spPr>
          <a:xfrm>
            <a:off x="903514" y="1615751"/>
            <a:ext cx="10515600" cy="4768041"/>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proposed system is designed for image classification using a deep learning approach, leveraging the VGG19 convolutional neural network (CNN) architecture as the core model. VGG19 is a well-established deep CNN that consists of 19 layers, known for its simplicity and effectiveness in extracting  image features.</a:t>
            </a:r>
          </a:p>
          <a:p>
            <a:pPr algn="just"/>
            <a:r>
              <a:rPr lang="en-US" sz="2400" dirty="0">
                <a:latin typeface="Times New Roman" panose="02020603050405020304" pitchFamily="18" charset="0"/>
                <a:cs typeface="Times New Roman" panose="02020603050405020304" pitchFamily="18" charset="0"/>
              </a:rPr>
              <a:t> It is pre-trained on large datasets such as ImageNet, enabling it to generalize well on various image recognition tasks. To enhance model interpretability and provide visual explanations for the classification decisions, the system incorporates Gradient-weighted Class Activation Mapping (Grad-CAM). </a:t>
            </a:r>
          </a:p>
          <a:p>
            <a:pPr algn="just"/>
            <a:r>
              <a:rPr lang="en-US" sz="2400" dirty="0">
                <a:latin typeface="Times New Roman" panose="02020603050405020304" pitchFamily="18" charset="0"/>
                <a:cs typeface="Times New Roman" panose="02020603050405020304" pitchFamily="18" charset="0"/>
              </a:rPr>
              <a:t>Grad-CAM helps in identifying the important regions in the input image that influenced the model's predictions.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611964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F05B0E-0FE7-0760-FC54-AB277FB209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5618" t="12656" r="8561" b="1099"/>
          <a:stretch/>
        </p:blipFill>
        <p:spPr bwMode="auto">
          <a:xfrm>
            <a:off x="4338735" y="843088"/>
            <a:ext cx="3517642" cy="575659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4BCCA13-2989-22EE-60D4-EA4B7A6B9284}"/>
              </a:ext>
            </a:extLst>
          </p:cNvPr>
          <p:cNvSpPr txBox="1"/>
          <p:nvPr/>
        </p:nvSpPr>
        <p:spPr>
          <a:xfrm>
            <a:off x="1905389" y="258313"/>
            <a:ext cx="8381222" cy="584775"/>
          </a:xfrm>
          <a:prstGeom prst="rect">
            <a:avLst/>
          </a:prstGeom>
          <a:noFill/>
        </p:spPr>
        <p:txBody>
          <a:bodyPr wrap="square">
            <a:spAutoFit/>
          </a:bodyPr>
          <a:lstStyle/>
          <a:p>
            <a:r>
              <a:rPr lang="en-IN" sz="3200" b="1" dirty="0">
                <a:effectLst/>
                <a:latin typeface="+mj-lt"/>
                <a:ea typeface="Calibri" panose="020F0502020204030204" pitchFamily="34" charset="0"/>
              </a:rPr>
              <a:t>Proposed System : VGG 19 with Transfer Learning</a:t>
            </a:r>
            <a:endParaRPr lang="en-IN" sz="3200" b="1" dirty="0">
              <a:latin typeface="+mj-lt"/>
            </a:endParaRPr>
          </a:p>
        </p:txBody>
      </p:sp>
    </p:spTree>
    <p:extLst>
      <p:ext uri="{BB962C8B-B14F-4D97-AF65-F5344CB8AC3E}">
        <p14:creationId xmlns:p14="http://schemas.microsoft.com/office/powerpoint/2010/main" val="96793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29A9-A9B3-FE39-0BD3-D79ECC81C3D1}"/>
              </a:ext>
            </a:extLst>
          </p:cNvPr>
          <p:cNvSpPr>
            <a:spLocks noGrp="1"/>
          </p:cNvSpPr>
          <p:nvPr>
            <p:ph type="title"/>
          </p:nvPr>
        </p:nvSpPr>
        <p:spPr/>
        <p:txBody>
          <a:bodyPr/>
          <a:lstStyle/>
          <a:p>
            <a:r>
              <a:rPr lang="en-IN" b="1" dirty="0"/>
              <a:t>Dataset Description</a:t>
            </a:r>
          </a:p>
        </p:txBody>
      </p:sp>
      <p:sp>
        <p:nvSpPr>
          <p:cNvPr id="3" name="Content Placeholder 2">
            <a:extLst>
              <a:ext uri="{FF2B5EF4-FFF2-40B4-BE49-F238E27FC236}">
                <a16:creationId xmlns:a16="http://schemas.microsoft.com/office/drawing/2014/main" id="{4F04FF00-02A2-C0BE-EA64-B0263DA90A61}"/>
              </a:ext>
            </a:extLst>
          </p:cNvPr>
          <p:cNvSpPr>
            <a:spLocks noGrp="1"/>
          </p:cNvSpPr>
          <p:nvPr>
            <p:ph idx="1"/>
          </p:nvPr>
        </p:nvSpPr>
        <p:spPr>
          <a:xfrm>
            <a:off x="838200" y="1690688"/>
            <a:ext cx="10515600" cy="4486275"/>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Chest X-Ray Images (Pneumonia)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This dataset, curated by Paul Timothy Mooney and available on Kaggle, comprises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5,863 chest X-ray images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categorized into two classes: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Pneumonia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Normal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Dataset Structure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Training Set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Contains images used to train the deep learning model.</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Validation Set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Used to fine-tune model parameters and prevent overfitting.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Test Set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Employed to evaluate the final model's performance on unseen data.</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Image Format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All images are in JPEG format, ensuring compatibility with standard image processing libraries</a:t>
            </a:r>
            <a:r>
              <a:rPr lang="en-IN" sz="2000" kern="100" dirty="0">
                <a:effectLst/>
                <a:latin typeface="Calibri" panose="020F0502020204030204" pitchFamily="34" charset="0"/>
                <a:ea typeface="Calibri" panose="020F0502020204030204" pitchFamily="34" charset="0"/>
                <a:cs typeface="Cordia New" panose="020B0304020202020204" pitchFamily="34" charset="-34"/>
              </a:rPr>
              <a:t>.</a:t>
            </a:r>
          </a:p>
          <a:p>
            <a:pPr marL="0" indent="0" algn="just">
              <a:lnSpc>
                <a:spcPct val="150000"/>
              </a:lnSpc>
              <a:buNone/>
            </a:pPr>
            <a:endParaRPr lang="en-IN" sz="2400" dirty="0"/>
          </a:p>
        </p:txBody>
      </p:sp>
    </p:spTree>
    <p:extLst>
      <p:ext uri="{BB962C8B-B14F-4D97-AF65-F5344CB8AC3E}">
        <p14:creationId xmlns:p14="http://schemas.microsoft.com/office/powerpoint/2010/main" val="1073097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C7C8-A1F2-D710-DC0A-87EE70F842DC}"/>
              </a:ext>
            </a:extLst>
          </p:cNvPr>
          <p:cNvSpPr>
            <a:spLocks noGrp="1"/>
          </p:cNvSpPr>
          <p:nvPr>
            <p:ph type="title"/>
          </p:nvPr>
        </p:nvSpPr>
        <p:spPr>
          <a:xfrm>
            <a:off x="1075083" y="826479"/>
            <a:ext cx="2771274" cy="791791"/>
          </a:xfrm>
        </p:spPr>
        <p:txBody>
          <a:bodyPr>
            <a:noAutofit/>
          </a:bodyPr>
          <a:lstStyle/>
          <a:p>
            <a:r>
              <a:rPr lang="en-IN" sz="3600" b="1" dirty="0"/>
              <a:t>Libraries</a:t>
            </a:r>
            <a:r>
              <a:rPr lang="en-IN" sz="3600" b="1" dirty="0">
                <a:latin typeface="+mn-lt"/>
              </a:rPr>
              <a:t> </a:t>
            </a:r>
            <a:r>
              <a:rPr lang="en-IN" sz="3600" b="1" dirty="0"/>
              <a:t>Used</a:t>
            </a:r>
          </a:p>
        </p:txBody>
      </p:sp>
      <p:sp>
        <p:nvSpPr>
          <p:cNvPr id="3" name="Content Placeholder 2">
            <a:extLst>
              <a:ext uri="{FF2B5EF4-FFF2-40B4-BE49-F238E27FC236}">
                <a16:creationId xmlns:a16="http://schemas.microsoft.com/office/drawing/2014/main" id="{D6113A48-6BA5-91A9-D372-82B7551C7CD6}"/>
              </a:ext>
            </a:extLst>
          </p:cNvPr>
          <p:cNvSpPr>
            <a:spLocks noGrp="1"/>
          </p:cNvSpPr>
          <p:nvPr>
            <p:ph idx="1"/>
          </p:nvPr>
        </p:nvSpPr>
        <p:spPr>
          <a:xfrm>
            <a:off x="838200" y="955570"/>
            <a:ext cx="10515600" cy="5075951"/>
          </a:xfrm>
        </p:spPr>
        <p:txBody>
          <a:bodyPr/>
          <a:lstStyle/>
          <a:p>
            <a:pPr marL="0" indent="0" algn="l">
              <a:buNone/>
            </a:pPr>
            <a:r>
              <a:rPr lang="en-US" b="0" i="0" dirty="0">
                <a:solidFill>
                  <a:srgbClr val="1F2328"/>
                </a:solidFill>
                <a:effectLst/>
                <a:latin typeface="-apple-system"/>
              </a:rPr>
              <a:t>           </a:t>
            </a:r>
          </a:p>
          <a:p>
            <a:endParaRPr lang="en-IN" dirty="0"/>
          </a:p>
        </p:txBody>
      </p:sp>
      <p:sp>
        <p:nvSpPr>
          <p:cNvPr id="4" name="TextBox 3">
            <a:extLst>
              <a:ext uri="{FF2B5EF4-FFF2-40B4-BE49-F238E27FC236}">
                <a16:creationId xmlns:a16="http://schemas.microsoft.com/office/drawing/2014/main" id="{E27FE2E3-0247-9FB9-04D8-72FF830B3A34}"/>
              </a:ext>
            </a:extLst>
          </p:cNvPr>
          <p:cNvSpPr txBox="1"/>
          <p:nvPr/>
        </p:nvSpPr>
        <p:spPr>
          <a:xfrm>
            <a:off x="838200" y="1516511"/>
            <a:ext cx="10019015" cy="2308324"/>
          </a:xfrm>
          <a:prstGeom prst="rect">
            <a:avLst/>
          </a:prstGeom>
          <a:noFill/>
        </p:spPr>
        <p:txBody>
          <a:bodyPr wrap="square" rtlCol="0">
            <a:spAutoFit/>
          </a:bodyPr>
          <a:lstStyle/>
          <a:p>
            <a:endParaRPr lang="en-IN" sz="2400" dirty="0"/>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TensorFlow &amp; </a:t>
            </a: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 for model building and training.</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Matplotlib &amp; Seaborn — for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and visualizing performance.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Flask — for deployment and building a user-friendly interface.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OpenCV — for preprocessing and preparing the X-ray images before prediction.</a:t>
            </a:r>
          </a:p>
        </p:txBody>
      </p:sp>
      <p:sp>
        <p:nvSpPr>
          <p:cNvPr id="5" name="Title 1">
            <a:extLst>
              <a:ext uri="{FF2B5EF4-FFF2-40B4-BE49-F238E27FC236}">
                <a16:creationId xmlns:a16="http://schemas.microsoft.com/office/drawing/2014/main" id="{EE34C4AB-F4DD-F5C9-5303-BD9FBA949FE1}"/>
              </a:ext>
            </a:extLst>
          </p:cNvPr>
          <p:cNvSpPr txBox="1">
            <a:spLocks/>
          </p:cNvSpPr>
          <p:nvPr/>
        </p:nvSpPr>
        <p:spPr>
          <a:xfrm>
            <a:off x="981777" y="4188530"/>
            <a:ext cx="4560607" cy="6126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Programming Language</a:t>
            </a:r>
          </a:p>
        </p:txBody>
      </p:sp>
      <p:sp>
        <p:nvSpPr>
          <p:cNvPr id="6" name="TextBox 5">
            <a:extLst>
              <a:ext uri="{FF2B5EF4-FFF2-40B4-BE49-F238E27FC236}">
                <a16:creationId xmlns:a16="http://schemas.microsoft.com/office/drawing/2014/main" id="{A87A2C4B-441E-9D2C-BC6F-FB7731135AC5}"/>
              </a:ext>
            </a:extLst>
          </p:cNvPr>
          <p:cNvSpPr txBox="1"/>
          <p:nvPr/>
        </p:nvSpPr>
        <p:spPr>
          <a:xfrm>
            <a:off x="981777" y="4801189"/>
            <a:ext cx="3907857"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a:t>
            </a:r>
          </a:p>
        </p:txBody>
      </p:sp>
      <p:sp>
        <p:nvSpPr>
          <p:cNvPr id="7" name="TextBox 6">
            <a:extLst>
              <a:ext uri="{FF2B5EF4-FFF2-40B4-BE49-F238E27FC236}">
                <a16:creationId xmlns:a16="http://schemas.microsoft.com/office/drawing/2014/main" id="{E8195262-9B75-9F20-D7F4-D5A9B479A971}"/>
              </a:ext>
            </a:extLst>
          </p:cNvPr>
          <p:cNvSpPr txBox="1"/>
          <p:nvPr/>
        </p:nvSpPr>
        <p:spPr>
          <a:xfrm>
            <a:off x="6647448" y="1825625"/>
            <a:ext cx="3907857" cy="461665"/>
          </a:xfrm>
          <a:prstGeom prst="rect">
            <a:avLst/>
          </a:prstGeom>
          <a:noFill/>
        </p:spPr>
        <p:txBody>
          <a:bodyPr wrap="square" rtlCol="0">
            <a:spAutoFit/>
          </a:bodyPr>
          <a:lstStyle/>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237617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4DFB-3AEF-1EA9-9775-3D90D8478F1B}"/>
              </a:ext>
            </a:extLst>
          </p:cNvPr>
          <p:cNvSpPr>
            <a:spLocks noGrp="1"/>
          </p:cNvSpPr>
          <p:nvPr>
            <p:ph type="title"/>
          </p:nvPr>
        </p:nvSpPr>
        <p:spPr>
          <a:xfrm>
            <a:off x="642257" y="178513"/>
            <a:ext cx="10515600" cy="1325563"/>
          </a:xfrm>
        </p:spPr>
        <p:txBody>
          <a:bodyPr/>
          <a:lstStyle/>
          <a:p>
            <a:pPr algn="ctr"/>
            <a:r>
              <a:rPr lang="en-IN" sz="4400" b="1" dirty="0"/>
              <a:t>Architecture of VGG19 Model</a:t>
            </a:r>
          </a:p>
        </p:txBody>
      </p:sp>
      <p:pic>
        <p:nvPicPr>
          <p:cNvPr id="4" name="Picture 3">
            <a:extLst>
              <a:ext uri="{FF2B5EF4-FFF2-40B4-BE49-F238E27FC236}">
                <a16:creationId xmlns:a16="http://schemas.microsoft.com/office/drawing/2014/main" id="{510B43E9-A153-B8D5-0E7F-5DD230333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189" y="1801003"/>
            <a:ext cx="8317397" cy="3276600"/>
          </a:xfrm>
          <a:prstGeom prst="rect">
            <a:avLst/>
          </a:prstGeom>
        </p:spPr>
      </p:pic>
    </p:spTree>
    <p:extLst>
      <p:ext uri="{BB962C8B-B14F-4D97-AF65-F5344CB8AC3E}">
        <p14:creationId xmlns:p14="http://schemas.microsoft.com/office/powerpoint/2010/main" val="3054317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38CF844-6EAC-5189-62BB-B70FB26FD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520" y="1690688"/>
            <a:ext cx="8096250" cy="2781300"/>
          </a:xfrm>
          <a:prstGeom prst="rect">
            <a:avLst/>
          </a:prstGeom>
        </p:spPr>
      </p:pic>
      <p:sp>
        <p:nvSpPr>
          <p:cNvPr id="5" name="TextBox 4">
            <a:extLst>
              <a:ext uri="{FF2B5EF4-FFF2-40B4-BE49-F238E27FC236}">
                <a16:creationId xmlns:a16="http://schemas.microsoft.com/office/drawing/2014/main" id="{17A922F3-C7E9-2326-0B0C-096053B96289}"/>
              </a:ext>
            </a:extLst>
          </p:cNvPr>
          <p:cNvSpPr txBox="1"/>
          <p:nvPr/>
        </p:nvSpPr>
        <p:spPr>
          <a:xfrm>
            <a:off x="3902140" y="4951868"/>
            <a:ext cx="4999264" cy="430887"/>
          </a:xfrm>
          <a:prstGeom prst="rect">
            <a:avLst/>
          </a:prstGeom>
          <a:noFill/>
        </p:spPr>
        <p:txBody>
          <a:bodyPr wrap="square">
            <a:spAutoFit/>
          </a:bodyPr>
          <a:lstStyle/>
          <a:p>
            <a:r>
              <a:rPr lang="en-IN" sz="2200" dirty="0">
                <a:effectLst/>
                <a:latin typeface="Times New Roman" panose="02020603050405020304" pitchFamily="18" charset="0"/>
                <a:ea typeface="Calibri" panose="020F0502020204030204" pitchFamily="34" charset="0"/>
              </a:rPr>
              <a:t>Block based structure of VGG19 MODEL</a:t>
            </a:r>
            <a:endParaRPr lang="en-IN" sz="2200" dirty="0"/>
          </a:p>
        </p:txBody>
      </p:sp>
    </p:spTree>
    <p:extLst>
      <p:ext uri="{BB962C8B-B14F-4D97-AF65-F5344CB8AC3E}">
        <p14:creationId xmlns:p14="http://schemas.microsoft.com/office/powerpoint/2010/main" val="281403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3AEE61-67AD-BE66-DB13-942B945C0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689" y="1112430"/>
            <a:ext cx="5664620" cy="5325692"/>
          </a:xfrm>
          <a:prstGeom prst="rect">
            <a:avLst/>
          </a:prstGeom>
        </p:spPr>
      </p:pic>
      <p:sp>
        <p:nvSpPr>
          <p:cNvPr id="4" name="TextBox 3">
            <a:extLst>
              <a:ext uri="{FF2B5EF4-FFF2-40B4-BE49-F238E27FC236}">
                <a16:creationId xmlns:a16="http://schemas.microsoft.com/office/drawing/2014/main" id="{13406D91-3546-B786-79C7-7BECBD83FD47}"/>
              </a:ext>
            </a:extLst>
          </p:cNvPr>
          <p:cNvSpPr txBox="1"/>
          <p:nvPr/>
        </p:nvSpPr>
        <p:spPr>
          <a:xfrm>
            <a:off x="3047222" y="292577"/>
            <a:ext cx="6097554" cy="707886"/>
          </a:xfrm>
          <a:prstGeom prst="rect">
            <a:avLst/>
          </a:prstGeom>
          <a:noFill/>
        </p:spPr>
        <p:txBody>
          <a:bodyPr wrap="square">
            <a:spAutoFit/>
          </a:bodyPr>
          <a:lstStyle/>
          <a:p>
            <a:pPr algn="ctr"/>
            <a:r>
              <a:rPr lang="en-IN" sz="4000" b="1" dirty="0"/>
              <a:t> </a:t>
            </a:r>
            <a:r>
              <a:rPr lang="en-IN" sz="4000" b="1" dirty="0">
                <a:latin typeface="+mj-lt"/>
              </a:rPr>
              <a:t>Workflow</a:t>
            </a:r>
          </a:p>
        </p:txBody>
      </p:sp>
    </p:spTree>
    <p:extLst>
      <p:ext uri="{BB962C8B-B14F-4D97-AF65-F5344CB8AC3E}">
        <p14:creationId xmlns:p14="http://schemas.microsoft.com/office/powerpoint/2010/main" val="88113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E386251-D960-9D78-6BF8-F8EF8656C026}"/>
              </a:ext>
            </a:extLst>
          </p:cNvPr>
          <p:cNvSpPr txBox="1"/>
          <p:nvPr/>
        </p:nvSpPr>
        <p:spPr>
          <a:xfrm>
            <a:off x="848309" y="1185765"/>
            <a:ext cx="10916817" cy="5933163"/>
          </a:xfrm>
          <a:prstGeom prst="rect">
            <a:avLst/>
          </a:prstGeom>
          <a:noFill/>
        </p:spPr>
        <p:txBody>
          <a:bodyPr wrap="square" rtlCol="0">
            <a:spAutoFit/>
          </a:bodyPr>
          <a:lstStyle/>
          <a:p>
            <a:pPr marL="342900" indent="-342900">
              <a:buAutoNum type="arabicPeriod"/>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Extract Dataset</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extract the compressed dataset file archive.zip. The extracted data contains chest X-ray images categorized into folders such as train, test, and validation. These images will be used to train, validate, and evaluate our pneumonia detection model.</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r>
              <a:rPr lang="en-IN" b="1" dirty="0">
                <a:latin typeface="Times New Roman" panose="02020603050405020304" pitchFamily="18" charset="0"/>
                <a:ea typeface="Calibri" panose="020F0502020204030204" pitchFamily="34" charset="0"/>
                <a:cs typeface="Times New Roman" panose="02020603050405020304" pitchFamily="18" charset="0"/>
              </a:rPr>
              <a:t>2.</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Loading and Preprocessing X-ray Images</a:t>
            </a:r>
          </a:p>
          <a:p>
            <a:pPr>
              <a:lnSpc>
                <a:spcPct val="107000"/>
              </a:lnSpc>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load the chest X-ray images from the dataset folders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train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test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val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preprocess them:</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read images in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grayscale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using OpenCV for simplicity.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All images are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resized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a standard size of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128x128 pixels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for consistent input to the model.</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Pixel values are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normalized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between 0 and 1 by dividing by 255.0, which helps improve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Labels are assigned: 0 for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Pneumonia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1 for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Normal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Any non-image or unreadable files are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skipped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avoid errors.</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7212223-C5F5-C627-6F40-C79C68F72003}"/>
              </a:ext>
            </a:extLst>
          </p:cNvPr>
          <p:cNvPicPr>
            <a:picLocks noChangeAspect="1"/>
          </p:cNvPicPr>
          <p:nvPr/>
        </p:nvPicPr>
        <p:blipFill>
          <a:blip r:embed="rId2"/>
          <a:stretch>
            <a:fillRect/>
          </a:stretch>
        </p:blipFill>
        <p:spPr>
          <a:xfrm>
            <a:off x="3845060" y="2571847"/>
            <a:ext cx="4610735" cy="1019175"/>
          </a:xfrm>
          <a:prstGeom prst="rect">
            <a:avLst/>
          </a:prstGeom>
        </p:spPr>
      </p:pic>
      <p:sp>
        <p:nvSpPr>
          <p:cNvPr id="3" name="TextBox 2">
            <a:extLst>
              <a:ext uri="{FF2B5EF4-FFF2-40B4-BE49-F238E27FC236}">
                <a16:creationId xmlns:a16="http://schemas.microsoft.com/office/drawing/2014/main" id="{60F8F975-E420-9DCC-5ACE-005D91C258AD}"/>
              </a:ext>
            </a:extLst>
          </p:cNvPr>
          <p:cNvSpPr txBox="1"/>
          <p:nvPr/>
        </p:nvSpPr>
        <p:spPr>
          <a:xfrm>
            <a:off x="848309" y="269410"/>
            <a:ext cx="6097554" cy="707886"/>
          </a:xfrm>
          <a:prstGeom prst="rect">
            <a:avLst/>
          </a:prstGeom>
          <a:noFill/>
        </p:spPr>
        <p:txBody>
          <a:bodyPr wrap="square">
            <a:spAutoFit/>
          </a:bodyPr>
          <a:lstStyle/>
          <a:p>
            <a:r>
              <a:rPr lang="en-IN" sz="4000" b="1" dirty="0">
                <a:latin typeface="+mj-lt"/>
              </a:rPr>
              <a:t>Implementation</a:t>
            </a:r>
          </a:p>
        </p:txBody>
      </p:sp>
    </p:spTree>
    <p:extLst>
      <p:ext uri="{BB962C8B-B14F-4D97-AF65-F5344CB8AC3E}">
        <p14:creationId xmlns:p14="http://schemas.microsoft.com/office/powerpoint/2010/main" val="421379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6F40A-852F-6D8A-8146-186409FC997E}"/>
              </a:ext>
            </a:extLst>
          </p:cNvPr>
          <p:cNvSpPr txBox="1"/>
          <p:nvPr/>
        </p:nvSpPr>
        <p:spPr>
          <a:xfrm>
            <a:off x="653143" y="783774"/>
            <a:ext cx="10580914" cy="4355551"/>
          </a:xfrm>
          <a:prstGeom prst="rect">
            <a:avLst/>
          </a:prstGeom>
          <a:noFill/>
        </p:spPr>
        <p:txBody>
          <a:bodyPr wrap="square" rtlCol="0">
            <a:spAutoFit/>
          </a:bodyPr>
          <a:lstStyle/>
          <a:p>
            <a:pPr>
              <a:lnSpc>
                <a:spcPct val="107000"/>
              </a:lnSpc>
              <a:spcAft>
                <a:spcPts val="800"/>
              </a:spcAft>
              <a:buNone/>
            </a:pPr>
            <a:r>
              <a:rPr lang="en-IN" kern="100" dirty="0">
                <a:latin typeface="Times New Roman" panose="02020603050405020304" pitchFamily="18" charset="0"/>
                <a:ea typeface="Calibri" panose="020F0502020204030204" pitchFamily="34" charset="0"/>
                <a:cs typeface="Times New Roman" panose="02020603050405020304" pitchFamily="18" charset="0"/>
              </a:rPr>
              <a:t>3.</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Build the Model (Using VGG19 Base)</a:t>
            </a:r>
            <a:br>
              <a:rPr lang="en-IN"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VGG19 Base Model</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is loaded without its top layers and added custom layers.</a:t>
            </a:r>
          </a:p>
          <a:p>
            <a:pPr lvl="0">
              <a:lnSpc>
                <a:spcPct val="107000"/>
              </a:lnSpc>
              <a:spcAft>
                <a:spcPts val="800"/>
              </a:spcAft>
              <a:buSzPts val="1000"/>
              <a:tabLst>
                <a:tab pos="457200" algn="l"/>
              </a:tabLs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a:t>
            </a:r>
            <a:r>
              <a:rPr lang="en-IN" sz="1800" b="1" dirty="0">
                <a:effectLst/>
                <a:latin typeface="Calibri" panose="020F0502020204030204" pitchFamily="34" charset="0"/>
                <a:ea typeface="Calibri" panose="020F0502020204030204" pitchFamily="34" charset="0"/>
                <a:cs typeface="Cordia New" panose="020B0304020202020204" pitchFamily="34" charset="-34"/>
              </a:rPr>
              <a:t>Compile and Train the Model</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6600DC0-493B-3EF0-9FBA-F6B949AFF590}"/>
              </a:ext>
            </a:extLst>
          </p:cNvPr>
          <p:cNvPicPr>
            <a:picLocks noChangeAspect="1"/>
          </p:cNvPicPr>
          <p:nvPr/>
        </p:nvPicPr>
        <p:blipFill>
          <a:blip r:embed="rId2"/>
          <a:stretch>
            <a:fillRect/>
          </a:stretch>
        </p:blipFill>
        <p:spPr>
          <a:xfrm>
            <a:off x="2595763" y="2055353"/>
            <a:ext cx="5731510" cy="1907540"/>
          </a:xfrm>
          <a:prstGeom prst="rect">
            <a:avLst/>
          </a:prstGeom>
        </p:spPr>
      </p:pic>
      <p:pic>
        <p:nvPicPr>
          <p:cNvPr id="5" name="Picture 4">
            <a:extLst>
              <a:ext uri="{FF2B5EF4-FFF2-40B4-BE49-F238E27FC236}">
                <a16:creationId xmlns:a16="http://schemas.microsoft.com/office/drawing/2014/main" id="{B8038735-35F3-2FE1-60BF-3BBFE9265871}"/>
              </a:ext>
            </a:extLst>
          </p:cNvPr>
          <p:cNvPicPr>
            <a:picLocks noChangeAspect="1"/>
          </p:cNvPicPr>
          <p:nvPr/>
        </p:nvPicPr>
        <p:blipFill>
          <a:blip r:embed="rId3"/>
          <a:stretch>
            <a:fillRect/>
          </a:stretch>
        </p:blipFill>
        <p:spPr>
          <a:xfrm>
            <a:off x="2595763" y="4306514"/>
            <a:ext cx="5731510" cy="2104390"/>
          </a:xfrm>
          <a:prstGeom prst="rect">
            <a:avLst/>
          </a:prstGeom>
        </p:spPr>
      </p:pic>
    </p:spTree>
    <p:extLst>
      <p:ext uri="{BB962C8B-B14F-4D97-AF65-F5344CB8AC3E}">
        <p14:creationId xmlns:p14="http://schemas.microsoft.com/office/powerpoint/2010/main" val="108783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764E-7ADF-6121-B211-8CE6202322A1}"/>
              </a:ext>
            </a:extLst>
          </p:cNvPr>
          <p:cNvSpPr>
            <a:spLocks noGrp="1"/>
          </p:cNvSpPr>
          <p:nvPr>
            <p:ph type="title"/>
          </p:nvPr>
        </p:nvSpPr>
        <p:spPr/>
        <p:txBody>
          <a:bodyPr/>
          <a:lstStyle/>
          <a:p>
            <a:r>
              <a:rPr lang="en-US" b="1" dirty="0"/>
              <a:t>Contents</a:t>
            </a:r>
            <a:endParaRPr lang="en-IN" b="1" dirty="0"/>
          </a:p>
        </p:txBody>
      </p:sp>
      <p:sp>
        <p:nvSpPr>
          <p:cNvPr id="3" name="Content Placeholder 2">
            <a:extLst>
              <a:ext uri="{FF2B5EF4-FFF2-40B4-BE49-F238E27FC236}">
                <a16:creationId xmlns:a16="http://schemas.microsoft.com/office/drawing/2014/main" id="{50FAE4DB-770C-72AA-9B90-FC1024E05423}"/>
              </a:ext>
            </a:extLst>
          </p:cNvPr>
          <p:cNvSpPr>
            <a:spLocks noGrp="1"/>
          </p:cNvSpPr>
          <p:nvPr>
            <p:ph idx="1"/>
          </p:nvPr>
        </p:nvSpPr>
        <p:spPr>
          <a:xfrm>
            <a:off x="5720443" y="1824397"/>
            <a:ext cx="5276193" cy="3361214"/>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Implementation and Workflow</a:t>
            </a:r>
          </a:p>
          <a:p>
            <a:pPr>
              <a:lnSpc>
                <a:spcPct val="150000"/>
              </a:lnSpc>
            </a:pPr>
            <a:r>
              <a:rPr lang="en-US" sz="2400" dirty="0">
                <a:latin typeface="Times New Roman" panose="02020603050405020304" pitchFamily="18" charset="0"/>
                <a:cs typeface="Times New Roman" panose="02020603050405020304" pitchFamily="18" charset="0"/>
              </a:rPr>
              <a:t>Architecture of Model</a:t>
            </a:r>
          </a:p>
          <a:p>
            <a:pPr>
              <a:lnSpc>
                <a:spcPct val="150000"/>
              </a:lnSpc>
            </a:pPr>
            <a:r>
              <a:rPr lang="en-US" sz="2400" dirty="0">
                <a:latin typeface="Times New Roman" panose="02020603050405020304" pitchFamily="18" charset="0"/>
                <a:cs typeface="Times New Roman" panose="02020603050405020304" pitchFamily="18" charset="0"/>
              </a:rPr>
              <a:t>Results and Outputs</a:t>
            </a:r>
          </a:p>
          <a:p>
            <a:pPr>
              <a:lnSpc>
                <a:spcPct val="150000"/>
              </a:lnSpc>
            </a:pPr>
            <a:r>
              <a:rPr lang="en-US" sz="2400" dirty="0">
                <a:latin typeface="Times New Roman" panose="02020603050405020304" pitchFamily="18" charset="0"/>
                <a:cs typeface="Times New Roman" panose="02020603050405020304" pitchFamily="18" charset="0"/>
              </a:rPr>
              <a:t>Conclusion and Future scope</a:t>
            </a:r>
          </a:p>
          <a:p>
            <a:pPr>
              <a:lnSpc>
                <a:spcPct val="150000"/>
              </a:lnSpc>
            </a:pPr>
            <a:r>
              <a:rPr 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EA10A7B-3E15-4236-A8BD-2C2B0FF0A5E1}"/>
              </a:ext>
            </a:extLst>
          </p:cNvPr>
          <p:cNvSpPr txBox="1">
            <a:spLocks/>
          </p:cNvSpPr>
          <p:nvPr/>
        </p:nvSpPr>
        <p:spPr>
          <a:xfrm>
            <a:off x="838200" y="1672388"/>
            <a:ext cx="4359443" cy="3513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Times New Roman" panose="02020603050405020304" pitchFamily="18" charset="0"/>
                <a:cs typeface="Times New Roman" panose="02020603050405020304" pitchFamily="18" charset="0"/>
              </a:rPr>
              <a:t>Abstract</a:t>
            </a:r>
          </a:p>
          <a:p>
            <a:pPr>
              <a:lnSpc>
                <a:spcPct val="150000"/>
              </a:lnSpc>
            </a:pPr>
            <a:r>
              <a:rPr lang="en-US" sz="2400" dirty="0">
                <a:latin typeface="Times New Roman" panose="02020603050405020304" pitchFamily="18" charset="0"/>
                <a:cs typeface="Times New Roman" panose="02020603050405020304" pitchFamily="18" charset="0"/>
              </a:rPr>
              <a:t>Introduction</a:t>
            </a:r>
          </a:p>
          <a:p>
            <a:pPr>
              <a:lnSpc>
                <a:spcPct val="150000"/>
              </a:lnSpc>
            </a:pPr>
            <a:r>
              <a:rPr lang="en-US" sz="2400" dirty="0">
                <a:latin typeface="Times New Roman" panose="02020603050405020304" pitchFamily="18" charset="0"/>
                <a:cs typeface="Times New Roman" panose="02020603050405020304" pitchFamily="18" charset="0"/>
              </a:rPr>
              <a:t>Problem Statement</a:t>
            </a:r>
          </a:p>
          <a:p>
            <a:pPr>
              <a:lnSpc>
                <a:spcPct val="150000"/>
              </a:lnSpc>
            </a:pPr>
            <a:r>
              <a:rPr lang="en-US" sz="2400" dirty="0">
                <a:latin typeface="Times New Roman" panose="02020603050405020304" pitchFamily="18" charset="0"/>
                <a:cs typeface="Times New Roman" panose="02020603050405020304" pitchFamily="18" charset="0"/>
              </a:rPr>
              <a:t>Literature Review</a:t>
            </a:r>
          </a:p>
          <a:p>
            <a:pPr>
              <a:lnSpc>
                <a:spcPct val="150000"/>
              </a:lnSpc>
            </a:pPr>
            <a:r>
              <a:rPr lang="en-US" sz="2400" dirty="0">
                <a:latin typeface="Times New Roman" panose="02020603050405020304" pitchFamily="18" charset="0"/>
                <a:cs typeface="Times New Roman" panose="02020603050405020304" pitchFamily="18" charset="0"/>
              </a:rPr>
              <a:t>Existing system</a:t>
            </a:r>
          </a:p>
          <a:p>
            <a:pPr>
              <a:lnSpc>
                <a:spcPct val="150000"/>
              </a:lnSpc>
            </a:pPr>
            <a:r>
              <a:rPr lang="en-US" sz="2400" dirty="0">
                <a:latin typeface="Times New Roman" panose="02020603050405020304" pitchFamily="18" charset="0"/>
                <a:cs typeface="Times New Roman" panose="02020603050405020304" pitchFamily="18" charset="0"/>
              </a:rPr>
              <a:t>Proposed system</a:t>
            </a:r>
          </a:p>
          <a:p>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12320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5DCC3-3E09-EE15-5443-B311C5C675AE}"/>
              </a:ext>
            </a:extLst>
          </p:cNvPr>
          <p:cNvSpPr txBox="1"/>
          <p:nvPr/>
        </p:nvSpPr>
        <p:spPr>
          <a:xfrm>
            <a:off x="835868" y="797768"/>
            <a:ext cx="10879494" cy="3416320"/>
          </a:xfrm>
          <a:prstGeom prst="rect">
            <a:avLst/>
          </a:prstGeom>
          <a:noFill/>
        </p:spPr>
        <p:txBody>
          <a:bodyPr wrap="square" rtlCol="0">
            <a:spAutoFit/>
          </a:bodyPr>
          <a:lstStyle/>
          <a:p>
            <a:r>
              <a:rPr lang="en-IN" dirty="0"/>
              <a:t>5.Test evaluation</a:t>
            </a:r>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6.Evaluation Metrics</a:t>
            </a:r>
          </a:p>
          <a:p>
            <a:endParaRPr lang="en-IN" dirty="0"/>
          </a:p>
        </p:txBody>
      </p:sp>
      <p:pic>
        <p:nvPicPr>
          <p:cNvPr id="3" name="Picture 2">
            <a:extLst>
              <a:ext uri="{FF2B5EF4-FFF2-40B4-BE49-F238E27FC236}">
                <a16:creationId xmlns:a16="http://schemas.microsoft.com/office/drawing/2014/main" id="{1B3156AC-64EF-01C0-AF0E-6D3E383DB2F7}"/>
              </a:ext>
            </a:extLst>
          </p:cNvPr>
          <p:cNvPicPr>
            <a:picLocks noChangeAspect="1"/>
          </p:cNvPicPr>
          <p:nvPr/>
        </p:nvPicPr>
        <p:blipFill>
          <a:blip r:embed="rId2"/>
          <a:stretch>
            <a:fillRect/>
          </a:stretch>
        </p:blipFill>
        <p:spPr>
          <a:xfrm>
            <a:off x="2830162" y="1358848"/>
            <a:ext cx="4466377" cy="1719726"/>
          </a:xfrm>
          <a:prstGeom prst="rect">
            <a:avLst/>
          </a:prstGeom>
        </p:spPr>
      </p:pic>
      <p:pic>
        <p:nvPicPr>
          <p:cNvPr id="6" name="Picture 5">
            <a:extLst>
              <a:ext uri="{FF2B5EF4-FFF2-40B4-BE49-F238E27FC236}">
                <a16:creationId xmlns:a16="http://schemas.microsoft.com/office/drawing/2014/main" id="{9E9DE1CF-DD5F-4CC4-2603-1AF3FF7E64C0}"/>
              </a:ext>
            </a:extLst>
          </p:cNvPr>
          <p:cNvPicPr>
            <a:picLocks noChangeAspect="1"/>
          </p:cNvPicPr>
          <p:nvPr/>
        </p:nvPicPr>
        <p:blipFill>
          <a:blip r:embed="rId3"/>
          <a:stretch>
            <a:fillRect/>
          </a:stretch>
        </p:blipFill>
        <p:spPr>
          <a:xfrm>
            <a:off x="2879148" y="4074522"/>
            <a:ext cx="7599130" cy="1754778"/>
          </a:xfrm>
          <a:prstGeom prst="rect">
            <a:avLst/>
          </a:prstGeom>
        </p:spPr>
      </p:pic>
    </p:spTree>
    <p:extLst>
      <p:ext uri="{BB962C8B-B14F-4D97-AF65-F5344CB8AC3E}">
        <p14:creationId xmlns:p14="http://schemas.microsoft.com/office/powerpoint/2010/main" val="46819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67C0B-DFC3-2385-CE90-71E3AAD2A4F0}"/>
              </a:ext>
            </a:extLst>
          </p:cNvPr>
          <p:cNvSpPr txBox="1"/>
          <p:nvPr/>
        </p:nvSpPr>
        <p:spPr>
          <a:xfrm>
            <a:off x="838200" y="500743"/>
            <a:ext cx="5464629" cy="769441"/>
          </a:xfrm>
          <a:prstGeom prst="rect">
            <a:avLst/>
          </a:prstGeom>
          <a:noFill/>
        </p:spPr>
        <p:txBody>
          <a:bodyPr wrap="square" rtlCol="0">
            <a:spAutoFit/>
          </a:bodyPr>
          <a:lstStyle/>
          <a:p>
            <a:r>
              <a:rPr lang="en-IN" sz="4400" b="1" dirty="0">
                <a:latin typeface="+mj-lt"/>
              </a:rPr>
              <a:t>Results and Outputs:</a:t>
            </a:r>
          </a:p>
        </p:txBody>
      </p:sp>
      <p:sp>
        <p:nvSpPr>
          <p:cNvPr id="6" name="TextBox 5">
            <a:extLst>
              <a:ext uri="{FF2B5EF4-FFF2-40B4-BE49-F238E27FC236}">
                <a16:creationId xmlns:a16="http://schemas.microsoft.com/office/drawing/2014/main" id="{8072608A-0C33-9FDF-7602-CBD6C6DEA7E8}"/>
              </a:ext>
            </a:extLst>
          </p:cNvPr>
          <p:cNvSpPr txBox="1"/>
          <p:nvPr/>
        </p:nvSpPr>
        <p:spPr>
          <a:xfrm>
            <a:off x="571500" y="1413582"/>
            <a:ext cx="7456714" cy="646331"/>
          </a:xfrm>
          <a:prstGeom prst="rect">
            <a:avLst/>
          </a:prstGeom>
          <a:noFill/>
        </p:spPr>
        <p:txBody>
          <a:bodyPr wrap="square" rtlCol="0">
            <a:spAutoFit/>
          </a:bodyPr>
          <a:lstStyle/>
          <a:p>
            <a:r>
              <a:rPr lang="en-IN" dirty="0"/>
              <a:t>      Images before resizing:</a:t>
            </a:r>
          </a:p>
          <a:p>
            <a:endParaRPr lang="en-IN" dirty="0"/>
          </a:p>
        </p:txBody>
      </p:sp>
      <p:pic>
        <p:nvPicPr>
          <p:cNvPr id="9" name="Picture 8">
            <a:extLst>
              <a:ext uri="{FF2B5EF4-FFF2-40B4-BE49-F238E27FC236}">
                <a16:creationId xmlns:a16="http://schemas.microsoft.com/office/drawing/2014/main" id="{9FB34E05-91A9-7716-DB97-9F9FE38CDFD1}"/>
              </a:ext>
            </a:extLst>
          </p:cNvPr>
          <p:cNvPicPr>
            <a:picLocks noChangeAspect="1"/>
          </p:cNvPicPr>
          <p:nvPr/>
        </p:nvPicPr>
        <p:blipFill>
          <a:blip r:embed="rId2"/>
          <a:srcRect l="480" t="10845"/>
          <a:stretch/>
        </p:blipFill>
        <p:spPr>
          <a:xfrm>
            <a:off x="2422070" y="1923083"/>
            <a:ext cx="8209401" cy="1478703"/>
          </a:xfrm>
          <a:prstGeom prst="rect">
            <a:avLst/>
          </a:prstGeom>
        </p:spPr>
      </p:pic>
      <p:sp>
        <p:nvSpPr>
          <p:cNvPr id="10" name="TextBox 9">
            <a:extLst>
              <a:ext uri="{FF2B5EF4-FFF2-40B4-BE49-F238E27FC236}">
                <a16:creationId xmlns:a16="http://schemas.microsoft.com/office/drawing/2014/main" id="{FA84B9B0-944F-62D8-998B-5CDC6C4DA55A}"/>
              </a:ext>
            </a:extLst>
          </p:cNvPr>
          <p:cNvSpPr txBox="1"/>
          <p:nvPr/>
        </p:nvSpPr>
        <p:spPr>
          <a:xfrm>
            <a:off x="571500" y="3848100"/>
            <a:ext cx="4131129" cy="369332"/>
          </a:xfrm>
          <a:prstGeom prst="rect">
            <a:avLst/>
          </a:prstGeom>
          <a:noFill/>
        </p:spPr>
        <p:txBody>
          <a:bodyPr wrap="square" rtlCol="0">
            <a:spAutoFit/>
          </a:bodyPr>
          <a:lstStyle/>
          <a:p>
            <a:r>
              <a:rPr lang="en-IN" dirty="0"/>
              <a:t>     Images after resizing:</a:t>
            </a:r>
          </a:p>
        </p:txBody>
      </p:sp>
      <p:pic>
        <p:nvPicPr>
          <p:cNvPr id="14" name="Picture 13">
            <a:extLst>
              <a:ext uri="{FF2B5EF4-FFF2-40B4-BE49-F238E27FC236}">
                <a16:creationId xmlns:a16="http://schemas.microsoft.com/office/drawing/2014/main" id="{E45C3D0E-4811-61DF-5170-FD46064BCE26}"/>
              </a:ext>
            </a:extLst>
          </p:cNvPr>
          <p:cNvPicPr>
            <a:picLocks noChangeAspect="1"/>
          </p:cNvPicPr>
          <p:nvPr/>
        </p:nvPicPr>
        <p:blipFill>
          <a:blip r:embed="rId3"/>
          <a:srcRect t="2820"/>
          <a:stretch/>
        </p:blipFill>
        <p:spPr>
          <a:xfrm>
            <a:off x="2984071" y="4365171"/>
            <a:ext cx="5995257" cy="1888671"/>
          </a:xfrm>
          <a:prstGeom prst="rect">
            <a:avLst/>
          </a:prstGeom>
        </p:spPr>
      </p:pic>
    </p:spTree>
    <p:extLst>
      <p:ext uri="{BB962C8B-B14F-4D97-AF65-F5344CB8AC3E}">
        <p14:creationId xmlns:p14="http://schemas.microsoft.com/office/powerpoint/2010/main" val="76395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B50670-D72E-07ED-D263-F8CFAE3DC275}"/>
              </a:ext>
            </a:extLst>
          </p:cNvPr>
          <p:cNvPicPr>
            <a:picLocks noChangeAspect="1"/>
          </p:cNvPicPr>
          <p:nvPr/>
        </p:nvPicPr>
        <p:blipFill>
          <a:blip r:embed="rId2"/>
          <a:stretch>
            <a:fillRect/>
          </a:stretch>
        </p:blipFill>
        <p:spPr>
          <a:xfrm>
            <a:off x="850797" y="1670411"/>
            <a:ext cx="3756059" cy="4002055"/>
          </a:xfrm>
          <a:prstGeom prst="rect">
            <a:avLst/>
          </a:prstGeom>
        </p:spPr>
      </p:pic>
      <p:pic>
        <p:nvPicPr>
          <p:cNvPr id="4" name="Picture 3">
            <a:extLst>
              <a:ext uri="{FF2B5EF4-FFF2-40B4-BE49-F238E27FC236}">
                <a16:creationId xmlns:a16="http://schemas.microsoft.com/office/drawing/2014/main" id="{1590A7BE-EABE-9A3E-5BBF-C39E556A4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103" y="3804086"/>
            <a:ext cx="3429479" cy="1552792"/>
          </a:xfrm>
          <a:prstGeom prst="rect">
            <a:avLst/>
          </a:prstGeom>
        </p:spPr>
      </p:pic>
      <p:pic>
        <p:nvPicPr>
          <p:cNvPr id="2" name="Picture 1">
            <a:extLst>
              <a:ext uri="{FF2B5EF4-FFF2-40B4-BE49-F238E27FC236}">
                <a16:creationId xmlns:a16="http://schemas.microsoft.com/office/drawing/2014/main" id="{6E86839B-2841-D186-87BB-DD1FD9ED582F}"/>
              </a:ext>
            </a:extLst>
          </p:cNvPr>
          <p:cNvPicPr>
            <a:picLocks noChangeAspect="1"/>
          </p:cNvPicPr>
          <p:nvPr/>
        </p:nvPicPr>
        <p:blipFill>
          <a:blip r:embed="rId4"/>
          <a:stretch>
            <a:fillRect/>
          </a:stretch>
        </p:blipFill>
        <p:spPr>
          <a:xfrm>
            <a:off x="5251106" y="1555976"/>
            <a:ext cx="3115310" cy="506730"/>
          </a:xfrm>
          <a:prstGeom prst="rect">
            <a:avLst/>
          </a:prstGeom>
        </p:spPr>
      </p:pic>
      <p:pic>
        <p:nvPicPr>
          <p:cNvPr id="3" name="Picture 2">
            <a:extLst>
              <a:ext uri="{FF2B5EF4-FFF2-40B4-BE49-F238E27FC236}">
                <a16:creationId xmlns:a16="http://schemas.microsoft.com/office/drawing/2014/main" id="{7A89BC85-5016-AB26-EF31-5DECD6350446}"/>
              </a:ext>
            </a:extLst>
          </p:cNvPr>
          <p:cNvPicPr>
            <a:picLocks noChangeAspect="1"/>
          </p:cNvPicPr>
          <p:nvPr/>
        </p:nvPicPr>
        <p:blipFill>
          <a:blip r:embed="rId5"/>
          <a:stretch>
            <a:fillRect/>
          </a:stretch>
        </p:blipFill>
        <p:spPr>
          <a:xfrm>
            <a:off x="9229771" y="1569311"/>
            <a:ext cx="1740535" cy="493395"/>
          </a:xfrm>
          <a:prstGeom prst="rect">
            <a:avLst/>
          </a:prstGeom>
        </p:spPr>
      </p:pic>
      <p:pic>
        <p:nvPicPr>
          <p:cNvPr id="6" name="Picture 5">
            <a:extLst>
              <a:ext uri="{FF2B5EF4-FFF2-40B4-BE49-F238E27FC236}">
                <a16:creationId xmlns:a16="http://schemas.microsoft.com/office/drawing/2014/main" id="{DF3BDAAA-4CAE-C36B-D97F-0701CF4989F3}"/>
              </a:ext>
            </a:extLst>
          </p:cNvPr>
          <p:cNvPicPr>
            <a:picLocks noChangeAspect="1"/>
          </p:cNvPicPr>
          <p:nvPr/>
        </p:nvPicPr>
        <p:blipFill>
          <a:blip r:embed="rId6"/>
          <a:stretch>
            <a:fillRect/>
          </a:stretch>
        </p:blipFill>
        <p:spPr>
          <a:xfrm>
            <a:off x="5453355" y="2527332"/>
            <a:ext cx="1572260" cy="504825"/>
          </a:xfrm>
          <a:prstGeom prst="rect">
            <a:avLst/>
          </a:prstGeom>
        </p:spPr>
      </p:pic>
      <p:pic>
        <p:nvPicPr>
          <p:cNvPr id="7" name="Picture 6">
            <a:extLst>
              <a:ext uri="{FF2B5EF4-FFF2-40B4-BE49-F238E27FC236}">
                <a16:creationId xmlns:a16="http://schemas.microsoft.com/office/drawing/2014/main" id="{EC1AB4ED-3269-EE79-DFA2-BF0D23D2AB33}"/>
              </a:ext>
            </a:extLst>
          </p:cNvPr>
          <p:cNvPicPr>
            <a:picLocks noChangeAspect="1"/>
          </p:cNvPicPr>
          <p:nvPr/>
        </p:nvPicPr>
        <p:blipFill>
          <a:blip r:embed="rId7"/>
          <a:stretch>
            <a:fillRect/>
          </a:stretch>
        </p:blipFill>
        <p:spPr>
          <a:xfrm>
            <a:off x="9010667" y="2443422"/>
            <a:ext cx="2507347" cy="576309"/>
          </a:xfrm>
          <a:prstGeom prst="rect">
            <a:avLst/>
          </a:prstGeom>
        </p:spPr>
      </p:pic>
      <p:sp>
        <p:nvSpPr>
          <p:cNvPr id="8" name="TextBox 7">
            <a:extLst>
              <a:ext uri="{FF2B5EF4-FFF2-40B4-BE49-F238E27FC236}">
                <a16:creationId xmlns:a16="http://schemas.microsoft.com/office/drawing/2014/main" id="{971CB21E-8BCE-A6D4-1B1A-CE0B4F73F77F}"/>
              </a:ext>
            </a:extLst>
          </p:cNvPr>
          <p:cNvSpPr txBox="1"/>
          <p:nvPr/>
        </p:nvSpPr>
        <p:spPr>
          <a:xfrm>
            <a:off x="852508" y="629685"/>
            <a:ext cx="2808514" cy="461665"/>
          </a:xfrm>
          <a:prstGeom prst="rect">
            <a:avLst/>
          </a:prstGeom>
          <a:noFill/>
        </p:spPr>
        <p:txBody>
          <a:bodyPr wrap="square" rtlCol="0">
            <a:spAutoFit/>
          </a:bodyPr>
          <a:lstStyle/>
          <a:p>
            <a:r>
              <a:rPr lang="en-IN" sz="2400" dirty="0"/>
              <a:t>CONFUSION MATRIX:</a:t>
            </a:r>
          </a:p>
        </p:txBody>
      </p:sp>
      <p:sp>
        <p:nvSpPr>
          <p:cNvPr id="9" name="TextBox 8">
            <a:extLst>
              <a:ext uri="{FF2B5EF4-FFF2-40B4-BE49-F238E27FC236}">
                <a16:creationId xmlns:a16="http://schemas.microsoft.com/office/drawing/2014/main" id="{03B7CC0A-D673-793C-EE90-87A3D1412E6C}"/>
              </a:ext>
            </a:extLst>
          </p:cNvPr>
          <p:cNvSpPr txBox="1"/>
          <p:nvPr/>
        </p:nvSpPr>
        <p:spPr>
          <a:xfrm>
            <a:off x="5872351" y="629685"/>
            <a:ext cx="3429479" cy="461665"/>
          </a:xfrm>
          <a:prstGeom prst="rect">
            <a:avLst/>
          </a:prstGeom>
          <a:noFill/>
        </p:spPr>
        <p:txBody>
          <a:bodyPr wrap="square" rtlCol="0">
            <a:spAutoFit/>
          </a:bodyPr>
          <a:lstStyle/>
          <a:p>
            <a:r>
              <a:rPr lang="en-IN" sz="2400" dirty="0"/>
              <a:t>PERFORMANCE METRICS</a:t>
            </a:r>
            <a:r>
              <a:rPr lang="en-IN" dirty="0"/>
              <a:t>:</a:t>
            </a:r>
          </a:p>
        </p:txBody>
      </p:sp>
    </p:spTree>
    <p:extLst>
      <p:ext uri="{BB962C8B-B14F-4D97-AF65-F5344CB8AC3E}">
        <p14:creationId xmlns:p14="http://schemas.microsoft.com/office/powerpoint/2010/main" val="2991758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3AFD-0E52-B32D-B7E6-796B1920FD18}"/>
              </a:ext>
            </a:extLst>
          </p:cNvPr>
          <p:cNvSpPr>
            <a:spLocks noGrp="1"/>
          </p:cNvSpPr>
          <p:nvPr>
            <p:ph type="title"/>
          </p:nvPr>
        </p:nvSpPr>
        <p:spPr>
          <a:xfrm>
            <a:off x="679579" y="1478568"/>
            <a:ext cx="5497286" cy="4832025"/>
          </a:xfrm>
        </p:spPr>
        <p:txBody>
          <a:bodyPr>
            <a:normAutofit/>
          </a:bodyPr>
          <a:lstStyle/>
          <a:p>
            <a:r>
              <a:rPr lang="en-US" sz="2400" dirty="0">
                <a:latin typeface="Times New Roman" panose="02020603050405020304" pitchFamily="18" charset="0"/>
                <a:cs typeface="Times New Roman" panose="02020603050405020304" pitchFamily="18" charset="0"/>
              </a:rPr>
              <a:t>Home Page (Upload Interface):The page displays an upload button for users to submit chest X-ray images.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When an image is </a:t>
            </a:r>
            <a:r>
              <a:rPr lang="en-US" sz="2400" dirty="0" err="1">
                <a:latin typeface="Times New Roman" panose="02020603050405020304" pitchFamily="18" charset="0"/>
                <a:cs typeface="Times New Roman" panose="02020603050405020304" pitchFamily="18" charset="0"/>
              </a:rPr>
              <a:t>uploaded,It</a:t>
            </a:r>
            <a:r>
              <a:rPr lang="en-US" sz="2400" dirty="0">
                <a:latin typeface="Times New Roman" panose="02020603050405020304" pitchFamily="18" charset="0"/>
                <a:cs typeface="Times New Roman" panose="02020603050405020304" pitchFamily="18" charset="0"/>
              </a:rPr>
              <a:t> is sent via a POST request to the Flask backend (app.py).The image is preprocessed (resized, normalized).</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preprocessed image is passed into the VGG19 model for prediction</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B8363D-9FD4-C7DC-DA60-198E9C913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898" y="469300"/>
            <a:ext cx="4876209" cy="2875724"/>
          </a:xfrm>
          <a:prstGeom prst="rect">
            <a:avLst/>
          </a:prstGeom>
        </p:spPr>
      </p:pic>
      <p:pic>
        <p:nvPicPr>
          <p:cNvPr id="5" name="Picture 4">
            <a:extLst>
              <a:ext uri="{FF2B5EF4-FFF2-40B4-BE49-F238E27FC236}">
                <a16:creationId xmlns:a16="http://schemas.microsoft.com/office/drawing/2014/main" id="{34F56224-23C4-5420-8573-592326B91A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898" y="3548102"/>
            <a:ext cx="4876209" cy="2946623"/>
          </a:xfrm>
          <a:prstGeom prst="rect">
            <a:avLst/>
          </a:prstGeom>
        </p:spPr>
      </p:pic>
      <p:sp>
        <p:nvSpPr>
          <p:cNvPr id="3" name="TextBox 2">
            <a:extLst>
              <a:ext uri="{FF2B5EF4-FFF2-40B4-BE49-F238E27FC236}">
                <a16:creationId xmlns:a16="http://schemas.microsoft.com/office/drawing/2014/main" id="{CB726D0B-60DC-585B-D835-F6F6E415D30F}"/>
              </a:ext>
            </a:extLst>
          </p:cNvPr>
          <p:cNvSpPr txBox="1"/>
          <p:nvPr/>
        </p:nvSpPr>
        <p:spPr>
          <a:xfrm>
            <a:off x="679579" y="709127"/>
            <a:ext cx="2948473" cy="769441"/>
          </a:xfrm>
          <a:prstGeom prst="rect">
            <a:avLst/>
          </a:prstGeom>
          <a:noFill/>
        </p:spPr>
        <p:txBody>
          <a:bodyPr wrap="square" rtlCol="0">
            <a:spAutoFit/>
          </a:bodyPr>
          <a:lstStyle/>
          <a:p>
            <a:r>
              <a:rPr lang="en-IN" sz="4400" b="1" dirty="0">
                <a:latin typeface="+mj-lt"/>
              </a:rPr>
              <a:t>Output:</a:t>
            </a:r>
          </a:p>
        </p:txBody>
      </p:sp>
    </p:spTree>
    <p:extLst>
      <p:ext uri="{BB962C8B-B14F-4D97-AF65-F5344CB8AC3E}">
        <p14:creationId xmlns:p14="http://schemas.microsoft.com/office/powerpoint/2010/main" val="1942358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E7786-85BE-43CA-DE1C-1BCC751F3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29" y="3699588"/>
            <a:ext cx="4876837" cy="2803849"/>
          </a:xfrm>
          <a:prstGeom prst="rect">
            <a:avLst/>
          </a:prstGeom>
        </p:spPr>
      </p:pic>
      <p:pic>
        <p:nvPicPr>
          <p:cNvPr id="6" name="Picture 5">
            <a:extLst>
              <a:ext uri="{FF2B5EF4-FFF2-40B4-BE49-F238E27FC236}">
                <a16:creationId xmlns:a16="http://schemas.microsoft.com/office/drawing/2014/main" id="{F4112385-50A8-DAE3-8049-6914DC216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9" y="633166"/>
            <a:ext cx="4811486" cy="2926463"/>
          </a:xfrm>
          <a:prstGeom prst="rect">
            <a:avLst/>
          </a:prstGeom>
        </p:spPr>
      </p:pic>
      <p:sp>
        <p:nvSpPr>
          <p:cNvPr id="2" name="TextBox 1">
            <a:extLst>
              <a:ext uri="{FF2B5EF4-FFF2-40B4-BE49-F238E27FC236}">
                <a16:creationId xmlns:a16="http://schemas.microsoft.com/office/drawing/2014/main" id="{D1F714E2-FD5D-9CC3-F31B-FBA0AF4C3721}"/>
              </a:ext>
            </a:extLst>
          </p:cNvPr>
          <p:cNvSpPr txBox="1"/>
          <p:nvPr/>
        </p:nvSpPr>
        <p:spPr>
          <a:xfrm>
            <a:off x="587828" y="1151802"/>
            <a:ext cx="5784980" cy="378565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user sees a label: either “</a:t>
            </a:r>
            <a:r>
              <a:rPr lang="en-US" sz="2400" b="1" dirty="0">
                <a:latin typeface="Times New Roman" panose="02020603050405020304" pitchFamily="18" charset="0"/>
                <a:cs typeface="Times New Roman" panose="02020603050405020304" pitchFamily="18" charset="0"/>
              </a:rPr>
              <a:t>Pneumonia Detected</a:t>
            </a:r>
            <a:r>
              <a:rPr lang="en-US" sz="2400" dirty="0">
                <a:latin typeface="Times New Roman" panose="02020603050405020304" pitchFamily="18" charset="0"/>
                <a:cs typeface="Times New Roman" panose="02020603050405020304" pitchFamily="18" charset="0"/>
              </a:rPr>
              <a:t>” or “</a:t>
            </a:r>
            <a:r>
              <a:rPr lang="en-US" sz="2400" b="1" dirty="0" err="1">
                <a:latin typeface="Times New Roman" panose="02020603050405020304" pitchFamily="18" charset="0"/>
                <a:cs typeface="Times New Roman" panose="02020603050405020304" pitchFamily="18" charset="0"/>
              </a:rPr>
              <a:t>Normal</a:t>
            </a:r>
            <a:r>
              <a:rPr lang="en-US" sz="2400" dirty="0" err="1">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severity score also be shown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Backend </a:t>
            </a:r>
            <a:r>
              <a:rPr lang="en-US" sz="2400" dirty="0" err="1">
                <a:latin typeface="Times New Roman" panose="02020603050405020304" pitchFamily="18" charset="0"/>
                <a:cs typeface="Times New Roman" panose="02020603050405020304" pitchFamily="18" charset="0"/>
              </a:rPr>
              <a:t>Working,After</a:t>
            </a:r>
            <a:r>
              <a:rPr lang="en-US" sz="2400" dirty="0">
                <a:latin typeface="Times New Roman" panose="02020603050405020304" pitchFamily="18" charset="0"/>
                <a:cs typeface="Times New Roman" panose="02020603050405020304" pitchFamily="18" charset="0"/>
              </a:rPr>
              <a:t> passing through the </a:t>
            </a:r>
            <a:r>
              <a:rPr lang="en-US" sz="2400" dirty="0" err="1">
                <a:latin typeface="Times New Roman" panose="02020603050405020304" pitchFamily="18" charset="0"/>
                <a:cs typeface="Times New Roman" panose="02020603050405020304" pitchFamily="18" charset="0"/>
              </a:rPr>
              <a:t>CNN:The</a:t>
            </a:r>
            <a:r>
              <a:rPr lang="en-US" sz="2400" dirty="0">
                <a:latin typeface="Times New Roman" panose="02020603050405020304" pitchFamily="18" charset="0"/>
                <a:cs typeface="Times New Roman" panose="02020603050405020304" pitchFamily="18" charset="0"/>
              </a:rPr>
              <a:t> model outputs probabilities for the classes (Pneumonia or Normal).The class with the highest probability is shown as the final result.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58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20D14-6334-1806-0078-B5047C305D55}"/>
              </a:ext>
            </a:extLst>
          </p:cNvPr>
          <p:cNvPicPr>
            <a:picLocks noChangeAspect="1"/>
          </p:cNvPicPr>
          <p:nvPr/>
        </p:nvPicPr>
        <p:blipFill>
          <a:blip r:embed="rId2">
            <a:extLst>
              <a:ext uri="{28A0092B-C50C-407E-A947-70E740481C1C}">
                <a14:useLocalDpi xmlns:a14="http://schemas.microsoft.com/office/drawing/2010/main" val="0"/>
              </a:ext>
            </a:extLst>
          </a:blip>
          <a:srcRect l="12784" r="15218"/>
          <a:stretch/>
        </p:blipFill>
        <p:spPr>
          <a:xfrm>
            <a:off x="3456992" y="3429000"/>
            <a:ext cx="5278016" cy="2958620"/>
          </a:xfrm>
          <a:prstGeom prst="rect">
            <a:avLst/>
          </a:prstGeom>
        </p:spPr>
      </p:pic>
      <p:sp>
        <p:nvSpPr>
          <p:cNvPr id="6" name="TextBox 5">
            <a:extLst>
              <a:ext uri="{FF2B5EF4-FFF2-40B4-BE49-F238E27FC236}">
                <a16:creationId xmlns:a16="http://schemas.microsoft.com/office/drawing/2014/main" id="{0A5B801F-E8A4-9163-91A7-BFF926EDADAF}"/>
              </a:ext>
            </a:extLst>
          </p:cNvPr>
          <p:cNvSpPr txBox="1"/>
          <p:nvPr/>
        </p:nvSpPr>
        <p:spPr>
          <a:xfrm>
            <a:off x="774442" y="521428"/>
            <a:ext cx="10870162" cy="2677656"/>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heatmap is overlaid on the original X-ray </a:t>
            </a:r>
            <a:r>
              <a:rPr lang="en-US" sz="2400" dirty="0" err="1">
                <a:latin typeface="Times New Roman" panose="02020603050405020304" pitchFamily="18" charset="0"/>
                <a:cs typeface="Times New Roman" panose="02020603050405020304" pitchFamily="18" charset="0"/>
              </a:rPr>
              <a:t>image.It</a:t>
            </a:r>
            <a:r>
              <a:rPr lang="en-US" sz="2400" dirty="0">
                <a:latin typeface="Times New Roman" panose="02020603050405020304" pitchFamily="18" charset="0"/>
                <a:cs typeface="Times New Roman" panose="02020603050405020304" pitchFamily="18" charset="0"/>
              </a:rPr>
              <a:t> shows regions in red/yellow, indicating areas the model focused on to make its prediction.</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Grad-CAM uses the final convolutional layer of VGG19.It computes the gradient of the output class score with respect to feature </a:t>
            </a:r>
            <a:r>
              <a:rPr lang="en-US" sz="2400" dirty="0" err="1">
                <a:latin typeface="Times New Roman" panose="02020603050405020304" pitchFamily="18" charset="0"/>
                <a:cs typeface="Times New Roman" panose="02020603050405020304" pitchFamily="18" charset="0"/>
              </a:rPr>
              <a:t>maps.Provides</a:t>
            </a:r>
            <a:r>
              <a:rPr lang="en-US" sz="2400" dirty="0">
                <a:latin typeface="Times New Roman" panose="02020603050405020304" pitchFamily="18" charset="0"/>
                <a:cs typeface="Times New Roman" panose="02020603050405020304" pitchFamily="18" charset="0"/>
              </a:rPr>
              <a:t> model explainability – crucial for trust in healthcare AI.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4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C679-6D75-01F9-497F-D49103841F1A}"/>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299B8FFF-DB3B-BBAE-4C42-6CEA8171B9DA}"/>
              </a:ext>
            </a:extLst>
          </p:cNvPr>
          <p:cNvSpPr>
            <a:spLocks noGrp="1"/>
          </p:cNvSpPr>
          <p:nvPr>
            <p:ph idx="1"/>
          </p:nvPr>
        </p:nvSpPr>
        <p:spPr>
          <a:xfrm>
            <a:off x="623596" y="1530417"/>
            <a:ext cx="10515600" cy="4962458"/>
          </a:xfrm>
        </p:spPr>
        <p:txBody>
          <a:bodyPr>
            <a:normAutofit lnSpcReduction="10000"/>
          </a:bodyPr>
          <a:lstStyle/>
          <a:p>
            <a:pPr indent="457200" algn="just">
              <a:lnSpc>
                <a:spcPct val="150000"/>
              </a:lnSpc>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The project focuses on detecting pneumonia from chest X-ray images using deep learning, specifically the VGG19 model through transfer learning. The model was trained on a labeled dataset and achieved a high accuracy of approximately 97%, with precision and recall also around 93-94%, ensuring reliable performance. Preprocessing steps such as resizing, grayscale conversion, and normalization were applied to improve model input quality. Data augmentation techniques helped reduce overfitting and improve generalization. One of the key features of the system is the integration of Grad-CAM, which visually highlights the regions of the X-ray that influenced the model’s decision, enhancing interpretability. The trained model was saved and deployed through a Flask-based web application, allowing users to upload images and get real-time predictions. The interface is simple, effective, and accessible, making it suitable for practical use. Evaluation metrics such as confusion matrix, precision, recall, and F1-score provide a comprehensive performance overview. The model demonstrates strong potential for aiding radiologists in clinical diagnosis. Overall, the system is accurate, explainable, and ready for real-world application.</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68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BE40-C484-E222-C16D-78C39C9D4158}"/>
              </a:ext>
            </a:extLst>
          </p:cNvPr>
          <p:cNvSpPr>
            <a:spLocks noGrp="1"/>
          </p:cNvSpPr>
          <p:nvPr>
            <p:ph type="title"/>
          </p:nvPr>
        </p:nvSpPr>
        <p:spPr>
          <a:xfrm>
            <a:off x="567613" y="344826"/>
            <a:ext cx="10515600" cy="1325563"/>
          </a:xfrm>
        </p:spPr>
        <p:txBody>
          <a:bodyPr/>
          <a:lstStyle/>
          <a:p>
            <a:r>
              <a:rPr lang="en-IN" b="1" dirty="0"/>
              <a:t>Future scope</a:t>
            </a:r>
          </a:p>
        </p:txBody>
      </p:sp>
      <p:sp>
        <p:nvSpPr>
          <p:cNvPr id="3" name="Content Placeholder 2">
            <a:extLst>
              <a:ext uri="{FF2B5EF4-FFF2-40B4-BE49-F238E27FC236}">
                <a16:creationId xmlns:a16="http://schemas.microsoft.com/office/drawing/2014/main" id="{D6DAB980-DAC9-9450-CB73-9B7B6363FFEC}"/>
              </a:ext>
            </a:extLst>
          </p:cNvPr>
          <p:cNvSpPr>
            <a:spLocks noGrp="1"/>
          </p:cNvSpPr>
          <p:nvPr>
            <p:ph idx="1"/>
          </p:nvPr>
        </p:nvSpPr>
        <p:spPr>
          <a:xfrm>
            <a:off x="567613" y="1499054"/>
            <a:ext cx="10515600" cy="4351338"/>
          </a:xfrm>
        </p:spPr>
        <p:txBody>
          <a:bodyPr>
            <a:noAutofit/>
          </a:bodyPr>
          <a:lstStyle/>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Enhanced Explainability Techniques: Grad-CAM is already integrated, which is excellent for visualization. In the future, using tools like LIME or SHAP can provide more granular, pixel-level explanation or model-agnostic interpretability to further increase clinical trust.</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Model </a:t>
            </a:r>
            <a:r>
              <a:rPr lang="en-US" sz="2000" dirty="0" err="1">
                <a:latin typeface="Times New Roman" panose="02020603050405020304" pitchFamily="18" charset="0"/>
                <a:cs typeface="Times New Roman" panose="02020603050405020304" pitchFamily="18" charset="0"/>
              </a:rPr>
              <a:t>Ensembling</a:t>
            </a:r>
            <a:r>
              <a:rPr lang="en-US" sz="2000" dirty="0">
                <a:latin typeface="Times New Roman" panose="02020603050405020304" pitchFamily="18" charset="0"/>
                <a:cs typeface="Times New Roman" panose="02020603050405020304" pitchFamily="18" charset="0"/>
              </a:rPr>
              <a:t> for Robust Predictions: Combining multiple pre-trained models (e.g., VGG19,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using </a:t>
            </a:r>
            <a:r>
              <a:rPr lang="en-US" sz="2000" dirty="0" err="1">
                <a:latin typeface="Times New Roman" panose="02020603050405020304" pitchFamily="18" charset="0"/>
                <a:cs typeface="Times New Roman" panose="02020603050405020304" pitchFamily="18" charset="0"/>
              </a:rPr>
              <a:t>ensembling</a:t>
            </a:r>
            <a:r>
              <a:rPr lang="en-US" sz="2000" dirty="0">
                <a:latin typeface="Times New Roman" panose="02020603050405020304" pitchFamily="18" charset="0"/>
                <a:cs typeface="Times New Roman" panose="02020603050405020304" pitchFamily="18" charset="0"/>
              </a:rPr>
              <a:t> techniques can improve classification robustness and handle edge cases better, particularly when dealing with subtle pneumonia manifestations.</a:t>
            </a:r>
          </a:p>
          <a:p>
            <a:pPr marL="514350" indent="-51435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Cloud and API Services: Hosting the model as a cloud-based API would allow third-party healthcare platforms, making the tool scalable and accessible to developers and institutions globally.</a:t>
            </a:r>
            <a:endParaRPr lang="en-IN" sz="2000" dirty="0"/>
          </a:p>
          <a:p>
            <a:pPr marL="514350" indent="-514350" algn="just">
              <a:lnSpc>
                <a:spcPct val="150000"/>
              </a:lnSpc>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48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5A2E-78C8-C876-D17E-D46DCEC93EA3}"/>
              </a:ext>
            </a:extLst>
          </p:cNvPr>
          <p:cNvSpPr>
            <a:spLocks noGrp="1"/>
          </p:cNvSpPr>
          <p:nvPr>
            <p:ph type="title"/>
          </p:nvPr>
        </p:nvSpPr>
        <p:spPr>
          <a:xfrm flipV="1">
            <a:off x="838200" y="154004"/>
            <a:ext cx="10076848" cy="211121"/>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F16AC19-38B5-A07F-C153-36C46C9F9481}"/>
              </a:ext>
            </a:extLst>
          </p:cNvPr>
          <p:cNvSpPr>
            <a:spLocks noGrp="1"/>
          </p:cNvSpPr>
          <p:nvPr>
            <p:ph idx="1"/>
          </p:nvPr>
        </p:nvSpPr>
        <p:spPr>
          <a:xfrm>
            <a:off x="690465" y="1119673"/>
            <a:ext cx="10556868" cy="5738327"/>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3. User-Friendly Enhancements: Adding features like multilingual support, voice-guided interactions, and patient history tracking can make the system more accessible to diverse users, especially in telemedicine settings.</a:t>
            </a:r>
          </a:p>
          <a:p>
            <a:pPr marL="0" indent="0">
              <a:lnSpc>
                <a:spcPct val="150000"/>
              </a:lnSpc>
              <a:buNone/>
            </a:pPr>
            <a:r>
              <a:rPr lang="en-US" sz="2400" dirty="0">
                <a:latin typeface="Times New Roman" panose="02020603050405020304" pitchFamily="18" charset="0"/>
                <a:cs typeface="Times New Roman" panose="02020603050405020304" pitchFamily="18" charset="0"/>
              </a:rPr>
              <a:t>4. Real-Time and Edge Deployment: Future versions can be optimized and deployed on edge devices like smartphones or Raspberry Pi, allowing offline diagnosis in low-resource or rural settings without relying on internet connectivity or powerful servers.</a:t>
            </a:r>
          </a:p>
        </p:txBody>
      </p:sp>
    </p:spTree>
    <p:extLst>
      <p:ext uri="{BB962C8B-B14F-4D97-AF65-F5344CB8AC3E}">
        <p14:creationId xmlns:p14="http://schemas.microsoft.com/office/powerpoint/2010/main" val="2151796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68D3-6642-615F-739E-5E45D2D451CC}"/>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DCB68642-91AC-7256-9EE9-88B6C2A38E49}"/>
              </a:ext>
            </a:extLst>
          </p:cNvPr>
          <p:cNvSpPr>
            <a:spLocks noGrp="1"/>
          </p:cNvSpPr>
          <p:nvPr>
            <p:ph idx="1"/>
          </p:nvPr>
        </p:nvSpPr>
        <p:spPr>
          <a:xfrm>
            <a:off x="838200" y="1642188"/>
            <a:ext cx="10515600" cy="5215812"/>
          </a:xfrm>
        </p:spPr>
        <p:txBody>
          <a:bodyPr>
            <a:noAutofit/>
          </a:bodyPr>
          <a:lstStyle/>
          <a:p>
            <a:pPr>
              <a:buNone/>
            </a:pPr>
            <a:r>
              <a:rPr lang="en-IN" sz="2000" dirty="0">
                <a:solidFill>
                  <a:srgbClr val="000000"/>
                </a:solidFill>
                <a:effectLst/>
                <a:latin typeface="CIDFont"/>
              </a:rPr>
              <a:t>[1] K. I. </a:t>
            </a:r>
            <a:r>
              <a:rPr lang="en-IN" sz="2000" dirty="0">
                <a:solidFill>
                  <a:srgbClr val="000000"/>
                </a:solidFill>
                <a:effectLst/>
                <a:latin typeface="Times New Roman" panose="02020603050405020304" pitchFamily="18" charset="0"/>
                <a:cs typeface="Times New Roman" panose="02020603050405020304" pitchFamily="18" charset="0"/>
              </a:rPr>
              <a:t>Zheng, G. Feng, W.-Y. Liu, G. </a:t>
            </a:r>
            <a:r>
              <a:rPr lang="en-IN" sz="2000" dirty="0" err="1">
                <a:solidFill>
                  <a:srgbClr val="000000"/>
                </a:solidFill>
                <a:effectLst/>
                <a:latin typeface="Times New Roman" panose="02020603050405020304" pitchFamily="18" charset="0"/>
                <a:cs typeface="Times New Roman" panose="02020603050405020304" pitchFamily="18" charset="0"/>
              </a:rPr>
              <a:t>Targher</a:t>
            </a:r>
            <a:r>
              <a:rPr lang="en-IN" sz="2000" dirty="0">
                <a:solidFill>
                  <a:srgbClr val="000000"/>
                </a:solidFill>
                <a:effectLst/>
                <a:latin typeface="Times New Roman" panose="02020603050405020304" pitchFamily="18" charset="0"/>
                <a:cs typeface="Times New Roman" panose="02020603050405020304" pitchFamily="18" charset="0"/>
              </a:rPr>
              <a:t>, C. Byrne, M.-H. Zheng, Extra-pulmonary complications of covid-19: a multi-system disease?, Journal of Medical Virology. </a:t>
            </a:r>
            <a:endParaRPr lang="en-IN" sz="2000" dirty="0">
              <a:latin typeface="Times New Roman" panose="02020603050405020304" pitchFamily="18" charset="0"/>
              <a:cs typeface="Times New Roman" panose="02020603050405020304" pitchFamily="18" charset="0"/>
            </a:endParaRPr>
          </a:p>
          <a:p>
            <a:pPr>
              <a:buNone/>
            </a:pPr>
            <a:r>
              <a:rPr lang="en-IN" sz="2000" dirty="0">
                <a:solidFill>
                  <a:srgbClr val="000000"/>
                </a:solidFill>
                <a:effectLst/>
                <a:latin typeface="Times New Roman" panose="02020603050405020304" pitchFamily="18" charset="0"/>
                <a:cs typeface="Times New Roman" panose="02020603050405020304" pitchFamily="18" charset="0"/>
              </a:rPr>
              <a:t>[2] Wang X et al (2017) Hospital-scale chest x-ray database and benchmarks on </a:t>
            </a:r>
            <a:r>
              <a:rPr lang="en-IN" sz="2000" dirty="0" err="1">
                <a:solidFill>
                  <a:srgbClr val="000000"/>
                </a:solidFill>
                <a:effectLst/>
                <a:latin typeface="Times New Roman" panose="02020603050405020304" pitchFamily="18" charset="0"/>
                <a:cs typeface="Times New Roman" panose="02020603050405020304" pitchFamily="18" charset="0"/>
              </a:rPr>
              <a:t>weaklysupervised</a:t>
            </a:r>
            <a:r>
              <a:rPr lang="en-IN" sz="2000" dirty="0">
                <a:solidFill>
                  <a:srgbClr val="000000"/>
                </a:solidFill>
                <a:effectLst/>
                <a:latin typeface="Times New Roman" panose="02020603050405020304" pitchFamily="18" charset="0"/>
                <a:cs typeface="Times New Roman" panose="02020603050405020304" pitchFamily="18" charset="0"/>
              </a:rPr>
              <a:t> classification and localization of common thorax diseases. IEEE CVPR. </a:t>
            </a:r>
            <a:endParaRPr lang="en-IN" sz="2000" dirty="0">
              <a:latin typeface="Times New Roman" panose="02020603050405020304" pitchFamily="18" charset="0"/>
              <a:cs typeface="Times New Roman" panose="02020603050405020304" pitchFamily="18" charset="0"/>
            </a:endParaRPr>
          </a:p>
          <a:p>
            <a:pPr>
              <a:buNone/>
            </a:pPr>
            <a:r>
              <a:rPr lang="en-IN" sz="2000" dirty="0">
                <a:solidFill>
                  <a:srgbClr val="000000"/>
                </a:solidFill>
                <a:effectLst/>
                <a:latin typeface="Times New Roman" panose="02020603050405020304" pitchFamily="18" charset="0"/>
                <a:cs typeface="Times New Roman" panose="02020603050405020304" pitchFamily="18" charset="0"/>
              </a:rPr>
              <a:t>[3] A. </a:t>
            </a:r>
            <a:r>
              <a:rPr lang="en-IN" sz="2000" dirty="0" err="1">
                <a:solidFill>
                  <a:srgbClr val="000000"/>
                </a:solidFill>
                <a:effectLst/>
                <a:latin typeface="Times New Roman" panose="02020603050405020304" pitchFamily="18" charset="0"/>
                <a:cs typeface="Times New Roman" panose="02020603050405020304" pitchFamily="18" charset="0"/>
              </a:rPr>
              <a:t>Karargyris</a:t>
            </a:r>
            <a:r>
              <a:rPr lang="en-IN" sz="2000" dirty="0">
                <a:solidFill>
                  <a:srgbClr val="000000"/>
                </a:solidFill>
                <a:effectLst/>
                <a:latin typeface="Times New Roman" panose="02020603050405020304" pitchFamily="18" charset="0"/>
                <a:cs typeface="Times New Roman" panose="02020603050405020304" pitchFamily="18" charset="0"/>
              </a:rPr>
              <a:t>, J. Siegelman, D. Tzortzis, S. Jaeger, S. Candemir, Z. </a:t>
            </a: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cs typeface="Times New Roman" panose="02020603050405020304" pitchFamily="18" charset="0"/>
              </a:rPr>
              <a:t>Xue, K. Santosh, S. Vajda, S. Antani, L. Folio, et al., Combination </a:t>
            </a:r>
            <a:r>
              <a:rPr lang="en-IN" sz="2000" dirty="0">
                <a:solidFill>
                  <a:srgbClr val="000000"/>
                </a:solidFill>
                <a:effectLst/>
                <a:latin typeface="CIDFont"/>
              </a:rPr>
              <a:t>of texture and shape features to detect pulmonary abnormalities in digital chest x-rays, International journal of computer assisted radiology and surgery 11 (1) (2016) 99–106. </a:t>
            </a:r>
            <a:endParaRPr lang="en-IN" sz="2000" dirty="0"/>
          </a:p>
          <a:p>
            <a:pPr>
              <a:buNone/>
            </a:pPr>
            <a:r>
              <a:rPr lang="en-IN" sz="2000" dirty="0">
                <a:solidFill>
                  <a:srgbClr val="000000"/>
                </a:solidFill>
                <a:effectLst/>
                <a:latin typeface="CIDFont"/>
              </a:rPr>
              <a:t>[4] </a:t>
            </a:r>
            <a:r>
              <a:rPr lang="en-IN" sz="2000" dirty="0" err="1">
                <a:solidFill>
                  <a:srgbClr val="000000"/>
                </a:solidFill>
                <a:effectLst/>
                <a:latin typeface="CIDFont"/>
              </a:rPr>
              <a:t>A.Reddy</a:t>
            </a:r>
            <a:r>
              <a:rPr lang="en-IN" sz="2000" dirty="0">
                <a:solidFill>
                  <a:srgbClr val="000000"/>
                </a:solidFill>
                <a:effectLst/>
                <a:latin typeface="CIDFont"/>
              </a:rPr>
              <a:t> Kandula, S. D. </a:t>
            </a:r>
            <a:r>
              <a:rPr lang="en-IN" sz="2000" dirty="0" err="1">
                <a:solidFill>
                  <a:srgbClr val="000000"/>
                </a:solidFill>
                <a:effectLst/>
                <a:latin typeface="CIDFont"/>
              </a:rPr>
              <a:t>Gangiredla</a:t>
            </a:r>
            <a:r>
              <a:rPr lang="en-IN" sz="2000" dirty="0">
                <a:solidFill>
                  <a:srgbClr val="000000"/>
                </a:solidFill>
                <a:effectLst/>
                <a:latin typeface="CIDFont"/>
              </a:rPr>
              <a:t>, K. P. </a:t>
            </a:r>
            <a:r>
              <a:rPr lang="en-IN" sz="2000" dirty="0" err="1">
                <a:solidFill>
                  <a:srgbClr val="000000"/>
                </a:solidFill>
                <a:effectLst/>
                <a:latin typeface="CIDFont"/>
              </a:rPr>
              <a:t>Tirukkovalluri</a:t>
            </a:r>
            <a:r>
              <a:rPr lang="en-IN" sz="2000" dirty="0">
                <a:solidFill>
                  <a:srgbClr val="000000"/>
                </a:solidFill>
                <a:effectLst/>
                <a:latin typeface="CIDFont"/>
              </a:rPr>
              <a:t>, S. </a:t>
            </a:r>
            <a:r>
              <a:rPr lang="en-IN" sz="2000" dirty="0" err="1">
                <a:solidFill>
                  <a:srgbClr val="000000"/>
                </a:solidFill>
                <a:effectLst/>
                <a:latin typeface="CIDFont"/>
              </a:rPr>
              <a:t>Yallamilli</a:t>
            </a:r>
            <a:r>
              <a:rPr lang="en-IN" sz="2000" dirty="0">
                <a:solidFill>
                  <a:srgbClr val="000000"/>
                </a:solidFill>
                <a:effectLst/>
                <a:latin typeface="CIDFont"/>
              </a:rPr>
              <a:t>, N. </a:t>
            </a:r>
            <a:r>
              <a:rPr lang="en-IN" sz="2000" dirty="0" err="1">
                <a:solidFill>
                  <a:srgbClr val="000000"/>
                </a:solidFill>
                <a:effectLst/>
                <a:latin typeface="CIDFont"/>
              </a:rPr>
              <a:t>Tummalapalli</a:t>
            </a:r>
            <a:r>
              <a:rPr lang="en-IN" sz="2000" dirty="0">
                <a:solidFill>
                  <a:srgbClr val="000000"/>
                </a:solidFill>
                <a:effectLst/>
                <a:latin typeface="CIDFont"/>
              </a:rPr>
              <a:t> and S. Talluri, "X-Ray Image Analysis using Deep Learning Techniques to Identify Pneumonia," 2023 Second International Conference on Augmented Intelligence and Sustainable Systems (ICAISS), Trichy, India, 2023, pp. 674-679, </a:t>
            </a:r>
            <a:r>
              <a:rPr lang="en-IN" sz="2000" dirty="0" err="1">
                <a:solidFill>
                  <a:srgbClr val="000000"/>
                </a:solidFill>
                <a:effectLst/>
                <a:latin typeface="CIDFont"/>
              </a:rPr>
              <a:t>doi</a:t>
            </a:r>
            <a:r>
              <a:rPr lang="en-IN" sz="2000" dirty="0">
                <a:solidFill>
                  <a:srgbClr val="000000"/>
                </a:solidFill>
                <a:effectLst/>
                <a:latin typeface="CIDFont"/>
              </a:rPr>
              <a:t>: 10.1109/ICAISS58487.2023.10250543. </a:t>
            </a:r>
            <a:endParaRPr lang="en-IN" sz="2000" dirty="0"/>
          </a:p>
          <a:p>
            <a:pPr>
              <a:buNone/>
            </a:pPr>
            <a:r>
              <a:rPr lang="en-IN" sz="2000" dirty="0">
                <a:solidFill>
                  <a:srgbClr val="000000"/>
                </a:solidFill>
                <a:effectLst/>
                <a:latin typeface="CIDFont"/>
              </a:rPr>
              <a:t>[5] Jaiswal, A.K.; Tiwari, P.; Kumar, S.; Gupta, D.; Khanna, A.; Rodrigues, J.J. Identifying pneumonia in chest X-rays: A deep learning approach. Measurement 2019, 145, 511–518. </a:t>
            </a:r>
            <a:endParaRPr lang="en-IN" sz="2000" dirty="0"/>
          </a:p>
          <a:p>
            <a:pPr>
              <a:buNone/>
            </a:pPr>
            <a:endParaRPr lang="en-IN" sz="2000" dirty="0">
              <a:latin typeface="CIDFont"/>
              <a:cs typeface="Times New Roman" panose="02020603050405020304" pitchFamily="18" charset="0"/>
            </a:endParaRPr>
          </a:p>
        </p:txBody>
      </p:sp>
    </p:spTree>
    <p:extLst>
      <p:ext uri="{BB962C8B-B14F-4D97-AF65-F5344CB8AC3E}">
        <p14:creationId xmlns:p14="http://schemas.microsoft.com/office/powerpoint/2010/main" val="1125096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63017-21F4-97C0-7F05-2F1CEFA9AE13}"/>
              </a:ext>
            </a:extLst>
          </p:cNvPr>
          <p:cNvSpPr>
            <a:spLocks noGrp="1"/>
          </p:cNvSpPr>
          <p:nvPr>
            <p:ph idx="1"/>
          </p:nvPr>
        </p:nvSpPr>
        <p:spPr>
          <a:xfrm>
            <a:off x="838200" y="1323065"/>
            <a:ext cx="10515600" cy="5156290"/>
          </a:xfrm>
        </p:spPr>
        <p:txBody>
          <a:bodyPr>
            <a:noAutofit/>
          </a:bodyPr>
          <a:lstStyle/>
          <a:p>
            <a:pPr marL="0" indent="0" algn="l">
              <a:lnSpc>
                <a:spcPct val="150000"/>
              </a:lnSpc>
              <a:buNone/>
            </a:pPr>
            <a:r>
              <a:rPr lang="en-US" sz="2400" dirty="0">
                <a:latin typeface="Times New Roman" panose="02020603050405020304" pitchFamily="18" charset="0"/>
                <a:cs typeface="Times New Roman" panose="02020603050405020304" pitchFamily="18" charset="0"/>
              </a:rPr>
              <a:t>Pneumonia is a potentially life-threatening respiratory infection that primarily affects the lungs and remains a major global health concern, especially in children and the elderly. Early and accurate detection is critical for timely treatment and reducing mortality rates. Chest X-ray imaging is a widely used diagnostic tool for identifying pneumonia, but manual interpretation can be time-consuming and prone to human error. In recent years, deep learning techniques have shown great promise in medical image analysis due to their ability to learn complex patterns from large datasets. </a:t>
            </a:r>
            <a:endParaRPr lang="en-IN" sz="2000" dirty="0"/>
          </a:p>
        </p:txBody>
      </p:sp>
      <p:sp>
        <p:nvSpPr>
          <p:cNvPr id="4" name="Title 1">
            <a:extLst>
              <a:ext uri="{FF2B5EF4-FFF2-40B4-BE49-F238E27FC236}">
                <a16:creationId xmlns:a16="http://schemas.microsoft.com/office/drawing/2014/main" id="{1E0DC803-E7FB-2203-BFB0-6C391754912B}"/>
              </a:ext>
            </a:extLst>
          </p:cNvPr>
          <p:cNvSpPr txBox="1">
            <a:spLocks/>
          </p:cNvSpPr>
          <p:nvPr/>
        </p:nvSpPr>
        <p:spPr>
          <a:xfrm>
            <a:off x="838200" y="459359"/>
            <a:ext cx="10515600" cy="10776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Abstract</a:t>
            </a:r>
          </a:p>
        </p:txBody>
      </p:sp>
    </p:spTree>
    <p:extLst>
      <p:ext uri="{BB962C8B-B14F-4D97-AF65-F5344CB8AC3E}">
        <p14:creationId xmlns:p14="http://schemas.microsoft.com/office/powerpoint/2010/main" val="378189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A2AF-05D7-4490-4002-0667692BBADC}"/>
              </a:ext>
            </a:extLst>
          </p:cNvPr>
          <p:cNvSpPr>
            <a:spLocks noGrp="1"/>
          </p:cNvSpPr>
          <p:nvPr>
            <p:ph type="title"/>
          </p:nvPr>
        </p:nvSpPr>
        <p:spPr>
          <a:xfrm>
            <a:off x="2519265" y="2078421"/>
            <a:ext cx="6663237" cy="2147069"/>
          </a:xfrm>
        </p:spPr>
        <p:txBody>
          <a:bodyPr>
            <a:normAutofit/>
          </a:bodyPr>
          <a:lstStyle/>
          <a:p>
            <a:r>
              <a:rPr lang="en-IN" sz="7200" b="1" dirty="0"/>
              <a:t>     THANK YOU!</a:t>
            </a:r>
          </a:p>
        </p:txBody>
      </p:sp>
    </p:spTree>
    <p:extLst>
      <p:ext uri="{BB962C8B-B14F-4D97-AF65-F5344CB8AC3E}">
        <p14:creationId xmlns:p14="http://schemas.microsoft.com/office/powerpoint/2010/main" val="244810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2791E-5E99-CA8A-5399-3AEA85F40194}"/>
              </a:ext>
            </a:extLst>
          </p:cNvPr>
          <p:cNvSpPr>
            <a:spLocks noGrp="1"/>
          </p:cNvSpPr>
          <p:nvPr>
            <p:ph idx="1"/>
          </p:nvPr>
        </p:nvSpPr>
        <p:spPr>
          <a:xfrm>
            <a:off x="963386" y="1480090"/>
            <a:ext cx="10515600" cy="4351338"/>
          </a:xfrm>
        </p:spPr>
        <p:txBody>
          <a:bodyPr>
            <a:normAutofit/>
          </a:bodyPr>
          <a:lstStyle/>
          <a:p>
            <a:pPr marL="0" indent="0" algn="l">
              <a:lnSpc>
                <a:spcPct val="150000"/>
              </a:lnSpc>
              <a:buNone/>
            </a:pPr>
            <a:r>
              <a:rPr lang="en-US" sz="2400" dirty="0">
                <a:latin typeface="Times New Roman" panose="02020603050405020304" pitchFamily="18" charset="0"/>
                <a:cs typeface="Times New Roman" panose="02020603050405020304" pitchFamily="18" charset="0"/>
              </a:rPr>
              <a:t>This project explores the application of deep learning for automated pneumonia detection using chest X-ray images. By leveraging convolutional neural networks, the system is trained to distinguish between normal and pneumonia-infected lungs with high accuracy. The goal is to support healthcare professionals by providing a fast, accurate, and consistent diagnostic aid, potentially improving outcomes in clinical and remote healthcare settings.</a:t>
            </a:r>
            <a:endParaRPr lang="en-IN" sz="2400" dirty="0"/>
          </a:p>
        </p:txBody>
      </p:sp>
    </p:spTree>
    <p:extLst>
      <p:ext uri="{BB962C8B-B14F-4D97-AF65-F5344CB8AC3E}">
        <p14:creationId xmlns:p14="http://schemas.microsoft.com/office/powerpoint/2010/main" val="27662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8AA2-A481-B157-0712-F51EE8B955F4}"/>
              </a:ext>
            </a:extLst>
          </p:cNvPr>
          <p:cNvSpPr>
            <a:spLocks noGrp="1"/>
          </p:cNvSpPr>
          <p:nvPr>
            <p:ph type="title"/>
          </p:nvPr>
        </p:nvSpPr>
        <p:spPr>
          <a:xfrm>
            <a:off x="567612" y="365125"/>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803A0538-92BD-DD91-3D9D-050F6FC5DC46}"/>
              </a:ext>
            </a:extLst>
          </p:cNvPr>
          <p:cNvSpPr>
            <a:spLocks noGrp="1"/>
          </p:cNvSpPr>
          <p:nvPr>
            <p:ph idx="1"/>
          </p:nvPr>
        </p:nvSpPr>
        <p:spPr>
          <a:xfrm flipV="1">
            <a:off x="8816740" y="6176962"/>
            <a:ext cx="2537059" cy="315913"/>
          </a:xfrm>
        </p:spPr>
        <p:txBody>
          <a:bodyPr>
            <a:normAutofit fontScale="62500" lnSpcReduction="20000"/>
          </a:bodyPr>
          <a:lstStyle/>
          <a:p>
            <a:pPr marL="0" indent="0">
              <a:buNone/>
            </a:pPr>
            <a:r>
              <a:rPr lang="en-IN" dirty="0"/>
              <a:t> </a:t>
            </a:r>
          </a:p>
        </p:txBody>
      </p:sp>
      <p:sp>
        <p:nvSpPr>
          <p:cNvPr id="7" name="TextBox 6">
            <a:extLst>
              <a:ext uri="{FF2B5EF4-FFF2-40B4-BE49-F238E27FC236}">
                <a16:creationId xmlns:a16="http://schemas.microsoft.com/office/drawing/2014/main" id="{0E6890AC-91C7-3EEA-8140-6CC2E52FA0BF}"/>
              </a:ext>
            </a:extLst>
          </p:cNvPr>
          <p:cNvSpPr txBox="1"/>
          <p:nvPr/>
        </p:nvSpPr>
        <p:spPr>
          <a:xfrm>
            <a:off x="574610" y="1690688"/>
            <a:ext cx="11049778"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Pneumonia is a lung infection that can be identified using chest X-ray images. X-rays help doctors detect lung inflammation, but manual analysis can be time-consuming and error-prone. Deep learning offers a way to automatically and accurately detect pneumonia from X-rays.</a:t>
            </a:r>
            <a:endParaRPr lang="en-IN" dirty="0"/>
          </a:p>
        </p:txBody>
      </p:sp>
      <p:pic>
        <p:nvPicPr>
          <p:cNvPr id="10" name="Picture 9">
            <a:extLst>
              <a:ext uri="{FF2B5EF4-FFF2-40B4-BE49-F238E27FC236}">
                <a16:creationId xmlns:a16="http://schemas.microsoft.com/office/drawing/2014/main" id="{F1C668B2-B30D-85BF-F035-F56AC9534C39}"/>
              </a:ext>
            </a:extLst>
          </p:cNvPr>
          <p:cNvPicPr>
            <a:picLocks noChangeAspect="1"/>
          </p:cNvPicPr>
          <p:nvPr/>
        </p:nvPicPr>
        <p:blipFill>
          <a:blip r:embed="rId2">
            <a:extLst>
              <a:ext uri="{28A0092B-C50C-407E-A947-70E740481C1C}">
                <a14:useLocalDpi xmlns:a14="http://schemas.microsoft.com/office/drawing/2010/main" val="0"/>
              </a:ext>
            </a:extLst>
          </a:blip>
          <a:srcRect t="3333"/>
          <a:stretch/>
        </p:blipFill>
        <p:spPr>
          <a:xfrm>
            <a:off x="2728717" y="3597653"/>
            <a:ext cx="2496425" cy="2047100"/>
          </a:xfrm>
          <a:prstGeom prst="rect">
            <a:avLst/>
          </a:prstGeom>
        </p:spPr>
      </p:pic>
      <p:pic>
        <p:nvPicPr>
          <p:cNvPr id="12" name="Picture 11">
            <a:extLst>
              <a:ext uri="{FF2B5EF4-FFF2-40B4-BE49-F238E27FC236}">
                <a16:creationId xmlns:a16="http://schemas.microsoft.com/office/drawing/2014/main" id="{D2547CF1-7217-3770-19E2-EE8893D10C77}"/>
              </a:ext>
            </a:extLst>
          </p:cNvPr>
          <p:cNvPicPr>
            <a:picLocks noChangeAspect="1"/>
          </p:cNvPicPr>
          <p:nvPr/>
        </p:nvPicPr>
        <p:blipFill>
          <a:blip r:embed="rId3">
            <a:extLst>
              <a:ext uri="{28A0092B-C50C-407E-A947-70E740481C1C}">
                <a14:useLocalDpi xmlns:a14="http://schemas.microsoft.com/office/drawing/2010/main" val="0"/>
              </a:ext>
            </a:extLst>
          </a:blip>
          <a:srcRect l="1341" r="3654"/>
          <a:stretch/>
        </p:blipFill>
        <p:spPr>
          <a:xfrm>
            <a:off x="6363477" y="3482566"/>
            <a:ext cx="2989554" cy="2206690"/>
          </a:xfrm>
          <a:prstGeom prst="rect">
            <a:avLst/>
          </a:prstGeom>
        </p:spPr>
      </p:pic>
      <p:sp>
        <p:nvSpPr>
          <p:cNvPr id="13" name="TextBox 12">
            <a:extLst>
              <a:ext uri="{FF2B5EF4-FFF2-40B4-BE49-F238E27FC236}">
                <a16:creationId xmlns:a16="http://schemas.microsoft.com/office/drawing/2014/main" id="{48432397-6F49-18B6-8323-8355B3AAA1F4}"/>
              </a:ext>
            </a:extLst>
          </p:cNvPr>
          <p:cNvSpPr txBox="1"/>
          <p:nvPr/>
        </p:nvSpPr>
        <p:spPr>
          <a:xfrm>
            <a:off x="3375261" y="5965586"/>
            <a:ext cx="5831632" cy="369332"/>
          </a:xfrm>
          <a:prstGeom prst="rect">
            <a:avLst/>
          </a:prstGeom>
          <a:noFill/>
        </p:spPr>
        <p:txBody>
          <a:bodyPr wrap="square" rtlCol="0">
            <a:spAutoFit/>
          </a:bodyPr>
          <a:lstStyle/>
          <a:p>
            <a:r>
              <a:rPr lang="en-IN" dirty="0"/>
              <a:t>Difference in x-ray images in Normal and abnormal cases</a:t>
            </a:r>
          </a:p>
        </p:txBody>
      </p:sp>
    </p:spTree>
    <p:extLst>
      <p:ext uri="{BB962C8B-B14F-4D97-AF65-F5344CB8AC3E}">
        <p14:creationId xmlns:p14="http://schemas.microsoft.com/office/powerpoint/2010/main" val="19400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E141-A440-8C48-73D8-08B24656D80C}"/>
              </a:ext>
            </a:extLst>
          </p:cNvPr>
          <p:cNvSpPr>
            <a:spLocks noGrp="1"/>
          </p:cNvSpPr>
          <p:nvPr>
            <p:ph type="title"/>
          </p:nvPr>
        </p:nvSpPr>
        <p:spPr>
          <a:xfrm>
            <a:off x="754225" y="527633"/>
            <a:ext cx="10515600" cy="1325563"/>
          </a:xfrm>
        </p:spPr>
        <p:txBody>
          <a:bodyPr/>
          <a:lstStyle/>
          <a:p>
            <a:r>
              <a:rPr lang="en-IN" b="1" dirty="0"/>
              <a:t>Problem statement</a:t>
            </a:r>
          </a:p>
        </p:txBody>
      </p:sp>
      <p:sp>
        <p:nvSpPr>
          <p:cNvPr id="3" name="Content Placeholder 2">
            <a:extLst>
              <a:ext uri="{FF2B5EF4-FFF2-40B4-BE49-F238E27FC236}">
                <a16:creationId xmlns:a16="http://schemas.microsoft.com/office/drawing/2014/main" id="{84A7B9D6-6D5F-8AA1-F23A-4DFF17632A03}"/>
              </a:ext>
            </a:extLst>
          </p:cNvPr>
          <p:cNvSpPr>
            <a:spLocks noGrp="1"/>
          </p:cNvSpPr>
          <p:nvPr>
            <p:ph idx="1"/>
          </p:nvPr>
        </p:nvSpPr>
        <p:spPr>
          <a:xfrm>
            <a:off x="688910" y="1963154"/>
            <a:ext cx="10515600" cy="2931691"/>
          </a:xfrm>
        </p:spPr>
        <p:txBody>
          <a:bodyPr>
            <a:noAutofit/>
          </a:bodyPr>
          <a:lstStyle/>
          <a:p>
            <a:pPr marL="45720" indent="0" algn="just">
              <a:lnSpc>
                <a:spcPct val="150000"/>
              </a:lnSpc>
              <a:buNone/>
            </a:pPr>
            <a:r>
              <a:rPr lang="en-US" sz="2400" dirty="0">
                <a:latin typeface="Times New Roman" panose="02020603050405020304" pitchFamily="18" charset="0"/>
                <a:cs typeface="Times New Roman" panose="02020603050405020304" pitchFamily="18" charset="0"/>
              </a:rPr>
              <a:t>Project aims to develop a deep learning-based model for </a:t>
            </a:r>
            <a:r>
              <a:rPr lang="en-IN" sz="2400" dirty="0">
                <a:latin typeface="Times New Roman" panose="02020603050405020304" pitchFamily="18" charset="0"/>
                <a:cs typeface="Times New Roman" panose="02020603050405020304" pitchFamily="18" charset="0"/>
              </a:rPr>
              <a:t>Automated </a:t>
            </a:r>
            <a:r>
              <a:rPr lang="en-US" sz="2400" dirty="0">
                <a:latin typeface="Times New Roman" panose="02020603050405020304" pitchFamily="18" charset="0"/>
                <a:cs typeface="Times New Roman" panose="02020603050405020304" pitchFamily="18" charset="0"/>
              </a:rPr>
              <a:t>Pneumonia detection from chest X-ray images. By leveraging Convolutional Neural Networks (CNNs), the model will classify images as either </a:t>
            </a:r>
            <a:r>
              <a:rPr lang="en-US" sz="2400" b="1" dirty="0">
                <a:latin typeface="Times New Roman" panose="02020603050405020304" pitchFamily="18" charset="0"/>
                <a:cs typeface="Times New Roman" panose="02020603050405020304" pitchFamily="18" charset="0"/>
              </a:rPr>
              <a:t>Normal</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Pneumonia</a:t>
            </a:r>
            <a:r>
              <a:rPr lang="en-US" sz="2400" dirty="0">
                <a:latin typeface="Times New Roman" panose="02020603050405020304" pitchFamily="18" charset="0"/>
                <a:cs typeface="Times New Roman" panose="02020603050405020304" pitchFamily="18" charset="0"/>
              </a:rPr>
              <a:t>, improving diagnostic accuracy and efficiency while reducing human error.</a:t>
            </a:r>
          </a:p>
        </p:txBody>
      </p:sp>
    </p:spTree>
    <p:extLst>
      <p:ext uri="{BB962C8B-B14F-4D97-AF65-F5344CB8AC3E}">
        <p14:creationId xmlns:p14="http://schemas.microsoft.com/office/powerpoint/2010/main" val="8916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998A-EBCF-E910-70A6-FD5E24C2509A}"/>
              </a:ext>
            </a:extLst>
          </p:cNvPr>
          <p:cNvSpPr>
            <a:spLocks noGrp="1"/>
          </p:cNvSpPr>
          <p:nvPr>
            <p:ph type="title"/>
          </p:nvPr>
        </p:nvSpPr>
        <p:spPr>
          <a:xfrm>
            <a:off x="686398" y="185131"/>
            <a:ext cx="10240478" cy="872541"/>
          </a:xfrm>
        </p:spPr>
        <p:txBody>
          <a:bodyPr>
            <a:normAutofit/>
          </a:bodyPr>
          <a:lstStyle/>
          <a:p>
            <a:r>
              <a:rPr lang="en-IN" b="1" dirty="0"/>
              <a:t>Literature Review</a:t>
            </a:r>
          </a:p>
        </p:txBody>
      </p:sp>
      <p:graphicFrame>
        <p:nvGraphicFramePr>
          <p:cNvPr id="8" name="Content Placeholder 3">
            <a:extLst>
              <a:ext uri="{FF2B5EF4-FFF2-40B4-BE49-F238E27FC236}">
                <a16:creationId xmlns:a16="http://schemas.microsoft.com/office/drawing/2014/main" id="{B0944894-269C-CCC9-68EB-5BF3A472DF72}"/>
              </a:ext>
            </a:extLst>
          </p:cNvPr>
          <p:cNvGraphicFramePr>
            <a:graphicFrameLocks noGrp="1"/>
          </p:cNvGraphicFramePr>
          <p:nvPr>
            <p:ph idx="1"/>
            <p:extLst>
              <p:ext uri="{D42A27DB-BD31-4B8C-83A1-F6EECF244321}">
                <p14:modId xmlns:p14="http://schemas.microsoft.com/office/powerpoint/2010/main" val="127346516"/>
              </p:ext>
            </p:extLst>
          </p:nvPr>
        </p:nvGraphicFramePr>
        <p:xfrm>
          <a:off x="1048025" y="1147665"/>
          <a:ext cx="9517224" cy="5342081"/>
        </p:xfrm>
        <a:graphic>
          <a:graphicData uri="http://schemas.openxmlformats.org/drawingml/2006/table">
            <a:tbl>
              <a:tblPr>
                <a:tableStyleId>{5C22544A-7EE6-4342-B048-85BDC9FD1C3A}</a:tableStyleId>
              </a:tblPr>
              <a:tblGrid>
                <a:gridCol w="842457">
                  <a:extLst>
                    <a:ext uri="{9D8B030D-6E8A-4147-A177-3AD203B41FA5}">
                      <a16:colId xmlns:a16="http://schemas.microsoft.com/office/drawing/2014/main" val="980831231"/>
                    </a:ext>
                  </a:extLst>
                </a:gridCol>
                <a:gridCol w="4677629">
                  <a:extLst>
                    <a:ext uri="{9D8B030D-6E8A-4147-A177-3AD203B41FA5}">
                      <a16:colId xmlns:a16="http://schemas.microsoft.com/office/drawing/2014/main" val="1496288335"/>
                    </a:ext>
                  </a:extLst>
                </a:gridCol>
                <a:gridCol w="2333980">
                  <a:extLst>
                    <a:ext uri="{9D8B030D-6E8A-4147-A177-3AD203B41FA5}">
                      <a16:colId xmlns:a16="http://schemas.microsoft.com/office/drawing/2014/main" val="1528875035"/>
                    </a:ext>
                  </a:extLst>
                </a:gridCol>
                <a:gridCol w="1663158">
                  <a:extLst>
                    <a:ext uri="{9D8B030D-6E8A-4147-A177-3AD203B41FA5}">
                      <a16:colId xmlns:a16="http://schemas.microsoft.com/office/drawing/2014/main" val="1113689014"/>
                    </a:ext>
                  </a:extLst>
                </a:gridCol>
              </a:tblGrid>
              <a:tr h="978361">
                <a:tc>
                  <a:txBody>
                    <a:bodyPr/>
                    <a:lstStyle/>
                    <a:p>
                      <a:pPr algn="just">
                        <a:lnSpc>
                          <a:spcPct val="107000"/>
                        </a:lnSpc>
                        <a:spcAft>
                          <a:spcPts val="800"/>
                        </a:spcAft>
                        <a:buNone/>
                      </a:pPr>
                      <a:r>
                        <a:rPr lang="en-IN" sz="2000" kern="100" dirty="0">
                          <a:effectLst/>
                        </a:rPr>
                        <a:t>Sr.</a:t>
                      </a:r>
                    </a:p>
                    <a:p>
                      <a:pPr algn="just">
                        <a:lnSpc>
                          <a:spcPct val="107000"/>
                        </a:lnSpc>
                        <a:spcAft>
                          <a:spcPts val="800"/>
                        </a:spcAft>
                        <a:buNone/>
                      </a:pPr>
                      <a:r>
                        <a:rPr lang="en-IN" sz="2000" kern="100" dirty="0">
                          <a:effectLst/>
                        </a:rPr>
                        <a:t>no</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dirty="0">
                          <a:effectLst/>
                        </a:rPr>
                        <a:t>Paper Allocation</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Author</a:t>
                      </a:r>
                    </a:p>
                    <a:p>
                      <a:pPr algn="just">
                        <a:lnSpc>
                          <a:spcPct val="107000"/>
                        </a:lnSpc>
                        <a:spcAft>
                          <a:spcPts val="800"/>
                        </a:spcAft>
                        <a:buNone/>
                      </a:pPr>
                      <a:r>
                        <a:rPr lang="en-IN" sz="2000" kern="100">
                          <a:effectLst/>
                        </a:rPr>
                        <a:t> </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Methods</a:t>
                      </a:r>
                    </a:p>
                    <a:p>
                      <a:pPr algn="just">
                        <a:lnSpc>
                          <a:spcPct val="107000"/>
                        </a:lnSpc>
                        <a:spcAft>
                          <a:spcPts val="800"/>
                        </a:spcAft>
                        <a:buNone/>
                      </a:pPr>
                      <a:r>
                        <a:rPr lang="en-IN" sz="2000" kern="100">
                          <a:effectLst/>
                        </a:rPr>
                        <a:t> </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extLst>
                  <a:ext uri="{0D108BD9-81ED-4DB2-BD59-A6C34878D82A}">
                    <a16:rowId xmlns:a16="http://schemas.microsoft.com/office/drawing/2014/main" val="378581389"/>
                  </a:ext>
                </a:extLst>
              </a:tr>
              <a:tr h="1291543">
                <a:tc>
                  <a:txBody>
                    <a:bodyPr/>
                    <a:lstStyle/>
                    <a:p>
                      <a:pPr algn="just">
                        <a:lnSpc>
                          <a:spcPct val="107000"/>
                        </a:lnSpc>
                        <a:spcAft>
                          <a:spcPts val="800"/>
                        </a:spcAft>
                        <a:buNone/>
                      </a:pPr>
                      <a:r>
                        <a:rPr lang="en-IN" sz="2000" kern="100">
                          <a:effectLst/>
                        </a:rPr>
                        <a:t>1</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dirty="0">
                          <a:effectLst/>
                        </a:rPr>
                        <a:t>Bayesian convolutional</a:t>
                      </a:r>
                    </a:p>
                    <a:p>
                      <a:pPr algn="just">
                        <a:lnSpc>
                          <a:spcPct val="107000"/>
                        </a:lnSpc>
                        <a:spcAft>
                          <a:spcPts val="800"/>
                        </a:spcAft>
                        <a:buNone/>
                      </a:pPr>
                      <a:r>
                        <a:rPr lang="en-IN" sz="2000" kern="100" dirty="0">
                          <a:effectLst/>
                        </a:rPr>
                        <a:t>neural network estimation for paediatric pneumonia detection and diagnosis</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dirty="0" err="1">
                          <a:effectLst/>
                        </a:rPr>
                        <a:t>Vandecia</a:t>
                      </a:r>
                      <a:r>
                        <a:rPr lang="en-IN" sz="2000" kern="100" dirty="0">
                          <a:effectLst/>
                        </a:rPr>
                        <a:t> Fernandes et al.</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Bayesian convolutional neural network</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extLst>
                  <a:ext uri="{0D108BD9-81ED-4DB2-BD59-A6C34878D82A}">
                    <a16:rowId xmlns:a16="http://schemas.microsoft.com/office/drawing/2014/main" val="933670594"/>
                  </a:ext>
                </a:extLst>
              </a:tr>
              <a:tr h="502594">
                <a:tc>
                  <a:txBody>
                    <a:bodyPr/>
                    <a:lstStyle/>
                    <a:p>
                      <a:pPr algn="just">
                        <a:lnSpc>
                          <a:spcPct val="107000"/>
                        </a:lnSpc>
                        <a:spcAft>
                          <a:spcPts val="800"/>
                        </a:spcAft>
                        <a:buNone/>
                      </a:pPr>
                      <a:r>
                        <a:rPr lang="en-IN" sz="2000" kern="100">
                          <a:effectLst/>
                        </a:rPr>
                        <a:t>2</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Transfer Learning from Pneumonia to COVID-19</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Hongen Lu et al.</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Transfer Learning</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extLst>
                  <a:ext uri="{0D108BD9-81ED-4DB2-BD59-A6C34878D82A}">
                    <a16:rowId xmlns:a16="http://schemas.microsoft.com/office/drawing/2014/main" val="2111343372"/>
                  </a:ext>
                </a:extLst>
              </a:tr>
              <a:tr h="815776">
                <a:tc>
                  <a:txBody>
                    <a:bodyPr/>
                    <a:lstStyle/>
                    <a:p>
                      <a:pPr algn="just">
                        <a:lnSpc>
                          <a:spcPct val="107000"/>
                        </a:lnSpc>
                        <a:spcAft>
                          <a:spcPts val="800"/>
                        </a:spcAft>
                        <a:buNone/>
                      </a:pPr>
                      <a:r>
                        <a:rPr lang="en-IN" sz="2000" kern="100">
                          <a:effectLst/>
                        </a:rPr>
                        <a:t>3</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Pneumonia and COVID-19 Detection using Convolutional Neural Networks</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dirty="0">
                          <a:effectLst/>
                        </a:rPr>
                        <a:t>Sammy V. Militante et al.</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Convolutional Neural Networks</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extLst>
                  <a:ext uri="{0D108BD9-81ED-4DB2-BD59-A6C34878D82A}">
                    <a16:rowId xmlns:a16="http://schemas.microsoft.com/office/drawing/2014/main" val="1163673245"/>
                  </a:ext>
                </a:extLst>
              </a:tr>
              <a:tr h="815776">
                <a:tc>
                  <a:txBody>
                    <a:bodyPr/>
                    <a:lstStyle/>
                    <a:p>
                      <a:pPr algn="just">
                        <a:lnSpc>
                          <a:spcPct val="107000"/>
                        </a:lnSpc>
                        <a:spcAft>
                          <a:spcPts val="800"/>
                        </a:spcAft>
                        <a:buNone/>
                      </a:pPr>
                      <a:r>
                        <a:rPr lang="en-IN" sz="2000" kern="100">
                          <a:effectLst/>
                        </a:rPr>
                        <a:t>4</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Pneumonia Detection through Adaptive Deep Learning Models of Convolutional Neural Networks</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a:effectLst/>
                        </a:rPr>
                        <a:t>Nanette V. Dionisio et al.</a:t>
                      </a:r>
                      <a:endParaRPr lang="en-IN" sz="2000" kern="10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tc>
                  <a:txBody>
                    <a:bodyPr/>
                    <a:lstStyle/>
                    <a:p>
                      <a:pPr algn="just">
                        <a:lnSpc>
                          <a:spcPct val="107000"/>
                        </a:lnSpc>
                        <a:spcAft>
                          <a:spcPts val="800"/>
                        </a:spcAft>
                        <a:buNone/>
                      </a:pPr>
                      <a:r>
                        <a:rPr lang="en-IN" sz="2000" kern="100" dirty="0">
                          <a:effectLst/>
                        </a:rPr>
                        <a:t>Deep Learning Models</a:t>
                      </a: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txBody>
                  <a:tcPr marL="63500" marR="63500" marT="63500" marB="63500"/>
                </a:tc>
                <a:extLst>
                  <a:ext uri="{0D108BD9-81ED-4DB2-BD59-A6C34878D82A}">
                    <a16:rowId xmlns:a16="http://schemas.microsoft.com/office/drawing/2014/main" val="4110166682"/>
                  </a:ext>
                </a:extLst>
              </a:tr>
            </a:tbl>
          </a:graphicData>
        </a:graphic>
      </p:graphicFrame>
    </p:spTree>
    <p:extLst>
      <p:ext uri="{BB962C8B-B14F-4D97-AF65-F5344CB8AC3E}">
        <p14:creationId xmlns:p14="http://schemas.microsoft.com/office/powerpoint/2010/main" val="3048773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9093-C7E8-60B0-04A9-3A6A7CFDF5B7}"/>
              </a:ext>
            </a:extLst>
          </p:cNvPr>
          <p:cNvSpPr>
            <a:spLocks noGrp="1"/>
          </p:cNvSpPr>
          <p:nvPr>
            <p:ph type="title"/>
          </p:nvPr>
        </p:nvSpPr>
        <p:spPr>
          <a:xfrm>
            <a:off x="838200" y="691696"/>
            <a:ext cx="10515600" cy="1325563"/>
          </a:xfrm>
        </p:spPr>
        <p:txBody>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DF0265AF-6761-E0C2-1849-0FF141EE7B4F}"/>
              </a:ext>
            </a:extLst>
          </p:cNvPr>
          <p:cNvSpPr>
            <a:spLocks noGrp="1"/>
          </p:cNvSpPr>
          <p:nvPr>
            <p:ph idx="1"/>
          </p:nvPr>
        </p:nvSpPr>
        <p:spPr>
          <a:xfrm>
            <a:off x="838200" y="2309769"/>
            <a:ext cx="10616665" cy="3064664"/>
          </a:xfrm>
        </p:spPr>
        <p:txBody>
          <a:bodyPr>
            <a:normAutofit/>
          </a:bodyPr>
          <a:lstStyle/>
          <a:p>
            <a:pPr>
              <a:buNone/>
            </a:pPr>
            <a:r>
              <a:rPr lang="en-US" sz="2400" dirty="0">
                <a:latin typeface="Times New Roman" panose="02020603050405020304" pitchFamily="18" charset="0"/>
                <a:cs typeface="Times New Roman" panose="02020603050405020304" pitchFamily="18" charset="0"/>
              </a:rPr>
              <a:t>The existing system for pneumonia detection is built using a custom Convolutional Neural Network (CNN) architecture. </a:t>
            </a:r>
          </a:p>
          <a:p>
            <a:pPr>
              <a:buNone/>
            </a:pPr>
            <a:r>
              <a:rPr lang="en-US" sz="2400" dirty="0">
                <a:latin typeface="Times New Roman" panose="02020603050405020304" pitchFamily="18" charset="0"/>
                <a:cs typeface="Times New Roman" panose="02020603050405020304" pitchFamily="18" charset="0"/>
              </a:rPr>
              <a:t>This model comprises: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Three convolutional layers followed by </a:t>
            </a:r>
            <a:r>
              <a:rPr lang="en-US" sz="2400" dirty="0" err="1">
                <a:latin typeface="Times New Roman" panose="02020603050405020304" pitchFamily="18" charset="0"/>
                <a:cs typeface="Times New Roman" panose="02020603050405020304" pitchFamily="18" charset="0"/>
              </a:rPr>
              <a:t>ReLU</a:t>
            </a:r>
            <a:r>
              <a:rPr lang="en-US" sz="2400" dirty="0">
                <a:latin typeface="Times New Roman" panose="02020603050405020304" pitchFamily="18" charset="0"/>
                <a:cs typeface="Times New Roman" panose="02020603050405020304" pitchFamily="18" charset="0"/>
              </a:rPr>
              <a:t> activation and feature mapping.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fully connected (dense) layers.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SoftMax activation layer for final classification.</a:t>
            </a:r>
          </a:p>
        </p:txBody>
      </p:sp>
    </p:spTree>
    <p:extLst>
      <p:ext uri="{BB962C8B-B14F-4D97-AF65-F5344CB8AC3E}">
        <p14:creationId xmlns:p14="http://schemas.microsoft.com/office/powerpoint/2010/main" val="125403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EF4C45-A68A-3B0F-BA66-2C1B7D2B67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24" t="16299" r="52019" b="8566"/>
          <a:stretch/>
        </p:blipFill>
        <p:spPr bwMode="auto">
          <a:xfrm>
            <a:off x="4282751" y="813763"/>
            <a:ext cx="3386126" cy="582458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954230DB-4AD7-211B-BDD8-D6433AB58C75}"/>
              </a:ext>
            </a:extLst>
          </p:cNvPr>
          <p:cNvSpPr txBox="1"/>
          <p:nvPr/>
        </p:nvSpPr>
        <p:spPr>
          <a:xfrm>
            <a:off x="3047223" y="228988"/>
            <a:ext cx="6097554" cy="584775"/>
          </a:xfrm>
          <a:prstGeom prst="rect">
            <a:avLst/>
          </a:prstGeom>
          <a:noFill/>
        </p:spPr>
        <p:txBody>
          <a:bodyPr wrap="square">
            <a:spAutoFit/>
          </a:bodyPr>
          <a:lstStyle/>
          <a:p>
            <a:r>
              <a:rPr lang="en-IN" sz="3200" b="1" dirty="0">
                <a:latin typeface="+mj-lt"/>
              </a:rPr>
              <a:t>Existing System: Custom CNN Flow</a:t>
            </a:r>
          </a:p>
        </p:txBody>
      </p:sp>
    </p:spTree>
    <p:extLst>
      <p:ext uri="{BB962C8B-B14F-4D97-AF65-F5344CB8AC3E}">
        <p14:creationId xmlns:p14="http://schemas.microsoft.com/office/powerpoint/2010/main" val="40737620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3282</TotalTime>
  <Words>1960</Words>
  <Application>Microsoft Office PowerPoint</Application>
  <PresentationFormat>Widescreen</PresentationFormat>
  <Paragraphs>161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Calibri</vt:lpstr>
      <vt:lpstr>Calibri Light</vt:lpstr>
      <vt:lpstr>CIDFont</vt:lpstr>
      <vt:lpstr>Courier New</vt:lpstr>
      <vt:lpstr>Symbol</vt:lpstr>
      <vt:lpstr>Times New Roman</vt:lpstr>
      <vt:lpstr>Office Theme</vt:lpstr>
      <vt:lpstr>PNEUMONIA DETECTION USING DEEP LEARNING</vt:lpstr>
      <vt:lpstr>Contents</vt:lpstr>
      <vt:lpstr>PowerPoint Presentation</vt:lpstr>
      <vt:lpstr>PowerPoint Presentation</vt:lpstr>
      <vt:lpstr>Introduction</vt:lpstr>
      <vt:lpstr>Problem statement</vt:lpstr>
      <vt:lpstr>Literature Review</vt:lpstr>
      <vt:lpstr>Existing system</vt:lpstr>
      <vt:lpstr>PowerPoint Presentation</vt:lpstr>
      <vt:lpstr>PowerPoint Presentation</vt:lpstr>
      <vt:lpstr>Proposed System</vt:lpstr>
      <vt:lpstr>PowerPoint Presentation</vt:lpstr>
      <vt:lpstr>Dataset Description</vt:lpstr>
      <vt:lpstr>Libraries Used</vt:lpstr>
      <vt:lpstr>Architecture of VGG19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Page (Upload Interface):The page displays an upload button for users to submit chest X-ray images.   When an image is uploaded,It is sent via a POST request to the Flask backend (app.py).The image is preprocessed (resized, normalized).  The preprocessed image is passed into the VGG19 model for prediction </vt:lpstr>
      <vt:lpstr>PowerPoint Presentation</vt:lpstr>
      <vt:lpstr>PowerPoint Presentation</vt:lpstr>
      <vt:lpstr>Conclusion</vt:lpstr>
      <vt:lpstr>Future scope</vt:lpstr>
      <vt:lpstr>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MYOCARDIAL INFARCTION DETECTION USING ECG</dc:title>
  <dc:creator>Vedavarshitha Botsa</dc:creator>
  <cp:lastModifiedBy>Noorjahan Shaik</cp:lastModifiedBy>
  <cp:revision>29</cp:revision>
  <dcterms:created xsi:type="dcterms:W3CDTF">2024-02-27T00:55:53Z</dcterms:created>
  <dcterms:modified xsi:type="dcterms:W3CDTF">2025-05-21T16:54:37Z</dcterms:modified>
</cp:coreProperties>
</file>