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b="0" i="0" dirty="0"/>
            <a:t>Contexte et présentation du jeu de données</a:t>
          </a:r>
          <a:r>
            <a:rPr lang="fr-FR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b="0" i="0" dirty="0"/>
            <a:t>Présentation de l’analyse pré-exploratoire</a:t>
          </a:r>
          <a:endParaRPr lang="fr-F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b="0" i="0" dirty="0"/>
            <a:t>Questions-réponses</a:t>
          </a:r>
          <a:endParaRPr lang="fr-F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Contexte et présentation du jeu de données</a:t>
          </a:r>
          <a:r>
            <a:rPr lang="fr-FR" sz="21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Présentation de l’analyse pré-exploratoire</a:t>
          </a:r>
          <a:endParaRPr lang="fr-FR" sz="21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Questions-réponses</a:t>
          </a:r>
          <a:endParaRPr lang="fr-FR" sz="21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31/03/2021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27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11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04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03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35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32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995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071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18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832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79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8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23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0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49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79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31/03/2021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fr-FR" sz="4200" dirty="0">
                <a:solidFill>
                  <a:schemeClr val="bg1"/>
                </a:solidFill>
              </a:rPr>
              <a:t>									PROJET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					      Analyse des données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F9E54-746D-4EEA-95CD-98B0E278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31844"/>
            <a:ext cx="10946215" cy="44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1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9E31C0-8536-4A41-BD1A-DBC2D68D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4143"/>
            <a:ext cx="10298958" cy="41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9F468E-8B0F-4F2E-ADF6-1519A8D5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60864"/>
            <a:ext cx="6972300" cy="41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4BB382-E167-4812-8CF7-6DBA3B7AB494}"/>
              </a:ext>
            </a:extLst>
          </p:cNvPr>
          <p:cNvSpPr txBox="1"/>
          <p:nvPr/>
        </p:nvSpPr>
        <p:spPr>
          <a:xfrm>
            <a:off x="685800" y="2247900"/>
            <a:ext cx="10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Exploration de l’indicateur Démographique (Nombre d’habitants âgés de 15-24 ans):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548133-14EA-4C4A-AD9E-52B4BF3F5DFB}"/>
              </a:ext>
            </a:extLst>
          </p:cNvPr>
          <p:cNvSpPr txBox="1"/>
          <p:nvPr/>
        </p:nvSpPr>
        <p:spPr>
          <a:xfrm>
            <a:off x="1093760" y="2777810"/>
            <a:ext cx="636114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Moyenne, Médiane et Ecart-type au niveau pays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84EA8D-707F-4BED-A45F-BBC2A52A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60" y="3307720"/>
            <a:ext cx="6361140" cy="1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42CCF9-E219-4628-88C8-65EC82AA6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342730"/>
            <a:ext cx="10226507" cy="41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6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9903AF-F5DE-42F7-91AB-AD13BDE1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00595"/>
            <a:ext cx="10223500" cy="37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2C7D3D-1527-48EC-AD58-5B52A053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599" y="1962880"/>
            <a:ext cx="5878611" cy="47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4BB382-E167-4812-8CF7-6DBA3B7AB494}"/>
              </a:ext>
            </a:extLst>
          </p:cNvPr>
          <p:cNvSpPr txBox="1"/>
          <p:nvPr/>
        </p:nvSpPr>
        <p:spPr>
          <a:xfrm>
            <a:off x="685800" y="2247900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Exploration de l’indicateur Employabilité (Pourcentage de la population éduquée bénéficiant d’un emploi):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548133-14EA-4C4A-AD9E-52B4BF3F5DFB}"/>
              </a:ext>
            </a:extLst>
          </p:cNvPr>
          <p:cNvSpPr txBox="1"/>
          <p:nvPr/>
        </p:nvSpPr>
        <p:spPr>
          <a:xfrm>
            <a:off x="890560" y="3133410"/>
            <a:ext cx="530704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Moyenne, Médiane et Ecart-type au niveau pays :            Actifs avec éducation supérieure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371763-C4EF-448C-87A3-D4154C1E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60" y="3800257"/>
            <a:ext cx="5307040" cy="1431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98B494-3075-42E0-AA69-54B5148D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62" y="3800256"/>
            <a:ext cx="4986338" cy="13496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DF1F2C3-6280-4632-9E49-8F80179825FB}"/>
              </a:ext>
            </a:extLst>
          </p:cNvPr>
          <p:cNvSpPr txBox="1"/>
          <p:nvPr/>
        </p:nvSpPr>
        <p:spPr>
          <a:xfrm>
            <a:off x="6389660" y="3133410"/>
            <a:ext cx="530704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Moyenne, Médiane et Ecart-type au niveau pays :            Actifs avec éducation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311130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6665DE-3200-4318-BEFC-9F864AEC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47596"/>
            <a:ext cx="10241796" cy="42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5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68D203-5ED5-4BAC-A427-AC6CBB39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186300"/>
            <a:ext cx="10381496" cy="43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sz="2000" dirty="0"/>
              <a:t>Analyse des données de systèmes éducatifs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7357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au contenu 4" descr="Valeurs numériques">
            <a:extLst>
              <a:ext uri="{FF2B5EF4-FFF2-40B4-BE49-F238E27FC236}">
                <a16:creationId xmlns:a16="http://schemas.microsoft.com/office/drawing/2014/main" id="{27EBBD3F-0163-46BA-9806-92B5A85998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84" r="9091" b="111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3. QUESTIONs / Réponses</a:t>
            </a:r>
            <a:br>
              <a:rPr lang="en-US" sz="360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555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1.  Contexte &amp; présentation du jeu de données  </a:t>
            </a:r>
          </a:p>
        </p:txBody>
      </p:sp>
      <p:pic>
        <p:nvPicPr>
          <p:cNvPr id="11" name="Espace réservé a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0670E1-0138-4D50-9347-1C748DDB8144}"/>
              </a:ext>
            </a:extLst>
          </p:cNvPr>
          <p:cNvSpPr txBox="1"/>
          <p:nvPr/>
        </p:nvSpPr>
        <p:spPr>
          <a:xfrm>
            <a:off x="6400799" y="2642297"/>
            <a:ext cx="479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" panose="020B0604020202020204" pitchFamily="34" charset="0"/>
                <a:cs typeface="Aharoni" panose="020B0604020202020204" pitchFamily="2" charset="-79"/>
              </a:rPr>
              <a:t>Start-up de la </a:t>
            </a:r>
            <a:r>
              <a:rPr lang="fr-FR" sz="1600" dirty="0" err="1">
                <a:latin typeface="Arial Nova" panose="020B0604020202020204" pitchFamily="34" charset="0"/>
                <a:cs typeface="Aharoni" panose="020B0604020202020204" pitchFamily="2" charset="-79"/>
              </a:rPr>
              <a:t>EdTech</a:t>
            </a:r>
            <a:r>
              <a:rPr lang="fr-FR" sz="1600" dirty="0">
                <a:latin typeface="Arial Nova" panose="020B0604020202020204" pitchFamily="34" charset="0"/>
                <a:cs typeface="Aharoni" panose="020B0604020202020204" pitchFamily="2" charset="-79"/>
              </a:rPr>
              <a:t>, propose des contenus en ligne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" panose="020B0604020202020204" pitchFamily="34" charset="0"/>
                <a:cs typeface="Aharoni" panose="020B0604020202020204" pitchFamily="2" charset="-79"/>
              </a:rPr>
              <a:t>Cible : public de niveau lycée &amp; université</a:t>
            </a:r>
          </a:p>
          <a:p>
            <a:pPr lvl="1" algn="just"/>
            <a:endParaRPr lang="fr-FR" sz="1600" dirty="0">
              <a:latin typeface="Arial Nova" panose="020B0604020202020204" pitchFamily="34" charset="0"/>
              <a:cs typeface="Aharoni" panose="020B0604020202020204" pitchFamily="2" charset="-79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" panose="020B0604020202020204" pitchFamily="34" charset="0"/>
                <a:cs typeface="Aharoni" panose="020B0604020202020204" pitchFamily="2" charset="-79"/>
              </a:rPr>
              <a:t>Expansion à l’international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" panose="020B0604020202020204" pitchFamily="34" charset="0"/>
                <a:cs typeface="Aharoni" panose="020B0604020202020204" pitchFamily="2" charset="-79"/>
              </a:rPr>
              <a:t> Quels pays ou régions cibler en priorité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8759C6-DA9C-479E-863F-B94B1B8C3CEB}"/>
              </a:ext>
            </a:extLst>
          </p:cNvPr>
          <p:cNvSpPr txBox="1"/>
          <p:nvPr/>
        </p:nvSpPr>
        <p:spPr>
          <a:xfrm>
            <a:off x="6400800" y="2231480"/>
            <a:ext cx="4797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Nova" panose="020B0504020202020204" pitchFamily="34" charset="0"/>
              </a:rPr>
              <a:t>L’entreprise  ACADEMY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19A759-D4A9-4BE1-A5B5-2A58607CFF0A}"/>
              </a:ext>
            </a:extLst>
          </p:cNvPr>
          <p:cNvSpPr txBox="1"/>
          <p:nvPr/>
        </p:nvSpPr>
        <p:spPr>
          <a:xfrm>
            <a:off x="6420680" y="4703008"/>
            <a:ext cx="4797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Nova" panose="020B0504020202020204" pitchFamily="34" charset="0"/>
              </a:rPr>
              <a:t>Le jeu de 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7B262D-4772-4873-922D-4107DDF426B9}"/>
              </a:ext>
            </a:extLst>
          </p:cNvPr>
          <p:cNvSpPr txBox="1"/>
          <p:nvPr/>
        </p:nvSpPr>
        <p:spPr>
          <a:xfrm>
            <a:off x="6407422" y="5180089"/>
            <a:ext cx="479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" panose="020B0604020202020204" pitchFamily="34" charset="0"/>
                <a:cs typeface="Aharoni" panose="020B0604020202020204" pitchFamily="2" charset="-79"/>
              </a:rPr>
              <a:t>5 fichiers, en format csv, issus de la Banque Mondiale.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2.1. Qualité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17C8C3-73A3-40A4-9C7E-B4EA6AF1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93" y="2751275"/>
            <a:ext cx="3086100" cy="21240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0CAA27-45AD-4E15-832E-26EB3415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93" y="4917554"/>
            <a:ext cx="3086100" cy="990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145A907-C721-4B02-8BC7-A6C3CCE1E2D7}"/>
              </a:ext>
            </a:extLst>
          </p:cNvPr>
          <p:cNvSpPr txBox="1"/>
          <p:nvPr/>
        </p:nvSpPr>
        <p:spPr>
          <a:xfrm>
            <a:off x="758993" y="2321169"/>
            <a:ext cx="311861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df1 =</a:t>
            </a:r>
            <a:r>
              <a:rPr lang="fr-FR" dirty="0" err="1">
                <a:latin typeface="Arial Narrow" panose="020B0606020202030204" pitchFamily="34" charset="0"/>
              </a:rPr>
              <a:t>EdStatsCountry</a:t>
            </a:r>
            <a:endParaRPr lang="fr-FR" dirty="0">
              <a:latin typeface="Arial Narrow" panose="020B0606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BA57E2A-A813-478F-8A4F-894E549B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853" y="2744925"/>
            <a:ext cx="3086100" cy="2105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E682614-4AC6-41FC-A74F-B91716ACA553}"/>
              </a:ext>
            </a:extLst>
          </p:cNvPr>
          <p:cNvSpPr txBox="1"/>
          <p:nvPr/>
        </p:nvSpPr>
        <p:spPr>
          <a:xfrm>
            <a:off x="4138760" y="2318821"/>
            <a:ext cx="311861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df2 =</a:t>
            </a:r>
            <a:r>
              <a:rPr lang="fr-FR" dirty="0" err="1">
                <a:latin typeface="Arial Narrow" panose="020B0606020202030204" pitchFamily="34" charset="0"/>
              </a:rPr>
              <a:t>EdStatsCountry-Series</a:t>
            </a:r>
            <a:endParaRPr lang="fr-FR" dirty="0">
              <a:latin typeface="Arial Narrow" panose="020B0606020202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AA761C-F46F-41B2-8C5F-97C09A266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853" y="4891286"/>
            <a:ext cx="3086100" cy="11708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EC50BF3-4178-4B14-A9B9-B2B1D43E4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740" y="2770325"/>
            <a:ext cx="3068153" cy="20953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BC31604-1175-4370-88F6-AB1869B7A15B}"/>
              </a:ext>
            </a:extLst>
          </p:cNvPr>
          <p:cNvSpPr txBox="1"/>
          <p:nvPr/>
        </p:nvSpPr>
        <p:spPr>
          <a:xfrm>
            <a:off x="7514422" y="2330541"/>
            <a:ext cx="311861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df3 =</a:t>
            </a:r>
            <a:r>
              <a:rPr lang="fr-FR" dirty="0" err="1">
                <a:latin typeface="Arial Narrow" panose="020B0606020202030204" pitchFamily="34" charset="0"/>
              </a:rPr>
              <a:t>EdStatsData</a:t>
            </a:r>
            <a:endParaRPr lang="fr-FR" dirty="0">
              <a:latin typeface="Arial Narrow" panose="020B060602020203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180165A-2E12-4711-A832-4BF3A3F9B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1136" y="4895508"/>
            <a:ext cx="3060757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71CFD078-7F2E-4861-9C27-445FAFD343EC}"/>
              </a:ext>
            </a:extLst>
          </p:cNvPr>
          <p:cNvSpPr/>
          <p:nvPr/>
        </p:nvSpPr>
        <p:spPr>
          <a:xfrm>
            <a:off x="497836" y="1536700"/>
            <a:ext cx="3185164" cy="4953000"/>
          </a:xfrm>
          <a:prstGeom prst="mathMultiply">
            <a:avLst/>
          </a:prstGeom>
          <a:solidFill>
            <a:srgbClr val="C0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7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2.1. Qualité des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45A907-C721-4B02-8BC7-A6C3CCE1E2D7}"/>
              </a:ext>
            </a:extLst>
          </p:cNvPr>
          <p:cNvSpPr txBox="1"/>
          <p:nvPr/>
        </p:nvSpPr>
        <p:spPr>
          <a:xfrm>
            <a:off x="2692400" y="2321169"/>
            <a:ext cx="31664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df4 =</a:t>
            </a:r>
            <a:r>
              <a:rPr lang="fr-FR" dirty="0" err="1">
                <a:latin typeface="Arial Narrow" panose="020B0606020202030204" pitchFamily="34" charset="0"/>
              </a:rPr>
              <a:t>EdStatsFootNote</a:t>
            </a:r>
            <a:endParaRPr lang="fr-FR" dirty="0">
              <a:latin typeface="Arial Narrow" panose="020B0606020202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682614-4AC6-41FC-A74F-B91716ACA553}"/>
              </a:ext>
            </a:extLst>
          </p:cNvPr>
          <p:cNvSpPr txBox="1"/>
          <p:nvPr/>
        </p:nvSpPr>
        <p:spPr>
          <a:xfrm>
            <a:off x="6119960" y="2318821"/>
            <a:ext cx="311861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df5 =</a:t>
            </a:r>
            <a:r>
              <a:rPr lang="fr-FR" dirty="0" err="1">
                <a:latin typeface="Arial Narrow" panose="020B0606020202030204" pitchFamily="34" charset="0"/>
              </a:rPr>
              <a:t>EdStatsSeries</a:t>
            </a:r>
            <a:endParaRPr lang="fr-FR" dirty="0">
              <a:latin typeface="Arial Narrow" panose="020B0606020202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364641-F202-416E-9C44-BFE08BE4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2736850"/>
            <a:ext cx="3166403" cy="2095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F613E4-9DE8-4BE7-9640-1B3C3268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4881562"/>
            <a:ext cx="3163374" cy="904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71CFD078-7F2E-4861-9C27-445FAFD343EC}"/>
              </a:ext>
            </a:extLst>
          </p:cNvPr>
          <p:cNvSpPr/>
          <p:nvPr/>
        </p:nvSpPr>
        <p:spPr>
          <a:xfrm>
            <a:off x="2648477" y="1892300"/>
            <a:ext cx="3185164" cy="4953000"/>
          </a:xfrm>
          <a:prstGeom prst="mathMultiply">
            <a:avLst/>
          </a:prstGeom>
          <a:solidFill>
            <a:srgbClr val="C0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A4697A-DE34-4216-8DBF-E6D32CA12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960" y="2732087"/>
            <a:ext cx="3094650" cy="2105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0267A72-3583-4413-87C8-3E1EE4A33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878387"/>
            <a:ext cx="3118610" cy="895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F8F543A6-046B-49EE-81CD-CAB4631DF776}"/>
              </a:ext>
            </a:extLst>
          </p:cNvPr>
          <p:cNvSpPr/>
          <p:nvPr/>
        </p:nvSpPr>
        <p:spPr>
          <a:xfrm>
            <a:off x="5899697" y="1717990"/>
            <a:ext cx="3185164" cy="4953000"/>
          </a:xfrm>
          <a:prstGeom prst="mathMultiply">
            <a:avLst/>
          </a:prstGeom>
          <a:solidFill>
            <a:srgbClr val="C0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0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2.2. SELECTION DES VARIABLES A CONSERVER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3C2A22-956A-4861-B02D-E3895337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2601799"/>
            <a:ext cx="4858111" cy="155733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C191505-806B-4C02-A46B-3C1D7F9A7E3D}"/>
              </a:ext>
            </a:extLst>
          </p:cNvPr>
          <p:cNvSpPr/>
          <p:nvPr/>
        </p:nvSpPr>
        <p:spPr>
          <a:xfrm>
            <a:off x="6184900" y="3098800"/>
            <a:ext cx="7620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E039E6-A6B8-49C6-A7E6-4B6DBAE09532}"/>
              </a:ext>
            </a:extLst>
          </p:cNvPr>
          <p:cNvSpPr txBox="1"/>
          <p:nvPr/>
        </p:nvSpPr>
        <p:spPr>
          <a:xfrm>
            <a:off x="736598" y="2223729"/>
            <a:ext cx="485811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df2 =</a:t>
            </a:r>
            <a:r>
              <a:rPr lang="fr-FR" dirty="0" err="1">
                <a:latin typeface="Arial Narrow" panose="020B0606020202030204" pitchFamily="34" charset="0"/>
              </a:rPr>
              <a:t>EdStatsCountry-Series</a:t>
            </a:r>
            <a:endParaRPr lang="fr-FR" dirty="0">
              <a:latin typeface="Arial Narrow" panose="020B0606020202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C065AA-F29C-4AFE-AF64-7BAB2A6E83B7}"/>
              </a:ext>
            </a:extLst>
          </p:cNvPr>
          <p:cNvSpPr txBox="1"/>
          <p:nvPr/>
        </p:nvSpPr>
        <p:spPr>
          <a:xfrm>
            <a:off x="7178510" y="2802235"/>
            <a:ext cx="443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Sélection de 4 variables et suppression des 28 autres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valeurs manquantes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07861B-9F82-48CE-BA77-23851D8D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98" y="4873197"/>
            <a:ext cx="5629275" cy="13335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01F2DB5-461C-4EE0-9AC4-64C50793149C}"/>
              </a:ext>
            </a:extLst>
          </p:cNvPr>
          <p:cNvSpPr txBox="1"/>
          <p:nvPr/>
        </p:nvSpPr>
        <p:spPr>
          <a:xfrm>
            <a:off x="736598" y="4503865"/>
            <a:ext cx="56292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df3 = </a:t>
            </a:r>
            <a:r>
              <a:rPr lang="fr-FR" dirty="0" err="1">
                <a:latin typeface="Arial Narrow" panose="020B0606020202030204" pitchFamily="34" charset="0"/>
              </a:rPr>
              <a:t>EdStatsData</a:t>
            </a:r>
            <a:endParaRPr lang="fr-FR" dirty="0">
              <a:latin typeface="Arial Narrow" panose="020B0606020202030204" pitchFamily="34" charset="0"/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8DE3EA5B-DF5E-4731-A455-02F664489600}"/>
              </a:ext>
            </a:extLst>
          </p:cNvPr>
          <p:cNvSpPr/>
          <p:nvPr/>
        </p:nvSpPr>
        <p:spPr>
          <a:xfrm>
            <a:off x="6565900" y="5209747"/>
            <a:ext cx="7620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2E9656-7C1A-42E6-8061-73C9B4D24CBF}"/>
              </a:ext>
            </a:extLst>
          </p:cNvPr>
          <p:cNvSpPr txBox="1"/>
          <p:nvPr/>
        </p:nvSpPr>
        <p:spPr>
          <a:xfrm>
            <a:off x="7327900" y="4873197"/>
            <a:ext cx="455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 la colonne « </a:t>
            </a:r>
            <a:r>
              <a:rPr lang="fr-FR" dirty="0" err="1"/>
              <a:t>Unnamed</a:t>
            </a:r>
            <a:r>
              <a:rPr lang="fr-FR" dirty="0"/>
              <a:t>: 69 »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Sélection parmi les 3 665 indicateurs dans « Indicator Name » des indicateurs pertinents pour notre mission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70A3764-ACD8-4EBC-AB3F-EE462C21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Unnamed: 69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Préparation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4687CF-72D7-413F-A504-8F742FEF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260600"/>
            <a:ext cx="7322962" cy="3693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4BB382-E167-4812-8CF7-6DBA3B7AB494}"/>
              </a:ext>
            </a:extLst>
          </p:cNvPr>
          <p:cNvSpPr txBox="1"/>
          <p:nvPr/>
        </p:nvSpPr>
        <p:spPr>
          <a:xfrm>
            <a:off x="685800" y="224790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Jointure des </a:t>
            </a:r>
            <a:r>
              <a:rPr lang="fr-FR" b="1" dirty="0" err="1"/>
              <a:t>Dataframes</a:t>
            </a:r>
            <a:r>
              <a:rPr lang="fr-FR" b="1" dirty="0"/>
              <a:t> df2 &amp; df3</a:t>
            </a:r>
            <a:r>
              <a:rPr lang="fr-FR" dirty="0"/>
              <a:t>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81395B-258E-4F39-9B2A-848EF09B5FB5}"/>
              </a:ext>
            </a:extLst>
          </p:cNvPr>
          <p:cNvSpPr txBox="1"/>
          <p:nvPr/>
        </p:nvSpPr>
        <p:spPr>
          <a:xfrm>
            <a:off x="685800" y="2962476"/>
            <a:ext cx="10553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Filtrage des données via la sélection d’indicateurs pertinents pour notre mission 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Création du </a:t>
            </a:r>
            <a:r>
              <a:rPr lang="fr-FR" dirty="0" err="1"/>
              <a:t>Dataframe</a:t>
            </a:r>
            <a:r>
              <a:rPr lang="fr-FR" dirty="0"/>
              <a:t> « </a:t>
            </a:r>
            <a:r>
              <a:rPr lang="fr-FR" dirty="0" err="1"/>
              <a:t>Tech_indicators</a:t>
            </a:r>
            <a:r>
              <a:rPr lang="fr-FR" dirty="0"/>
              <a:t> » </a:t>
            </a:r>
            <a:r>
              <a:rPr lang="fr-FR" dirty="0">
                <a:sym typeface="Wingdings" panose="05000000000000000000" pitchFamily="2" charset="2"/>
              </a:rPr>
              <a:t> Objectif : mesurer le taux d’équipement des habitants en connexion internet et en PC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Filtrage des données par date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On  retient les dates dont les données sont les plus fournies et les plus récentes; En l’occurrence 2012 à 2016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Suppression des données manquantes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 l’issue du nettoyage, ne reste plus que l’indicateur qui mesure le pourcentage de détention d’internet (la donnée concernant le hardware n’étant pas suffisamment fournie) 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B4959E-75E9-4CE8-80AB-DDBE15808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99" y="3958017"/>
            <a:ext cx="10437817" cy="5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Préparation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4BB382-E167-4812-8CF7-6DBA3B7AB494}"/>
              </a:ext>
            </a:extLst>
          </p:cNvPr>
          <p:cNvSpPr txBox="1"/>
          <p:nvPr/>
        </p:nvSpPr>
        <p:spPr>
          <a:xfrm>
            <a:off x="685800" y="2247900"/>
            <a:ext cx="947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Création de 2 autres </a:t>
            </a:r>
            <a:r>
              <a:rPr lang="fr-FR" b="1" dirty="0" err="1"/>
              <a:t>Dataframe</a:t>
            </a:r>
            <a:r>
              <a:rPr lang="fr-FR" b="1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demographic_indicators</a:t>
            </a:r>
            <a:r>
              <a:rPr lang="fr-FR" b="1" dirty="0"/>
              <a:t> permettant de mesurer le nombre de public cible âgé de 15-24 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employability_indicators</a:t>
            </a:r>
            <a:r>
              <a:rPr lang="fr-FR" b="1" dirty="0"/>
              <a:t> mesurant le pourcentage d’actifs avec une éducation intermédiaire ou supérieure et bénéficiant d’un emploi local.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84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2. Analyse EXPLORATOIRE</a:t>
            </a:r>
            <a:br>
              <a:rPr lang="fr-FR" dirty="0"/>
            </a:br>
            <a:r>
              <a:rPr lang="fr-FR" sz="1800" dirty="0"/>
              <a:t>2.3. Visualisation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4BB382-E167-4812-8CF7-6DBA3B7AB494}"/>
              </a:ext>
            </a:extLst>
          </p:cNvPr>
          <p:cNvSpPr txBox="1"/>
          <p:nvPr/>
        </p:nvSpPr>
        <p:spPr>
          <a:xfrm>
            <a:off x="685800" y="2247900"/>
            <a:ext cx="94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Exploration de l’indicateur Tech (pourcentage de la population équipée d’internet):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8195E5-BCB0-4B2F-9BCE-974B56D7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60" y="3147142"/>
            <a:ext cx="6361140" cy="18129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548133-14EA-4C4A-AD9E-52B4BF3F5DFB}"/>
              </a:ext>
            </a:extLst>
          </p:cNvPr>
          <p:cNvSpPr txBox="1"/>
          <p:nvPr/>
        </p:nvSpPr>
        <p:spPr>
          <a:xfrm>
            <a:off x="1093760" y="2777810"/>
            <a:ext cx="636114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Moyenne, Médiane et Ecart-type au niveau pays</a:t>
            </a:r>
          </a:p>
        </p:txBody>
      </p:sp>
    </p:spTree>
    <p:extLst>
      <p:ext uri="{BB962C8B-B14F-4D97-AF65-F5344CB8AC3E}">
        <p14:creationId xmlns:p14="http://schemas.microsoft.com/office/powerpoint/2010/main" val="20036505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pointe</Template>
  <TotalTime>346</TotalTime>
  <Words>579</Words>
  <Application>Microsoft Office PowerPoint</Application>
  <PresentationFormat>Grand écran</PresentationFormat>
  <Paragraphs>88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Arial Nova</vt:lpstr>
      <vt:lpstr>Calibri</vt:lpstr>
      <vt:lpstr>Courier New</vt:lpstr>
      <vt:lpstr>Gill Sans MT</vt:lpstr>
      <vt:lpstr>Wingdings 2</vt:lpstr>
      <vt:lpstr>Dividende</vt:lpstr>
      <vt:lpstr>         PROJET 2 </vt:lpstr>
      <vt:lpstr>Analyse des données de systèmes éducatifs</vt:lpstr>
      <vt:lpstr>1.  Contexte &amp; présentation du jeu de données  </vt:lpstr>
      <vt:lpstr>2. Analyse EXPLORATOIRE 2.1. Qualité des données</vt:lpstr>
      <vt:lpstr>2. Analyse EXPLORATOIRE 2.1. Qualité des données</vt:lpstr>
      <vt:lpstr>2. Analyse EXPLORATOIRE 2.2. SELECTION DES VARIABLES A CONSERVER</vt:lpstr>
      <vt:lpstr>2. Analyse EXPLORATOIRE 2.3. Préparation DES Données</vt:lpstr>
      <vt:lpstr>2. Analyse EXPLORATOIRE 2.3. Préparation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2. Analyse EXPLORATOIRE 2.3. Visualisation DES Données</vt:lpstr>
      <vt:lpstr>3. QUESTIONs / Réponses 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SHERALI ASSEFY</dc:creator>
  <cp:lastModifiedBy>SHERALI ASSEFY</cp:lastModifiedBy>
  <cp:revision>31</cp:revision>
  <dcterms:created xsi:type="dcterms:W3CDTF">2021-03-31T18:14:46Z</dcterms:created>
  <dcterms:modified xsi:type="dcterms:W3CDTF">2021-04-01T00:01:45Z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