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7" r:id="rId5"/>
    <p:sldId id="258" r:id="rId6"/>
    <p:sldId id="272" r:id="rId7"/>
    <p:sldId id="275" r:id="rId8"/>
    <p:sldId id="276" r:id="rId9"/>
    <p:sldId id="277" r:id="rId10"/>
    <p:sldId id="278" r:id="rId11"/>
    <p:sldId id="279" r:id="rId12"/>
    <p:sldId id="280" r:id="rId13"/>
    <p:sldId id="260" r:id="rId14"/>
    <p:sldId id="292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74" r:id="rId2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08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D365-8FC1-4D01-A948-217AAD7A8313}" type="datetime1">
              <a:rPr lang="fr-FR" smtClean="0"/>
              <a:t>18/04/2022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F9FC-DF79-49E2-A94E-21EC262B976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134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85894B-BD9A-4ED9-A73F-5EFC8D57D3CB}" type="datetime1">
              <a:rPr lang="fr-FR" noProof="0" smtClean="0"/>
              <a:t>18/04/2022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665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848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530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088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127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406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494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7082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001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501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809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625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226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4076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54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8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769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94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847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365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637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763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10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1" name="Espace réservé d’imag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33" name="Espace réservé d’image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4" name="Espace réservé d’image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5" name="Espace réservé d’image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répertori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2" name="Espace réservé d’image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3" name="Espace réservé d’image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 err="1"/>
              <a:t>Thank</a:t>
            </a:r>
            <a:r>
              <a:rPr lang="fr-FR" noProof="0" dirty="0"/>
              <a:t> </a:t>
            </a:r>
            <a:br>
              <a:rPr lang="fr-FR" noProof="0" dirty="0"/>
            </a:br>
            <a:r>
              <a:rPr lang="fr-FR" noProof="0" dirty="0"/>
              <a:t>à vous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E-mail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Téléphone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FONCTION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Décrivez votre grande idée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éro et icô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Résultat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7" name="Espace réservé d’image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Espace réservé d’image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ctionnement vertical 60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 de contenu 6 x avec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0" name="Espace réservé du texte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Bloc de contenu avec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1" name="Espace réservé d’imag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S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Photo complè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hyperlink" Target="https://fr.wikipedia.org/wiki/Fichier:Paquet_Petit_Beurre_LU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 descr="Médecin pointant du doigt sur un écran de grande taille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110000"/>
              </a:lnSpc>
            </a:pPr>
            <a:r>
              <a:rPr lang="fr-FR" sz="2800" dirty="0"/>
              <a:t>CONCEVEZ UNE APPLICATION AU SERVICE DE </a:t>
            </a:r>
            <a:br>
              <a:rPr lang="fr-FR" sz="2800" dirty="0"/>
            </a:br>
            <a:r>
              <a:rPr lang="fr-FR" sz="2800" dirty="0"/>
              <a:t>LA SANTE PUBLIQUE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511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fr-FR" dirty="0"/>
              <a:t>Sherali ASSEFY</a:t>
            </a:r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 flipV="1">
            <a:off x="3687084" y="3395817"/>
            <a:ext cx="7692116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450000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Espace réservé d’image 47" descr="Docteur examinant un tomodensitogramme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* D’après une enquête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10</a:t>
            </a:fld>
            <a:endParaRPr lang="fr-FR" sz="1000" dirty="0"/>
          </a:p>
        </p:txBody>
      </p:sp>
      <p:pic>
        <p:nvPicPr>
          <p:cNvPr id="53" name="Espace réservé d’image 52" descr="Portefeuille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Espace réservé d’image 55" descr="Sté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Espace réservé d’image 59" descr="Tendance haussière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54412793-6ED9-49C9-B09E-E7DE1B0A4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46" y="4941"/>
            <a:ext cx="12171654" cy="7034488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4" name="Espace réservé du texte 3">
            <a:extLst>
              <a:ext uri="{FF2B5EF4-FFF2-40B4-BE49-F238E27FC236}">
                <a16:creationId xmlns:a16="http://schemas.microsoft.com/office/drawing/2014/main" id="{ED16780D-799F-4097-88DB-4B87EDB02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6600" y="2871335"/>
            <a:ext cx="5599146" cy="2348090"/>
          </a:xfrm>
          <a:gradFill>
            <a:gsLst>
              <a:gs pos="0">
                <a:schemeClr val="tx2"/>
              </a:gs>
              <a:gs pos="83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fr-FR" dirty="0"/>
              <a:t>3. EXPLORATION DES DONNEES </a:t>
            </a:r>
          </a:p>
        </p:txBody>
      </p: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11</a:t>
            </a:fld>
            <a:endParaRPr lang="fr-FR" sz="10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303315" cy="370166"/>
          </a:xfrm>
        </p:spPr>
        <p:txBody>
          <a:bodyPr rtlCol="0"/>
          <a:lstStyle/>
          <a:p>
            <a:pPr rtl="0"/>
            <a:r>
              <a:rPr lang="fr-FR" dirty="0"/>
              <a:t>3. 1.  Analyse univariées – </a:t>
            </a:r>
            <a:r>
              <a:rPr lang="fr-FR" sz="2800" dirty="0"/>
              <a:t>variables numériques</a:t>
            </a:r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C66AE4-DD94-4A5D-9FD8-AF3999B15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227" y="1520368"/>
            <a:ext cx="7874001" cy="220092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2383667-B3DB-42EB-8EFC-BF1570564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227" y="3918874"/>
            <a:ext cx="7874001" cy="213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5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12</a:t>
            </a:fld>
            <a:endParaRPr lang="fr-FR" sz="10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303315" cy="370166"/>
          </a:xfrm>
        </p:spPr>
        <p:txBody>
          <a:bodyPr rtlCol="0"/>
          <a:lstStyle/>
          <a:p>
            <a:pPr rtl="0"/>
            <a:r>
              <a:rPr lang="fr-FR" dirty="0"/>
              <a:t>3. 1.  Analyse univariées – </a:t>
            </a:r>
            <a:r>
              <a:rPr lang="fr-FR" sz="2800" dirty="0"/>
              <a:t>variables numériques</a:t>
            </a:r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5ED834-9F37-4D5D-A89F-40FC3147B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228" y="1538967"/>
            <a:ext cx="7874001" cy="21091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467ABA-54A0-4FEE-8DD4-2E9AE15D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228" y="3853195"/>
            <a:ext cx="7874001" cy="21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5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13</a:t>
            </a:fld>
            <a:endParaRPr lang="fr-FR" sz="1000" dirty="0"/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2A940-8DA7-481A-8335-66AD13C7A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228" y="1588845"/>
            <a:ext cx="7874001" cy="21160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51B4F7-A41F-46EC-ACBE-B7E97C0E6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228" y="3840405"/>
            <a:ext cx="7857592" cy="2116048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660EF049-1ECF-47C3-BD5D-6B816C53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303315" cy="370166"/>
          </a:xfrm>
        </p:spPr>
        <p:txBody>
          <a:bodyPr rtlCol="0"/>
          <a:lstStyle/>
          <a:p>
            <a:pPr rtl="0"/>
            <a:r>
              <a:rPr lang="fr-FR" dirty="0"/>
              <a:t>3. 1.  Analyse univariées – </a:t>
            </a:r>
            <a:r>
              <a:rPr lang="fr-FR" sz="2800" dirty="0"/>
              <a:t>variables numériques</a:t>
            </a:r>
          </a:p>
        </p:txBody>
      </p:sp>
    </p:spTree>
    <p:extLst>
      <p:ext uri="{BB962C8B-B14F-4D97-AF65-F5344CB8AC3E}">
        <p14:creationId xmlns:p14="http://schemas.microsoft.com/office/powerpoint/2010/main" val="370561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14</a:t>
            </a:fld>
            <a:endParaRPr lang="fr-FR" sz="1000" dirty="0"/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60EF049-1ECF-47C3-BD5D-6B816C53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303315" cy="370166"/>
          </a:xfrm>
        </p:spPr>
        <p:txBody>
          <a:bodyPr rtlCol="0"/>
          <a:lstStyle/>
          <a:p>
            <a:pPr rtl="0"/>
            <a:r>
              <a:rPr lang="fr-FR" dirty="0"/>
              <a:t>3. 1.  Analyse univariées – </a:t>
            </a:r>
            <a:r>
              <a:rPr lang="fr-FR" sz="2800" dirty="0"/>
              <a:t>variables numériques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F2B3CC7-2909-420E-91CE-189045F00366}"/>
              </a:ext>
            </a:extLst>
          </p:cNvPr>
          <p:cNvSpPr txBox="1"/>
          <p:nvPr/>
        </p:nvSpPr>
        <p:spPr>
          <a:xfrm>
            <a:off x="1146629" y="2017486"/>
            <a:ext cx="8505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/>
              <a:t>Test de normalité :</a:t>
            </a:r>
          </a:p>
          <a:p>
            <a:endParaRPr lang="fr-FR" sz="20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fr-FR" i="0" dirty="0">
                <a:solidFill>
                  <a:srgbClr val="000000"/>
                </a:solidFill>
                <a:effectLst/>
                <a:latin typeface="Helvetica Neue"/>
              </a:rPr>
              <a:t>est de normalité d'Agostino &amp; Pearson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0000"/>
                </a:solidFill>
                <a:latin typeface="Helvetica Neue"/>
              </a:rPr>
              <a:t>Test </a:t>
            </a:r>
            <a:r>
              <a:rPr lang="fr-FR" i="0" dirty="0">
                <a:solidFill>
                  <a:srgbClr val="000000"/>
                </a:solidFill>
                <a:effectLst/>
                <a:latin typeface="Helvetica Neue"/>
              </a:rPr>
              <a:t>de normalité Kolmogorov Smirnov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62E35662-864B-434F-8304-ACA340B2413D}"/>
              </a:ext>
            </a:extLst>
          </p:cNvPr>
          <p:cNvSpPr/>
          <p:nvPr/>
        </p:nvSpPr>
        <p:spPr>
          <a:xfrm>
            <a:off x="2394857" y="3833368"/>
            <a:ext cx="1320800" cy="506403"/>
          </a:xfrm>
          <a:prstGeom prst="rightArrow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E2F814-96B9-401F-8997-E3A6681BA89A}"/>
              </a:ext>
            </a:extLst>
          </p:cNvPr>
          <p:cNvSpPr txBox="1"/>
          <p:nvPr/>
        </p:nvSpPr>
        <p:spPr>
          <a:xfrm>
            <a:off x="4192862" y="3701143"/>
            <a:ext cx="493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50000"/>
                  </a:schemeClr>
                </a:solidFill>
              </a:rPr>
              <a:t>Aucune des distributions des variables numériques ne suivent la loi normale</a:t>
            </a:r>
          </a:p>
        </p:txBody>
      </p:sp>
    </p:spTree>
    <p:extLst>
      <p:ext uri="{BB962C8B-B14F-4D97-AF65-F5344CB8AC3E}">
        <p14:creationId xmlns:p14="http://schemas.microsoft.com/office/powerpoint/2010/main" val="143642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15</a:t>
            </a:fld>
            <a:endParaRPr lang="fr-FR" sz="1000" dirty="0"/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60EF049-1ECF-47C3-BD5D-6B816C53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303315" cy="370166"/>
          </a:xfrm>
        </p:spPr>
        <p:txBody>
          <a:bodyPr rtlCol="0"/>
          <a:lstStyle/>
          <a:p>
            <a:pPr rtl="0"/>
            <a:r>
              <a:rPr lang="fr-FR" dirty="0"/>
              <a:t>3. 1.  Analyse univariées – </a:t>
            </a:r>
            <a:r>
              <a:rPr lang="fr-FR" sz="2800" dirty="0"/>
              <a:t>variables numériques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F2B3CC7-2909-420E-91CE-189045F00366}"/>
              </a:ext>
            </a:extLst>
          </p:cNvPr>
          <p:cNvSpPr txBox="1"/>
          <p:nvPr/>
        </p:nvSpPr>
        <p:spPr>
          <a:xfrm>
            <a:off x="1146629" y="2017486"/>
            <a:ext cx="8505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/>
              <a:t>Test de normalité :</a:t>
            </a:r>
          </a:p>
          <a:p>
            <a:endParaRPr lang="fr-FR" sz="20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fr-FR" i="0" dirty="0">
                <a:solidFill>
                  <a:srgbClr val="000000"/>
                </a:solidFill>
                <a:effectLst/>
                <a:latin typeface="Helvetica Neue"/>
              </a:rPr>
              <a:t>est de normalité d'Agostino &amp; Pearson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0000"/>
                </a:solidFill>
                <a:latin typeface="Helvetica Neue"/>
              </a:rPr>
              <a:t>Test </a:t>
            </a:r>
            <a:r>
              <a:rPr lang="fr-FR" i="0" dirty="0">
                <a:solidFill>
                  <a:srgbClr val="000000"/>
                </a:solidFill>
                <a:effectLst/>
                <a:latin typeface="Helvetica Neue"/>
              </a:rPr>
              <a:t>de normalité Kolmogorov Smirnov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62E35662-864B-434F-8304-ACA340B2413D}"/>
              </a:ext>
            </a:extLst>
          </p:cNvPr>
          <p:cNvSpPr/>
          <p:nvPr/>
        </p:nvSpPr>
        <p:spPr>
          <a:xfrm>
            <a:off x="2394857" y="3833368"/>
            <a:ext cx="1320800" cy="506403"/>
          </a:xfrm>
          <a:prstGeom prst="rightArrow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E2F814-96B9-401F-8997-E3A6681BA89A}"/>
              </a:ext>
            </a:extLst>
          </p:cNvPr>
          <p:cNvSpPr txBox="1"/>
          <p:nvPr/>
        </p:nvSpPr>
        <p:spPr>
          <a:xfrm>
            <a:off x="4192862" y="3701143"/>
            <a:ext cx="493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>
                    <a:lumMod val="50000"/>
                  </a:schemeClr>
                </a:solidFill>
              </a:rPr>
              <a:t>Aucune des distributions des variables numériques ne suivent la loi normale</a:t>
            </a:r>
          </a:p>
        </p:txBody>
      </p:sp>
    </p:spTree>
    <p:extLst>
      <p:ext uri="{BB962C8B-B14F-4D97-AF65-F5344CB8AC3E}">
        <p14:creationId xmlns:p14="http://schemas.microsoft.com/office/powerpoint/2010/main" val="233373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16</a:t>
            </a:fld>
            <a:endParaRPr lang="fr-FR" sz="1000" dirty="0"/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60EF049-1ECF-47C3-BD5D-6B816C53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303315" cy="370166"/>
          </a:xfrm>
        </p:spPr>
        <p:txBody>
          <a:bodyPr rtlCol="0"/>
          <a:lstStyle/>
          <a:p>
            <a:pPr rtl="0"/>
            <a:r>
              <a:rPr lang="fr-FR" dirty="0"/>
              <a:t>3. 1.  Analyse univariées – </a:t>
            </a:r>
            <a:r>
              <a:rPr lang="fr-FR" sz="2800" dirty="0"/>
              <a:t>variables catégorielles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7D4F4CF-42EA-4F4B-A08A-0696973A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85" y="2000045"/>
            <a:ext cx="4210557" cy="385967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9DF9918-5B23-42D4-A88B-1648166E0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741" y="2000045"/>
            <a:ext cx="7208411" cy="355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34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17</a:t>
            </a:fld>
            <a:endParaRPr lang="fr-FR" sz="1000" dirty="0"/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60EF049-1ECF-47C3-BD5D-6B816C53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303315" cy="370166"/>
          </a:xfrm>
        </p:spPr>
        <p:txBody>
          <a:bodyPr rtlCol="0"/>
          <a:lstStyle/>
          <a:p>
            <a:pPr rtl="0"/>
            <a:r>
              <a:rPr lang="fr-FR" dirty="0"/>
              <a:t>3. 1.  Analyse univariées – </a:t>
            </a:r>
            <a:r>
              <a:rPr lang="fr-FR" sz="2800" dirty="0"/>
              <a:t>variables catégorielles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E38F7F-7776-42B6-9C64-0AE3FBE4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702" y="1485247"/>
            <a:ext cx="8054831" cy="50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69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18</a:t>
            </a:fld>
            <a:endParaRPr lang="fr-FR" sz="1000" dirty="0"/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60EF049-1ECF-47C3-BD5D-6B816C53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303315" cy="370166"/>
          </a:xfrm>
        </p:spPr>
        <p:txBody>
          <a:bodyPr rtlCol="0"/>
          <a:lstStyle/>
          <a:p>
            <a:pPr rtl="0"/>
            <a:r>
              <a:rPr lang="fr-FR" dirty="0"/>
              <a:t>3. 2.  Analyse Bivariées – </a:t>
            </a:r>
            <a:r>
              <a:rPr lang="fr-FR" sz="2800" dirty="0"/>
              <a:t>MATRICE DE CONFUSION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D8DD16-38F7-4923-99E6-5F77C1172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868" y="1461661"/>
            <a:ext cx="5571066" cy="5349209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1D091FEF-3E64-41A6-8415-3B3786D325A2}"/>
              </a:ext>
            </a:extLst>
          </p:cNvPr>
          <p:cNvSpPr/>
          <p:nvPr/>
        </p:nvSpPr>
        <p:spPr>
          <a:xfrm>
            <a:off x="6066972" y="4400247"/>
            <a:ext cx="474134" cy="5926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1414AB4-73CA-4634-9BD1-46A7341D861B}"/>
              </a:ext>
            </a:extLst>
          </p:cNvPr>
          <p:cNvCxnSpPr/>
          <p:nvPr/>
        </p:nvCxnSpPr>
        <p:spPr>
          <a:xfrm>
            <a:off x="6574971" y="4717143"/>
            <a:ext cx="28593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81C29D6-ABAF-4B53-9A34-C959A366F2E8}"/>
              </a:ext>
            </a:extLst>
          </p:cNvPr>
          <p:cNvSpPr txBox="1"/>
          <p:nvPr/>
        </p:nvSpPr>
        <p:spPr>
          <a:xfrm>
            <a:off x="9434286" y="4400247"/>
            <a:ext cx="2203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Salt_100g et sodium_100g fortement corrélées</a:t>
            </a:r>
          </a:p>
        </p:txBody>
      </p:sp>
    </p:spTree>
    <p:extLst>
      <p:ext uri="{BB962C8B-B14F-4D97-AF65-F5344CB8AC3E}">
        <p14:creationId xmlns:p14="http://schemas.microsoft.com/office/powerpoint/2010/main" val="26315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19</a:t>
            </a:fld>
            <a:endParaRPr lang="fr-FR" sz="1000" dirty="0"/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60EF049-1ECF-47C3-BD5D-6B816C53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303315" cy="370166"/>
          </a:xfrm>
        </p:spPr>
        <p:txBody>
          <a:bodyPr rtlCol="0"/>
          <a:lstStyle/>
          <a:p>
            <a:pPr rtl="0"/>
            <a:r>
              <a:rPr lang="fr-FR" dirty="0"/>
              <a:t>3. 2.  Analyse Bivariées – </a:t>
            </a:r>
            <a:r>
              <a:rPr lang="fr-FR" sz="2800" dirty="0"/>
              <a:t>TEST CHI 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BCBB0A-2ADD-4382-AFF9-5647A5CE4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3" y="1421503"/>
            <a:ext cx="5699654" cy="25264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A48B4C-EECD-4059-9341-CCC5EB3FF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3" y="3952157"/>
            <a:ext cx="5685538" cy="2685710"/>
          </a:xfrm>
          <a:prstGeom prst="rect">
            <a:avLst/>
          </a:prstGeom>
        </p:spPr>
      </p:pic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6C4403D2-60C4-40CD-BA69-EF60E9600AAC}"/>
              </a:ext>
            </a:extLst>
          </p:cNvPr>
          <p:cNvSpPr/>
          <p:nvPr/>
        </p:nvSpPr>
        <p:spPr>
          <a:xfrm>
            <a:off x="6434667" y="1421503"/>
            <a:ext cx="558800" cy="5090735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EA8ED6-5B7C-4EBC-A81F-AA13221E073C}"/>
              </a:ext>
            </a:extLst>
          </p:cNvPr>
          <p:cNvSpPr txBox="1"/>
          <p:nvPr/>
        </p:nvSpPr>
        <p:spPr>
          <a:xfrm>
            <a:off x="7328814" y="3428999"/>
            <a:ext cx="4246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4">
                    <a:lumMod val="50000"/>
                  </a:schemeClr>
                </a:solidFill>
              </a:rPr>
              <a:t>Toutes les variables numériques sont dépendantes de la variable nutri-score-fr_100g</a:t>
            </a:r>
          </a:p>
        </p:txBody>
      </p:sp>
    </p:spTree>
    <p:extLst>
      <p:ext uri="{BB962C8B-B14F-4D97-AF65-F5344CB8AC3E}">
        <p14:creationId xmlns:p14="http://schemas.microsoft.com/office/powerpoint/2010/main" val="356405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Espace réservé d’image 27" descr="Femme regardant par une porte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 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fr-FR" sz="1500" dirty="0"/>
              <a:t>Calculer automatiquement le Nutri-score à partir du scan des ingrédients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 rtlCol="0"/>
          <a:lstStyle/>
          <a:p>
            <a:pPr rtl="0"/>
            <a:r>
              <a:rPr lang="fr-FR" sz="3200" dirty="0"/>
              <a:t> 1. idée d’APPLICATION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5040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grpSp>
        <p:nvGrpSpPr>
          <p:cNvPr id="36" name="Groupe 35" descr="Icône d’ampoule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2" name="Espace réservé du numéro de diapositive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/>
              <a:t>2</a:t>
            </a:fld>
            <a:endParaRPr lang="fr-FR" sz="100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20</a:t>
            </a:fld>
            <a:endParaRPr lang="fr-FR" sz="1000" dirty="0"/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60EF049-1ECF-47C3-BD5D-6B816C53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303315" cy="370166"/>
          </a:xfrm>
        </p:spPr>
        <p:txBody>
          <a:bodyPr rtlCol="0"/>
          <a:lstStyle/>
          <a:p>
            <a:pPr rtl="0"/>
            <a:r>
              <a:rPr lang="fr-FR" dirty="0"/>
              <a:t>3. 3.  Analyse Multivariées - ACP </a:t>
            </a:r>
            <a:endParaRPr lang="fr-FR" sz="2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F60F97-9307-4B05-B6B5-94558CACD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50" y="1903185"/>
            <a:ext cx="8689677" cy="3992089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A6E4CAA-218F-43DC-B970-F2D1DBB97722}"/>
              </a:ext>
            </a:extLst>
          </p:cNvPr>
          <p:cNvSpPr/>
          <p:nvPr/>
        </p:nvSpPr>
        <p:spPr>
          <a:xfrm>
            <a:off x="6901544" y="2402114"/>
            <a:ext cx="42091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878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21</a:t>
            </a:fld>
            <a:endParaRPr lang="fr-FR" sz="1000" dirty="0"/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60EF049-1ECF-47C3-BD5D-6B816C53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303315" cy="370166"/>
          </a:xfrm>
        </p:spPr>
        <p:txBody>
          <a:bodyPr rtlCol="0"/>
          <a:lstStyle/>
          <a:p>
            <a:pPr rtl="0"/>
            <a:r>
              <a:rPr lang="fr-FR" dirty="0"/>
              <a:t>3. 3.  Analyse Multivariées - ACP</a:t>
            </a:r>
            <a:endParaRPr lang="fr-FR" sz="2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D300B44-9195-4857-ADBC-05B81E13F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320" y="1421503"/>
            <a:ext cx="5492475" cy="524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83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22</a:t>
            </a:fld>
            <a:endParaRPr lang="fr-FR" sz="1000" dirty="0"/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60EF049-1ECF-47C3-BD5D-6B816C53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303315" cy="370166"/>
          </a:xfrm>
        </p:spPr>
        <p:txBody>
          <a:bodyPr rtlCol="0"/>
          <a:lstStyle/>
          <a:p>
            <a:pPr rtl="0"/>
            <a:r>
              <a:rPr lang="fr-FR" dirty="0"/>
              <a:t>3. 4.  </a:t>
            </a:r>
            <a:r>
              <a:rPr lang="fr-FR" sz="2800" dirty="0"/>
              <a:t>TEST PREDICTION NUTRI-SCORE </a:t>
            </a:r>
            <a:r>
              <a:rPr lang="fr-FR" dirty="0"/>
              <a:t>– </a:t>
            </a:r>
            <a:r>
              <a:rPr lang="fr-FR" sz="2400" dirty="0"/>
              <a:t>RANDOM REGRESOR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43BEB4-D66A-4617-B4F2-0AC73F17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99" y="1542397"/>
            <a:ext cx="5286758" cy="496984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BEAA95-7C18-43BA-BA00-E0069C4D8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066" y="1542397"/>
            <a:ext cx="3822020" cy="41190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3997D6D-2B78-4B4D-8370-DE95480E2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065" y="5768335"/>
            <a:ext cx="4453739" cy="4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7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 descr="Scientifique regardant un tube à essai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29028"/>
            <a:ext cx="12192000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MERCI 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objet 7" descr="Rectangle beig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4428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3</a:t>
            </a:fld>
            <a:endParaRPr lang="fr-FR" sz="10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Comment ça marche ?</a:t>
            </a:r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7" name="Image 6" descr="Une image contenant texte, bonbon&#10;&#10;Description générée automatiquement">
            <a:extLst>
              <a:ext uri="{FF2B5EF4-FFF2-40B4-BE49-F238E27FC236}">
                <a16:creationId xmlns:a16="http://schemas.microsoft.com/office/drawing/2014/main" id="{D0D1ECFF-81F4-42DE-AA5D-DD0BB4086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301648">
            <a:off x="677335" y="2770505"/>
            <a:ext cx="2641599" cy="131698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01A9DC-F651-4497-9DC5-59C0B2AD5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871" y="2167014"/>
            <a:ext cx="2523971" cy="252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228777B-E1A3-46B8-BA85-D1A7539D1F9A}"/>
              </a:ext>
            </a:extLst>
          </p:cNvPr>
          <p:cNvSpPr txBox="1"/>
          <p:nvPr/>
        </p:nvSpPr>
        <p:spPr>
          <a:xfrm>
            <a:off x="722099" y="1893043"/>
            <a:ext cx="3447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8C9CC48-FF7A-4AC6-876A-BC8737517585}"/>
              </a:ext>
            </a:extLst>
          </p:cNvPr>
          <p:cNvSpPr txBox="1"/>
          <p:nvPr/>
        </p:nvSpPr>
        <p:spPr>
          <a:xfrm>
            <a:off x="4359934" y="1893043"/>
            <a:ext cx="3447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25D7C94-9CD1-4191-8F3B-3CC0E4681967}"/>
              </a:ext>
            </a:extLst>
          </p:cNvPr>
          <p:cNvSpPr txBox="1"/>
          <p:nvPr/>
        </p:nvSpPr>
        <p:spPr>
          <a:xfrm>
            <a:off x="8431186" y="1900303"/>
            <a:ext cx="34470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B6007A-77EE-4AFF-B187-1B287AFBD5D8}"/>
              </a:ext>
            </a:extLst>
          </p:cNvPr>
          <p:cNvSpPr txBox="1"/>
          <p:nvPr/>
        </p:nvSpPr>
        <p:spPr>
          <a:xfrm>
            <a:off x="1204686" y="4690985"/>
            <a:ext cx="2523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Je souhaite connaitre la qualité nutritionnelle d’un produit qui n’a pas de nutri-score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CFB797E-D33F-4E68-98BD-CE48A96A7749}"/>
              </a:ext>
            </a:extLst>
          </p:cNvPr>
          <p:cNvSpPr txBox="1"/>
          <p:nvPr/>
        </p:nvSpPr>
        <p:spPr>
          <a:xfrm>
            <a:off x="5098870" y="5141038"/>
            <a:ext cx="252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Je scanne les ingrédients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5570160-1C4C-4DD0-98B5-584D9E6CE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536" y="2630713"/>
            <a:ext cx="3153230" cy="1596572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AA0A124F-BF88-408A-8211-E46FE8F4D8B8}"/>
              </a:ext>
            </a:extLst>
          </p:cNvPr>
          <p:cNvSpPr txBox="1"/>
          <p:nvPr/>
        </p:nvSpPr>
        <p:spPr>
          <a:xfrm>
            <a:off x="8603536" y="5141038"/>
            <a:ext cx="3037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J’obtiens le calcul automatique du Nutri-score</a:t>
            </a:r>
          </a:p>
        </p:txBody>
      </p:sp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0" grpId="0" animBg="1"/>
      <p:bldP spid="32" grpId="0" animBg="1"/>
      <p:bldP spid="13" grpId="0"/>
      <p:bldP spid="34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 descr="Scientifique regardant un tube à essai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58057" y="0"/>
            <a:ext cx="12192000" cy="6858000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objet 7" descr="Rectangle beig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4428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40" name="Titre 2">
            <a:extLst>
              <a:ext uri="{FF2B5EF4-FFF2-40B4-BE49-F238E27FC236}">
                <a16:creationId xmlns:a16="http://schemas.microsoft.com/office/drawing/2014/main" id="{BC46C120-9CF2-4568-8F28-404CB1746193}"/>
              </a:ext>
            </a:extLst>
          </p:cNvPr>
          <p:cNvSpPr txBox="1">
            <a:spLocks/>
          </p:cNvSpPr>
          <p:nvPr/>
        </p:nvSpPr>
        <p:spPr>
          <a:xfrm>
            <a:off x="781399" y="1497148"/>
            <a:ext cx="4661458" cy="204433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</p:spPr>
        <p:txBody>
          <a:bodyPr vert="horz" lIns="1116000" tIns="0" rIns="180000" bIns="756000" rtlCol="0" anchor="ctr">
            <a:noAutofit/>
          </a:bodyPr>
          <a:lstStyle>
            <a:lvl1pPr algn="l" defTabSz="914400" rtl="0" eaLnBrk="1" latinLnBrk="0" hangingPunct="1">
              <a:lnSpc>
                <a:spcPct val="65000"/>
              </a:lnSpc>
              <a:spcBef>
                <a:spcPct val="0"/>
              </a:spcBef>
              <a:buNone/>
              <a:defRPr sz="88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2. Nettoyage </a:t>
            </a:r>
          </a:p>
          <a:p>
            <a:endParaRPr lang="fr-FR" sz="2800" dirty="0"/>
          </a:p>
          <a:p>
            <a:r>
              <a:rPr lang="fr-FR" sz="2800" dirty="0"/>
              <a:t>  Des données</a:t>
            </a:r>
          </a:p>
        </p:txBody>
      </p:sp>
    </p:spTree>
    <p:extLst>
      <p:ext uri="{BB962C8B-B14F-4D97-AF65-F5344CB8AC3E}">
        <p14:creationId xmlns:p14="http://schemas.microsoft.com/office/powerpoint/2010/main" val="87984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5</a:t>
            </a:fld>
            <a:endParaRPr lang="fr-FR" sz="10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2.1. Structure des données </a:t>
            </a:r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1063FB-CB51-40D3-94C3-EA9A4573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5" y="2193833"/>
            <a:ext cx="6946627" cy="32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6</a:t>
            </a:fld>
            <a:endParaRPr lang="fr-FR" sz="10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2.2. LES ETAPES DU NETTOYAGE</a:t>
            </a:r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9EAFD2C-E5FC-4FF3-BB8A-CC009020B146}"/>
              </a:ext>
            </a:extLst>
          </p:cNvPr>
          <p:cNvSpPr txBox="1"/>
          <p:nvPr/>
        </p:nvSpPr>
        <p:spPr>
          <a:xfrm>
            <a:off x="870856" y="1669147"/>
            <a:ext cx="96955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Suppression des variables avec plus de 75 % des données manquantes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Suppression de 134 colonnes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Nombre de colonnes restantes : 50</a:t>
            </a:r>
          </a:p>
          <a:p>
            <a:pPr lvl="1"/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Suppression des doublons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Suppression de 2 lignes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fr-FR" dirty="0"/>
              <a:t>Suppression des variables non pertinentes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Nombre de colonnes supprimées : 35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Nombre de colonnes restantes : 15</a:t>
            </a:r>
          </a:p>
          <a:p>
            <a:pPr lvl="1"/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Traitement des valeurs aberrantes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Méthode  interquartiles : suppression des données entre le quantile 0.05 et 0.95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Suppression des valeurs supérieures à 100g sauf pour la variable energy_100g</a:t>
            </a:r>
          </a:p>
          <a:p>
            <a:pPr marL="800100" lvl="1" indent="-342900">
              <a:buAutoNum type="arabicPeriod"/>
            </a:pPr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Remplacement des valeurs manquantes dans les variables numériques par la médiane</a:t>
            </a:r>
          </a:p>
          <a:p>
            <a:pPr lvl="1"/>
            <a:endParaRPr lang="fr-FR" dirty="0"/>
          </a:p>
          <a:p>
            <a:pPr marL="342900" indent="-342900">
              <a:buAutoNum type="arabicPeriod"/>
            </a:pPr>
            <a:r>
              <a:rPr lang="fr-FR" dirty="0"/>
              <a:t>Filtre par pays : on ne conserve que les données 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045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7</a:t>
            </a:fld>
            <a:endParaRPr lang="fr-FR" sz="10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10593600" cy="370166"/>
          </a:xfrm>
        </p:spPr>
        <p:txBody>
          <a:bodyPr rtlCol="0"/>
          <a:lstStyle/>
          <a:p>
            <a:pPr rtl="0"/>
            <a:r>
              <a:rPr lang="fr-FR" sz="2000" dirty="0"/>
              <a:t>2.3. Résultat du  traitement suite  A LA SUPPRESSION des données  aberrantes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9E26EF-F4F3-4DDF-A2D7-EFA06B96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34" y="1397685"/>
            <a:ext cx="2828925" cy="2524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83AC924-A1A0-4110-9475-ED9EBADD2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039" y="1401313"/>
            <a:ext cx="2886075" cy="2524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25A5517-C8AA-4A2C-8A59-1FA7456C0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294" y="1397685"/>
            <a:ext cx="2819400" cy="25050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047A32-3602-43C5-809F-265930F03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983" y="4052855"/>
            <a:ext cx="2790825" cy="25336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23F9294-E64E-415B-8799-ED4AE37F51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138" y="4052855"/>
            <a:ext cx="2809875" cy="25146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238CF87-DA90-4590-B0F4-F79D3734B9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6343" y="4052855"/>
            <a:ext cx="28384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4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8</a:t>
            </a:fld>
            <a:endParaRPr lang="fr-FR" sz="1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E8B0D6-C322-4714-A01D-CAA31078A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175" y="1441225"/>
            <a:ext cx="2790825" cy="2524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0F5AA24-065D-412A-9683-71DED718B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12" y="1441225"/>
            <a:ext cx="2771775" cy="25336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E62B827-072A-403B-9EDB-2DC4997D9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999" y="1431700"/>
            <a:ext cx="2733675" cy="25336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1D4D71-6262-4A3B-9558-2397C58EB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587" y="4171098"/>
            <a:ext cx="2752725" cy="24765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40C8B70-B235-4B8F-A8B5-C9CC771EEA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6386" y="4171098"/>
            <a:ext cx="2838450" cy="2505075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5483A89B-49A9-41BE-B7BF-50318EB9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10593600" cy="370166"/>
          </a:xfrm>
        </p:spPr>
        <p:txBody>
          <a:bodyPr rtlCol="0"/>
          <a:lstStyle/>
          <a:p>
            <a:pPr rtl="0"/>
            <a:r>
              <a:rPr lang="fr-FR" sz="2000" dirty="0"/>
              <a:t>2.3. Résultat du  traitement suite  A LA SUPPRESSION des données  aberrantes </a:t>
            </a:r>
          </a:p>
        </p:txBody>
      </p:sp>
    </p:spTree>
    <p:extLst>
      <p:ext uri="{BB962C8B-B14F-4D97-AF65-F5344CB8AC3E}">
        <p14:creationId xmlns:p14="http://schemas.microsoft.com/office/powerpoint/2010/main" val="304889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9</a:t>
            </a:fld>
            <a:endParaRPr lang="fr-FR" sz="10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2.4. SYNTHESE APRES NETTOYAGE</a:t>
            </a:r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C0FD68-869F-4C5B-AC52-149CD9CA3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301" y="1723760"/>
            <a:ext cx="6825299" cy="27035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D45EBE-CDC6-4F9F-956B-B16EEAD08B5A}"/>
              </a:ext>
            </a:extLst>
          </p:cNvPr>
          <p:cNvSpPr txBox="1"/>
          <p:nvPr/>
        </p:nvSpPr>
        <p:spPr>
          <a:xfrm>
            <a:off x="1912301" y="4688119"/>
            <a:ext cx="9147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Création de 6 fonctions d’automatisation du nettoyage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Vérification des colonnes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Suppression des variables inutiles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Suppression des </a:t>
            </a:r>
            <a:r>
              <a:rPr lang="fr-FR" dirty="0" err="1"/>
              <a:t>outliers</a:t>
            </a:r>
            <a:r>
              <a:rPr lang="fr-FR" dirty="0"/>
              <a:t> et des doublons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Filtre pays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Remplacement des valeurs manquantes par la médiane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Une fonction globale : permettant d’appliquer l’ensemble des 5 fonctions précédentes</a:t>
            </a:r>
          </a:p>
        </p:txBody>
      </p:sp>
    </p:spTree>
    <p:extLst>
      <p:ext uri="{BB962C8B-B14F-4D97-AF65-F5344CB8AC3E}">
        <p14:creationId xmlns:p14="http://schemas.microsoft.com/office/powerpoint/2010/main" val="31312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hème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085_TF00450287" id="{E8C572ED-67DD-4AE5-A37E-C715A33A5808}" vid="{73EC9B60-DD62-47BD-AE36-0AA0671108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Argumentaire sur un bureau de soins de santé</Template>
  <TotalTime>466</TotalTime>
  <Words>476</Words>
  <Application>Microsoft Office PowerPoint</Application>
  <PresentationFormat>Grand écran</PresentationFormat>
  <Paragraphs>114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Arial </vt:lpstr>
      <vt:lpstr>Calibri</vt:lpstr>
      <vt:lpstr>Courier New</vt:lpstr>
      <vt:lpstr>Gill Sans MT</vt:lpstr>
      <vt:lpstr>Helvetica Neue</vt:lpstr>
      <vt:lpstr>Wingdings</vt:lpstr>
      <vt:lpstr>Thème Office</vt:lpstr>
      <vt:lpstr>CONCEVEZ UNE APPLICATION AU SERVICE DE  LA SANTE PUBLIQUE</vt:lpstr>
      <vt:lpstr> 1. idée d’APPLICATION</vt:lpstr>
      <vt:lpstr>Comment ça marche ?</vt:lpstr>
      <vt:lpstr>Présentation PowerPoint</vt:lpstr>
      <vt:lpstr>2.1. Structure des données </vt:lpstr>
      <vt:lpstr>2.2. LES ETAPES DU NETTOYAGE</vt:lpstr>
      <vt:lpstr>2.3. Résultat du  traitement suite  A LA SUPPRESSION des données  aberrantes </vt:lpstr>
      <vt:lpstr>2.3. Résultat du  traitement suite  A LA SUPPRESSION des données  aberrantes </vt:lpstr>
      <vt:lpstr>2.4. SYNTHESE APRES NETTOYAGE</vt:lpstr>
      <vt:lpstr>Présentation PowerPoint</vt:lpstr>
      <vt:lpstr>3. 1.  Analyse univariées – variables numériques</vt:lpstr>
      <vt:lpstr>3. 1.  Analyse univariées – variables numériques</vt:lpstr>
      <vt:lpstr>3. 1.  Analyse univariées – variables numériques</vt:lpstr>
      <vt:lpstr>3. 1.  Analyse univariées – variables numériques</vt:lpstr>
      <vt:lpstr>3. 1.  Analyse univariées – variables numériques</vt:lpstr>
      <vt:lpstr>3. 1.  Analyse univariées – variables catégorielles</vt:lpstr>
      <vt:lpstr>3. 1.  Analyse univariées – variables catégorielles</vt:lpstr>
      <vt:lpstr>3. 2.  Analyse Bivariées – MATRICE DE CONFUSION</vt:lpstr>
      <vt:lpstr>3. 2.  Analyse Bivariées – TEST CHI 2</vt:lpstr>
      <vt:lpstr>3. 3.  Analyse Multivariées - ACP </vt:lpstr>
      <vt:lpstr>3. 3.  Analyse Multivariées - ACP</vt:lpstr>
      <vt:lpstr>3. 4.  TEST PREDICTION NUTRI-SCORE – RANDOM REGRESOR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 LA SANTE PUBLIQUE</dc:title>
  <dc:creator>SHERALI ASSEFY</dc:creator>
  <cp:lastModifiedBy>SHERALI ASSEFY</cp:lastModifiedBy>
  <cp:revision>32</cp:revision>
  <dcterms:created xsi:type="dcterms:W3CDTF">2021-05-18T16:28:02Z</dcterms:created>
  <dcterms:modified xsi:type="dcterms:W3CDTF">2022-04-18T15:26:25Z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