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4"/>
  </p:notesMasterIdLst>
  <p:handoutMasterIdLst>
    <p:handoutMasterId r:id="rId35"/>
  </p:handoutMasterIdLst>
  <p:sldIdLst>
    <p:sldId id="256" r:id="rId5"/>
    <p:sldId id="261" r:id="rId6"/>
    <p:sldId id="263" r:id="rId7"/>
    <p:sldId id="273" r:id="rId8"/>
    <p:sldId id="275" r:id="rId9"/>
    <p:sldId id="272" r:id="rId10"/>
    <p:sldId id="262" r:id="rId11"/>
    <p:sldId id="258" r:id="rId12"/>
    <p:sldId id="265" r:id="rId13"/>
    <p:sldId id="264" r:id="rId14"/>
    <p:sldId id="266" r:id="rId15"/>
    <p:sldId id="267" r:id="rId16"/>
    <p:sldId id="274" r:id="rId17"/>
    <p:sldId id="268" r:id="rId18"/>
    <p:sldId id="269" r:id="rId19"/>
    <p:sldId id="277" r:id="rId20"/>
    <p:sldId id="270" r:id="rId21"/>
    <p:sldId id="271" r:id="rId22"/>
    <p:sldId id="259" r:id="rId23"/>
    <p:sldId id="276" r:id="rId24"/>
    <p:sldId id="278" r:id="rId25"/>
    <p:sldId id="280" r:id="rId26"/>
    <p:sldId id="281" r:id="rId27"/>
    <p:sldId id="282" r:id="rId28"/>
    <p:sldId id="283" r:id="rId29"/>
    <p:sldId id="284" r:id="rId30"/>
    <p:sldId id="285" r:id="rId31"/>
    <p:sldId id="286" r:id="rId32"/>
    <p:sldId id="260" r:id="rId3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custT="1"/>
      <dgm:spPr/>
      <dgm:t>
        <a:bodyPr rtlCol="0"/>
        <a:lstStyle/>
        <a:p>
          <a:pPr rtl="0">
            <a:lnSpc>
              <a:spcPct val="100000"/>
            </a:lnSpc>
          </a:pPr>
          <a:r>
            <a:rPr lang="fr-FR" sz="2400" noProof="0" dirty="0"/>
            <a:t>Nettoyage</a:t>
          </a:r>
          <a:r>
            <a:rPr lang="fr-FR" sz="1600" noProof="0" dirty="0"/>
            <a:t> &amp; </a:t>
          </a:r>
        </a:p>
        <a:p>
          <a:pPr rtl="0">
            <a:lnSpc>
              <a:spcPct val="100000"/>
            </a:lnSpc>
          </a:pPr>
          <a:r>
            <a:rPr lang="fr-FR" sz="2400" noProof="0" dirty="0"/>
            <a:t>exploration des données</a:t>
          </a:r>
        </a:p>
        <a:p>
          <a:pPr rtl="0">
            <a:lnSpc>
              <a:spcPct val="100000"/>
            </a:lnSpc>
          </a:pPr>
          <a:endParaRPr lang="fr-FR" sz="1300" noProof="0" dirty="0"/>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custT="1"/>
      <dgm:spPr/>
      <dgm:t>
        <a:bodyPr rtlCol="0"/>
        <a:lstStyle/>
        <a:p>
          <a:pPr rtl="0">
            <a:lnSpc>
              <a:spcPct val="100000"/>
            </a:lnSpc>
          </a:pPr>
          <a:r>
            <a:rPr lang="fr-FR" sz="2400" noProof="0" dirty="0"/>
            <a:t>Modélisation</a:t>
          </a:r>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custT="1"/>
      <dgm:spPr/>
      <dgm:t>
        <a:bodyPr rtlCol="0"/>
        <a:lstStyle/>
        <a:p>
          <a:pPr rtl="0">
            <a:lnSpc>
              <a:spcPct val="100000"/>
            </a:lnSpc>
          </a:pPr>
          <a:r>
            <a:rPr lang="fr-FR" sz="2400" baseline="0" noProof="0" dirty="0"/>
            <a:t>Questions</a:t>
          </a:r>
          <a:r>
            <a:rPr lang="fr-FR" sz="2800" baseline="0" noProof="0" dirty="0"/>
            <a:t> / Réponses</a:t>
          </a:r>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51C9C716-0C8A-4862-A43F-A9047F6A6ECE}"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39634AD-5727-49C2-9E58-EB6075215446}" type="presOf" srcId="{91A66877-AC1C-46D9-BF2C-6024B638DEA9}" destId="{55120873-6F5C-4053-8EAD-6287A7F1097E}" srcOrd="0" destOrd="0" presId="urn:microsoft.com/office/officeart/2018/2/layout/IconLabelList"/>
    <dgm:cxn modelId="{05A920DF-F275-442A-AE4E-321A812BD608}" type="presOf" srcId="{7D9C16A6-8C48-4165-8DAF-8C957C12A8FA}" destId="{8994D886-A75F-411A-A9D7-D31991FF12BD}"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855D550-2B97-455E-BAD9-604A7EE2BBC4}" type="doc">
      <dgm:prSet loTypeId="urn:microsoft.com/office/officeart/2005/8/layout/process1" loCatId="process" qsTypeId="urn:microsoft.com/office/officeart/2005/8/quickstyle/simple1" qsCatId="simple" csTypeId="urn:microsoft.com/office/officeart/2005/8/colors/accent1_2" csCatId="accent1" phldr="1"/>
      <dgm:spPr/>
    </dgm:pt>
    <dgm:pt modelId="{2EF9DE95-F9D8-4278-A334-9DFAC3929BCA}">
      <dgm:prSet phldrT="[Texte]"/>
      <dgm:spPr/>
      <dgm:t>
        <a:bodyPr/>
        <a:lstStyle/>
        <a:p>
          <a:r>
            <a:rPr lang="fr-FR" dirty="0"/>
            <a:t>Analyse de la structure de données</a:t>
          </a:r>
        </a:p>
      </dgm:t>
    </dgm:pt>
    <dgm:pt modelId="{F91F9796-D8D7-4EE9-ADD3-4E292CED04E3}" type="parTrans" cxnId="{9B1160E0-1055-4498-B773-C3F8A185AADA}">
      <dgm:prSet/>
      <dgm:spPr/>
      <dgm:t>
        <a:bodyPr/>
        <a:lstStyle/>
        <a:p>
          <a:endParaRPr lang="fr-FR"/>
        </a:p>
      </dgm:t>
    </dgm:pt>
    <dgm:pt modelId="{063035CA-0816-4A1F-8F29-3B74E49B3AFF}" type="sibTrans" cxnId="{9B1160E0-1055-4498-B773-C3F8A185AADA}">
      <dgm:prSet/>
      <dgm:spPr/>
      <dgm:t>
        <a:bodyPr/>
        <a:lstStyle/>
        <a:p>
          <a:endParaRPr lang="fr-FR"/>
        </a:p>
      </dgm:t>
    </dgm:pt>
    <dgm:pt modelId="{9EF65BC3-717C-4478-9D2D-1B27EFB260FD}">
      <dgm:prSet phldrT="[Texte]"/>
      <dgm:spPr/>
      <dgm:t>
        <a:bodyPr/>
        <a:lstStyle/>
        <a:p>
          <a:r>
            <a:rPr lang="fr-FR" dirty="0"/>
            <a:t>Nettoyage</a:t>
          </a:r>
        </a:p>
      </dgm:t>
    </dgm:pt>
    <dgm:pt modelId="{131041E1-DC52-48E0-914A-DFCA938B76D9}" type="parTrans" cxnId="{2564F1A9-CABE-4B7A-8A2C-7C0245C09A98}">
      <dgm:prSet/>
      <dgm:spPr/>
      <dgm:t>
        <a:bodyPr/>
        <a:lstStyle/>
        <a:p>
          <a:endParaRPr lang="fr-FR"/>
        </a:p>
      </dgm:t>
    </dgm:pt>
    <dgm:pt modelId="{D520FA4A-392C-445E-B2EF-B67B51F5549A}" type="sibTrans" cxnId="{2564F1A9-CABE-4B7A-8A2C-7C0245C09A98}">
      <dgm:prSet/>
      <dgm:spPr/>
      <dgm:t>
        <a:bodyPr/>
        <a:lstStyle/>
        <a:p>
          <a:endParaRPr lang="fr-FR"/>
        </a:p>
      </dgm:t>
    </dgm:pt>
    <dgm:pt modelId="{22BFA45D-2D69-4278-9E9F-0FC0A085C6DB}">
      <dgm:prSet/>
      <dgm:spPr/>
      <dgm:t>
        <a:bodyPr/>
        <a:lstStyle/>
        <a:p>
          <a:r>
            <a:rPr lang="fr-FR" dirty="0"/>
            <a:t>Analyse exploratoire</a:t>
          </a:r>
        </a:p>
      </dgm:t>
    </dgm:pt>
    <dgm:pt modelId="{40DFD42C-DAF9-4660-B37D-AE93A0E50034}" type="parTrans" cxnId="{A87CF067-F546-486F-9DA9-1E422A23FC13}">
      <dgm:prSet/>
      <dgm:spPr/>
      <dgm:t>
        <a:bodyPr/>
        <a:lstStyle/>
        <a:p>
          <a:endParaRPr lang="fr-FR"/>
        </a:p>
      </dgm:t>
    </dgm:pt>
    <dgm:pt modelId="{072EF47D-3B6C-49B5-A806-2AB069E0FBF9}" type="sibTrans" cxnId="{A87CF067-F546-486F-9DA9-1E422A23FC13}">
      <dgm:prSet/>
      <dgm:spPr/>
      <dgm:t>
        <a:bodyPr/>
        <a:lstStyle/>
        <a:p>
          <a:endParaRPr lang="fr-FR"/>
        </a:p>
      </dgm:t>
    </dgm:pt>
    <dgm:pt modelId="{9FC5C0C3-713A-4B75-9D2C-900338063A69}">
      <dgm:prSet/>
      <dgm:spPr/>
      <dgm:t>
        <a:bodyPr/>
        <a:lstStyle/>
        <a:p>
          <a:r>
            <a:rPr lang="fr-FR" dirty="0"/>
            <a:t> Feature Engineering</a:t>
          </a:r>
        </a:p>
      </dgm:t>
    </dgm:pt>
    <dgm:pt modelId="{FD39D50A-37FE-4926-8771-79BFE976E9C8}" type="parTrans" cxnId="{22D37BD9-B30E-4F70-88D5-7EF896F42A25}">
      <dgm:prSet/>
      <dgm:spPr/>
      <dgm:t>
        <a:bodyPr/>
        <a:lstStyle/>
        <a:p>
          <a:endParaRPr lang="fr-FR"/>
        </a:p>
      </dgm:t>
    </dgm:pt>
    <dgm:pt modelId="{6BEEFBD7-E86F-4000-9444-0FB207DB36DB}" type="sibTrans" cxnId="{22D37BD9-B30E-4F70-88D5-7EF896F42A25}">
      <dgm:prSet/>
      <dgm:spPr/>
      <dgm:t>
        <a:bodyPr/>
        <a:lstStyle/>
        <a:p>
          <a:endParaRPr lang="fr-FR"/>
        </a:p>
      </dgm:t>
    </dgm:pt>
    <dgm:pt modelId="{12F5404F-CBDD-4895-A486-8B93DF1CD9BC}">
      <dgm:prSet/>
      <dgm:spPr/>
      <dgm:t>
        <a:bodyPr/>
        <a:lstStyle/>
        <a:p>
          <a:r>
            <a:rPr lang="fr-FR" dirty="0"/>
            <a:t>Modélisation</a:t>
          </a:r>
        </a:p>
      </dgm:t>
    </dgm:pt>
    <dgm:pt modelId="{1C64B841-A50B-4B0C-8B20-F2EB0C709CA4}" type="parTrans" cxnId="{3314AEF4-034F-4FE6-AF28-28F46A46BFE8}">
      <dgm:prSet/>
      <dgm:spPr/>
      <dgm:t>
        <a:bodyPr/>
        <a:lstStyle/>
        <a:p>
          <a:endParaRPr lang="fr-FR"/>
        </a:p>
      </dgm:t>
    </dgm:pt>
    <dgm:pt modelId="{DFAF0CDB-F30E-4D5D-90AC-426DE4AAA060}" type="sibTrans" cxnId="{3314AEF4-034F-4FE6-AF28-28F46A46BFE8}">
      <dgm:prSet/>
      <dgm:spPr/>
      <dgm:t>
        <a:bodyPr/>
        <a:lstStyle/>
        <a:p>
          <a:endParaRPr lang="fr-FR"/>
        </a:p>
      </dgm:t>
    </dgm:pt>
    <dgm:pt modelId="{40A1B2A0-75E2-4E20-B782-F29BFC8FE7D6}">
      <dgm:prSet/>
      <dgm:spPr/>
      <dgm:t>
        <a:bodyPr/>
        <a:lstStyle/>
        <a:p>
          <a:r>
            <a:rPr lang="fr-FR" dirty="0"/>
            <a:t>Evaluation des modèles</a:t>
          </a:r>
        </a:p>
      </dgm:t>
    </dgm:pt>
    <dgm:pt modelId="{F4D51EB5-6053-4213-AD8B-D80D866D4E6A}" type="parTrans" cxnId="{DE9D4EDF-E20E-41F9-ADD3-0990A212A899}">
      <dgm:prSet/>
      <dgm:spPr/>
      <dgm:t>
        <a:bodyPr/>
        <a:lstStyle/>
        <a:p>
          <a:endParaRPr lang="fr-FR"/>
        </a:p>
      </dgm:t>
    </dgm:pt>
    <dgm:pt modelId="{901C187B-3497-41A1-B5F7-638A709204B8}" type="sibTrans" cxnId="{DE9D4EDF-E20E-41F9-ADD3-0990A212A899}">
      <dgm:prSet/>
      <dgm:spPr/>
      <dgm:t>
        <a:bodyPr/>
        <a:lstStyle/>
        <a:p>
          <a:endParaRPr lang="fr-FR"/>
        </a:p>
      </dgm:t>
    </dgm:pt>
    <dgm:pt modelId="{24AA5471-E6E0-47CC-932B-79ED314CE91A}" type="pres">
      <dgm:prSet presAssocID="{7855D550-2B97-455E-BAD9-604A7EE2BBC4}" presName="Name0" presStyleCnt="0">
        <dgm:presLayoutVars>
          <dgm:dir/>
          <dgm:resizeHandles val="exact"/>
        </dgm:presLayoutVars>
      </dgm:prSet>
      <dgm:spPr/>
    </dgm:pt>
    <dgm:pt modelId="{730915AA-22AF-4191-B8D8-9A5786A1D106}" type="pres">
      <dgm:prSet presAssocID="{2EF9DE95-F9D8-4278-A334-9DFAC3929BCA}" presName="node" presStyleLbl="node1" presStyleIdx="0" presStyleCnt="6">
        <dgm:presLayoutVars>
          <dgm:bulletEnabled val="1"/>
        </dgm:presLayoutVars>
      </dgm:prSet>
      <dgm:spPr/>
    </dgm:pt>
    <dgm:pt modelId="{8D732E49-1D1E-483B-9B5B-116671A64D20}" type="pres">
      <dgm:prSet presAssocID="{063035CA-0816-4A1F-8F29-3B74E49B3AFF}" presName="sibTrans" presStyleLbl="sibTrans2D1" presStyleIdx="0" presStyleCnt="5"/>
      <dgm:spPr/>
    </dgm:pt>
    <dgm:pt modelId="{60FEF867-1E10-4092-9265-27092168EE15}" type="pres">
      <dgm:prSet presAssocID="{063035CA-0816-4A1F-8F29-3B74E49B3AFF}" presName="connectorText" presStyleLbl="sibTrans2D1" presStyleIdx="0" presStyleCnt="5"/>
      <dgm:spPr/>
    </dgm:pt>
    <dgm:pt modelId="{CBC88317-5F3A-42A1-B1CF-F521938AE462}" type="pres">
      <dgm:prSet presAssocID="{9EF65BC3-717C-4478-9D2D-1B27EFB260FD}" presName="node" presStyleLbl="node1" presStyleIdx="1" presStyleCnt="6">
        <dgm:presLayoutVars>
          <dgm:bulletEnabled val="1"/>
        </dgm:presLayoutVars>
      </dgm:prSet>
      <dgm:spPr/>
    </dgm:pt>
    <dgm:pt modelId="{3BC3295D-5AC4-4831-A791-B35AC8C5E456}" type="pres">
      <dgm:prSet presAssocID="{D520FA4A-392C-445E-B2EF-B67B51F5549A}" presName="sibTrans" presStyleLbl="sibTrans2D1" presStyleIdx="1" presStyleCnt="5"/>
      <dgm:spPr/>
    </dgm:pt>
    <dgm:pt modelId="{C0DE1060-33B4-4EBE-97E9-435EB8AB21E1}" type="pres">
      <dgm:prSet presAssocID="{D520FA4A-392C-445E-B2EF-B67B51F5549A}" presName="connectorText" presStyleLbl="sibTrans2D1" presStyleIdx="1" presStyleCnt="5"/>
      <dgm:spPr/>
    </dgm:pt>
    <dgm:pt modelId="{8EB4D7E4-6559-473A-A3D1-C3D36AC0504E}" type="pres">
      <dgm:prSet presAssocID="{22BFA45D-2D69-4278-9E9F-0FC0A085C6DB}" presName="node" presStyleLbl="node1" presStyleIdx="2" presStyleCnt="6">
        <dgm:presLayoutVars>
          <dgm:bulletEnabled val="1"/>
        </dgm:presLayoutVars>
      </dgm:prSet>
      <dgm:spPr/>
    </dgm:pt>
    <dgm:pt modelId="{D6409EFF-F588-4923-8E4E-A6ECD5EAC8ED}" type="pres">
      <dgm:prSet presAssocID="{072EF47D-3B6C-49B5-A806-2AB069E0FBF9}" presName="sibTrans" presStyleLbl="sibTrans2D1" presStyleIdx="2" presStyleCnt="5"/>
      <dgm:spPr/>
    </dgm:pt>
    <dgm:pt modelId="{EFD2BCAF-C330-41AF-AC83-D89863084E15}" type="pres">
      <dgm:prSet presAssocID="{072EF47D-3B6C-49B5-A806-2AB069E0FBF9}" presName="connectorText" presStyleLbl="sibTrans2D1" presStyleIdx="2" presStyleCnt="5"/>
      <dgm:spPr/>
    </dgm:pt>
    <dgm:pt modelId="{605E07CC-93EE-4F75-A5FC-67BC114F7800}" type="pres">
      <dgm:prSet presAssocID="{9FC5C0C3-713A-4B75-9D2C-900338063A69}" presName="node" presStyleLbl="node1" presStyleIdx="3" presStyleCnt="6">
        <dgm:presLayoutVars>
          <dgm:bulletEnabled val="1"/>
        </dgm:presLayoutVars>
      </dgm:prSet>
      <dgm:spPr/>
    </dgm:pt>
    <dgm:pt modelId="{76DD39F6-ED9A-488F-8F3E-2559681A4FF3}" type="pres">
      <dgm:prSet presAssocID="{6BEEFBD7-E86F-4000-9444-0FB207DB36DB}" presName="sibTrans" presStyleLbl="sibTrans2D1" presStyleIdx="3" presStyleCnt="5"/>
      <dgm:spPr/>
    </dgm:pt>
    <dgm:pt modelId="{91BDD168-784F-47C7-A3BB-C0EF338C169D}" type="pres">
      <dgm:prSet presAssocID="{6BEEFBD7-E86F-4000-9444-0FB207DB36DB}" presName="connectorText" presStyleLbl="sibTrans2D1" presStyleIdx="3" presStyleCnt="5"/>
      <dgm:spPr/>
    </dgm:pt>
    <dgm:pt modelId="{3465AE9F-CDDD-45C7-988B-00F734072FDA}" type="pres">
      <dgm:prSet presAssocID="{12F5404F-CBDD-4895-A486-8B93DF1CD9BC}" presName="node" presStyleLbl="node1" presStyleIdx="4" presStyleCnt="6">
        <dgm:presLayoutVars>
          <dgm:bulletEnabled val="1"/>
        </dgm:presLayoutVars>
      </dgm:prSet>
      <dgm:spPr/>
    </dgm:pt>
    <dgm:pt modelId="{CCE31995-0159-4B61-B108-FDE71DBB4FCD}" type="pres">
      <dgm:prSet presAssocID="{DFAF0CDB-F30E-4D5D-90AC-426DE4AAA060}" presName="sibTrans" presStyleLbl="sibTrans2D1" presStyleIdx="4" presStyleCnt="5"/>
      <dgm:spPr/>
    </dgm:pt>
    <dgm:pt modelId="{68693A74-C17D-4595-B427-7BCF0D669058}" type="pres">
      <dgm:prSet presAssocID="{DFAF0CDB-F30E-4D5D-90AC-426DE4AAA060}" presName="connectorText" presStyleLbl="sibTrans2D1" presStyleIdx="4" presStyleCnt="5"/>
      <dgm:spPr/>
    </dgm:pt>
    <dgm:pt modelId="{B879FDDF-51FB-441D-B82B-8FB092587934}" type="pres">
      <dgm:prSet presAssocID="{40A1B2A0-75E2-4E20-B782-F29BFC8FE7D6}" presName="node" presStyleLbl="node1" presStyleIdx="5" presStyleCnt="6">
        <dgm:presLayoutVars>
          <dgm:bulletEnabled val="1"/>
        </dgm:presLayoutVars>
      </dgm:prSet>
      <dgm:spPr/>
    </dgm:pt>
  </dgm:ptLst>
  <dgm:cxnLst>
    <dgm:cxn modelId="{603E1305-2627-4EA8-9C62-193F77A5DD3C}" type="presOf" srcId="{6BEEFBD7-E86F-4000-9444-0FB207DB36DB}" destId="{91BDD168-784F-47C7-A3BB-C0EF338C169D}" srcOrd="1" destOrd="0" presId="urn:microsoft.com/office/officeart/2005/8/layout/process1"/>
    <dgm:cxn modelId="{A65B701A-F8BC-4F0D-96F1-56ED9F02C627}" type="presOf" srcId="{D520FA4A-392C-445E-B2EF-B67B51F5549A}" destId="{C0DE1060-33B4-4EBE-97E9-435EB8AB21E1}" srcOrd="1" destOrd="0" presId="urn:microsoft.com/office/officeart/2005/8/layout/process1"/>
    <dgm:cxn modelId="{7EEAD421-AE2A-447C-8B6A-297B735D2818}" type="presOf" srcId="{072EF47D-3B6C-49B5-A806-2AB069E0FBF9}" destId="{EFD2BCAF-C330-41AF-AC83-D89863084E15}" srcOrd="1" destOrd="0" presId="urn:microsoft.com/office/officeart/2005/8/layout/process1"/>
    <dgm:cxn modelId="{CFC86C2D-E9C7-4108-8E15-914ACFC805FA}" type="presOf" srcId="{22BFA45D-2D69-4278-9E9F-0FC0A085C6DB}" destId="{8EB4D7E4-6559-473A-A3D1-C3D36AC0504E}" srcOrd="0" destOrd="0" presId="urn:microsoft.com/office/officeart/2005/8/layout/process1"/>
    <dgm:cxn modelId="{0ECB0836-C935-4420-8D93-2DDC97D1FFB1}" type="presOf" srcId="{2EF9DE95-F9D8-4278-A334-9DFAC3929BCA}" destId="{730915AA-22AF-4191-B8D8-9A5786A1D106}" srcOrd="0" destOrd="0" presId="urn:microsoft.com/office/officeart/2005/8/layout/process1"/>
    <dgm:cxn modelId="{921EB636-8081-4D1C-A022-276D4946FE05}" type="presOf" srcId="{D520FA4A-392C-445E-B2EF-B67B51F5549A}" destId="{3BC3295D-5AC4-4831-A791-B35AC8C5E456}" srcOrd="0" destOrd="0" presId="urn:microsoft.com/office/officeart/2005/8/layout/process1"/>
    <dgm:cxn modelId="{A87CF067-F546-486F-9DA9-1E422A23FC13}" srcId="{7855D550-2B97-455E-BAD9-604A7EE2BBC4}" destId="{22BFA45D-2D69-4278-9E9F-0FC0A085C6DB}" srcOrd="2" destOrd="0" parTransId="{40DFD42C-DAF9-4660-B37D-AE93A0E50034}" sibTransId="{072EF47D-3B6C-49B5-A806-2AB069E0FBF9}"/>
    <dgm:cxn modelId="{B5B60A73-CD64-4542-B7EF-7E97E0A29C6E}" type="presOf" srcId="{DFAF0CDB-F30E-4D5D-90AC-426DE4AAA060}" destId="{68693A74-C17D-4595-B427-7BCF0D669058}" srcOrd="1" destOrd="0" presId="urn:microsoft.com/office/officeart/2005/8/layout/process1"/>
    <dgm:cxn modelId="{469D1E76-6303-4CE6-95BE-5CA186BD7550}" type="presOf" srcId="{063035CA-0816-4A1F-8F29-3B74E49B3AFF}" destId="{8D732E49-1D1E-483B-9B5B-116671A64D20}" srcOrd="0" destOrd="0" presId="urn:microsoft.com/office/officeart/2005/8/layout/process1"/>
    <dgm:cxn modelId="{1D926E76-6B59-4CB3-99DD-F583C208B7A2}" type="presOf" srcId="{12F5404F-CBDD-4895-A486-8B93DF1CD9BC}" destId="{3465AE9F-CDDD-45C7-988B-00F734072FDA}" srcOrd="0" destOrd="0" presId="urn:microsoft.com/office/officeart/2005/8/layout/process1"/>
    <dgm:cxn modelId="{5A0F9876-C011-47AA-809E-0DF11ABD970D}" type="presOf" srcId="{6BEEFBD7-E86F-4000-9444-0FB207DB36DB}" destId="{76DD39F6-ED9A-488F-8F3E-2559681A4FF3}" srcOrd="0" destOrd="0" presId="urn:microsoft.com/office/officeart/2005/8/layout/process1"/>
    <dgm:cxn modelId="{BC45BA80-F822-46A5-9121-E380FA5E81D5}" type="presOf" srcId="{DFAF0CDB-F30E-4D5D-90AC-426DE4AAA060}" destId="{CCE31995-0159-4B61-B108-FDE71DBB4FCD}" srcOrd="0" destOrd="0" presId="urn:microsoft.com/office/officeart/2005/8/layout/process1"/>
    <dgm:cxn modelId="{2564F1A9-CABE-4B7A-8A2C-7C0245C09A98}" srcId="{7855D550-2B97-455E-BAD9-604A7EE2BBC4}" destId="{9EF65BC3-717C-4478-9D2D-1B27EFB260FD}" srcOrd="1" destOrd="0" parTransId="{131041E1-DC52-48E0-914A-DFCA938B76D9}" sibTransId="{D520FA4A-392C-445E-B2EF-B67B51F5549A}"/>
    <dgm:cxn modelId="{4DEC4AB0-0686-4268-8525-29C77F68A750}" type="presOf" srcId="{9FC5C0C3-713A-4B75-9D2C-900338063A69}" destId="{605E07CC-93EE-4F75-A5FC-67BC114F7800}" srcOrd="0" destOrd="0" presId="urn:microsoft.com/office/officeart/2005/8/layout/process1"/>
    <dgm:cxn modelId="{DF5FBFB8-D9BD-48CF-8D01-DDACE0EF9257}" type="presOf" srcId="{063035CA-0816-4A1F-8F29-3B74E49B3AFF}" destId="{60FEF867-1E10-4092-9265-27092168EE15}" srcOrd="1" destOrd="0" presId="urn:microsoft.com/office/officeart/2005/8/layout/process1"/>
    <dgm:cxn modelId="{A81F87CC-8C7A-4AF3-AB81-05A38F964B2E}" type="presOf" srcId="{9EF65BC3-717C-4478-9D2D-1B27EFB260FD}" destId="{CBC88317-5F3A-42A1-B1CF-F521938AE462}" srcOrd="0" destOrd="0" presId="urn:microsoft.com/office/officeart/2005/8/layout/process1"/>
    <dgm:cxn modelId="{58579FCF-F999-400F-A983-9B0580C65270}" type="presOf" srcId="{40A1B2A0-75E2-4E20-B782-F29BFC8FE7D6}" destId="{B879FDDF-51FB-441D-B82B-8FB092587934}" srcOrd="0" destOrd="0" presId="urn:microsoft.com/office/officeart/2005/8/layout/process1"/>
    <dgm:cxn modelId="{1CF306D7-B104-4B55-A5C6-1AD75240A24A}" type="presOf" srcId="{7855D550-2B97-455E-BAD9-604A7EE2BBC4}" destId="{24AA5471-E6E0-47CC-932B-79ED314CE91A}" srcOrd="0" destOrd="0" presId="urn:microsoft.com/office/officeart/2005/8/layout/process1"/>
    <dgm:cxn modelId="{22D37BD9-B30E-4F70-88D5-7EF896F42A25}" srcId="{7855D550-2B97-455E-BAD9-604A7EE2BBC4}" destId="{9FC5C0C3-713A-4B75-9D2C-900338063A69}" srcOrd="3" destOrd="0" parTransId="{FD39D50A-37FE-4926-8771-79BFE976E9C8}" sibTransId="{6BEEFBD7-E86F-4000-9444-0FB207DB36DB}"/>
    <dgm:cxn modelId="{DE9D4EDF-E20E-41F9-ADD3-0990A212A899}" srcId="{7855D550-2B97-455E-BAD9-604A7EE2BBC4}" destId="{40A1B2A0-75E2-4E20-B782-F29BFC8FE7D6}" srcOrd="5" destOrd="0" parTransId="{F4D51EB5-6053-4213-AD8B-D80D866D4E6A}" sibTransId="{901C187B-3497-41A1-B5F7-638A709204B8}"/>
    <dgm:cxn modelId="{9B1160E0-1055-4498-B773-C3F8A185AADA}" srcId="{7855D550-2B97-455E-BAD9-604A7EE2BBC4}" destId="{2EF9DE95-F9D8-4278-A334-9DFAC3929BCA}" srcOrd="0" destOrd="0" parTransId="{F91F9796-D8D7-4EE9-ADD3-4E292CED04E3}" sibTransId="{063035CA-0816-4A1F-8F29-3B74E49B3AFF}"/>
    <dgm:cxn modelId="{3314AEF4-034F-4FE6-AF28-28F46A46BFE8}" srcId="{7855D550-2B97-455E-BAD9-604A7EE2BBC4}" destId="{12F5404F-CBDD-4895-A486-8B93DF1CD9BC}" srcOrd="4" destOrd="0" parTransId="{1C64B841-A50B-4B0C-8B20-F2EB0C709CA4}" sibTransId="{DFAF0CDB-F30E-4D5D-90AC-426DE4AAA060}"/>
    <dgm:cxn modelId="{8CE9A5FF-12B9-448F-A87E-98BF24375933}" type="presOf" srcId="{072EF47D-3B6C-49B5-A806-2AB069E0FBF9}" destId="{D6409EFF-F588-4923-8E4E-A6ECD5EAC8ED}" srcOrd="0" destOrd="0" presId="urn:microsoft.com/office/officeart/2005/8/layout/process1"/>
    <dgm:cxn modelId="{7660F77B-4497-457B-B95B-128D198342E7}" type="presParOf" srcId="{24AA5471-E6E0-47CC-932B-79ED314CE91A}" destId="{730915AA-22AF-4191-B8D8-9A5786A1D106}" srcOrd="0" destOrd="0" presId="urn:microsoft.com/office/officeart/2005/8/layout/process1"/>
    <dgm:cxn modelId="{064B6E32-F0EF-4867-B884-3C0614BC054A}" type="presParOf" srcId="{24AA5471-E6E0-47CC-932B-79ED314CE91A}" destId="{8D732E49-1D1E-483B-9B5B-116671A64D20}" srcOrd="1" destOrd="0" presId="urn:microsoft.com/office/officeart/2005/8/layout/process1"/>
    <dgm:cxn modelId="{DB68BDD8-ABDE-49DA-92FA-838007BE10CA}" type="presParOf" srcId="{8D732E49-1D1E-483B-9B5B-116671A64D20}" destId="{60FEF867-1E10-4092-9265-27092168EE15}" srcOrd="0" destOrd="0" presId="urn:microsoft.com/office/officeart/2005/8/layout/process1"/>
    <dgm:cxn modelId="{3AF41598-3723-4EB3-8ADC-40A62904BA9F}" type="presParOf" srcId="{24AA5471-E6E0-47CC-932B-79ED314CE91A}" destId="{CBC88317-5F3A-42A1-B1CF-F521938AE462}" srcOrd="2" destOrd="0" presId="urn:microsoft.com/office/officeart/2005/8/layout/process1"/>
    <dgm:cxn modelId="{FB7693A5-6ADA-45DE-97EC-E32950A4D4CD}" type="presParOf" srcId="{24AA5471-E6E0-47CC-932B-79ED314CE91A}" destId="{3BC3295D-5AC4-4831-A791-B35AC8C5E456}" srcOrd="3" destOrd="0" presId="urn:microsoft.com/office/officeart/2005/8/layout/process1"/>
    <dgm:cxn modelId="{A0D44DC5-66B0-498E-A510-D6F6CEA54126}" type="presParOf" srcId="{3BC3295D-5AC4-4831-A791-B35AC8C5E456}" destId="{C0DE1060-33B4-4EBE-97E9-435EB8AB21E1}" srcOrd="0" destOrd="0" presId="urn:microsoft.com/office/officeart/2005/8/layout/process1"/>
    <dgm:cxn modelId="{33E27F73-DFAC-4B78-94D4-4E2FB6E1EE39}" type="presParOf" srcId="{24AA5471-E6E0-47CC-932B-79ED314CE91A}" destId="{8EB4D7E4-6559-473A-A3D1-C3D36AC0504E}" srcOrd="4" destOrd="0" presId="urn:microsoft.com/office/officeart/2005/8/layout/process1"/>
    <dgm:cxn modelId="{F23E4EAC-7355-41C5-AEFB-F784F34AA90E}" type="presParOf" srcId="{24AA5471-E6E0-47CC-932B-79ED314CE91A}" destId="{D6409EFF-F588-4923-8E4E-A6ECD5EAC8ED}" srcOrd="5" destOrd="0" presId="urn:microsoft.com/office/officeart/2005/8/layout/process1"/>
    <dgm:cxn modelId="{061AFBBE-CF3F-462F-93DF-7EE2D90D61BB}" type="presParOf" srcId="{D6409EFF-F588-4923-8E4E-A6ECD5EAC8ED}" destId="{EFD2BCAF-C330-41AF-AC83-D89863084E15}" srcOrd="0" destOrd="0" presId="urn:microsoft.com/office/officeart/2005/8/layout/process1"/>
    <dgm:cxn modelId="{8FBEA102-D01D-4678-8EA7-B442844DAFE8}" type="presParOf" srcId="{24AA5471-E6E0-47CC-932B-79ED314CE91A}" destId="{605E07CC-93EE-4F75-A5FC-67BC114F7800}" srcOrd="6" destOrd="0" presId="urn:microsoft.com/office/officeart/2005/8/layout/process1"/>
    <dgm:cxn modelId="{CB5777AE-566E-4BBB-A451-8FAB9D17D9E6}" type="presParOf" srcId="{24AA5471-E6E0-47CC-932B-79ED314CE91A}" destId="{76DD39F6-ED9A-488F-8F3E-2559681A4FF3}" srcOrd="7" destOrd="0" presId="urn:microsoft.com/office/officeart/2005/8/layout/process1"/>
    <dgm:cxn modelId="{8E81A5DE-3EE9-4ABA-BC41-96A19D4BA56E}" type="presParOf" srcId="{76DD39F6-ED9A-488F-8F3E-2559681A4FF3}" destId="{91BDD168-784F-47C7-A3BB-C0EF338C169D}" srcOrd="0" destOrd="0" presId="urn:microsoft.com/office/officeart/2005/8/layout/process1"/>
    <dgm:cxn modelId="{90DDE6FA-60B2-4E8C-9079-94BFD46FF5FB}" type="presParOf" srcId="{24AA5471-E6E0-47CC-932B-79ED314CE91A}" destId="{3465AE9F-CDDD-45C7-988B-00F734072FDA}" srcOrd="8" destOrd="0" presId="urn:microsoft.com/office/officeart/2005/8/layout/process1"/>
    <dgm:cxn modelId="{23E0C7E6-00DD-49E7-82B7-7711CB5D19D2}" type="presParOf" srcId="{24AA5471-E6E0-47CC-932B-79ED314CE91A}" destId="{CCE31995-0159-4B61-B108-FDE71DBB4FCD}" srcOrd="9" destOrd="0" presId="urn:microsoft.com/office/officeart/2005/8/layout/process1"/>
    <dgm:cxn modelId="{582CB5CA-B81E-4D68-B784-ADF5AEC693E5}" type="presParOf" srcId="{CCE31995-0159-4B61-B108-FDE71DBB4FCD}" destId="{68693A74-C17D-4595-B427-7BCF0D669058}" srcOrd="0" destOrd="0" presId="urn:microsoft.com/office/officeart/2005/8/layout/process1"/>
    <dgm:cxn modelId="{AF1254CC-12A8-4500-9C56-40EE211787F4}" type="presParOf" srcId="{24AA5471-E6E0-47CC-932B-79ED314CE91A}" destId="{B879FDDF-51FB-441D-B82B-8FB092587934}"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noProof="0" dirty="0"/>
            <a:t>Analyse de la structure des données	</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r>
            <a:rPr lang="fr-FR" noProof="0" dirty="0"/>
            <a:t>Nettoyage</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pPr/>
      <dgm:t>
        <a:bodyPr rtlCol="0"/>
        <a:lstStyle/>
        <a:p>
          <a:pPr rtl="0">
            <a:lnSpc>
              <a:spcPct val="100000"/>
            </a:lnSpc>
          </a:pPr>
          <a:r>
            <a:rPr lang="fr-FR" noProof="0" dirty="0"/>
            <a:t>Analyse exploratoire</a:t>
          </a:r>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3B70B7-2151-4309-B886-FABEDED4FE3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56053DCF-61DE-44A6-BF73-A0E27120B158}">
      <dgm:prSet custT="1"/>
      <dgm:spPr/>
      <dgm:t>
        <a:bodyPr/>
        <a:lstStyle/>
        <a:p>
          <a:r>
            <a:rPr lang="fr-FR" sz="2400" dirty="0"/>
            <a:t>Traitement des données manquantes</a:t>
          </a:r>
        </a:p>
      </dgm:t>
    </dgm:pt>
    <dgm:pt modelId="{98142F82-9563-439A-8F6E-56692DFE841D}" type="parTrans" cxnId="{44821A45-86F5-4CAB-A4BC-61744273807C}">
      <dgm:prSet/>
      <dgm:spPr/>
      <dgm:t>
        <a:bodyPr/>
        <a:lstStyle/>
        <a:p>
          <a:endParaRPr lang="fr-FR"/>
        </a:p>
      </dgm:t>
    </dgm:pt>
    <dgm:pt modelId="{13BFFBF9-7014-471E-9C3E-318472A1AEBA}" type="sibTrans" cxnId="{44821A45-86F5-4CAB-A4BC-61744273807C}">
      <dgm:prSet/>
      <dgm:spPr/>
      <dgm:t>
        <a:bodyPr/>
        <a:lstStyle/>
        <a:p>
          <a:endParaRPr lang="fr-FR"/>
        </a:p>
      </dgm:t>
    </dgm:pt>
    <dgm:pt modelId="{806D16E7-BE98-4BCF-BB29-6A526B29E975}">
      <dgm:prSet/>
      <dgm:spPr/>
      <dgm:t>
        <a:bodyPr/>
        <a:lstStyle/>
        <a:p>
          <a:endParaRPr lang="fr-FR" sz="1200" dirty="0"/>
        </a:p>
      </dgm:t>
    </dgm:pt>
    <dgm:pt modelId="{1E14B326-A748-487F-B49C-7CD55B746CBF}" type="parTrans" cxnId="{35253B8C-FE34-40DE-906A-70AF9D73BFA4}">
      <dgm:prSet/>
      <dgm:spPr/>
      <dgm:t>
        <a:bodyPr/>
        <a:lstStyle/>
        <a:p>
          <a:endParaRPr lang="fr-FR"/>
        </a:p>
      </dgm:t>
    </dgm:pt>
    <dgm:pt modelId="{3483C8AC-DCE2-4D94-A4CC-5A16870C7D6E}" type="sibTrans" cxnId="{35253B8C-FE34-40DE-906A-70AF9D73BFA4}">
      <dgm:prSet/>
      <dgm:spPr/>
      <dgm:t>
        <a:bodyPr/>
        <a:lstStyle/>
        <a:p>
          <a:endParaRPr lang="fr-FR"/>
        </a:p>
      </dgm:t>
    </dgm:pt>
    <dgm:pt modelId="{F0A73A65-213F-4AB1-8193-1E1543E8A7E1}">
      <dgm:prSet custT="1"/>
      <dgm:spPr/>
      <dgm:t>
        <a:bodyPr/>
        <a:lstStyle/>
        <a:p>
          <a:r>
            <a:rPr lang="fr-FR" sz="1600" b="1" dirty="0"/>
            <a:t>Suppression des variables contenant plus de 80 % de données manquantes </a:t>
          </a:r>
          <a:r>
            <a:rPr lang="fr-FR" sz="1600" dirty="0"/>
            <a:t>(5 variables)</a:t>
          </a:r>
        </a:p>
      </dgm:t>
    </dgm:pt>
    <dgm:pt modelId="{20504CEA-0030-49AB-9675-CCA2E7297F2A}" type="parTrans" cxnId="{B2E2CD76-8BB8-459C-817D-4A47F909AC61}">
      <dgm:prSet/>
      <dgm:spPr/>
      <dgm:t>
        <a:bodyPr/>
        <a:lstStyle/>
        <a:p>
          <a:endParaRPr lang="fr-FR"/>
        </a:p>
      </dgm:t>
    </dgm:pt>
    <dgm:pt modelId="{B0FB33A1-B9DE-45AC-BFDC-E79FFD828563}" type="sibTrans" cxnId="{B2E2CD76-8BB8-459C-817D-4A47F909AC61}">
      <dgm:prSet/>
      <dgm:spPr/>
      <dgm:t>
        <a:bodyPr/>
        <a:lstStyle/>
        <a:p>
          <a:endParaRPr lang="fr-FR"/>
        </a:p>
      </dgm:t>
    </dgm:pt>
    <dgm:pt modelId="{94070CA6-BF08-4B2E-ACD6-797E67C2E25C}">
      <dgm:prSet custT="1"/>
      <dgm:spPr/>
      <dgm:t>
        <a:bodyPr/>
        <a:lstStyle/>
        <a:p>
          <a:r>
            <a:rPr lang="fr-FR" sz="1600" b="1" dirty="0"/>
            <a:t>Complétude des variables contenant des nan:</a:t>
          </a:r>
          <a:endParaRPr lang="fr-FR" sz="1600" dirty="0"/>
        </a:p>
      </dgm:t>
    </dgm:pt>
    <dgm:pt modelId="{F9548379-57E5-4EB5-B080-5724E9E9C11C}" type="parTrans" cxnId="{A5ACDDD2-243A-4FF3-B493-3E5D5F1C4189}">
      <dgm:prSet/>
      <dgm:spPr/>
      <dgm:t>
        <a:bodyPr/>
        <a:lstStyle/>
        <a:p>
          <a:endParaRPr lang="fr-FR"/>
        </a:p>
      </dgm:t>
    </dgm:pt>
    <dgm:pt modelId="{B8C6912B-32E3-4CF0-9098-8280FA757D28}" type="sibTrans" cxnId="{A5ACDDD2-243A-4FF3-B493-3E5D5F1C4189}">
      <dgm:prSet/>
      <dgm:spPr/>
      <dgm:t>
        <a:bodyPr/>
        <a:lstStyle/>
        <a:p>
          <a:endParaRPr lang="fr-FR"/>
        </a:p>
      </dgm:t>
    </dgm:pt>
    <dgm:pt modelId="{5D9E5DA5-1D6C-437D-9008-442144795569}">
      <dgm:prSet custT="1"/>
      <dgm:spPr/>
      <dgm:t>
        <a:bodyPr/>
        <a:lstStyle/>
        <a:p>
          <a:r>
            <a:rPr lang="fr-FR" sz="1600" b="0" i="1" u="sng" dirty="0"/>
            <a:t>Variables numériques </a:t>
          </a:r>
          <a:r>
            <a:rPr lang="fr-FR" sz="1600" b="0" i="1" dirty="0"/>
            <a:t>:</a:t>
          </a:r>
        </a:p>
      </dgm:t>
    </dgm:pt>
    <dgm:pt modelId="{8199D5FE-E55D-4C1F-82C0-3A1416E5D98C}" type="parTrans" cxnId="{2F389C7E-CF3A-403A-9E61-36916A5C4C22}">
      <dgm:prSet/>
      <dgm:spPr/>
      <dgm:t>
        <a:bodyPr/>
        <a:lstStyle/>
        <a:p>
          <a:endParaRPr lang="fr-FR"/>
        </a:p>
      </dgm:t>
    </dgm:pt>
    <dgm:pt modelId="{A74FE6E7-7FB6-4BCF-9042-696635A00376}" type="sibTrans" cxnId="{2F389C7E-CF3A-403A-9E61-36916A5C4C22}">
      <dgm:prSet/>
      <dgm:spPr/>
      <dgm:t>
        <a:bodyPr/>
        <a:lstStyle/>
        <a:p>
          <a:endParaRPr lang="fr-FR"/>
        </a:p>
      </dgm:t>
    </dgm:pt>
    <dgm:pt modelId="{63482ECB-4608-456B-8E1F-0D731AC18E11}">
      <dgm:prSet custT="1"/>
      <dgm:spPr/>
      <dgm:t>
        <a:bodyPr/>
        <a:lstStyle/>
        <a:p>
          <a:r>
            <a:rPr lang="fr-FR" sz="1600" dirty="0"/>
            <a:t>SecondLargestPropertyUseTypeGFA remplacé par zéro</a:t>
          </a:r>
        </a:p>
      </dgm:t>
    </dgm:pt>
    <dgm:pt modelId="{9C73CFFE-33EA-407E-909D-3FF3F9A51740}" type="parTrans" cxnId="{C56472E4-428D-47AD-8067-4708D7149F0E}">
      <dgm:prSet/>
      <dgm:spPr/>
      <dgm:t>
        <a:bodyPr/>
        <a:lstStyle/>
        <a:p>
          <a:endParaRPr lang="fr-FR"/>
        </a:p>
      </dgm:t>
    </dgm:pt>
    <dgm:pt modelId="{9DAB9A99-9A86-44B3-9E5C-ED6AA9F98C2E}" type="sibTrans" cxnId="{C56472E4-428D-47AD-8067-4708D7149F0E}">
      <dgm:prSet/>
      <dgm:spPr/>
      <dgm:t>
        <a:bodyPr/>
        <a:lstStyle/>
        <a:p>
          <a:endParaRPr lang="fr-FR"/>
        </a:p>
      </dgm:t>
    </dgm:pt>
    <dgm:pt modelId="{8BE7B2B9-20A2-4203-A5F8-4DE76913A208}">
      <dgm:prSet custT="1"/>
      <dgm:spPr/>
      <dgm:t>
        <a:bodyPr/>
        <a:lstStyle/>
        <a:p>
          <a:r>
            <a:rPr lang="fr-FR" sz="1600" dirty="0"/>
            <a:t>Remplacement des autres variables numériques par la médiane</a:t>
          </a:r>
        </a:p>
      </dgm:t>
    </dgm:pt>
    <dgm:pt modelId="{C8586D7F-8C23-4508-95E3-92F97D981CBA}" type="parTrans" cxnId="{E2FAF073-B4F5-49CC-9355-A4E88219D892}">
      <dgm:prSet/>
      <dgm:spPr/>
      <dgm:t>
        <a:bodyPr/>
        <a:lstStyle/>
        <a:p>
          <a:endParaRPr lang="fr-FR"/>
        </a:p>
      </dgm:t>
    </dgm:pt>
    <dgm:pt modelId="{478456FD-210C-4EF2-BB36-4507BB57FAFD}" type="sibTrans" cxnId="{E2FAF073-B4F5-49CC-9355-A4E88219D892}">
      <dgm:prSet/>
      <dgm:spPr/>
      <dgm:t>
        <a:bodyPr/>
        <a:lstStyle/>
        <a:p>
          <a:endParaRPr lang="fr-FR"/>
        </a:p>
      </dgm:t>
    </dgm:pt>
    <dgm:pt modelId="{BE370D91-9055-4523-AC06-1B350CCE6904}">
      <dgm:prSet custT="1"/>
      <dgm:spPr/>
      <dgm:t>
        <a:bodyPr/>
        <a:lstStyle/>
        <a:p>
          <a:r>
            <a:rPr lang="fr-FR" sz="1600" i="1" u="sng" dirty="0"/>
            <a:t>Variables catégorielles </a:t>
          </a:r>
          <a:r>
            <a:rPr lang="fr-FR" sz="1600" i="1" dirty="0"/>
            <a:t>:</a:t>
          </a:r>
        </a:p>
      </dgm:t>
    </dgm:pt>
    <dgm:pt modelId="{49D85DB1-A0B8-4F8C-B625-81525E879B02}" type="parTrans" cxnId="{E8754F4A-DFE9-4EEA-A22F-16AF546E3F4C}">
      <dgm:prSet/>
      <dgm:spPr/>
      <dgm:t>
        <a:bodyPr/>
        <a:lstStyle/>
        <a:p>
          <a:endParaRPr lang="fr-FR"/>
        </a:p>
      </dgm:t>
    </dgm:pt>
    <dgm:pt modelId="{BFFCCA3E-8569-43C8-9B13-876518B9873E}" type="sibTrans" cxnId="{E8754F4A-DFE9-4EEA-A22F-16AF546E3F4C}">
      <dgm:prSet/>
      <dgm:spPr/>
      <dgm:t>
        <a:bodyPr/>
        <a:lstStyle/>
        <a:p>
          <a:endParaRPr lang="fr-FR"/>
        </a:p>
      </dgm:t>
    </dgm:pt>
    <dgm:pt modelId="{D931DDAD-36D6-4D8D-AD45-BBC8410F7DA5}">
      <dgm:prSet custT="1"/>
      <dgm:spPr/>
      <dgm:t>
        <a:bodyPr/>
        <a:lstStyle/>
        <a:p>
          <a:r>
            <a:rPr lang="fr-FR" sz="1600" dirty="0"/>
            <a:t>SecondLargestPropertyUseType remplacé par ‘not used’</a:t>
          </a:r>
        </a:p>
      </dgm:t>
    </dgm:pt>
    <dgm:pt modelId="{CC652918-7754-47C4-AF38-B6B560257665}" type="parTrans" cxnId="{C1375046-99EF-4092-BC75-D3CC14DFC4DA}">
      <dgm:prSet/>
      <dgm:spPr/>
      <dgm:t>
        <a:bodyPr/>
        <a:lstStyle/>
        <a:p>
          <a:endParaRPr lang="fr-FR"/>
        </a:p>
      </dgm:t>
    </dgm:pt>
    <dgm:pt modelId="{42ACBF80-7395-4692-901E-FF15831CB378}" type="sibTrans" cxnId="{C1375046-99EF-4092-BC75-D3CC14DFC4DA}">
      <dgm:prSet/>
      <dgm:spPr/>
      <dgm:t>
        <a:bodyPr/>
        <a:lstStyle/>
        <a:p>
          <a:endParaRPr lang="fr-FR"/>
        </a:p>
      </dgm:t>
    </dgm:pt>
    <dgm:pt modelId="{0F439045-539A-4DE3-90F9-F62B46B87F6B}">
      <dgm:prSet custT="1"/>
      <dgm:spPr/>
      <dgm:t>
        <a:bodyPr/>
        <a:lstStyle/>
        <a:p>
          <a:r>
            <a:rPr lang="fr-FR" sz="1600" dirty="0"/>
            <a:t>LargestPropertyUseType remplacé par ‘No Information’</a:t>
          </a:r>
        </a:p>
      </dgm:t>
    </dgm:pt>
    <dgm:pt modelId="{11E80AFF-678F-4A1A-AE08-875835B17A4A}" type="parTrans" cxnId="{ACCF17C7-A215-42A8-A9A7-C77446D6D4C9}">
      <dgm:prSet/>
      <dgm:spPr/>
      <dgm:t>
        <a:bodyPr/>
        <a:lstStyle/>
        <a:p>
          <a:endParaRPr lang="fr-FR"/>
        </a:p>
      </dgm:t>
    </dgm:pt>
    <dgm:pt modelId="{AEDF11CF-4F6D-441E-9A8A-46D2C35BCB8B}" type="sibTrans" cxnId="{ACCF17C7-A215-42A8-A9A7-C77446D6D4C9}">
      <dgm:prSet/>
      <dgm:spPr/>
      <dgm:t>
        <a:bodyPr/>
        <a:lstStyle/>
        <a:p>
          <a:endParaRPr lang="fr-FR"/>
        </a:p>
      </dgm:t>
    </dgm:pt>
    <dgm:pt modelId="{A8656655-DAFD-4B56-92A1-721074EAA312}">
      <dgm:prSet custT="1"/>
      <dgm:spPr/>
      <dgm:t>
        <a:bodyPr/>
        <a:lstStyle/>
        <a:p>
          <a:r>
            <a:rPr lang="fr-FR" sz="2400" dirty="0"/>
            <a:t>Suppression des variables inutiles</a:t>
          </a:r>
        </a:p>
      </dgm:t>
    </dgm:pt>
    <dgm:pt modelId="{07A2BC9E-C67B-4D0D-A63E-31BD530F57CA}" type="parTrans" cxnId="{C3BE8FEE-27AF-4C67-ADC8-F5B740B647C4}">
      <dgm:prSet/>
      <dgm:spPr/>
      <dgm:t>
        <a:bodyPr/>
        <a:lstStyle/>
        <a:p>
          <a:endParaRPr lang="fr-FR"/>
        </a:p>
      </dgm:t>
    </dgm:pt>
    <dgm:pt modelId="{782EB31F-CD66-4D27-B958-E9D95BDC9FB2}" type="sibTrans" cxnId="{C3BE8FEE-27AF-4C67-ADC8-F5B740B647C4}">
      <dgm:prSet/>
      <dgm:spPr/>
      <dgm:t>
        <a:bodyPr/>
        <a:lstStyle/>
        <a:p>
          <a:endParaRPr lang="fr-FR"/>
        </a:p>
      </dgm:t>
    </dgm:pt>
    <dgm:pt modelId="{DC66B124-A209-4D05-A42F-4A2583C2DC84}">
      <dgm:prSet/>
      <dgm:spPr/>
      <dgm:t>
        <a:bodyPr/>
        <a:lstStyle/>
        <a:p>
          <a:endParaRPr lang="fr-FR" sz="1200" dirty="0"/>
        </a:p>
      </dgm:t>
    </dgm:pt>
    <dgm:pt modelId="{994D1188-4DFE-4D18-ABF2-0E39F245549F}" type="parTrans" cxnId="{41433BE4-128C-4237-B359-B5D334387064}">
      <dgm:prSet/>
      <dgm:spPr/>
      <dgm:t>
        <a:bodyPr/>
        <a:lstStyle/>
        <a:p>
          <a:endParaRPr lang="fr-FR"/>
        </a:p>
      </dgm:t>
    </dgm:pt>
    <dgm:pt modelId="{EBB7F908-97D2-4707-8EF2-D1FFEA3D0ECE}" type="sibTrans" cxnId="{41433BE4-128C-4237-B359-B5D334387064}">
      <dgm:prSet/>
      <dgm:spPr/>
      <dgm:t>
        <a:bodyPr/>
        <a:lstStyle/>
        <a:p>
          <a:endParaRPr lang="fr-FR"/>
        </a:p>
      </dgm:t>
    </dgm:pt>
    <dgm:pt modelId="{80A08F2B-24AD-42CD-A1B6-C4401BD0909A}">
      <dgm:prSet custT="1"/>
      <dgm:spPr/>
      <dgm:t>
        <a:bodyPr/>
        <a:lstStyle/>
        <a:p>
          <a:r>
            <a:rPr lang="fr-FR" sz="2000" dirty="0"/>
            <a:t>Suppression de 8 variables</a:t>
          </a:r>
        </a:p>
      </dgm:t>
    </dgm:pt>
    <dgm:pt modelId="{F8355E7E-2BB9-4CB3-9B19-1C39E01C0684}" type="parTrans" cxnId="{BC061E42-4078-4378-ABB6-5A9802831DBE}">
      <dgm:prSet/>
      <dgm:spPr/>
      <dgm:t>
        <a:bodyPr/>
        <a:lstStyle/>
        <a:p>
          <a:endParaRPr lang="fr-FR"/>
        </a:p>
      </dgm:t>
    </dgm:pt>
    <dgm:pt modelId="{9E83DB59-626E-4404-9053-6C206C644626}" type="sibTrans" cxnId="{BC061E42-4078-4378-ABB6-5A9802831DBE}">
      <dgm:prSet/>
      <dgm:spPr/>
      <dgm:t>
        <a:bodyPr/>
        <a:lstStyle/>
        <a:p>
          <a:endParaRPr lang="fr-FR"/>
        </a:p>
      </dgm:t>
    </dgm:pt>
    <dgm:pt modelId="{D1FAD16E-D5DE-4C0E-A55B-80AE927C917F}">
      <dgm:prSet custT="1"/>
      <dgm:spPr/>
      <dgm:t>
        <a:bodyPr/>
        <a:lstStyle/>
        <a:p>
          <a:endParaRPr lang="fr-FR" sz="1600" dirty="0"/>
        </a:p>
      </dgm:t>
    </dgm:pt>
    <dgm:pt modelId="{9AC2B8E5-ACC5-49CE-A427-4C58F7BF3898}" type="sibTrans" cxnId="{B9C2D1A1-5718-490B-BDC5-654D1456F121}">
      <dgm:prSet/>
      <dgm:spPr/>
      <dgm:t>
        <a:bodyPr/>
        <a:lstStyle/>
        <a:p>
          <a:endParaRPr lang="fr-FR"/>
        </a:p>
      </dgm:t>
    </dgm:pt>
    <dgm:pt modelId="{1285AE49-FFD5-4E98-9E27-6413309A9D47}" type="parTrans" cxnId="{B9C2D1A1-5718-490B-BDC5-654D1456F121}">
      <dgm:prSet/>
      <dgm:spPr/>
      <dgm:t>
        <a:bodyPr/>
        <a:lstStyle/>
        <a:p>
          <a:endParaRPr lang="fr-FR"/>
        </a:p>
      </dgm:t>
    </dgm:pt>
    <dgm:pt modelId="{F7562556-46B0-4F6E-9EF6-7E5FADDC2637}" type="pres">
      <dgm:prSet presAssocID="{783B70B7-2151-4309-B886-FABEDED4FE3B}" presName="Name0" presStyleCnt="0">
        <dgm:presLayoutVars>
          <dgm:dir/>
          <dgm:animLvl val="lvl"/>
          <dgm:resizeHandles val="exact"/>
        </dgm:presLayoutVars>
      </dgm:prSet>
      <dgm:spPr/>
    </dgm:pt>
    <dgm:pt modelId="{5A80CDFA-7D50-40B1-858D-74FA4F630D2C}" type="pres">
      <dgm:prSet presAssocID="{56053DCF-61DE-44A6-BF73-A0E27120B158}" presName="linNode" presStyleCnt="0"/>
      <dgm:spPr/>
    </dgm:pt>
    <dgm:pt modelId="{63D3BCD1-DD0C-47DF-B33B-17AC300DA618}" type="pres">
      <dgm:prSet presAssocID="{56053DCF-61DE-44A6-BF73-A0E27120B158}" presName="parentText" presStyleLbl="node1" presStyleIdx="0" presStyleCnt="2" custScaleY="110617">
        <dgm:presLayoutVars>
          <dgm:chMax val="1"/>
          <dgm:bulletEnabled val="1"/>
        </dgm:presLayoutVars>
      </dgm:prSet>
      <dgm:spPr/>
    </dgm:pt>
    <dgm:pt modelId="{29D502EF-28EC-401D-B507-14C36DB8C697}" type="pres">
      <dgm:prSet presAssocID="{56053DCF-61DE-44A6-BF73-A0E27120B158}" presName="descendantText" presStyleLbl="alignAccFollowNode1" presStyleIdx="0" presStyleCnt="2" custScaleY="127220">
        <dgm:presLayoutVars>
          <dgm:bulletEnabled val="1"/>
        </dgm:presLayoutVars>
      </dgm:prSet>
      <dgm:spPr/>
    </dgm:pt>
    <dgm:pt modelId="{37DC5E6A-AB31-4348-B57B-C0960F8D6C9B}" type="pres">
      <dgm:prSet presAssocID="{13BFFBF9-7014-471E-9C3E-318472A1AEBA}" presName="sp" presStyleCnt="0"/>
      <dgm:spPr/>
    </dgm:pt>
    <dgm:pt modelId="{342EA7F8-C322-409A-BE26-0F1D4A2A682B}" type="pres">
      <dgm:prSet presAssocID="{A8656655-DAFD-4B56-92A1-721074EAA312}" presName="linNode" presStyleCnt="0"/>
      <dgm:spPr/>
    </dgm:pt>
    <dgm:pt modelId="{0FEEAE39-2313-4DAC-AFD3-A47FF1BE2463}" type="pres">
      <dgm:prSet presAssocID="{A8656655-DAFD-4B56-92A1-721074EAA312}" presName="parentText" presStyleLbl="node1" presStyleIdx="1" presStyleCnt="2" custScaleY="44543">
        <dgm:presLayoutVars>
          <dgm:chMax val="1"/>
          <dgm:bulletEnabled val="1"/>
        </dgm:presLayoutVars>
      </dgm:prSet>
      <dgm:spPr/>
    </dgm:pt>
    <dgm:pt modelId="{A9C4F12C-A794-4BB6-A960-59F02BD58C76}" type="pres">
      <dgm:prSet presAssocID="{A8656655-DAFD-4B56-92A1-721074EAA312}" presName="descendantText" presStyleLbl="alignAccFollowNode1" presStyleIdx="1" presStyleCnt="2" custScaleY="50224">
        <dgm:presLayoutVars>
          <dgm:bulletEnabled val="1"/>
        </dgm:presLayoutVars>
      </dgm:prSet>
      <dgm:spPr/>
    </dgm:pt>
  </dgm:ptLst>
  <dgm:cxnLst>
    <dgm:cxn modelId="{0FF8070C-8EE2-418B-8163-3DB1067357B3}" type="presOf" srcId="{D1FAD16E-D5DE-4C0E-A55B-80AE927C917F}" destId="{29D502EF-28EC-401D-B507-14C36DB8C697}" srcOrd="0" destOrd="2" presId="urn:microsoft.com/office/officeart/2005/8/layout/vList5"/>
    <dgm:cxn modelId="{7A528522-9B5B-4F4C-97CB-373E3D5A3DC4}" type="presOf" srcId="{806D16E7-BE98-4BCF-BB29-6A526B29E975}" destId="{29D502EF-28EC-401D-B507-14C36DB8C697}" srcOrd="0" destOrd="0" presId="urn:microsoft.com/office/officeart/2005/8/layout/vList5"/>
    <dgm:cxn modelId="{C3B0542B-91CD-4671-A39A-41E06163578A}" type="presOf" srcId="{DC66B124-A209-4D05-A42F-4A2583C2DC84}" destId="{A9C4F12C-A794-4BB6-A960-59F02BD58C76}" srcOrd="0" destOrd="0" presId="urn:microsoft.com/office/officeart/2005/8/layout/vList5"/>
    <dgm:cxn modelId="{5D8D172F-C750-4106-866A-6B01D2185A29}" type="presOf" srcId="{D931DDAD-36D6-4D8D-AD45-BBC8410F7DA5}" destId="{29D502EF-28EC-401D-B507-14C36DB8C697}" srcOrd="0" destOrd="8" presId="urn:microsoft.com/office/officeart/2005/8/layout/vList5"/>
    <dgm:cxn modelId="{96941331-20DD-4BF2-942C-DC7D0AA37738}" type="presOf" srcId="{8BE7B2B9-20A2-4203-A5F8-4DE76913A208}" destId="{29D502EF-28EC-401D-B507-14C36DB8C697}" srcOrd="0" destOrd="6" presId="urn:microsoft.com/office/officeart/2005/8/layout/vList5"/>
    <dgm:cxn modelId="{7EB1765E-EC23-4CC8-896B-97BFB858D79A}" type="presOf" srcId="{5D9E5DA5-1D6C-437D-9008-442144795569}" destId="{29D502EF-28EC-401D-B507-14C36DB8C697}" srcOrd="0" destOrd="4" presId="urn:microsoft.com/office/officeart/2005/8/layout/vList5"/>
    <dgm:cxn modelId="{BC061E42-4078-4378-ABB6-5A9802831DBE}" srcId="{DC66B124-A209-4D05-A42F-4A2583C2DC84}" destId="{80A08F2B-24AD-42CD-A1B6-C4401BD0909A}" srcOrd="0" destOrd="0" parTransId="{F8355E7E-2BB9-4CB3-9B19-1C39E01C0684}" sibTransId="{9E83DB59-626E-4404-9053-6C206C644626}"/>
    <dgm:cxn modelId="{92B8D364-28C7-4B99-BA2A-DB3103EB94C1}" type="presOf" srcId="{783B70B7-2151-4309-B886-FABEDED4FE3B}" destId="{F7562556-46B0-4F6E-9EF6-7E5FADDC2637}" srcOrd="0" destOrd="0" presId="urn:microsoft.com/office/officeart/2005/8/layout/vList5"/>
    <dgm:cxn modelId="{44821A45-86F5-4CAB-A4BC-61744273807C}" srcId="{783B70B7-2151-4309-B886-FABEDED4FE3B}" destId="{56053DCF-61DE-44A6-BF73-A0E27120B158}" srcOrd="0" destOrd="0" parTransId="{98142F82-9563-439A-8F6E-56692DFE841D}" sibTransId="{13BFFBF9-7014-471E-9C3E-318472A1AEBA}"/>
    <dgm:cxn modelId="{C1375046-99EF-4092-BC75-D3CC14DFC4DA}" srcId="{BE370D91-9055-4523-AC06-1B350CCE6904}" destId="{D931DDAD-36D6-4D8D-AD45-BBC8410F7DA5}" srcOrd="0" destOrd="0" parTransId="{CC652918-7754-47C4-AF38-B6B560257665}" sibTransId="{42ACBF80-7395-4692-901E-FF15831CB378}"/>
    <dgm:cxn modelId="{E8754F4A-DFE9-4EEA-A22F-16AF546E3F4C}" srcId="{94070CA6-BF08-4B2E-ACD6-797E67C2E25C}" destId="{BE370D91-9055-4523-AC06-1B350CCE6904}" srcOrd="1" destOrd="0" parTransId="{49D85DB1-A0B8-4F8C-B625-81525E879B02}" sibTransId="{BFFCCA3E-8569-43C8-9B13-876518B9873E}"/>
    <dgm:cxn modelId="{E2FAF073-B4F5-49CC-9355-A4E88219D892}" srcId="{5D9E5DA5-1D6C-437D-9008-442144795569}" destId="{8BE7B2B9-20A2-4203-A5F8-4DE76913A208}" srcOrd="1" destOrd="0" parTransId="{C8586D7F-8C23-4508-95E3-92F97D981CBA}" sibTransId="{478456FD-210C-4EF2-BB36-4507BB57FAFD}"/>
    <dgm:cxn modelId="{B2E2CD76-8BB8-459C-817D-4A47F909AC61}" srcId="{806D16E7-BE98-4BCF-BB29-6A526B29E975}" destId="{F0A73A65-213F-4AB1-8193-1E1543E8A7E1}" srcOrd="0" destOrd="0" parTransId="{20504CEA-0030-49AB-9675-CCA2E7297F2A}" sibTransId="{B0FB33A1-B9DE-45AC-BFDC-E79FFD828563}"/>
    <dgm:cxn modelId="{2F389C7E-CF3A-403A-9E61-36916A5C4C22}" srcId="{94070CA6-BF08-4B2E-ACD6-797E67C2E25C}" destId="{5D9E5DA5-1D6C-437D-9008-442144795569}" srcOrd="0" destOrd="0" parTransId="{8199D5FE-E55D-4C1F-82C0-3A1416E5D98C}" sibTransId="{A74FE6E7-7FB6-4BCF-9042-696635A00376}"/>
    <dgm:cxn modelId="{725AB185-06E9-45CD-96CF-DF271BA6FB50}" type="presOf" srcId="{A8656655-DAFD-4B56-92A1-721074EAA312}" destId="{0FEEAE39-2313-4DAC-AFD3-A47FF1BE2463}" srcOrd="0" destOrd="0" presId="urn:microsoft.com/office/officeart/2005/8/layout/vList5"/>
    <dgm:cxn modelId="{35253B8C-FE34-40DE-906A-70AF9D73BFA4}" srcId="{56053DCF-61DE-44A6-BF73-A0E27120B158}" destId="{806D16E7-BE98-4BCF-BB29-6A526B29E975}" srcOrd="0" destOrd="0" parTransId="{1E14B326-A748-487F-B49C-7CD55B746CBF}" sibTransId="{3483C8AC-DCE2-4D94-A4CC-5A16870C7D6E}"/>
    <dgm:cxn modelId="{16D8848F-35B2-4EC1-A4BE-EDF93567AFEC}" type="presOf" srcId="{BE370D91-9055-4523-AC06-1B350CCE6904}" destId="{29D502EF-28EC-401D-B507-14C36DB8C697}" srcOrd="0" destOrd="7" presId="urn:microsoft.com/office/officeart/2005/8/layout/vList5"/>
    <dgm:cxn modelId="{06193A91-8C64-407A-9545-93E748726FB9}" type="presOf" srcId="{56053DCF-61DE-44A6-BF73-A0E27120B158}" destId="{63D3BCD1-DD0C-47DF-B33B-17AC300DA618}" srcOrd="0" destOrd="0" presId="urn:microsoft.com/office/officeart/2005/8/layout/vList5"/>
    <dgm:cxn modelId="{8437F795-0B6A-417C-9C24-A9FD1440C3B7}" type="presOf" srcId="{94070CA6-BF08-4B2E-ACD6-797E67C2E25C}" destId="{29D502EF-28EC-401D-B507-14C36DB8C697}" srcOrd="0" destOrd="3" presId="urn:microsoft.com/office/officeart/2005/8/layout/vList5"/>
    <dgm:cxn modelId="{B9C2D1A1-5718-490B-BDC5-654D1456F121}" srcId="{806D16E7-BE98-4BCF-BB29-6A526B29E975}" destId="{D1FAD16E-D5DE-4C0E-A55B-80AE927C917F}" srcOrd="1" destOrd="0" parTransId="{1285AE49-FFD5-4E98-9E27-6413309A9D47}" sibTransId="{9AC2B8E5-ACC5-49CE-A427-4C58F7BF3898}"/>
    <dgm:cxn modelId="{99F6C6B1-F69F-4E93-8A9A-94CD3FDE8AA7}" type="presOf" srcId="{63482ECB-4608-456B-8E1F-0D731AC18E11}" destId="{29D502EF-28EC-401D-B507-14C36DB8C697}" srcOrd="0" destOrd="5" presId="urn:microsoft.com/office/officeart/2005/8/layout/vList5"/>
    <dgm:cxn modelId="{ACCF17C7-A215-42A8-A9A7-C77446D6D4C9}" srcId="{BE370D91-9055-4523-AC06-1B350CCE6904}" destId="{0F439045-539A-4DE3-90F9-F62B46B87F6B}" srcOrd="1" destOrd="0" parTransId="{11E80AFF-678F-4A1A-AE08-875835B17A4A}" sibTransId="{AEDF11CF-4F6D-441E-9A8A-46D2C35BCB8B}"/>
    <dgm:cxn modelId="{6D736ECF-2C61-44FD-A3C2-C1005D27193C}" type="presOf" srcId="{0F439045-539A-4DE3-90F9-F62B46B87F6B}" destId="{29D502EF-28EC-401D-B507-14C36DB8C697}" srcOrd="0" destOrd="9" presId="urn:microsoft.com/office/officeart/2005/8/layout/vList5"/>
    <dgm:cxn modelId="{A5ACDDD2-243A-4FF3-B493-3E5D5F1C4189}" srcId="{806D16E7-BE98-4BCF-BB29-6A526B29E975}" destId="{94070CA6-BF08-4B2E-ACD6-797E67C2E25C}" srcOrd="2" destOrd="0" parTransId="{F9548379-57E5-4EB5-B080-5724E9E9C11C}" sibTransId="{B8C6912B-32E3-4CF0-9098-8280FA757D28}"/>
    <dgm:cxn modelId="{41433BE4-128C-4237-B359-B5D334387064}" srcId="{A8656655-DAFD-4B56-92A1-721074EAA312}" destId="{DC66B124-A209-4D05-A42F-4A2583C2DC84}" srcOrd="0" destOrd="0" parTransId="{994D1188-4DFE-4D18-ABF2-0E39F245549F}" sibTransId="{EBB7F908-97D2-4707-8EF2-D1FFEA3D0ECE}"/>
    <dgm:cxn modelId="{C56472E4-428D-47AD-8067-4708D7149F0E}" srcId="{5D9E5DA5-1D6C-437D-9008-442144795569}" destId="{63482ECB-4608-456B-8E1F-0D731AC18E11}" srcOrd="0" destOrd="0" parTransId="{9C73CFFE-33EA-407E-909D-3FF3F9A51740}" sibTransId="{9DAB9A99-9A86-44B3-9E5C-ED6AA9F98C2E}"/>
    <dgm:cxn modelId="{C3BE8FEE-27AF-4C67-ADC8-F5B740B647C4}" srcId="{783B70B7-2151-4309-B886-FABEDED4FE3B}" destId="{A8656655-DAFD-4B56-92A1-721074EAA312}" srcOrd="1" destOrd="0" parTransId="{07A2BC9E-C67B-4D0D-A63E-31BD530F57CA}" sibTransId="{782EB31F-CD66-4D27-B958-E9D95BDC9FB2}"/>
    <dgm:cxn modelId="{1CCBE3F3-8EF3-4548-8310-0F5BC84DFD43}" type="presOf" srcId="{F0A73A65-213F-4AB1-8193-1E1543E8A7E1}" destId="{29D502EF-28EC-401D-B507-14C36DB8C697}" srcOrd="0" destOrd="1" presId="urn:microsoft.com/office/officeart/2005/8/layout/vList5"/>
    <dgm:cxn modelId="{645F0AFB-75AF-4D34-859A-D0AEA2D65038}" type="presOf" srcId="{80A08F2B-24AD-42CD-A1B6-C4401BD0909A}" destId="{A9C4F12C-A794-4BB6-A960-59F02BD58C76}" srcOrd="0" destOrd="1" presId="urn:microsoft.com/office/officeart/2005/8/layout/vList5"/>
    <dgm:cxn modelId="{9D7F9FB8-1DA9-4BAB-A12E-CB544AB2C1E0}" type="presParOf" srcId="{F7562556-46B0-4F6E-9EF6-7E5FADDC2637}" destId="{5A80CDFA-7D50-40B1-858D-74FA4F630D2C}" srcOrd="0" destOrd="0" presId="urn:microsoft.com/office/officeart/2005/8/layout/vList5"/>
    <dgm:cxn modelId="{4FBADA8C-6A7C-47C9-9AC7-732594EE1E06}" type="presParOf" srcId="{5A80CDFA-7D50-40B1-858D-74FA4F630D2C}" destId="{63D3BCD1-DD0C-47DF-B33B-17AC300DA618}" srcOrd="0" destOrd="0" presId="urn:microsoft.com/office/officeart/2005/8/layout/vList5"/>
    <dgm:cxn modelId="{12126914-0E8E-4F87-AE7B-03AAC7AE3F02}" type="presParOf" srcId="{5A80CDFA-7D50-40B1-858D-74FA4F630D2C}" destId="{29D502EF-28EC-401D-B507-14C36DB8C697}" srcOrd="1" destOrd="0" presId="urn:microsoft.com/office/officeart/2005/8/layout/vList5"/>
    <dgm:cxn modelId="{F3A3F011-732B-4DC1-966B-4455A89CA1F0}" type="presParOf" srcId="{F7562556-46B0-4F6E-9EF6-7E5FADDC2637}" destId="{37DC5E6A-AB31-4348-B57B-C0960F8D6C9B}" srcOrd="1" destOrd="0" presId="urn:microsoft.com/office/officeart/2005/8/layout/vList5"/>
    <dgm:cxn modelId="{96C7F95E-C430-4841-9745-4BA89B2F25A4}" type="presParOf" srcId="{F7562556-46B0-4F6E-9EF6-7E5FADDC2637}" destId="{342EA7F8-C322-409A-BE26-0F1D4A2A682B}" srcOrd="2" destOrd="0" presId="urn:microsoft.com/office/officeart/2005/8/layout/vList5"/>
    <dgm:cxn modelId="{4A12AB1F-2004-4256-9AD6-06444DD6DE3B}" type="presParOf" srcId="{342EA7F8-C322-409A-BE26-0F1D4A2A682B}" destId="{0FEEAE39-2313-4DAC-AFD3-A47FF1BE2463}" srcOrd="0" destOrd="0" presId="urn:microsoft.com/office/officeart/2005/8/layout/vList5"/>
    <dgm:cxn modelId="{DE760684-3BA9-4A79-8CA0-2353C8AA6551}" type="presParOf" srcId="{342EA7F8-C322-409A-BE26-0F1D4A2A682B}" destId="{A9C4F12C-A794-4BB6-A960-59F02BD58C7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46EB70-9257-48A5-9D12-9672ADF050F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5BE544B0-4894-4707-A597-D14C71C368BB}">
      <dgm:prSet/>
      <dgm:spPr/>
      <dgm:t>
        <a:bodyPr/>
        <a:lstStyle/>
        <a:p>
          <a:r>
            <a:rPr lang="fr-FR" b="1" dirty="0"/>
            <a:t>Suppression des variables pouvant provoquer des fuites de données</a:t>
          </a:r>
          <a:endParaRPr lang="fr-FR" dirty="0"/>
        </a:p>
      </dgm:t>
    </dgm:pt>
    <dgm:pt modelId="{4C498C64-C5B1-49E1-86D0-32882296A07E}" type="parTrans" cxnId="{085D00C3-69F9-427E-98B2-B059039243DD}">
      <dgm:prSet/>
      <dgm:spPr/>
      <dgm:t>
        <a:bodyPr/>
        <a:lstStyle/>
        <a:p>
          <a:endParaRPr lang="fr-FR"/>
        </a:p>
      </dgm:t>
    </dgm:pt>
    <dgm:pt modelId="{C8C603A4-3A85-4E56-912D-C59F0F3C773C}" type="sibTrans" cxnId="{085D00C3-69F9-427E-98B2-B059039243DD}">
      <dgm:prSet/>
      <dgm:spPr/>
      <dgm:t>
        <a:bodyPr/>
        <a:lstStyle/>
        <a:p>
          <a:endParaRPr lang="fr-FR"/>
        </a:p>
      </dgm:t>
    </dgm:pt>
    <dgm:pt modelId="{56DC872C-EA4F-41E1-A7E0-64F76378A2F1}">
      <dgm:prSet custT="1"/>
      <dgm:spPr/>
      <dgm:t>
        <a:bodyPr/>
        <a:lstStyle/>
        <a:p>
          <a:r>
            <a:rPr lang="fr-FR" sz="1400" dirty="0"/>
            <a:t>'</a:t>
          </a:r>
          <a:r>
            <a:rPr lang="fr-FR" sz="1400" dirty="0" err="1"/>
            <a:t>SteamUse</a:t>
          </a:r>
          <a:r>
            <a:rPr lang="fr-FR" sz="1400" dirty="0"/>
            <a:t>(kBtu)','</a:t>
          </a:r>
          <a:r>
            <a:rPr lang="fr-FR" sz="1400" dirty="0" err="1"/>
            <a:t>Electricity</a:t>
          </a:r>
          <a:r>
            <a:rPr lang="fr-FR" sz="1400" dirty="0"/>
            <a:t>(kWh)','</a:t>
          </a:r>
          <a:r>
            <a:rPr lang="fr-FR" sz="1400" dirty="0" err="1"/>
            <a:t>Electricity</a:t>
          </a:r>
          <a:r>
            <a:rPr lang="fr-FR" sz="1400" dirty="0"/>
            <a:t>(kBtu)','</a:t>
          </a:r>
          <a:r>
            <a:rPr lang="fr-FR" sz="1400" dirty="0" err="1"/>
            <a:t>NaturalGas</a:t>
          </a:r>
          <a:r>
            <a:rPr lang="fr-FR" sz="1400" dirty="0"/>
            <a:t>(</a:t>
          </a:r>
          <a:r>
            <a:rPr lang="fr-FR" sz="1400" dirty="0" err="1"/>
            <a:t>therms</a:t>
          </a:r>
          <a:r>
            <a:rPr lang="fr-FR" sz="1400" dirty="0"/>
            <a:t>)’,</a:t>
          </a:r>
        </a:p>
      </dgm:t>
    </dgm:pt>
    <dgm:pt modelId="{DBC52A7C-7412-4824-85DA-B929998E910D}" type="parTrans" cxnId="{64F88839-2564-4C3E-A824-FC13A5A387A9}">
      <dgm:prSet/>
      <dgm:spPr/>
      <dgm:t>
        <a:bodyPr/>
        <a:lstStyle/>
        <a:p>
          <a:endParaRPr lang="fr-FR"/>
        </a:p>
      </dgm:t>
    </dgm:pt>
    <dgm:pt modelId="{3141DB49-3810-4FB8-9C12-F1B9E537EE70}" type="sibTrans" cxnId="{64F88839-2564-4C3E-A824-FC13A5A387A9}">
      <dgm:prSet/>
      <dgm:spPr/>
      <dgm:t>
        <a:bodyPr/>
        <a:lstStyle/>
        <a:p>
          <a:endParaRPr lang="fr-FR"/>
        </a:p>
      </dgm:t>
    </dgm:pt>
    <dgm:pt modelId="{24168A68-4460-4FD8-A157-F91CF052BC14}">
      <dgm:prSet custT="1"/>
      <dgm:spPr/>
      <dgm:t>
        <a:bodyPr/>
        <a:lstStyle/>
        <a:p>
          <a:r>
            <a:rPr lang="fr-FR" sz="1400" dirty="0"/>
            <a:t>'</a:t>
          </a:r>
          <a:r>
            <a:rPr lang="fr-FR" sz="1400" dirty="0" err="1"/>
            <a:t>NaturalGas</a:t>
          </a:r>
          <a:r>
            <a:rPr lang="fr-FR" sz="1400" dirty="0"/>
            <a:t>(kBtu)' :</a:t>
          </a:r>
        </a:p>
      </dgm:t>
    </dgm:pt>
    <dgm:pt modelId="{02205246-5216-498E-B677-C2F393CC08CC}" type="parTrans" cxnId="{5475E8AD-AEBE-4023-B26C-1D66B99B060A}">
      <dgm:prSet/>
      <dgm:spPr/>
      <dgm:t>
        <a:bodyPr/>
        <a:lstStyle/>
        <a:p>
          <a:endParaRPr lang="fr-FR"/>
        </a:p>
      </dgm:t>
    </dgm:pt>
    <dgm:pt modelId="{32758202-F31B-4ABE-88C7-EEA3011E0502}" type="sibTrans" cxnId="{5475E8AD-AEBE-4023-B26C-1D66B99B060A}">
      <dgm:prSet/>
      <dgm:spPr/>
      <dgm:t>
        <a:bodyPr/>
        <a:lstStyle/>
        <a:p>
          <a:endParaRPr lang="fr-FR"/>
        </a:p>
      </dgm:t>
    </dgm:pt>
    <dgm:pt modelId="{0B1DE4BE-84F6-4647-ADCB-77A5D3E15665}">
      <dgm:prSet/>
      <dgm:spPr/>
      <dgm:t>
        <a:bodyPr/>
        <a:lstStyle/>
        <a:p>
          <a:r>
            <a:rPr lang="fr-FR" b="1" dirty="0"/>
            <a:t>Correction de libellés</a:t>
          </a:r>
          <a:endParaRPr lang="fr-FR" dirty="0"/>
        </a:p>
      </dgm:t>
    </dgm:pt>
    <dgm:pt modelId="{4C0B39A2-926F-430E-BC37-B1EC85730538}" type="parTrans" cxnId="{3BA3DAAE-D368-472F-92F5-68FA628EFEBE}">
      <dgm:prSet/>
      <dgm:spPr/>
      <dgm:t>
        <a:bodyPr/>
        <a:lstStyle/>
        <a:p>
          <a:endParaRPr lang="fr-FR"/>
        </a:p>
      </dgm:t>
    </dgm:pt>
    <dgm:pt modelId="{4EC94908-FDBA-48C4-A5FA-19C6D8A80BCA}" type="sibTrans" cxnId="{3BA3DAAE-D368-472F-92F5-68FA628EFEBE}">
      <dgm:prSet/>
      <dgm:spPr/>
      <dgm:t>
        <a:bodyPr/>
        <a:lstStyle/>
        <a:p>
          <a:endParaRPr lang="fr-FR"/>
        </a:p>
      </dgm:t>
    </dgm:pt>
    <dgm:pt modelId="{EB3F73DC-ABF3-494C-87B9-27E4A86D25F3}">
      <dgm:prSet custT="1"/>
      <dgm:spPr/>
      <dgm:t>
        <a:bodyPr/>
        <a:lstStyle/>
        <a:p>
          <a:r>
            <a:rPr lang="fr-FR" sz="1400" dirty="0"/>
            <a:t>pour la variable </a:t>
          </a:r>
          <a:r>
            <a:rPr lang="fr-FR" sz="1400" dirty="0" err="1"/>
            <a:t>Neighborhood</a:t>
          </a:r>
          <a:r>
            <a:rPr lang="fr-FR" sz="1400" dirty="0"/>
            <a:t>, plusieurs orthographes à uniformiser du type : Central et CENTRAL</a:t>
          </a:r>
        </a:p>
      </dgm:t>
    </dgm:pt>
    <dgm:pt modelId="{21E82897-33B5-4A29-92BE-5C838714F871}" type="parTrans" cxnId="{BE70C59B-A558-45C0-ADE3-16AEDB283C1D}">
      <dgm:prSet/>
      <dgm:spPr/>
      <dgm:t>
        <a:bodyPr/>
        <a:lstStyle/>
        <a:p>
          <a:endParaRPr lang="fr-FR"/>
        </a:p>
      </dgm:t>
    </dgm:pt>
    <dgm:pt modelId="{15F2F4BC-F451-48AD-BF9F-75CA4E283B23}" type="sibTrans" cxnId="{BE70C59B-A558-45C0-ADE3-16AEDB283C1D}">
      <dgm:prSet/>
      <dgm:spPr/>
      <dgm:t>
        <a:bodyPr/>
        <a:lstStyle/>
        <a:p>
          <a:endParaRPr lang="fr-FR"/>
        </a:p>
      </dgm:t>
    </dgm:pt>
    <dgm:pt modelId="{31880973-DB94-45F9-93B1-42D442ABE276}">
      <dgm:prSet/>
      <dgm:spPr/>
      <dgm:t>
        <a:bodyPr/>
        <a:lstStyle/>
        <a:p>
          <a:r>
            <a:rPr lang="fr-FR" b="1" dirty="0"/>
            <a:t>Simplification des libellés </a:t>
          </a:r>
          <a:endParaRPr lang="fr-FR" dirty="0"/>
        </a:p>
      </dgm:t>
    </dgm:pt>
    <dgm:pt modelId="{EF6685E1-3D10-43F0-B7E7-2B0D17ACA15D}" type="parTrans" cxnId="{6A3EE4FE-13C3-40A3-B424-4F76ED722D4D}">
      <dgm:prSet/>
      <dgm:spPr/>
      <dgm:t>
        <a:bodyPr/>
        <a:lstStyle/>
        <a:p>
          <a:endParaRPr lang="fr-FR"/>
        </a:p>
      </dgm:t>
    </dgm:pt>
    <dgm:pt modelId="{A73DBACA-1AC0-4AA2-90EF-52EF12D15508}" type="sibTrans" cxnId="{6A3EE4FE-13C3-40A3-B424-4F76ED722D4D}">
      <dgm:prSet/>
      <dgm:spPr/>
      <dgm:t>
        <a:bodyPr/>
        <a:lstStyle/>
        <a:p>
          <a:endParaRPr lang="fr-FR"/>
        </a:p>
      </dgm:t>
    </dgm:pt>
    <dgm:pt modelId="{E1109FE4-6BAB-42FB-A2B8-7464FD472BCD}">
      <dgm:prSet custT="1"/>
      <dgm:spPr/>
      <dgm:t>
        <a:bodyPr/>
        <a:lstStyle/>
        <a:p>
          <a:r>
            <a:rPr lang="fr-FR" sz="1400" b="1" dirty="0"/>
            <a:t>Création de 7 catégories pour les variables d’usage des bâtiments :</a:t>
          </a:r>
          <a:endParaRPr lang="fr-FR" sz="1400" dirty="0"/>
        </a:p>
      </dgm:t>
    </dgm:pt>
    <dgm:pt modelId="{5F5F397F-3B11-497D-8E54-AC94F5640113}" type="parTrans" cxnId="{E46B9B51-5A70-455C-A152-38F01EC75BA4}">
      <dgm:prSet/>
      <dgm:spPr/>
      <dgm:t>
        <a:bodyPr/>
        <a:lstStyle/>
        <a:p>
          <a:endParaRPr lang="fr-FR"/>
        </a:p>
      </dgm:t>
    </dgm:pt>
    <dgm:pt modelId="{955B9CF5-27E3-469A-A6EA-8894F551E417}" type="sibTrans" cxnId="{E46B9B51-5A70-455C-A152-38F01EC75BA4}">
      <dgm:prSet/>
      <dgm:spPr/>
      <dgm:t>
        <a:bodyPr/>
        <a:lstStyle/>
        <a:p>
          <a:endParaRPr lang="fr-FR"/>
        </a:p>
      </dgm:t>
    </dgm:pt>
    <dgm:pt modelId="{9BE6CB25-AE11-4B4B-AFF1-4F51BD3A7D27}">
      <dgm:prSet/>
      <dgm:spPr/>
      <dgm:t>
        <a:bodyPr/>
        <a:lstStyle/>
        <a:p>
          <a:r>
            <a:rPr lang="fr-FR" sz="1600" dirty="0" err="1"/>
            <a:t>Retail</a:t>
          </a:r>
          <a:r>
            <a:rPr lang="fr-FR" sz="1600" dirty="0"/>
            <a:t>, 'Data Center/Warehouse/Plant’, 'Leisure’,  Food/Restaurant’, </a:t>
          </a:r>
          <a:r>
            <a:rPr lang="fr-FR" sz="1600" dirty="0" err="1"/>
            <a:t>Residential</a:t>
          </a:r>
          <a:r>
            <a:rPr lang="fr-FR" sz="1600" dirty="0"/>
            <a:t>, </a:t>
          </a:r>
          <a:r>
            <a:rPr lang="fr-FR" sz="1600" dirty="0" err="1"/>
            <a:t>Health</a:t>
          </a:r>
          <a:r>
            <a:rPr lang="fr-FR" sz="1600" dirty="0"/>
            <a:t>, Office, Education.</a:t>
          </a:r>
        </a:p>
      </dgm:t>
    </dgm:pt>
    <dgm:pt modelId="{386DEA15-5239-471D-AEEE-5DEA5C4850FD}" type="parTrans" cxnId="{94E760A3-B269-4010-AAE7-C9EB65BE8E99}">
      <dgm:prSet/>
      <dgm:spPr/>
      <dgm:t>
        <a:bodyPr/>
        <a:lstStyle/>
        <a:p>
          <a:endParaRPr lang="fr-FR"/>
        </a:p>
      </dgm:t>
    </dgm:pt>
    <dgm:pt modelId="{75A45FBB-2837-439A-8DF9-22C2550F008A}" type="sibTrans" cxnId="{94E760A3-B269-4010-AAE7-C9EB65BE8E99}">
      <dgm:prSet/>
      <dgm:spPr/>
      <dgm:t>
        <a:bodyPr/>
        <a:lstStyle/>
        <a:p>
          <a:endParaRPr lang="fr-FR"/>
        </a:p>
      </dgm:t>
    </dgm:pt>
    <dgm:pt modelId="{0547CD7F-D579-4EF2-BE1F-744CC4F13770}" type="pres">
      <dgm:prSet presAssocID="{0046EB70-9257-48A5-9D12-9672ADF050F1}" presName="Name0" presStyleCnt="0">
        <dgm:presLayoutVars>
          <dgm:dir/>
          <dgm:animLvl val="lvl"/>
          <dgm:resizeHandles val="exact"/>
        </dgm:presLayoutVars>
      </dgm:prSet>
      <dgm:spPr/>
    </dgm:pt>
    <dgm:pt modelId="{DAAC8C3D-895B-4615-A1B7-CFADED7E1E0B}" type="pres">
      <dgm:prSet presAssocID="{5BE544B0-4894-4707-A597-D14C71C368BB}" presName="linNode" presStyleCnt="0"/>
      <dgm:spPr/>
    </dgm:pt>
    <dgm:pt modelId="{27441C3C-FCCA-4EBB-A911-36F08F1D7ABE}" type="pres">
      <dgm:prSet presAssocID="{5BE544B0-4894-4707-A597-D14C71C368BB}" presName="parentText" presStyleLbl="node1" presStyleIdx="0" presStyleCnt="3">
        <dgm:presLayoutVars>
          <dgm:chMax val="1"/>
          <dgm:bulletEnabled val="1"/>
        </dgm:presLayoutVars>
      </dgm:prSet>
      <dgm:spPr/>
    </dgm:pt>
    <dgm:pt modelId="{C5073354-A766-4256-AF5B-39EE5CC4C3E4}" type="pres">
      <dgm:prSet presAssocID="{5BE544B0-4894-4707-A597-D14C71C368BB}" presName="descendantText" presStyleLbl="alignAccFollowNode1" presStyleIdx="0" presStyleCnt="3">
        <dgm:presLayoutVars>
          <dgm:bulletEnabled val="1"/>
        </dgm:presLayoutVars>
      </dgm:prSet>
      <dgm:spPr/>
    </dgm:pt>
    <dgm:pt modelId="{CA71B386-384F-4637-84DC-BB2679FCC895}" type="pres">
      <dgm:prSet presAssocID="{C8C603A4-3A85-4E56-912D-C59F0F3C773C}" presName="sp" presStyleCnt="0"/>
      <dgm:spPr/>
    </dgm:pt>
    <dgm:pt modelId="{F6701CF0-4EE5-48A4-886F-A3117CB16B22}" type="pres">
      <dgm:prSet presAssocID="{0B1DE4BE-84F6-4647-ADCB-77A5D3E15665}" presName="linNode" presStyleCnt="0"/>
      <dgm:spPr/>
    </dgm:pt>
    <dgm:pt modelId="{6A1283B8-A746-4D0E-9095-75845C314E43}" type="pres">
      <dgm:prSet presAssocID="{0B1DE4BE-84F6-4647-ADCB-77A5D3E15665}" presName="parentText" presStyleLbl="node1" presStyleIdx="1" presStyleCnt="3">
        <dgm:presLayoutVars>
          <dgm:chMax val="1"/>
          <dgm:bulletEnabled val="1"/>
        </dgm:presLayoutVars>
      </dgm:prSet>
      <dgm:spPr/>
    </dgm:pt>
    <dgm:pt modelId="{2A9D0159-BCEE-4760-9322-69655ECC2871}" type="pres">
      <dgm:prSet presAssocID="{0B1DE4BE-84F6-4647-ADCB-77A5D3E15665}" presName="descendantText" presStyleLbl="alignAccFollowNode1" presStyleIdx="1" presStyleCnt="3">
        <dgm:presLayoutVars>
          <dgm:bulletEnabled val="1"/>
        </dgm:presLayoutVars>
      </dgm:prSet>
      <dgm:spPr/>
    </dgm:pt>
    <dgm:pt modelId="{D171BA35-D74E-456F-9402-85DB5B537A3A}" type="pres">
      <dgm:prSet presAssocID="{4EC94908-FDBA-48C4-A5FA-19C6D8A80BCA}" presName="sp" presStyleCnt="0"/>
      <dgm:spPr/>
    </dgm:pt>
    <dgm:pt modelId="{AA43EB39-3D0A-4DC5-89D2-C0B66714E705}" type="pres">
      <dgm:prSet presAssocID="{31880973-DB94-45F9-93B1-42D442ABE276}" presName="linNode" presStyleCnt="0"/>
      <dgm:spPr/>
    </dgm:pt>
    <dgm:pt modelId="{914FCE6A-9D57-40C6-BDCD-149DCBF9B7D2}" type="pres">
      <dgm:prSet presAssocID="{31880973-DB94-45F9-93B1-42D442ABE276}" presName="parentText" presStyleLbl="node1" presStyleIdx="2" presStyleCnt="3">
        <dgm:presLayoutVars>
          <dgm:chMax val="1"/>
          <dgm:bulletEnabled val="1"/>
        </dgm:presLayoutVars>
      </dgm:prSet>
      <dgm:spPr/>
    </dgm:pt>
    <dgm:pt modelId="{005A9C8F-E084-40E1-8F03-AD4A073AFD16}" type="pres">
      <dgm:prSet presAssocID="{31880973-DB94-45F9-93B1-42D442ABE276}" presName="descendantText" presStyleLbl="alignAccFollowNode1" presStyleIdx="2" presStyleCnt="3">
        <dgm:presLayoutVars>
          <dgm:bulletEnabled val="1"/>
        </dgm:presLayoutVars>
      </dgm:prSet>
      <dgm:spPr/>
    </dgm:pt>
  </dgm:ptLst>
  <dgm:cxnLst>
    <dgm:cxn modelId="{8FEC440A-788C-4927-89E0-8011A1EEE9AE}" type="presOf" srcId="{24168A68-4460-4FD8-A157-F91CF052BC14}" destId="{C5073354-A766-4256-AF5B-39EE5CC4C3E4}" srcOrd="0" destOrd="1" presId="urn:microsoft.com/office/officeart/2005/8/layout/vList5"/>
    <dgm:cxn modelId="{7FBE6A39-B4DF-4E49-8B56-B5A70ED9E0CC}" type="presOf" srcId="{9BE6CB25-AE11-4B4B-AFF1-4F51BD3A7D27}" destId="{005A9C8F-E084-40E1-8F03-AD4A073AFD16}" srcOrd="0" destOrd="1" presId="urn:microsoft.com/office/officeart/2005/8/layout/vList5"/>
    <dgm:cxn modelId="{64F88839-2564-4C3E-A824-FC13A5A387A9}" srcId="{5BE544B0-4894-4707-A597-D14C71C368BB}" destId="{56DC872C-EA4F-41E1-A7E0-64F76378A2F1}" srcOrd="0" destOrd="0" parTransId="{DBC52A7C-7412-4824-85DA-B929998E910D}" sibTransId="{3141DB49-3810-4FB8-9C12-F1B9E537EE70}"/>
    <dgm:cxn modelId="{7D31ED61-26D2-4EB5-BE80-C63EC312CB17}" type="presOf" srcId="{31880973-DB94-45F9-93B1-42D442ABE276}" destId="{914FCE6A-9D57-40C6-BDCD-149DCBF9B7D2}" srcOrd="0" destOrd="0" presId="urn:microsoft.com/office/officeart/2005/8/layout/vList5"/>
    <dgm:cxn modelId="{40B9416D-2C20-4413-B4A8-7E60F06CFF09}" type="presOf" srcId="{EB3F73DC-ABF3-494C-87B9-27E4A86D25F3}" destId="{2A9D0159-BCEE-4760-9322-69655ECC2871}" srcOrd="0" destOrd="0" presId="urn:microsoft.com/office/officeart/2005/8/layout/vList5"/>
    <dgm:cxn modelId="{E46B9B51-5A70-455C-A152-38F01EC75BA4}" srcId="{31880973-DB94-45F9-93B1-42D442ABE276}" destId="{E1109FE4-6BAB-42FB-A2B8-7464FD472BCD}" srcOrd="0" destOrd="0" parTransId="{5F5F397F-3B11-497D-8E54-AC94F5640113}" sibTransId="{955B9CF5-27E3-469A-A6EA-8894F551E417}"/>
    <dgm:cxn modelId="{A3C35E54-B110-440D-B737-69BD11AA3C6C}" type="presOf" srcId="{56DC872C-EA4F-41E1-A7E0-64F76378A2F1}" destId="{C5073354-A766-4256-AF5B-39EE5CC4C3E4}" srcOrd="0" destOrd="0" presId="urn:microsoft.com/office/officeart/2005/8/layout/vList5"/>
    <dgm:cxn modelId="{85BF6290-A41E-4AE0-9664-BA08BCCC071C}" type="presOf" srcId="{0046EB70-9257-48A5-9D12-9672ADF050F1}" destId="{0547CD7F-D579-4EF2-BE1F-744CC4F13770}" srcOrd="0" destOrd="0" presId="urn:microsoft.com/office/officeart/2005/8/layout/vList5"/>
    <dgm:cxn modelId="{BE70C59B-A558-45C0-ADE3-16AEDB283C1D}" srcId="{0B1DE4BE-84F6-4647-ADCB-77A5D3E15665}" destId="{EB3F73DC-ABF3-494C-87B9-27E4A86D25F3}" srcOrd="0" destOrd="0" parTransId="{21E82897-33B5-4A29-92BE-5C838714F871}" sibTransId="{15F2F4BC-F451-48AD-BF9F-75CA4E283B23}"/>
    <dgm:cxn modelId="{94E760A3-B269-4010-AAE7-C9EB65BE8E99}" srcId="{E1109FE4-6BAB-42FB-A2B8-7464FD472BCD}" destId="{9BE6CB25-AE11-4B4B-AFF1-4F51BD3A7D27}" srcOrd="0" destOrd="0" parTransId="{386DEA15-5239-471D-AEEE-5DEA5C4850FD}" sibTransId="{75A45FBB-2837-439A-8DF9-22C2550F008A}"/>
    <dgm:cxn modelId="{5475E8AD-AEBE-4023-B26C-1D66B99B060A}" srcId="{5BE544B0-4894-4707-A597-D14C71C368BB}" destId="{24168A68-4460-4FD8-A157-F91CF052BC14}" srcOrd="1" destOrd="0" parTransId="{02205246-5216-498E-B677-C2F393CC08CC}" sibTransId="{32758202-F31B-4ABE-88C7-EEA3011E0502}"/>
    <dgm:cxn modelId="{3BA3DAAE-D368-472F-92F5-68FA628EFEBE}" srcId="{0046EB70-9257-48A5-9D12-9672ADF050F1}" destId="{0B1DE4BE-84F6-4647-ADCB-77A5D3E15665}" srcOrd="1" destOrd="0" parTransId="{4C0B39A2-926F-430E-BC37-B1EC85730538}" sibTransId="{4EC94908-FDBA-48C4-A5FA-19C6D8A80BCA}"/>
    <dgm:cxn modelId="{085D00C3-69F9-427E-98B2-B059039243DD}" srcId="{0046EB70-9257-48A5-9D12-9672ADF050F1}" destId="{5BE544B0-4894-4707-A597-D14C71C368BB}" srcOrd="0" destOrd="0" parTransId="{4C498C64-C5B1-49E1-86D0-32882296A07E}" sibTransId="{C8C603A4-3A85-4E56-912D-C59F0F3C773C}"/>
    <dgm:cxn modelId="{8C0E21D1-6461-4ABA-88BD-F76CC163AADB}" type="presOf" srcId="{0B1DE4BE-84F6-4647-ADCB-77A5D3E15665}" destId="{6A1283B8-A746-4D0E-9095-75845C314E43}" srcOrd="0" destOrd="0" presId="urn:microsoft.com/office/officeart/2005/8/layout/vList5"/>
    <dgm:cxn modelId="{0BCBE5DB-8539-49DF-9EBE-D436740ABE61}" type="presOf" srcId="{5BE544B0-4894-4707-A597-D14C71C368BB}" destId="{27441C3C-FCCA-4EBB-A911-36F08F1D7ABE}" srcOrd="0" destOrd="0" presId="urn:microsoft.com/office/officeart/2005/8/layout/vList5"/>
    <dgm:cxn modelId="{FCA9BCEF-329C-4FAA-AEEB-78D47717FB40}" type="presOf" srcId="{E1109FE4-6BAB-42FB-A2B8-7464FD472BCD}" destId="{005A9C8F-E084-40E1-8F03-AD4A073AFD16}" srcOrd="0" destOrd="0" presId="urn:microsoft.com/office/officeart/2005/8/layout/vList5"/>
    <dgm:cxn modelId="{6A3EE4FE-13C3-40A3-B424-4F76ED722D4D}" srcId="{0046EB70-9257-48A5-9D12-9672ADF050F1}" destId="{31880973-DB94-45F9-93B1-42D442ABE276}" srcOrd="2" destOrd="0" parTransId="{EF6685E1-3D10-43F0-B7E7-2B0D17ACA15D}" sibTransId="{A73DBACA-1AC0-4AA2-90EF-52EF12D15508}"/>
    <dgm:cxn modelId="{F16D2C9B-9534-40F5-9856-E5F2CAAD9636}" type="presParOf" srcId="{0547CD7F-D579-4EF2-BE1F-744CC4F13770}" destId="{DAAC8C3D-895B-4615-A1B7-CFADED7E1E0B}" srcOrd="0" destOrd="0" presId="urn:microsoft.com/office/officeart/2005/8/layout/vList5"/>
    <dgm:cxn modelId="{CD3FEB4B-AD2D-495B-BB43-2A93A7AD6FC0}" type="presParOf" srcId="{DAAC8C3D-895B-4615-A1B7-CFADED7E1E0B}" destId="{27441C3C-FCCA-4EBB-A911-36F08F1D7ABE}" srcOrd="0" destOrd="0" presId="urn:microsoft.com/office/officeart/2005/8/layout/vList5"/>
    <dgm:cxn modelId="{A3365467-26D5-485F-96CA-760482C3C83F}" type="presParOf" srcId="{DAAC8C3D-895B-4615-A1B7-CFADED7E1E0B}" destId="{C5073354-A766-4256-AF5B-39EE5CC4C3E4}" srcOrd="1" destOrd="0" presId="urn:microsoft.com/office/officeart/2005/8/layout/vList5"/>
    <dgm:cxn modelId="{ACE32968-EB61-4395-A7E1-6E0E7FC4F480}" type="presParOf" srcId="{0547CD7F-D579-4EF2-BE1F-744CC4F13770}" destId="{CA71B386-384F-4637-84DC-BB2679FCC895}" srcOrd="1" destOrd="0" presId="urn:microsoft.com/office/officeart/2005/8/layout/vList5"/>
    <dgm:cxn modelId="{C401CE2F-B4DE-488A-9850-8767C649A760}" type="presParOf" srcId="{0547CD7F-D579-4EF2-BE1F-744CC4F13770}" destId="{F6701CF0-4EE5-48A4-886F-A3117CB16B22}" srcOrd="2" destOrd="0" presId="urn:microsoft.com/office/officeart/2005/8/layout/vList5"/>
    <dgm:cxn modelId="{F97728A3-E368-45A6-9367-7434DAE95762}" type="presParOf" srcId="{F6701CF0-4EE5-48A4-886F-A3117CB16B22}" destId="{6A1283B8-A746-4D0E-9095-75845C314E43}" srcOrd="0" destOrd="0" presId="urn:microsoft.com/office/officeart/2005/8/layout/vList5"/>
    <dgm:cxn modelId="{5FEA24B9-7BCE-486A-98A3-8EDA5D2BE351}" type="presParOf" srcId="{F6701CF0-4EE5-48A4-886F-A3117CB16B22}" destId="{2A9D0159-BCEE-4760-9322-69655ECC2871}" srcOrd="1" destOrd="0" presId="urn:microsoft.com/office/officeart/2005/8/layout/vList5"/>
    <dgm:cxn modelId="{70F5B1DD-7833-40F5-9FB8-B8C033A9C9D2}" type="presParOf" srcId="{0547CD7F-D579-4EF2-BE1F-744CC4F13770}" destId="{D171BA35-D74E-456F-9402-85DB5B537A3A}" srcOrd="3" destOrd="0" presId="urn:microsoft.com/office/officeart/2005/8/layout/vList5"/>
    <dgm:cxn modelId="{A1724837-B79F-4C23-B061-6712C5568316}" type="presParOf" srcId="{0547CD7F-D579-4EF2-BE1F-744CC4F13770}" destId="{AA43EB39-3D0A-4DC5-89D2-C0B66714E705}" srcOrd="4" destOrd="0" presId="urn:microsoft.com/office/officeart/2005/8/layout/vList5"/>
    <dgm:cxn modelId="{894FF4F8-8563-41E9-9752-3185454ABB44}" type="presParOf" srcId="{AA43EB39-3D0A-4DC5-89D2-C0B66714E705}" destId="{914FCE6A-9D57-40C6-BDCD-149DCBF9B7D2}" srcOrd="0" destOrd="0" presId="urn:microsoft.com/office/officeart/2005/8/layout/vList5"/>
    <dgm:cxn modelId="{105809FB-700A-4DBC-BDE1-EB2406A9D869}" type="presParOf" srcId="{AA43EB39-3D0A-4DC5-89D2-C0B66714E705}" destId="{005A9C8F-E084-40E1-8F03-AD4A073AFD1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D48D36-DC11-4D98-A906-54CEFA567E7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05D89EB9-E7D1-4280-998D-D08D6EA8E753}">
      <dgm:prSet custT="1"/>
      <dgm:spPr/>
      <dgm:t>
        <a:bodyPr/>
        <a:lstStyle/>
        <a:p>
          <a:r>
            <a:rPr lang="fr-FR" sz="1800" b="1" dirty="0"/>
            <a:t>Suppression des outliers par la méthode des interquantiles  suite à l’analyse univariée </a:t>
          </a:r>
          <a:endParaRPr lang="fr-FR" sz="1800" dirty="0"/>
        </a:p>
      </dgm:t>
    </dgm:pt>
    <dgm:pt modelId="{F366E387-3204-45B2-BD01-1057F8C079C7}" type="parTrans" cxnId="{A3C8957A-EC91-449E-8974-AD3ED3C648EA}">
      <dgm:prSet/>
      <dgm:spPr/>
      <dgm:t>
        <a:bodyPr/>
        <a:lstStyle/>
        <a:p>
          <a:endParaRPr lang="fr-FR"/>
        </a:p>
      </dgm:t>
    </dgm:pt>
    <dgm:pt modelId="{41C38021-4F0F-4A50-9B27-6429DBE6249E}" type="sibTrans" cxnId="{A3C8957A-EC91-449E-8974-AD3ED3C648EA}">
      <dgm:prSet/>
      <dgm:spPr/>
      <dgm:t>
        <a:bodyPr/>
        <a:lstStyle/>
        <a:p>
          <a:endParaRPr lang="fr-FR"/>
        </a:p>
      </dgm:t>
    </dgm:pt>
    <dgm:pt modelId="{9588BD7B-5FA6-4F35-946B-B1CC307139C9}">
      <dgm:prSet custT="1"/>
      <dgm:spPr/>
      <dgm:t>
        <a:bodyPr/>
        <a:lstStyle/>
        <a:p>
          <a:r>
            <a:rPr lang="fr-FR" sz="2000" b="1" dirty="0"/>
            <a:t>Suppression des données fortement corrélées suite à l’analyse bivariée</a:t>
          </a:r>
          <a:endParaRPr lang="fr-FR" sz="2000" dirty="0"/>
        </a:p>
      </dgm:t>
    </dgm:pt>
    <dgm:pt modelId="{2CCD8920-C4BA-4371-80F3-02A5B6AA4366}" type="parTrans" cxnId="{9F61BB9B-4BFE-422C-BBD7-0BD4FE213081}">
      <dgm:prSet/>
      <dgm:spPr/>
      <dgm:t>
        <a:bodyPr/>
        <a:lstStyle/>
        <a:p>
          <a:endParaRPr lang="fr-FR"/>
        </a:p>
      </dgm:t>
    </dgm:pt>
    <dgm:pt modelId="{88F3172B-B5DD-43A1-BC81-D3641083A142}" type="sibTrans" cxnId="{9F61BB9B-4BFE-422C-BBD7-0BD4FE213081}">
      <dgm:prSet/>
      <dgm:spPr/>
      <dgm:t>
        <a:bodyPr/>
        <a:lstStyle/>
        <a:p>
          <a:endParaRPr lang="fr-FR"/>
        </a:p>
      </dgm:t>
    </dgm:pt>
    <dgm:pt modelId="{838FB89E-FD9E-4C59-9A44-DAA58BB99744}">
      <dgm:prSet custT="1"/>
      <dgm:spPr/>
      <dgm:t>
        <a:bodyPr/>
        <a:lstStyle/>
        <a:p>
          <a:r>
            <a:rPr lang="fr-FR" sz="2000" b="1" dirty="0"/>
            <a:t>Choix de suppression de la variable ENERGYSTARScore car elle s’avère inutile pour notre mission.</a:t>
          </a:r>
          <a:endParaRPr lang="fr-FR" sz="2000" dirty="0"/>
        </a:p>
      </dgm:t>
    </dgm:pt>
    <dgm:pt modelId="{665D71F7-056C-4FB8-A7A4-81435A720F19}" type="parTrans" cxnId="{68E03A05-4EE8-466B-A760-A3E1DD9DF375}">
      <dgm:prSet/>
      <dgm:spPr/>
      <dgm:t>
        <a:bodyPr/>
        <a:lstStyle/>
        <a:p>
          <a:endParaRPr lang="fr-FR"/>
        </a:p>
      </dgm:t>
    </dgm:pt>
    <dgm:pt modelId="{C8855FE4-8C04-45FE-820A-BC746B800A33}" type="sibTrans" cxnId="{68E03A05-4EE8-466B-A760-A3E1DD9DF375}">
      <dgm:prSet/>
      <dgm:spPr/>
      <dgm:t>
        <a:bodyPr/>
        <a:lstStyle/>
        <a:p>
          <a:endParaRPr lang="fr-FR"/>
        </a:p>
      </dgm:t>
    </dgm:pt>
    <dgm:pt modelId="{440919D8-90DC-4734-9D41-0DDEE98A4581}">
      <dgm:prSet custT="1"/>
      <dgm:spPr/>
      <dgm:t>
        <a:bodyPr/>
        <a:lstStyle/>
        <a:p>
          <a:r>
            <a:rPr lang="fr-FR" sz="2000" b="1" dirty="0"/>
            <a:t>Création d’une variable pour exprimer la vétusté des bâtiments</a:t>
          </a:r>
          <a:endParaRPr lang="fr-FR" sz="2000" dirty="0"/>
        </a:p>
      </dgm:t>
    </dgm:pt>
    <dgm:pt modelId="{DB0CAF36-8702-413F-94E2-89CC1A536C9B}" type="parTrans" cxnId="{A49CDC8D-5C5C-4119-ACA6-65647B995A25}">
      <dgm:prSet/>
      <dgm:spPr/>
      <dgm:t>
        <a:bodyPr/>
        <a:lstStyle/>
        <a:p>
          <a:endParaRPr lang="fr-FR"/>
        </a:p>
      </dgm:t>
    </dgm:pt>
    <dgm:pt modelId="{99E19C4C-81F5-4470-9733-C8BDBE0655DA}" type="sibTrans" cxnId="{A49CDC8D-5C5C-4119-ACA6-65647B995A25}">
      <dgm:prSet/>
      <dgm:spPr/>
      <dgm:t>
        <a:bodyPr/>
        <a:lstStyle/>
        <a:p>
          <a:endParaRPr lang="fr-FR"/>
        </a:p>
      </dgm:t>
    </dgm:pt>
    <dgm:pt modelId="{7D8478C6-0DEA-4057-AA11-C5746A2EB173}" type="pres">
      <dgm:prSet presAssocID="{F0D48D36-DC11-4D98-A906-54CEFA567E7F}" presName="Name0" presStyleCnt="0">
        <dgm:presLayoutVars>
          <dgm:dir/>
          <dgm:animLvl val="lvl"/>
          <dgm:resizeHandles val="exact"/>
        </dgm:presLayoutVars>
      </dgm:prSet>
      <dgm:spPr/>
    </dgm:pt>
    <dgm:pt modelId="{744B9DAD-00D7-41A3-9CE7-141077174790}" type="pres">
      <dgm:prSet presAssocID="{05D89EB9-E7D1-4280-998D-D08D6EA8E753}" presName="linNode" presStyleCnt="0"/>
      <dgm:spPr/>
    </dgm:pt>
    <dgm:pt modelId="{59F57BFA-18B9-47E8-AC31-3D31F5EB8ACD}" type="pres">
      <dgm:prSet presAssocID="{05D89EB9-E7D1-4280-998D-D08D6EA8E753}" presName="parentText" presStyleLbl="node1" presStyleIdx="0" presStyleCnt="4" custScaleX="269963" custLinFactNeighborX="-16">
        <dgm:presLayoutVars>
          <dgm:chMax val="1"/>
          <dgm:bulletEnabled val="1"/>
        </dgm:presLayoutVars>
      </dgm:prSet>
      <dgm:spPr/>
    </dgm:pt>
    <dgm:pt modelId="{60F00E31-2344-48A8-B235-96F27B4FE936}" type="pres">
      <dgm:prSet presAssocID="{41C38021-4F0F-4A50-9B27-6429DBE6249E}" presName="sp" presStyleCnt="0"/>
      <dgm:spPr/>
    </dgm:pt>
    <dgm:pt modelId="{06804DDF-F2D4-4468-970E-AEA654EC315D}" type="pres">
      <dgm:prSet presAssocID="{9588BD7B-5FA6-4F35-946B-B1CC307139C9}" presName="linNode" presStyleCnt="0"/>
      <dgm:spPr/>
    </dgm:pt>
    <dgm:pt modelId="{88F3B597-399D-4C87-A503-59212C06BA41}" type="pres">
      <dgm:prSet presAssocID="{9588BD7B-5FA6-4F35-946B-B1CC307139C9}" presName="parentText" presStyleLbl="node1" presStyleIdx="1" presStyleCnt="4" custScaleX="269963">
        <dgm:presLayoutVars>
          <dgm:chMax val="1"/>
          <dgm:bulletEnabled val="1"/>
        </dgm:presLayoutVars>
      </dgm:prSet>
      <dgm:spPr/>
    </dgm:pt>
    <dgm:pt modelId="{B817ED9A-B42F-4E4F-9421-FCAEA532FA13}" type="pres">
      <dgm:prSet presAssocID="{88F3172B-B5DD-43A1-BC81-D3641083A142}" presName="sp" presStyleCnt="0"/>
      <dgm:spPr/>
    </dgm:pt>
    <dgm:pt modelId="{E99627C1-EBF5-4276-8DE6-9B28AB91E392}" type="pres">
      <dgm:prSet presAssocID="{838FB89E-FD9E-4C59-9A44-DAA58BB99744}" presName="linNode" presStyleCnt="0"/>
      <dgm:spPr/>
    </dgm:pt>
    <dgm:pt modelId="{4D9FD68F-900C-48C9-870B-A4D25ABFE8FC}" type="pres">
      <dgm:prSet presAssocID="{838FB89E-FD9E-4C59-9A44-DAA58BB99744}" presName="parentText" presStyleLbl="node1" presStyleIdx="2" presStyleCnt="4" custScaleX="270674">
        <dgm:presLayoutVars>
          <dgm:chMax val="1"/>
          <dgm:bulletEnabled val="1"/>
        </dgm:presLayoutVars>
      </dgm:prSet>
      <dgm:spPr/>
    </dgm:pt>
    <dgm:pt modelId="{CB0BAF82-7E04-4692-9E97-0A3752ECDB17}" type="pres">
      <dgm:prSet presAssocID="{C8855FE4-8C04-45FE-820A-BC746B800A33}" presName="sp" presStyleCnt="0"/>
      <dgm:spPr/>
    </dgm:pt>
    <dgm:pt modelId="{40012120-B90B-488C-8752-E1B7A9E115F6}" type="pres">
      <dgm:prSet presAssocID="{440919D8-90DC-4734-9D41-0DDEE98A4581}" presName="linNode" presStyleCnt="0"/>
      <dgm:spPr/>
    </dgm:pt>
    <dgm:pt modelId="{4A59D9CC-60EF-4189-BAF7-6D7114636BD9}" type="pres">
      <dgm:prSet presAssocID="{440919D8-90DC-4734-9D41-0DDEE98A4581}" presName="parentText" presStyleLbl="node1" presStyleIdx="3" presStyleCnt="4" custScaleX="269963">
        <dgm:presLayoutVars>
          <dgm:chMax val="1"/>
          <dgm:bulletEnabled val="1"/>
        </dgm:presLayoutVars>
      </dgm:prSet>
      <dgm:spPr/>
    </dgm:pt>
  </dgm:ptLst>
  <dgm:cxnLst>
    <dgm:cxn modelId="{68E03A05-4EE8-466B-A760-A3E1DD9DF375}" srcId="{F0D48D36-DC11-4D98-A906-54CEFA567E7F}" destId="{838FB89E-FD9E-4C59-9A44-DAA58BB99744}" srcOrd="2" destOrd="0" parTransId="{665D71F7-056C-4FB8-A7A4-81435A720F19}" sibTransId="{C8855FE4-8C04-45FE-820A-BC746B800A33}"/>
    <dgm:cxn modelId="{3BCF4163-0DBB-4891-BFA5-00F5A8BCEEB4}" type="presOf" srcId="{838FB89E-FD9E-4C59-9A44-DAA58BB99744}" destId="{4D9FD68F-900C-48C9-870B-A4D25ABFE8FC}" srcOrd="0" destOrd="0" presId="urn:microsoft.com/office/officeart/2005/8/layout/vList5"/>
    <dgm:cxn modelId="{F57E6972-9002-42DA-9996-134C01C54984}" type="presOf" srcId="{F0D48D36-DC11-4D98-A906-54CEFA567E7F}" destId="{7D8478C6-0DEA-4057-AA11-C5746A2EB173}" srcOrd="0" destOrd="0" presId="urn:microsoft.com/office/officeart/2005/8/layout/vList5"/>
    <dgm:cxn modelId="{A3C8957A-EC91-449E-8974-AD3ED3C648EA}" srcId="{F0D48D36-DC11-4D98-A906-54CEFA567E7F}" destId="{05D89EB9-E7D1-4280-998D-D08D6EA8E753}" srcOrd="0" destOrd="0" parTransId="{F366E387-3204-45B2-BD01-1057F8C079C7}" sibTransId="{41C38021-4F0F-4A50-9B27-6429DBE6249E}"/>
    <dgm:cxn modelId="{A49CDC8D-5C5C-4119-ACA6-65647B995A25}" srcId="{F0D48D36-DC11-4D98-A906-54CEFA567E7F}" destId="{440919D8-90DC-4734-9D41-0DDEE98A4581}" srcOrd="3" destOrd="0" parTransId="{DB0CAF36-8702-413F-94E2-89CC1A536C9B}" sibTransId="{99E19C4C-81F5-4470-9733-C8BDBE0655DA}"/>
    <dgm:cxn modelId="{6B9BC08F-D71A-4987-B6D1-9B3EC98BB70F}" type="presOf" srcId="{9588BD7B-5FA6-4F35-946B-B1CC307139C9}" destId="{88F3B597-399D-4C87-A503-59212C06BA41}" srcOrd="0" destOrd="0" presId="urn:microsoft.com/office/officeart/2005/8/layout/vList5"/>
    <dgm:cxn modelId="{9F61BB9B-4BFE-422C-BBD7-0BD4FE213081}" srcId="{F0D48D36-DC11-4D98-A906-54CEFA567E7F}" destId="{9588BD7B-5FA6-4F35-946B-B1CC307139C9}" srcOrd="1" destOrd="0" parTransId="{2CCD8920-C4BA-4371-80F3-02A5B6AA4366}" sibTransId="{88F3172B-B5DD-43A1-BC81-D3641083A142}"/>
    <dgm:cxn modelId="{83DA0FC0-14C7-4112-89E9-498559473459}" type="presOf" srcId="{440919D8-90DC-4734-9D41-0DDEE98A4581}" destId="{4A59D9CC-60EF-4189-BAF7-6D7114636BD9}" srcOrd="0" destOrd="0" presId="urn:microsoft.com/office/officeart/2005/8/layout/vList5"/>
    <dgm:cxn modelId="{11A79AF8-F22D-4B11-84AE-145977A974BA}" type="presOf" srcId="{05D89EB9-E7D1-4280-998D-D08D6EA8E753}" destId="{59F57BFA-18B9-47E8-AC31-3D31F5EB8ACD}" srcOrd="0" destOrd="0" presId="urn:microsoft.com/office/officeart/2005/8/layout/vList5"/>
    <dgm:cxn modelId="{61C6AD17-8966-461C-B268-B25A7CD5CFA0}" type="presParOf" srcId="{7D8478C6-0DEA-4057-AA11-C5746A2EB173}" destId="{744B9DAD-00D7-41A3-9CE7-141077174790}" srcOrd="0" destOrd="0" presId="urn:microsoft.com/office/officeart/2005/8/layout/vList5"/>
    <dgm:cxn modelId="{620964A0-AE21-4B4F-B0C2-4C7C07E051B3}" type="presParOf" srcId="{744B9DAD-00D7-41A3-9CE7-141077174790}" destId="{59F57BFA-18B9-47E8-AC31-3D31F5EB8ACD}" srcOrd="0" destOrd="0" presId="urn:microsoft.com/office/officeart/2005/8/layout/vList5"/>
    <dgm:cxn modelId="{BA125EC0-2273-4F7A-BDF8-6F5D47560C5C}" type="presParOf" srcId="{7D8478C6-0DEA-4057-AA11-C5746A2EB173}" destId="{60F00E31-2344-48A8-B235-96F27B4FE936}" srcOrd="1" destOrd="0" presId="urn:microsoft.com/office/officeart/2005/8/layout/vList5"/>
    <dgm:cxn modelId="{7B07755A-FF01-4FA1-B61F-03E2D093BF93}" type="presParOf" srcId="{7D8478C6-0DEA-4057-AA11-C5746A2EB173}" destId="{06804DDF-F2D4-4468-970E-AEA654EC315D}" srcOrd="2" destOrd="0" presId="urn:microsoft.com/office/officeart/2005/8/layout/vList5"/>
    <dgm:cxn modelId="{56B9373E-D760-47C2-BA64-80BAD9487D3F}" type="presParOf" srcId="{06804DDF-F2D4-4468-970E-AEA654EC315D}" destId="{88F3B597-399D-4C87-A503-59212C06BA41}" srcOrd="0" destOrd="0" presId="urn:microsoft.com/office/officeart/2005/8/layout/vList5"/>
    <dgm:cxn modelId="{965518EA-816D-4D05-B979-5C82DFA5D0DE}" type="presParOf" srcId="{7D8478C6-0DEA-4057-AA11-C5746A2EB173}" destId="{B817ED9A-B42F-4E4F-9421-FCAEA532FA13}" srcOrd="3" destOrd="0" presId="urn:microsoft.com/office/officeart/2005/8/layout/vList5"/>
    <dgm:cxn modelId="{AC2D194C-FB09-44FF-810C-F356ED9FD15D}" type="presParOf" srcId="{7D8478C6-0DEA-4057-AA11-C5746A2EB173}" destId="{E99627C1-EBF5-4276-8DE6-9B28AB91E392}" srcOrd="4" destOrd="0" presId="urn:microsoft.com/office/officeart/2005/8/layout/vList5"/>
    <dgm:cxn modelId="{9678DFE1-A818-4AB4-895B-2F9DE9F3604F}" type="presParOf" srcId="{E99627C1-EBF5-4276-8DE6-9B28AB91E392}" destId="{4D9FD68F-900C-48C9-870B-A4D25ABFE8FC}" srcOrd="0" destOrd="0" presId="urn:microsoft.com/office/officeart/2005/8/layout/vList5"/>
    <dgm:cxn modelId="{ADA55521-0076-4BBA-BF14-C6D68937C642}" type="presParOf" srcId="{7D8478C6-0DEA-4057-AA11-C5746A2EB173}" destId="{CB0BAF82-7E04-4692-9E97-0A3752ECDB17}" srcOrd="5" destOrd="0" presId="urn:microsoft.com/office/officeart/2005/8/layout/vList5"/>
    <dgm:cxn modelId="{51B41F1B-0BB5-4719-8928-101F82799FD9}" type="presParOf" srcId="{7D8478C6-0DEA-4057-AA11-C5746A2EB173}" destId="{40012120-B90B-488C-8752-E1B7A9E115F6}" srcOrd="6" destOrd="0" presId="urn:microsoft.com/office/officeart/2005/8/layout/vList5"/>
    <dgm:cxn modelId="{7CB54DA1-7142-4A5C-AB33-11BACAAEB28D}" type="presParOf" srcId="{40012120-B90B-488C-8752-E1B7A9E115F6}" destId="{4A59D9CC-60EF-4189-BAF7-6D7114636BD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fr-FR" noProof="0" dirty="0"/>
            <a:t>Préparation des données	</a:t>
          </a:r>
        </a:p>
      </dgm:t>
    </dgm:pt>
    <dgm:pt modelId="{720680DC-AAA4-4434-A582-60EBCC5BA355}" type="parTrans" cxnId="{0B5DAE5F-BCDC-4BF7-A6E7-CF856886A64D}">
      <dgm:prSet/>
      <dgm:spPr/>
      <dgm:t>
        <a:bodyPr rtlCol="0"/>
        <a:lstStyle/>
        <a:p>
          <a:pPr rtl="0"/>
          <a:endParaRPr lang="fr-FR" noProof="0" dirty="0"/>
        </a:p>
      </dgm:t>
    </dgm:pt>
    <dgm:pt modelId="{CA077D98-8478-47EA-B6A9-99ACE60C64D4}" type="sibTrans" cxnId="{0B5DAE5F-BCDC-4BF7-A6E7-CF856886A64D}">
      <dgm:prSet/>
      <dgm:spPr/>
      <dgm:t>
        <a:bodyPr rtlCol="0"/>
        <a:lstStyle/>
        <a:p>
          <a:pPr rtl="0"/>
          <a:endParaRPr lang="fr-FR" noProof="0" dirty="0"/>
        </a:p>
      </dgm:t>
    </dgm:pt>
    <dgm:pt modelId="{0BEF68B8-1228-47BB-83B5-7B9CD1E3F84E}">
      <dgm:prSet phldrT="[Text]"/>
      <dgm:spPr/>
      <dgm:t>
        <a:bodyPr rtlCol="0"/>
        <a:lstStyle/>
        <a:p>
          <a:pPr rtl="0">
            <a:lnSpc>
              <a:spcPct val="100000"/>
            </a:lnSpc>
          </a:pPr>
          <a:r>
            <a:rPr lang="fr-FR" noProof="0" dirty="0"/>
            <a:t>Modélisation</a:t>
          </a:r>
        </a:p>
      </dgm:t>
    </dgm:pt>
    <dgm:pt modelId="{ED3A4BC2-B75A-4952-A38B-A42B5995DF05}" type="parTrans" cxnId="{EDEF4F82-1237-4639-A0F7-385C1897CE66}">
      <dgm:prSet/>
      <dgm:spPr/>
      <dgm:t>
        <a:bodyPr rtlCol="0"/>
        <a:lstStyle/>
        <a:p>
          <a:pPr rtl="0"/>
          <a:endParaRPr lang="fr-FR" noProof="0" dirty="0"/>
        </a:p>
      </dgm:t>
    </dgm:pt>
    <dgm:pt modelId="{FD949706-EDCC-4ADC-8EDF-8EDA49C92325}" type="sibTrans" cxnId="{EDEF4F82-1237-4639-A0F7-385C1897CE66}">
      <dgm:prSet/>
      <dgm:spPr/>
      <dgm:t>
        <a:bodyPr rtlCol="0"/>
        <a:lstStyle/>
        <a:p>
          <a:pPr rtl="0"/>
          <a:endParaRPr lang="fr-FR" noProof="0" dirty="0"/>
        </a:p>
      </dgm:t>
    </dgm:pt>
    <dgm:pt modelId="{5605D28D-2CE6-4513-8566-952984E21E14}">
      <dgm:prSet phldrT="[Text]"/>
      <dgm:spPr/>
      <dgm:t>
        <a:bodyPr rtlCol="0"/>
        <a:lstStyle/>
        <a:p>
          <a:pPr rtl="0">
            <a:lnSpc>
              <a:spcPct val="100000"/>
            </a:lnSpc>
          </a:pPr>
          <a:r>
            <a:rPr lang="fr-FR" noProof="0" dirty="0"/>
            <a:t>Résultats</a:t>
          </a:r>
        </a:p>
      </dgm:t>
    </dgm:pt>
    <dgm:pt modelId="{EB15AB98-362B-4E70-A3DA-995FC3E8BA79}" type="parTrans" cxnId="{FAF3F884-F0CF-440F-8CB1-B7648AB1B138}">
      <dgm:prSet/>
      <dgm:spPr/>
      <dgm:t>
        <a:bodyPr rtlCol="0"/>
        <a:lstStyle/>
        <a:p>
          <a:pPr rtl="0"/>
          <a:endParaRPr lang="fr-FR" noProof="0" dirty="0"/>
        </a:p>
      </dgm:t>
    </dgm:pt>
    <dgm:pt modelId="{823D1971-2C4D-4EC5-A874-2F463DE37109}" type="sibTrans" cxnId="{FAF3F884-F0CF-440F-8CB1-B7648AB1B138}">
      <dgm:prSet/>
      <dgm:spPr/>
      <dgm:t>
        <a:bodyPr rtlCol="0"/>
        <a:lstStyle/>
        <a:p>
          <a:pPr rtl="0"/>
          <a:endParaRPr lang="fr-FR"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56E2AD-C968-40C0-9869-138F1CA4E50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0EC875AB-68AC-4C27-AB9B-FA0DF09C3F74}">
      <dgm:prSet/>
      <dgm:spPr/>
      <dgm:t>
        <a:bodyPr/>
        <a:lstStyle/>
        <a:p>
          <a:r>
            <a:rPr lang="fr-FR" b="1"/>
            <a:t>Standard Scaler des données numériques</a:t>
          </a:r>
          <a:endParaRPr lang="fr-FR"/>
        </a:p>
      </dgm:t>
    </dgm:pt>
    <dgm:pt modelId="{4366C7D3-F65E-4153-8B13-C7FCFFFF035A}" type="parTrans" cxnId="{59D1A71F-8FBC-433E-B4A0-2DC23E21448E}">
      <dgm:prSet/>
      <dgm:spPr/>
      <dgm:t>
        <a:bodyPr/>
        <a:lstStyle/>
        <a:p>
          <a:endParaRPr lang="fr-FR"/>
        </a:p>
      </dgm:t>
    </dgm:pt>
    <dgm:pt modelId="{7BB61446-0B3D-49BC-98C0-C0E918919B0E}" type="sibTrans" cxnId="{59D1A71F-8FBC-433E-B4A0-2DC23E21448E}">
      <dgm:prSet/>
      <dgm:spPr/>
      <dgm:t>
        <a:bodyPr/>
        <a:lstStyle/>
        <a:p>
          <a:endParaRPr lang="fr-FR"/>
        </a:p>
      </dgm:t>
    </dgm:pt>
    <dgm:pt modelId="{99606F1B-A094-41E3-B5B7-57D85F07EF13}">
      <dgm:prSet custT="1"/>
      <dgm:spPr/>
      <dgm:t>
        <a:bodyPr/>
        <a:lstStyle/>
        <a:p>
          <a:r>
            <a:rPr lang="fr-FR" sz="1600" dirty="0"/>
            <a:t>Les variables possèdent une grande diversité d’unités (surface, énergie, émission, </a:t>
          </a:r>
          <a:r>
            <a:rPr lang="fr-FR" sz="1600" dirty="0" err="1"/>
            <a:t>age</a:t>
          </a:r>
          <a:r>
            <a:rPr lang="fr-FR" sz="1600" dirty="0"/>
            <a:t>, nombre d’étages...) et donc des échelles très différentes</a:t>
          </a:r>
        </a:p>
      </dgm:t>
    </dgm:pt>
    <dgm:pt modelId="{6CA5E45F-7DB7-4233-8202-C9C4D1D982BC}" type="parTrans" cxnId="{FB4BEDEC-D456-41E0-9F24-83CDFC60F2CD}">
      <dgm:prSet/>
      <dgm:spPr/>
      <dgm:t>
        <a:bodyPr/>
        <a:lstStyle/>
        <a:p>
          <a:endParaRPr lang="fr-FR"/>
        </a:p>
      </dgm:t>
    </dgm:pt>
    <dgm:pt modelId="{399E9CA1-3744-4528-8F77-ED6738FE7B43}" type="sibTrans" cxnId="{FB4BEDEC-D456-41E0-9F24-83CDFC60F2CD}">
      <dgm:prSet/>
      <dgm:spPr/>
      <dgm:t>
        <a:bodyPr/>
        <a:lstStyle/>
        <a:p>
          <a:endParaRPr lang="fr-FR"/>
        </a:p>
      </dgm:t>
    </dgm:pt>
    <dgm:pt modelId="{7509D1E3-6A55-4D02-8D23-1AA8B96E5BF9}">
      <dgm:prSet/>
      <dgm:spPr/>
      <dgm:t>
        <a:bodyPr/>
        <a:lstStyle/>
        <a:p>
          <a:r>
            <a:rPr lang="fr-FR" b="1" dirty="0"/>
            <a:t>Label Encoding des données catégorielles </a:t>
          </a:r>
          <a:endParaRPr lang="fr-FR" dirty="0"/>
        </a:p>
      </dgm:t>
    </dgm:pt>
    <dgm:pt modelId="{F8726832-2AFF-48FF-B866-9B5D95437A0C}" type="parTrans" cxnId="{D7563533-465E-4829-B757-6B58C99C2018}">
      <dgm:prSet/>
      <dgm:spPr/>
      <dgm:t>
        <a:bodyPr/>
        <a:lstStyle/>
        <a:p>
          <a:endParaRPr lang="fr-FR"/>
        </a:p>
      </dgm:t>
    </dgm:pt>
    <dgm:pt modelId="{30AEEA94-0553-4BA2-8914-B69BCFD82EC1}" type="sibTrans" cxnId="{D7563533-465E-4829-B757-6B58C99C2018}">
      <dgm:prSet/>
      <dgm:spPr/>
      <dgm:t>
        <a:bodyPr/>
        <a:lstStyle/>
        <a:p>
          <a:endParaRPr lang="fr-FR"/>
        </a:p>
      </dgm:t>
    </dgm:pt>
    <dgm:pt modelId="{97E2C08C-7DBC-4419-8BA2-D26AD6E9F093}">
      <dgm:prSet/>
      <dgm:spPr/>
      <dgm:t>
        <a:bodyPr/>
        <a:lstStyle/>
        <a:p>
          <a:r>
            <a:rPr lang="fr-FR" b="1" dirty="0"/>
            <a:t>Création jeu de données Entrainement / Test</a:t>
          </a:r>
          <a:endParaRPr lang="fr-FR" dirty="0"/>
        </a:p>
      </dgm:t>
    </dgm:pt>
    <dgm:pt modelId="{BB0769F5-2F1F-48CD-8483-AC2634FFA9E3}" type="parTrans" cxnId="{677A9815-7314-49EC-80F0-700F4842670D}">
      <dgm:prSet/>
      <dgm:spPr/>
      <dgm:t>
        <a:bodyPr/>
        <a:lstStyle/>
        <a:p>
          <a:endParaRPr lang="fr-FR"/>
        </a:p>
      </dgm:t>
    </dgm:pt>
    <dgm:pt modelId="{67C26DD6-D725-4D26-B222-EF81729CF59B}" type="sibTrans" cxnId="{677A9815-7314-49EC-80F0-700F4842670D}">
      <dgm:prSet/>
      <dgm:spPr/>
      <dgm:t>
        <a:bodyPr/>
        <a:lstStyle/>
        <a:p>
          <a:endParaRPr lang="fr-FR"/>
        </a:p>
      </dgm:t>
    </dgm:pt>
    <dgm:pt modelId="{68CB6D3F-4A51-47B0-9E52-7347C5209AA8}" type="pres">
      <dgm:prSet presAssocID="{6056E2AD-C968-40C0-9869-138F1CA4E50F}" presName="Name0" presStyleCnt="0">
        <dgm:presLayoutVars>
          <dgm:dir/>
          <dgm:animLvl val="lvl"/>
          <dgm:resizeHandles val="exact"/>
        </dgm:presLayoutVars>
      </dgm:prSet>
      <dgm:spPr/>
    </dgm:pt>
    <dgm:pt modelId="{125B745A-28F7-4B07-A130-0D9A041BF3EC}" type="pres">
      <dgm:prSet presAssocID="{0EC875AB-68AC-4C27-AB9B-FA0DF09C3F74}" presName="linNode" presStyleCnt="0"/>
      <dgm:spPr/>
    </dgm:pt>
    <dgm:pt modelId="{FFD85355-7A4C-4347-8309-494BC416E4FA}" type="pres">
      <dgm:prSet presAssocID="{0EC875AB-68AC-4C27-AB9B-FA0DF09C3F74}" presName="parentText" presStyleLbl="node1" presStyleIdx="0" presStyleCnt="3">
        <dgm:presLayoutVars>
          <dgm:chMax val="1"/>
          <dgm:bulletEnabled val="1"/>
        </dgm:presLayoutVars>
      </dgm:prSet>
      <dgm:spPr/>
    </dgm:pt>
    <dgm:pt modelId="{32FB4FFF-6565-4B8A-AD7B-32EE99B5AB3B}" type="pres">
      <dgm:prSet presAssocID="{0EC875AB-68AC-4C27-AB9B-FA0DF09C3F74}" presName="descendantText" presStyleLbl="alignAccFollowNode1" presStyleIdx="0" presStyleCnt="1" custLinFactNeighborX="-2611" custLinFactNeighborY="3265">
        <dgm:presLayoutVars>
          <dgm:bulletEnabled val="1"/>
        </dgm:presLayoutVars>
      </dgm:prSet>
      <dgm:spPr/>
    </dgm:pt>
    <dgm:pt modelId="{8F0B804C-EB3D-42D3-9682-30127B916FBE}" type="pres">
      <dgm:prSet presAssocID="{7BB61446-0B3D-49BC-98C0-C0E918919B0E}" presName="sp" presStyleCnt="0"/>
      <dgm:spPr/>
    </dgm:pt>
    <dgm:pt modelId="{EDB2B264-7460-4CAA-AB78-DBF0670E87A7}" type="pres">
      <dgm:prSet presAssocID="{7509D1E3-6A55-4D02-8D23-1AA8B96E5BF9}" presName="linNode" presStyleCnt="0"/>
      <dgm:spPr/>
    </dgm:pt>
    <dgm:pt modelId="{2AC5E8F1-ED32-4A59-A573-59FA3CAF2833}" type="pres">
      <dgm:prSet presAssocID="{7509D1E3-6A55-4D02-8D23-1AA8B96E5BF9}" presName="parentText" presStyleLbl="node1" presStyleIdx="1" presStyleCnt="3">
        <dgm:presLayoutVars>
          <dgm:chMax val="1"/>
          <dgm:bulletEnabled val="1"/>
        </dgm:presLayoutVars>
      </dgm:prSet>
      <dgm:spPr/>
    </dgm:pt>
    <dgm:pt modelId="{076C963D-B689-433F-A926-A4F74B48F772}" type="pres">
      <dgm:prSet presAssocID="{30AEEA94-0553-4BA2-8914-B69BCFD82EC1}" presName="sp" presStyleCnt="0"/>
      <dgm:spPr/>
    </dgm:pt>
    <dgm:pt modelId="{05D13240-4C9F-43EF-9B3C-DB1BF3EAB824}" type="pres">
      <dgm:prSet presAssocID="{97E2C08C-7DBC-4419-8BA2-D26AD6E9F093}" presName="linNode" presStyleCnt="0"/>
      <dgm:spPr/>
    </dgm:pt>
    <dgm:pt modelId="{7A7083EF-F4E7-472D-9848-3154DC9151EC}" type="pres">
      <dgm:prSet presAssocID="{97E2C08C-7DBC-4419-8BA2-D26AD6E9F093}" presName="parentText" presStyleLbl="node1" presStyleIdx="2" presStyleCnt="3">
        <dgm:presLayoutVars>
          <dgm:chMax val="1"/>
          <dgm:bulletEnabled val="1"/>
        </dgm:presLayoutVars>
      </dgm:prSet>
      <dgm:spPr/>
    </dgm:pt>
  </dgm:ptLst>
  <dgm:cxnLst>
    <dgm:cxn modelId="{677A9815-7314-49EC-80F0-700F4842670D}" srcId="{6056E2AD-C968-40C0-9869-138F1CA4E50F}" destId="{97E2C08C-7DBC-4419-8BA2-D26AD6E9F093}" srcOrd="2" destOrd="0" parTransId="{BB0769F5-2F1F-48CD-8483-AC2634FFA9E3}" sibTransId="{67C26DD6-D725-4D26-B222-EF81729CF59B}"/>
    <dgm:cxn modelId="{59D1A71F-8FBC-433E-B4A0-2DC23E21448E}" srcId="{6056E2AD-C968-40C0-9869-138F1CA4E50F}" destId="{0EC875AB-68AC-4C27-AB9B-FA0DF09C3F74}" srcOrd="0" destOrd="0" parTransId="{4366C7D3-F65E-4153-8B13-C7FCFFFF035A}" sibTransId="{7BB61446-0B3D-49BC-98C0-C0E918919B0E}"/>
    <dgm:cxn modelId="{D7563533-465E-4829-B757-6B58C99C2018}" srcId="{6056E2AD-C968-40C0-9869-138F1CA4E50F}" destId="{7509D1E3-6A55-4D02-8D23-1AA8B96E5BF9}" srcOrd="1" destOrd="0" parTransId="{F8726832-2AFF-48FF-B866-9B5D95437A0C}" sibTransId="{30AEEA94-0553-4BA2-8914-B69BCFD82EC1}"/>
    <dgm:cxn modelId="{86FD2934-72CD-4250-A7EA-B265D8614EB7}" type="presOf" srcId="{99606F1B-A094-41E3-B5B7-57D85F07EF13}" destId="{32FB4FFF-6565-4B8A-AD7B-32EE99B5AB3B}" srcOrd="0" destOrd="0" presId="urn:microsoft.com/office/officeart/2005/8/layout/vList5"/>
    <dgm:cxn modelId="{76BC04D6-6D25-4A7D-A04D-AA9904B27D96}" type="presOf" srcId="{6056E2AD-C968-40C0-9869-138F1CA4E50F}" destId="{68CB6D3F-4A51-47B0-9E52-7347C5209AA8}" srcOrd="0" destOrd="0" presId="urn:microsoft.com/office/officeart/2005/8/layout/vList5"/>
    <dgm:cxn modelId="{A17A23DC-F320-47F1-8516-10B844723509}" type="presOf" srcId="{7509D1E3-6A55-4D02-8D23-1AA8B96E5BF9}" destId="{2AC5E8F1-ED32-4A59-A573-59FA3CAF2833}" srcOrd="0" destOrd="0" presId="urn:microsoft.com/office/officeart/2005/8/layout/vList5"/>
    <dgm:cxn modelId="{C203E8DF-9FF0-4AA3-81CE-4CAF3D2603C2}" type="presOf" srcId="{97E2C08C-7DBC-4419-8BA2-D26AD6E9F093}" destId="{7A7083EF-F4E7-472D-9848-3154DC9151EC}" srcOrd="0" destOrd="0" presId="urn:microsoft.com/office/officeart/2005/8/layout/vList5"/>
    <dgm:cxn modelId="{FB4BEDEC-D456-41E0-9F24-83CDFC60F2CD}" srcId="{0EC875AB-68AC-4C27-AB9B-FA0DF09C3F74}" destId="{99606F1B-A094-41E3-B5B7-57D85F07EF13}" srcOrd="0" destOrd="0" parTransId="{6CA5E45F-7DB7-4233-8202-C9C4D1D982BC}" sibTransId="{399E9CA1-3744-4528-8F77-ED6738FE7B43}"/>
    <dgm:cxn modelId="{E492FAF0-AD27-4731-B27A-82EDAFE8699C}" type="presOf" srcId="{0EC875AB-68AC-4C27-AB9B-FA0DF09C3F74}" destId="{FFD85355-7A4C-4347-8309-494BC416E4FA}" srcOrd="0" destOrd="0" presId="urn:microsoft.com/office/officeart/2005/8/layout/vList5"/>
    <dgm:cxn modelId="{D4A5F434-3599-441D-9B2F-84E9D63C51FF}" type="presParOf" srcId="{68CB6D3F-4A51-47B0-9E52-7347C5209AA8}" destId="{125B745A-28F7-4B07-A130-0D9A041BF3EC}" srcOrd="0" destOrd="0" presId="urn:microsoft.com/office/officeart/2005/8/layout/vList5"/>
    <dgm:cxn modelId="{522B520F-9F03-4FB8-A310-7B8FF916A7B2}" type="presParOf" srcId="{125B745A-28F7-4B07-A130-0D9A041BF3EC}" destId="{FFD85355-7A4C-4347-8309-494BC416E4FA}" srcOrd="0" destOrd="0" presId="urn:microsoft.com/office/officeart/2005/8/layout/vList5"/>
    <dgm:cxn modelId="{DA15C065-8B95-4C8D-BA93-5F4BA6D163EF}" type="presParOf" srcId="{125B745A-28F7-4B07-A130-0D9A041BF3EC}" destId="{32FB4FFF-6565-4B8A-AD7B-32EE99B5AB3B}" srcOrd="1" destOrd="0" presId="urn:microsoft.com/office/officeart/2005/8/layout/vList5"/>
    <dgm:cxn modelId="{FB6767F2-2D95-4691-A157-A2680CB65A09}" type="presParOf" srcId="{68CB6D3F-4A51-47B0-9E52-7347C5209AA8}" destId="{8F0B804C-EB3D-42D3-9682-30127B916FBE}" srcOrd="1" destOrd="0" presId="urn:microsoft.com/office/officeart/2005/8/layout/vList5"/>
    <dgm:cxn modelId="{686E0161-C7C0-4254-AE2F-B0899297D0B6}" type="presParOf" srcId="{68CB6D3F-4A51-47B0-9E52-7347C5209AA8}" destId="{EDB2B264-7460-4CAA-AB78-DBF0670E87A7}" srcOrd="2" destOrd="0" presId="urn:microsoft.com/office/officeart/2005/8/layout/vList5"/>
    <dgm:cxn modelId="{62F36976-DE51-47F7-AC49-9D3358E4E40D}" type="presParOf" srcId="{EDB2B264-7460-4CAA-AB78-DBF0670E87A7}" destId="{2AC5E8F1-ED32-4A59-A573-59FA3CAF2833}" srcOrd="0" destOrd="0" presId="urn:microsoft.com/office/officeart/2005/8/layout/vList5"/>
    <dgm:cxn modelId="{A376ED61-1319-475B-A357-6ACFD1DC80F2}" type="presParOf" srcId="{68CB6D3F-4A51-47B0-9E52-7347C5209AA8}" destId="{076C963D-B689-433F-A926-A4F74B48F772}" srcOrd="3" destOrd="0" presId="urn:microsoft.com/office/officeart/2005/8/layout/vList5"/>
    <dgm:cxn modelId="{4E3E71F1-63F7-49B3-9EBF-A9E810CD8202}" type="presParOf" srcId="{68CB6D3F-4A51-47B0-9E52-7347C5209AA8}" destId="{05D13240-4C9F-43EF-9B3C-DB1BF3EAB824}" srcOrd="4" destOrd="0" presId="urn:microsoft.com/office/officeart/2005/8/layout/vList5"/>
    <dgm:cxn modelId="{8F96F3A7-BEE4-484E-BB0F-EDDA2A683A50}" type="presParOf" srcId="{05D13240-4C9F-43EF-9B3C-DB1BF3EAB824}" destId="{7A7083EF-F4E7-472D-9848-3154DC9151E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88BBE7-2191-45EF-A141-444F7FCCAAD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F208ABE4-87B9-48C3-B09F-828457E14780}">
      <dgm:prSet/>
      <dgm:spPr/>
      <dgm:t>
        <a:bodyPr/>
        <a:lstStyle/>
        <a:p>
          <a:r>
            <a:rPr lang="fr-FR"/>
            <a:t>Support Vector Regessor:   </a:t>
          </a:r>
        </a:p>
      </dgm:t>
    </dgm:pt>
    <dgm:pt modelId="{62BC1B38-296C-4BEB-B2E6-CEC2300CC2C3}" type="parTrans" cxnId="{C377B688-DFE0-4F55-B505-D4253D16D158}">
      <dgm:prSet/>
      <dgm:spPr/>
      <dgm:t>
        <a:bodyPr/>
        <a:lstStyle/>
        <a:p>
          <a:endParaRPr lang="fr-FR"/>
        </a:p>
      </dgm:t>
    </dgm:pt>
    <dgm:pt modelId="{1D9F7210-F4A7-403E-A665-1587B3083B3F}" type="sibTrans" cxnId="{C377B688-DFE0-4F55-B505-D4253D16D158}">
      <dgm:prSet/>
      <dgm:spPr/>
      <dgm:t>
        <a:bodyPr/>
        <a:lstStyle/>
        <a:p>
          <a:endParaRPr lang="fr-FR"/>
        </a:p>
      </dgm:t>
    </dgm:pt>
    <dgm:pt modelId="{F1BED87B-486A-4A1E-A343-CB2FFE264778}">
      <dgm:prSet/>
      <dgm:spPr/>
      <dgm:t>
        <a:bodyPr/>
        <a:lstStyle/>
        <a:p>
          <a:r>
            <a:rPr lang="fr-FR" b="1" dirty="0"/>
            <a:t>Gamma</a:t>
          </a:r>
          <a:r>
            <a:rPr lang="fr-FR" dirty="0"/>
            <a:t> : kernel coefficient, </a:t>
          </a:r>
          <a:r>
            <a:rPr lang="fr-FR" b="1" dirty="0"/>
            <a:t>epsilon</a:t>
          </a:r>
          <a:r>
            <a:rPr lang="fr-FR" dirty="0"/>
            <a:t> : erreur tolérée par l’algorithme,</a:t>
          </a:r>
          <a:r>
            <a:rPr lang="fr-FR" b="1" dirty="0"/>
            <a:t> C </a:t>
          </a:r>
          <a:r>
            <a:rPr lang="fr-FR" dirty="0"/>
            <a:t>: paramètre de régularisation, </a:t>
          </a:r>
          <a:r>
            <a:rPr lang="fr-FR" b="1" dirty="0"/>
            <a:t>CV</a:t>
          </a:r>
          <a:r>
            <a:rPr lang="fr-FR" dirty="0"/>
            <a:t> : Cross-validation</a:t>
          </a:r>
        </a:p>
      </dgm:t>
    </dgm:pt>
    <dgm:pt modelId="{818C160C-5204-44C9-9B28-1BF1140923C7}" type="parTrans" cxnId="{97E71C4B-C602-4CE0-BD9E-31988649F0F2}">
      <dgm:prSet/>
      <dgm:spPr/>
      <dgm:t>
        <a:bodyPr/>
        <a:lstStyle/>
        <a:p>
          <a:endParaRPr lang="fr-FR"/>
        </a:p>
      </dgm:t>
    </dgm:pt>
    <dgm:pt modelId="{B90D83A5-ED53-4F37-A603-4BF4D78A72CF}" type="sibTrans" cxnId="{97E71C4B-C602-4CE0-BD9E-31988649F0F2}">
      <dgm:prSet/>
      <dgm:spPr/>
      <dgm:t>
        <a:bodyPr/>
        <a:lstStyle/>
        <a:p>
          <a:endParaRPr lang="fr-FR"/>
        </a:p>
      </dgm:t>
    </dgm:pt>
    <dgm:pt modelId="{A2355BA5-0DA9-447B-9C3F-D2DF71191328}">
      <dgm:prSet/>
      <dgm:spPr/>
      <dgm:t>
        <a:bodyPr/>
        <a:lstStyle/>
        <a:p>
          <a:r>
            <a:rPr lang="fr-FR"/>
            <a:t>Random Forest Regressor</a:t>
          </a:r>
        </a:p>
      </dgm:t>
    </dgm:pt>
    <dgm:pt modelId="{70FD357E-CE5E-48FD-81EA-3F9A160A79AA}" type="parTrans" cxnId="{53D46583-19E2-470E-9CBE-B801F2231243}">
      <dgm:prSet/>
      <dgm:spPr/>
      <dgm:t>
        <a:bodyPr/>
        <a:lstStyle/>
        <a:p>
          <a:endParaRPr lang="fr-FR"/>
        </a:p>
      </dgm:t>
    </dgm:pt>
    <dgm:pt modelId="{B09E52F4-BA6C-4062-B796-8EC262DDF978}" type="sibTrans" cxnId="{53D46583-19E2-470E-9CBE-B801F2231243}">
      <dgm:prSet/>
      <dgm:spPr/>
      <dgm:t>
        <a:bodyPr/>
        <a:lstStyle/>
        <a:p>
          <a:endParaRPr lang="fr-FR"/>
        </a:p>
      </dgm:t>
    </dgm:pt>
    <dgm:pt modelId="{D663695E-0856-45DE-9AE1-17D778D26599}">
      <dgm:prSet/>
      <dgm:spPr/>
      <dgm:t>
        <a:bodyPr/>
        <a:lstStyle/>
        <a:p>
          <a:r>
            <a:rPr lang="fr-FR" b="1" dirty="0" err="1"/>
            <a:t>N_estimators</a:t>
          </a:r>
          <a:r>
            <a:rPr lang="fr-FR" b="1" dirty="0"/>
            <a:t> </a:t>
          </a:r>
          <a:r>
            <a:rPr lang="fr-FR" dirty="0"/>
            <a:t>: Nombre arbres de décision, </a:t>
          </a:r>
          <a:r>
            <a:rPr lang="fr-FR" b="1" dirty="0" err="1"/>
            <a:t>min_sample_leaf</a:t>
          </a:r>
          <a:r>
            <a:rPr lang="fr-FR" b="1" dirty="0"/>
            <a:t> </a:t>
          </a:r>
          <a:r>
            <a:rPr lang="fr-FR" dirty="0"/>
            <a:t>: nombre de feuilles minimales dans un nœud, </a:t>
          </a:r>
          <a:r>
            <a:rPr lang="fr-FR" b="1" dirty="0" err="1"/>
            <a:t>max_features</a:t>
          </a:r>
          <a:r>
            <a:rPr lang="fr-FR" b="1" dirty="0"/>
            <a:t> </a:t>
          </a:r>
          <a:r>
            <a:rPr lang="fr-FR" dirty="0"/>
            <a:t>: nombre de </a:t>
          </a:r>
          <a:r>
            <a:rPr lang="fr-FR" dirty="0" err="1"/>
            <a:t>features</a:t>
          </a:r>
          <a:r>
            <a:rPr lang="fr-FR" dirty="0"/>
            <a:t> pour chaque arbre,        </a:t>
          </a:r>
          <a:r>
            <a:rPr lang="fr-FR" b="1" dirty="0"/>
            <a:t>CV</a:t>
          </a:r>
          <a:r>
            <a:rPr lang="fr-FR" dirty="0"/>
            <a:t> : Cross-validation</a:t>
          </a:r>
        </a:p>
      </dgm:t>
    </dgm:pt>
    <dgm:pt modelId="{A3479411-8B41-4F97-86E2-B2283F29206E}" type="parTrans" cxnId="{95519785-7AA4-4CB8-A683-D2417C2F9A83}">
      <dgm:prSet/>
      <dgm:spPr/>
      <dgm:t>
        <a:bodyPr/>
        <a:lstStyle/>
        <a:p>
          <a:endParaRPr lang="fr-FR"/>
        </a:p>
      </dgm:t>
    </dgm:pt>
    <dgm:pt modelId="{7F1E8570-9517-497F-9CA1-D8D373654FA1}" type="sibTrans" cxnId="{95519785-7AA4-4CB8-A683-D2417C2F9A83}">
      <dgm:prSet/>
      <dgm:spPr/>
      <dgm:t>
        <a:bodyPr/>
        <a:lstStyle/>
        <a:p>
          <a:endParaRPr lang="fr-FR"/>
        </a:p>
      </dgm:t>
    </dgm:pt>
    <dgm:pt modelId="{8BE32866-2C25-4831-8A6F-A506F16C836D}">
      <dgm:prSet/>
      <dgm:spPr/>
      <dgm:t>
        <a:bodyPr/>
        <a:lstStyle/>
        <a:p>
          <a:r>
            <a:rPr lang="fr-FR"/>
            <a:t>XG Boost</a:t>
          </a:r>
        </a:p>
      </dgm:t>
    </dgm:pt>
    <dgm:pt modelId="{CCC15CFB-9FBF-482F-B18A-C0CC91D1597E}" type="parTrans" cxnId="{AB70B347-9CD8-41D7-8B7F-5C8771D83306}">
      <dgm:prSet/>
      <dgm:spPr/>
      <dgm:t>
        <a:bodyPr/>
        <a:lstStyle/>
        <a:p>
          <a:endParaRPr lang="fr-FR"/>
        </a:p>
      </dgm:t>
    </dgm:pt>
    <dgm:pt modelId="{AAF37EE6-E2ED-4B28-9460-DC090C83D66A}" type="sibTrans" cxnId="{AB70B347-9CD8-41D7-8B7F-5C8771D83306}">
      <dgm:prSet/>
      <dgm:spPr/>
      <dgm:t>
        <a:bodyPr/>
        <a:lstStyle/>
        <a:p>
          <a:endParaRPr lang="fr-FR"/>
        </a:p>
      </dgm:t>
    </dgm:pt>
    <dgm:pt modelId="{292A2CA5-6F76-4B4C-B8AF-CC5C37C1EFAB}">
      <dgm:prSet/>
      <dgm:spPr/>
      <dgm:t>
        <a:bodyPr/>
        <a:lstStyle/>
        <a:p>
          <a:r>
            <a:rPr lang="fr-FR" b="1" dirty="0" err="1"/>
            <a:t>Nb_estimators</a:t>
          </a:r>
          <a:r>
            <a:rPr lang="fr-FR" b="1" dirty="0"/>
            <a:t> </a:t>
          </a:r>
          <a:r>
            <a:rPr lang="fr-FR" dirty="0"/>
            <a:t>: nombre d’arbres , </a:t>
          </a:r>
          <a:r>
            <a:rPr lang="fr-FR" b="1" dirty="0"/>
            <a:t>CV: </a:t>
          </a:r>
          <a:r>
            <a:rPr lang="fr-FR" dirty="0"/>
            <a:t>Cross-validation</a:t>
          </a:r>
        </a:p>
      </dgm:t>
    </dgm:pt>
    <dgm:pt modelId="{D443C2C0-E5EB-478E-A68F-0D31A79D44E5}" type="parTrans" cxnId="{4B23CE69-62D8-47DB-95B8-D107EA373F61}">
      <dgm:prSet/>
      <dgm:spPr/>
      <dgm:t>
        <a:bodyPr/>
        <a:lstStyle/>
        <a:p>
          <a:endParaRPr lang="fr-FR"/>
        </a:p>
      </dgm:t>
    </dgm:pt>
    <dgm:pt modelId="{2D240193-618F-4045-81FF-52D2BF4635BB}" type="sibTrans" cxnId="{4B23CE69-62D8-47DB-95B8-D107EA373F61}">
      <dgm:prSet/>
      <dgm:spPr/>
      <dgm:t>
        <a:bodyPr/>
        <a:lstStyle/>
        <a:p>
          <a:endParaRPr lang="fr-FR"/>
        </a:p>
      </dgm:t>
    </dgm:pt>
    <dgm:pt modelId="{11A80FAA-63ED-43A2-A583-D946D5E4A70A}">
      <dgm:prSet/>
      <dgm:spPr/>
      <dgm:t>
        <a:bodyPr/>
        <a:lstStyle/>
        <a:p>
          <a:r>
            <a:rPr lang="fr-FR"/>
            <a:t>ElasticNet</a:t>
          </a:r>
        </a:p>
      </dgm:t>
    </dgm:pt>
    <dgm:pt modelId="{F0467F68-0343-44F0-8E24-9461C57BA185}" type="parTrans" cxnId="{DF1CBD4D-2A95-49F4-A2F9-4DEBAD1879A6}">
      <dgm:prSet/>
      <dgm:spPr/>
      <dgm:t>
        <a:bodyPr/>
        <a:lstStyle/>
        <a:p>
          <a:endParaRPr lang="fr-FR"/>
        </a:p>
      </dgm:t>
    </dgm:pt>
    <dgm:pt modelId="{8E023296-E0E0-4D67-8D0A-205DF0E1C145}" type="sibTrans" cxnId="{DF1CBD4D-2A95-49F4-A2F9-4DEBAD1879A6}">
      <dgm:prSet/>
      <dgm:spPr/>
      <dgm:t>
        <a:bodyPr/>
        <a:lstStyle/>
        <a:p>
          <a:endParaRPr lang="fr-FR"/>
        </a:p>
      </dgm:t>
    </dgm:pt>
    <dgm:pt modelId="{0BED5838-74B3-47D9-9AE8-FDC60166C9EC}">
      <dgm:prSet/>
      <dgm:spPr/>
      <dgm:t>
        <a:bodyPr/>
        <a:lstStyle/>
        <a:p>
          <a:r>
            <a:rPr lang="fr-FR" b="1" dirty="0" err="1"/>
            <a:t>Tol</a:t>
          </a:r>
          <a:r>
            <a:rPr lang="fr-FR" dirty="0"/>
            <a:t>:  tolérance pour l’optimisation, </a:t>
          </a:r>
          <a:r>
            <a:rPr lang="fr-FR" b="1" dirty="0"/>
            <a:t>alpha</a:t>
          </a:r>
          <a:r>
            <a:rPr lang="fr-FR" dirty="0"/>
            <a:t> : coefficient qui multiplie le terme de pénalité,  </a:t>
          </a:r>
          <a:r>
            <a:rPr lang="fr-FR" b="1" dirty="0"/>
            <a:t>L1 ration </a:t>
          </a:r>
          <a:r>
            <a:rPr lang="fr-FR" dirty="0"/>
            <a:t>: lasso (0 = </a:t>
          </a:r>
          <a:r>
            <a:rPr lang="fr-FR" dirty="0" err="1"/>
            <a:t>ridge</a:t>
          </a:r>
          <a:r>
            <a:rPr lang="fr-FR" dirty="0"/>
            <a:t>),</a:t>
          </a:r>
        </a:p>
      </dgm:t>
    </dgm:pt>
    <dgm:pt modelId="{B580000B-A5DB-4E09-ADBB-F0088FE52217}" type="parTrans" cxnId="{B8BA02A4-6398-4F02-BF8C-AB30BBC8DC49}">
      <dgm:prSet/>
      <dgm:spPr/>
      <dgm:t>
        <a:bodyPr/>
        <a:lstStyle/>
        <a:p>
          <a:endParaRPr lang="fr-FR"/>
        </a:p>
      </dgm:t>
    </dgm:pt>
    <dgm:pt modelId="{4DD5C644-44BF-47B0-AB62-66727F28AE46}" type="sibTrans" cxnId="{B8BA02A4-6398-4F02-BF8C-AB30BBC8DC49}">
      <dgm:prSet/>
      <dgm:spPr/>
      <dgm:t>
        <a:bodyPr/>
        <a:lstStyle/>
        <a:p>
          <a:endParaRPr lang="fr-FR"/>
        </a:p>
      </dgm:t>
    </dgm:pt>
    <dgm:pt modelId="{D6091CB2-5B4F-426A-874E-9A62E05B5270}">
      <dgm:prSet/>
      <dgm:spPr/>
      <dgm:t>
        <a:bodyPr/>
        <a:lstStyle/>
        <a:p>
          <a:r>
            <a:rPr lang="fr-FR" b="1" dirty="0"/>
            <a:t>CV</a:t>
          </a:r>
          <a:r>
            <a:rPr lang="fr-FR" dirty="0"/>
            <a:t> : cross-validation</a:t>
          </a:r>
        </a:p>
      </dgm:t>
    </dgm:pt>
    <dgm:pt modelId="{17344217-A1B4-4B0E-B662-640D37920668}" type="parTrans" cxnId="{EE9E1D1C-3359-44DE-AF36-04D93050AF32}">
      <dgm:prSet/>
      <dgm:spPr/>
      <dgm:t>
        <a:bodyPr/>
        <a:lstStyle/>
        <a:p>
          <a:endParaRPr lang="fr-FR"/>
        </a:p>
      </dgm:t>
    </dgm:pt>
    <dgm:pt modelId="{CFF9936D-96BB-4098-99B2-D4EFDF4229F1}" type="sibTrans" cxnId="{EE9E1D1C-3359-44DE-AF36-04D93050AF32}">
      <dgm:prSet/>
      <dgm:spPr/>
      <dgm:t>
        <a:bodyPr/>
        <a:lstStyle/>
        <a:p>
          <a:endParaRPr lang="fr-FR"/>
        </a:p>
      </dgm:t>
    </dgm:pt>
    <dgm:pt modelId="{C6E9A37A-0207-424C-A937-8A11EBCBDEC6}" type="pres">
      <dgm:prSet presAssocID="{8B88BBE7-2191-45EF-A141-444F7FCCAAD9}" presName="Name0" presStyleCnt="0">
        <dgm:presLayoutVars>
          <dgm:dir/>
          <dgm:animLvl val="lvl"/>
          <dgm:resizeHandles val="exact"/>
        </dgm:presLayoutVars>
      </dgm:prSet>
      <dgm:spPr/>
    </dgm:pt>
    <dgm:pt modelId="{3307A169-D7FA-4198-8427-2D2284039CC6}" type="pres">
      <dgm:prSet presAssocID="{F208ABE4-87B9-48C3-B09F-828457E14780}" presName="linNode" presStyleCnt="0"/>
      <dgm:spPr/>
    </dgm:pt>
    <dgm:pt modelId="{0CEFA06D-BE6F-4A2C-86CA-F7CC609FEA56}" type="pres">
      <dgm:prSet presAssocID="{F208ABE4-87B9-48C3-B09F-828457E14780}" presName="parentText" presStyleLbl="node1" presStyleIdx="0" presStyleCnt="4">
        <dgm:presLayoutVars>
          <dgm:chMax val="1"/>
          <dgm:bulletEnabled val="1"/>
        </dgm:presLayoutVars>
      </dgm:prSet>
      <dgm:spPr/>
    </dgm:pt>
    <dgm:pt modelId="{201112CC-17D9-445E-A9DE-B59AEE5D4197}" type="pres">
      <dgm:prSet presAssocID="{F208ABE4-87B9-48C3-B09F-828457E14780}" presName="descendantText" presStyleLbl="alignAccFollowNode1" presStyleIdx="0" presStyleCnt="4">
        <dgm:presLayoutVars>
          <dgm:bulletEnabled val="1"/>
        </dgm:presLayoutVars>
      </dgm:prSet>
      <dgm:spPr/>
    </dgm:pt>
    <dgm:pt modelId="{C0F08B6E-ED5A-4A7D-B4E7-A56273C14963}" type="pres">
      <dgm:prSet presAssocID="{1D9F7210-F4A7-403E-A665-1587B3083B3F}" presName="sp" presStyleCnt="0"/>
      <dgm:spPr/>
    </dgm:pt>
    <dgm:pt modelId="{0D625FAC-F59E-4DDB-B0EA-4F7C55E75466}" type="pres">
      <dgm:prSet presAssocID="{A2355BA5-0DA9-447B-9C3F-D2DF71191328}" presName="linNode" presStyleCnt="0"/>
      <dgm:spPr/>
    </dgm:pt>
    <dgm:pt modelId="{6F7C7EB7-3104-466D-BAE4-B3066415092C}" type="pres">
      <dgm:prSet presAssocID="{A2355BA5-0DA9-447B-9C3F-D2DF71191328}" presName="parentText" presStyleLbl="node1" presStyleIdx="1" presStyleCnt="4">
        <dgm:presLayoutVars>
          <dgm:chMax val="1"/>
          <dgm:bulletEnabled val="1"/>
        </dgm:presLayoutVars>
      </dgm:prSet>
      <dgm:spPr/>
    </dgm:pt>
    <dgm:pt modelId="{0943743F-FFBB-4FC5-A64B-B6C3931EBBF9}" type="pres">
      <dgm:prSet presAssocID="{A2355BA5-0DA9-447B-9C3F-D2DF71191328}" presName="descendantText" presStyleLbl="alignAccFollowNode1" presStyleIdx="1" presStyleCnt="4">
        <dgm:presLayoutVars>
          <dgm:bulletEnabled val="1"/>
        </dgm:presLayoutVars>
      </dgm:prSet>
      <dgm:spPr/>
    </dgm:pt>
    <dgm:pt modelId="{9C0F08F7-D932-4B4B-8AF7-6104CD888BF3}" type="pres">
      <dgm:prSet presAssocID="{B09E52F4-BA6C-4062-B796-8EC262DDF978}" presName="sp" presStyleCnt="0"/>
      <dgm:spPr/>
    </dgm:pt>
    <dgm:pt modelId="{B5C60FB2-D241-4A53-AF87-C7BA62D2F59C}" type="pres">
      <dgm:prSet presAssocID="{8BE32866-2C25-4831-8A6F-A506F16C836D}" presName="linNode" presStyleCnt="0"/>
      <dgm:spPr/>
    </dgm:pt>
    <dgm:pt modelId="{DBCE2A43-3211-46AE-AF13-0EF42EA31451}" type="pres">
      <dgm:prSet presAssocID="{8BE32866-2C25-4831-8A6F-A506F16C836D}" presName="parentText" presStyleLbl="node1" presStyleIdx="2" presStyleCnt="4">
        <dgm:presLayoutVars>
          <dgm:chMax val="1"/>
          <dgm:bulletEnabled val="1"/>
        </dgm:presLayoutVars>
      </dgm:prSet>
      <dgm:spPr/>
    </dgm:pt>
    <dgm:pt modelId="{C617DC86-747F-4C20-B665-ED04C431B4B0}" type="pres">
      <dgm:prSet presAssocID="{8BE32866-2C25-4831-8A6F-A506F16C836D}" presName="descendantText" presStyleLbl="alignAccFollowNode1" presStyleIdx="2" presStyleCnt="4">
        <dgm:presLayoutVars>
          <dgm:bulletEnabled val="1"/>
        </dgm:presLayoutVars>
      </dgm:prSet>
      <dgm:spPr/>
    </dgm:pt>
    <dgm:pt modelId="{110D8BAF-B499-4C39-A931-A68FCEF1779C}" type="pres">
      <dgm:prSet presAssocID="{AAF37EE6-E2ED-4B28-9460-DC090C83D66A}" presName="sp" presStyleCnt="0"/>
      <dgm:spPr/>
    </dgm:pt>
    <dgm:pt modelId="{3E09B004-DB8C-4C6A-95F6-CDCA5BAA744B}" type="pres">
      <dgm:prSet presAssocID="{11A80FAA-63ED-43A2-A583-D946D5E4A70A}" presName="linNode" presStyleCnt="0"/>
      <dgm:spPr/>
    </dgm:pt>
    <dgm:pt modelId="{EDCF5DFF-B19D-49A7-8616-A33F2978320E}" type="pres">
      <dgm:prSet presAssocID="{11A80FAA-63ED-43A2-A583-D946D5E4A70A}" presName="parentText" presStyleLbl="node1" presStyleIdx="3" presStyleCnt="4">
        <dgm:presLayoutVars>
          <dgm:chMax val="1"/>
          <dgm:bulletEnabled val="1"/>
        </dgm:presLayoutVars>
      </dgm:prSet>
      <dgm:spPr/>
    </dgm:pt>
    <dgm:pt modelId="{A4B2FCA3-FD95-4F62-A155-0AAEA8A1C1D8}" type="pres">
      <dgm:prSet presAssocID="{11A80FAA-63ED-43A2-A583-D946D5E4A70A}" presName="descendantText" presStyleLbl="alignAccFollowNode1" presStyleIdx="3" presStyleCnt="4">
        <dgm:presLayoutVars>
          <dgm:bulletEnabled val="1"/>
        </dgm:presLayoutVars>
      </dgm:prSet>
      <dgm:spPr/>
    </dgm:pt>
  </dgm:ptLst>
  <dgm:cxnLst>
    <dgm:cxn modelId="{824D6D04-507D-45E7-A7D1-639F72F75476}" type="presOf" srcId="{11A80FAA-63ED-43A2-A583-D946D5E4A70A}" destId="{EDCF5DFF-B19D-49A7-8616-A33F2978320E}" srcOrd="0" destOrd="0" presId="urn:microsoft.com/office/officeart/2005/8/layout/vList5"/>
    <dgm:cxn modelId="{EE9E1D1C-3359-44DE-AF36-04D93050AF32}" srcId="{11A80FAA-63ED-43A2-A583-D946D5E4A70A}" destId="{D6091CB2-5B4F-426A-874E-9A62E05B5270}" srcOrd="1" destOrd="0" parTransId="{17344217-A1B4-4B0E-B662-640D37920668}" sibTransId="{CFF9936D-96BB-4098-99B2-D4EFDF4229F1}"/>
    <dgm:cxn modelId="{8F8ECE26-0671-46FF-9452-6FE72C5CE48E}" type="presOf" srcId="{F208ABE4-87B9-48C3-B09F-828457E14780}" destId="{0CEFA06D-BE6F-4A2C-86CA-F7CC609FEA56}" srcOrd="0" destOrd="0" presId="urn:microsoft.com/office/officeart/2005/8/layout/vList5"/>
    <dgm:cxn modelId="{AB70B347-9CD8-41D7-8B7F-5C8771D83306}" srcId="{8B88BBE7-2191-45EF-A141-444F7FCCAAD9}" destId="{8BE32866-2C25-4831-8A6F-A506F16C836D}" srcOrd="2" destOrd="0" parTransId="{CCC15CFB-9FBF-482F-B18A-C0CC91D1597E}" sibTransId="{AAF37EE6-E2ED-4B28-9460-DC090C83D66A}"/>
    <dgm:cxn modelId="{4B23CE69-62D8-47DB-95B8-D107EA373F61}" srcId="{8BE32866-2C25-4831-8A6F-A506F16C836D}" destId="{292A2CA5-6F76-4B4C-B8AF-CC5C37C1EFAB}" srcOrd="0" destOrd="0" parTransId="{D443C2C0-E5EB-478E-A68F-0D31A79D44E5}" sibTransId="{2D240193-618F-4045-81FF-52D2BF4635BB}"/>
    <dgm:cxn modelId="{97E71C4B-C602-4CE0-BD9E-31988649F0F2}" srcId="{F208ABE4-87B9-48C3-B09F-828457E14780}" destId="{F1BED87B-486A-4A1E-A343-CB2FFE264778}" srcOrd="0" destOrd="0" parTransId="{818C160C-5204-44C9-9B28-1BF1140923C7}" sibTransId="{B90D83A5-ED53-4F37-A603-4BF4D78A72CF}"/>
    <dgm:cxn modelId="{8300B46C-CBE9-4946-B606-4E6640E1B606}" type="presOf" srcId="{A2355BA5-0DA9-447B-9C3F-D2DF71191328}" destId="{6F7C7EB7-3104-466D-BAE4-B3066415092C}" srcOrd="0" destOrd="0" presId="urn:microsoft.com/office/officeart/2005/8/layout/vList5"/>
    <dgm:cxn modelId="{DF1CBD4D-2A95-49F4-A2F9-4DEBAD1879A6}" srcId="{8B88BBE7-2191-45EF-A141-444F7FCCAAD9}" destId="{11A80FAA-63ED-43A2-A583-D946D5E4A70A}" srcOrd="3" destOrd="0" parTransId="{F0467F68-0343-44F0-8E24-9461C57BA185}" sibTransId="{8E023296-E0E0-4D67-8D0A-205DF0E1C145}"/>
    <dgm:cxn modelId="{53D46583-19E2-470E-9CBE-B801F2231243}" srcId="{8B88BBE7-2191-45EF-A141-444F7FCCAAD9}" destId="{A2355BA5-0DA9-447B-9C3F-D2DF71191328}" srcOrd="1" destOrd="0" parTransId="{70FD357E-CE5E-48FD-81EA-3F9A160A79AA}" sibTransId="{B09E52F4-BA6C-4062-B796-8EC262DDF978}"/>
    <dgm:cxn modelId="{95519785-7AA4-4CB8-A683-D2417C2F9A83}" srcId="{A2355BA5-0DA9-447B-9C3F-D2DF71191328}" destId="{D663695E-0856-45DE-9AE1-17D778D26599}" srcOrd="0" destOrd="0" parTransId="{A3479411-8B41-4F97-86E2-B2283F29206E}" sibTransId="{7F1E8570-9517-497F-9CA1-D8D373654FA1}"/>
    <dgm:cxn modelId="{C377B688-DFE0-4F55-B505-D4253D16D158}" srcId="{8B88BBE7-2191-45EF-A141-444F7FCCAAD9}" destId="{F208ABE4-87B9-48C3-B09F-828457E14780}" srcOrd="0" destOrd="0" parTransId="{62BC1B38-296C-4BEB-B2E6-CEC2300CC2C3}" sibTransId="{1D9F7210-F4A7-403E-A665-1587B3083B3F}"/>
    <dgm:cxn modelId="{B8BA02A4-6398-4F02-BF8C-AB30BBC8DC49}" srcId="{11A80FAA-63ED-43A2-A583-D946D5E4A70A}" destId="{0BED5838-74B3-47D9-9AE8-FDC60166C9EC}" srcOrd="0" destOrd="0" parTransId="{B580000B-A5DB-4E09-ADBB-F0088FE52217}" sibTransId="{4DD5C644-44BF-47B0-AB62-66727F28AE46}"/>
    <dgm:cxn modelId="{D1A0E7AC-C419-4C27-828B-99F24BFC41C1}" type="presOf" srcId="{292A2CA5-6F76-4B4C-B8AF-CC5C37C1EFAB}" destId="{C617DC86-747F-4C20-B665-ED04C431B4B0}" srcOrd="0" destOrd="0" presId="urn:microsoft.com/office/officeart/2005/8/layout/vList5"/>
    <dgm:cxn modelId="{3F6D2CBC-81E5-4538-8311-F6B3AAA3EE0B}" type="presOf" srcId="{D663695E-0856-45DE-9AE1-17D778D26599}" destId="{0943743F-FFBB-4FC5-A64B-B6C3931EBBF9}" srcOrd="0" destOrd="0" presId="urn:microsoft.com/office/officeart/2005/8/layout/vList5"/>
    <dgm:cxn modelId="{98EBA2C0-5A1F-4683-A69E-EF67F83E8BDE}" type="presOf" srcId="{0BED5838-74B3-47D9-9AE8-FDC60166C9EC}" destId="{A4B2FCA3-FD95-4F62-A155-0AAEA8A1C1D8}" srcOrd="0" destOrd="0" presId="urn:microsoft.com/office/officeart/2005/8/layout/vList5"/>
    <dgm:cxn modelId="{82A6FDD3-362E-45FC-B61A-90E9567439B6}" type="presOf" srcId="{D6091CB2-5B4F-426A-874E-9A62E05B5270}" destId="{A4B2FCA3-FD95-4F62-A155-0AAEA8A1C1D8}" srcOrd="0" destOrd="1" presId="urn:microsoft.com/office/officeart/2005/8/layout/vList5"/>
    <dgm:cxn modelId="{EF34E5D5-EFF2-4E42-A8DC-5020C488EDCD}" type="presOf" srcId="{8B88BBE7-2191-45EF-A141-444F7FCCAAD9}" destId="{C6E9A37A-0207-424C-A937-8A11EBCBDEC6}" srcOrd="0" destOrd="0" presId="urn:microsoft.com/office/officeart/2005/8/layout/vList5"/>
    <dgm:cxn modelId="{150C1EE1-A668-4F6F-84B9-B9262E065DBD}" type="presOf" srcId="{F1BED87B-486A-4A1E-A343-CB2FFE264778}" destId="{201112CC-17D9-445E-A9DE-B59AEE5D4197}" srcOrd="0" destOrd="0" presId="urn:microsoft.com/office/officeart/2005/8/layout/vList5"/>
    <dgm:cxn modelId="{302721F8-EAFB-42FA-975D-3F16D391AA78}" type="presOf" srcId="{8BE32866-2C25-4831-8A6F-A506F16C836D}" destId="{DBCE2A43-3211-46AE-AF13-0EF42EA31451}" srcOrd="0" destOrd="0" presId="urn:microsoft.com/office/officeart/2005/8/layout/vList5"/>
    <dgm:cxn modelId="{904EDF2F-CFFC-41A3-BC02-74415216EB19}" type="presParOf" srcId="{C6E9A37A-0207-424C-A937-8A11EBCBDEC6}" destId="{3307A169-D7FA-4198-8427-2D2284039CC6}" srcOrd="0" destOrd="0" presId="urn:microsoft.com/office/officeart/2005/8/layout/vList5"/>
    <dgm:cxn modelId="{E0DE3041-EFB7-43E8-BB7E-EC8A6F7CC6BF}" type="presParOf" srcId="{3307A169-D7FA-4198-8427-2D2284039CC6}" destId="{0CEFA06D-BE6F-4A2C-86CA-F7CC609FEA56}" srcOrd="0" destOrd="0" presId="urn:microsoft.com/office/officeart/2005/8/layout/vList5"/>
    <dgm:cxn modelId="{926FC374-DBB5-48FB-A323-7AB0B8498C75}" type="presParOf" srcId="{3307A169-D7FA-4198-8427-2D2284039CC6}" destId="{201112CC-17D9-445E-A9DE-B59AEE5D4197}" srcOrd="1" destOrd="0" presId="urn:microsoft.com/office/officeart/2005/8/layout/vList5"/>
    <dgm:cxn modelId="{02CCE8FE-68A4-45AA-927D-2E13063E516C}" type="presParOf" srcId="{C6E9A37A-0207-424C-A937-8A11EBCBDEC6}" destId="{C0F08B6E-ED5A-4A7D-B4E7-A56273C14963}" srcOrd="1" destOrd="0" presId="urn:microsoft.com/office/officeart/2005/8/layout/vList5"/>
    <dgm:cxn modelId="{3FDBA16F-AE4F-4F47-A778-2A0A04DDB188}" type="presParOf" srcId="{C6E9A37A-0207-424C-A937-8A11EBCBDEC6}" destId="{0D625FAC-F59E-4DDB-B0EA-4F7C55E75466}" srcOrd="2" destOrd="0" presId="urn:microsoft.com/office/officeart/2005/8/layout/vList5"/>
    <dgm:cxn modelId="{61B3DB26-DF4A-428D-82FF-DADA9A9D9F56}" type="presParOf" srcId="{0D625FAC-F59E-4DDB-B0EA-4F7C55E75466}" destId="{6F7C7EB7-3104-466D-BAE4-B3066415092C}" srcOrd="0" destOrd="0" presId="urn:microsoft.com/office/officeart/2005/8/layout/vList5"/>
    <dgm:cxn modelId="{15DA7387-9DE7-402A-97FA-7F71FDC93C08}" type="presParOf" srcId="{0D625FAC-F59E-4DDB-B0EA-4F7C55E75466}" destId="{0943743F-FFBB-4FC5-A64B-B6C3931EBBF9}" srcOrd="1" destOrd="0" presId="urn:microsoft.com/office/officeart/2005/8/layout/vList5"/>
    <dgm:cxn modelId="{2381A7A3-503F-40C9-91EF-64409C2BF7AD}" type="presParOf" srcId="{C6E9A37A-0207-424C-A937-8A11EBCBDEC6}" destId="{9C0F08F7-D932-4B4B-8AF7-6104CD888BF3}" srcOrd="3" destOrd="0" presId="urn:microsoft.com/office/officeart/2005/8/layout/vList5"/>
    <dgm:cxn modelId="{7E3B71D7-E1B0-4C4C-9F79-7C796E7CB255}" type="presParOf" srcId="{C6E9A37A-0207-424C-A937-8A11EBCBDEC6}" destId="{B5C60FB2-D241-4A53-AF87-C7BA62D2F59C}" srcOrd="4" destOrd="0" presId="urn:microsoft.com/office/officeart/2005/8/layout/vList5"/>
    <dgm:cxn modelId="{F527E37C-B24E-48A9-B750-FCD321EAB824}" type="presParOf" srcId="{B5C60FB2-D241-4A53-AF87-C7BA62D2F59C}" destId="{DBCE2A43-3211-46AE-AF13-0EF42EA31451}" srcOrd="0" destOrd="0" presId="urn:microsoft.com/office/officeart/2005/8/layout/vList5"/>
    <dgm:cxn modelId="{271C7A9F-F1C6-46B7-9513-0B66DDA17D45}" type="presParOf" srcId="{B5C60FB2-D241-4A53-AF87-C7BA62D2F59C}" destId="{C617DC86-747F-4C20-B665-ED04C431B4B0}" srcOrd="1" destOrd="0" presId="urn:microsoft.com/office/officeart/2005/8/layout/vList5"/>
    <dgm:cxn modelId="{DF3CDDFB-9FE8-402B-99CE-EA87AD3B4A54}" type="presParOf" srcId="{C6E9A37A-0207-424C-A937-8A11EBCBDEC6}" destId="{110D8BAF-B499-4C39-A931-A68FCEF1779C}" srcOrd="5" destOrd="0" presId="urn:microsoft.com/office/officeart/2005/8/layout/vList5"/>
    <dgm:cxn modelId="{A84FE853-D51F-4E29-90F9-C16304AF7849}" type="presParOf" srcId="{C6E9A37A-0207-424C-A937-8A11EBCBDEC6}" destId="{3E09B004-DB8C-4C6A-95F6-CDCA5BAA744B}" srcOrd="6" destOrd="0" presId="urn:microsoft.com/office/officeart/2005/8/layout/vList5"/>
    <dgm:cxn modelId="{8E391D15-2532-4330-AA9F-8AC182B9E631}" type="presParOf" srcId="{3E09B004-DB8C-4C6A-95F6-CDCA5BAA744B}" destId="{EDCF5DFF-B19D-49A7-8616-A33F2978320E}" srcOrd="0" destOrd="0" presId="urn:microsoft.com/office/officeart/2005/8/layout/vList5"/>
    <dgm:cxn modelId="{590D0363-1D05-4B77-9E16-9CD0FDE51EF2}" type="presParOf" srcId="{3E09B004-DB8C-4C6A-95F6-CDCA5BAA744B}" destId="{A4B2FCA3-FD95-4F62-A155-0AAEA8A1C1D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1829103" y="313918"/>
          <a:ext cx="1680455" cy="16804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1484765" y="2141192"/>
          <a:ext cx="2369132" cy="150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pPr>
          <a:r>
            <a:rPr lang="fr-FR" sz="2400" kern="1200" noProof="0" dirty="0"/>
            <a:t>Nettoyage</a:t>
          </a:r>
          <a:r>
            <a:rPr lang="fr-FR" sz="1600" kern="1200" noProof="0" dirty="0"/>
            <a:t> &amp; </a:t>
          </a:r>
        </a:p>
        <a:p>
          <a:pPr marL="0" lvl="0" indent="0" algn="ctr" defTabSz="1066800" rtl="0">
            <a:lnSpc>
              <a:spcPct val="100000"/>
            </a:lnSpc>
            <a:spcBef>
              <a:spcPct val="0"/>
            </a:spcBef>
            <a:spcAft>
              <a:spcPct val="35000"/>
            </a:spcAft>
            <a:buNone/>
          </a:pPr>
          <a:r>
            <a:rPr lang="fr-FR" sz="2400" kern="1200" noProof="0" dirty="0"/>
            <a:t>exploration des données</a:t>
          </a:r>
        </a:p>
        <a:p>
          <a:pPr marL="0" lvl="0" indent="0" algn="ctr" defTabSz="1066800" rtl="0">
            <a:lnSpc>
              <a:spcPct val="100000"/>
            </a:lnSpc>
            <a:spcBef>
              <a:spcPct val="0"/>
            </a:spcBef>
            <a:spcAft>
              <a:spcPct val="35000"/>
            </a:spcAft>
            <a:buNone/>
          </a:pPr>
          <a:endParaRPr lang="fr-FR" sz="1300" kern="1200" noProof="0" dirty="0"/>
        </a:p>
      </dsp:txBody>
      <dsp:txXfrm>
        <a:off x="1484765" y="2141192"/>
        <a:ext cx="2369132" cy="1506093"/>
      </dsp:txXfrm>
    </dsp:sp>
    <dsp:sp modelId="{CE9DF0E8-B0DE-4E1E-9FF4-6006AD8428DB}">
      <dsp:nvSpPr>
        <dsp:cNvPr id="0" name=""/>
        <dsp:cNvSpPr/>
      </dsp:nvSpPr>
      <dsp:spPr>
        <a:xfrm>
          <a:off x="4612834" y="313918"/>
          <a:ext cx="1680455" cy="16804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4268496" y="2141192"/>
          <a:ext cx="2369132" cy="150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pPr>
          <a:r>
            <a:rPr lang="fr-FR" sz="2400" kern="1200" noProof="0" dirty="0"/>
            <a:t>Modélisation</a:t>
          </a:r>
        </a:p>
      </dsp:txBody>
      <dsp:txXfrm>
        <a:off x="4268496" y="2141192"/>
        <a:ext cx="2369132" cy="1506093"/>
      </dsp:txXfrm>
    </dsp:sp>
    <dsp:sp modelId="{6DB1FE51-13D0-4A38-AD6E-48D4371A1AF3}">
      <dsp:nvSpPr>
        <dsp:cNvPr id="0" name=""/>
        <dsp:cNvSpPr/>
      </dsp:nvSpPr>
      <dsp:spPr>
        <a:xfrm>
          <a:off x="7396565" y="313918"/>
          <a:ext cx="1680455" cy="16804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052227" y="2141192"/>
          <a:ext cx="2369132" cy="150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rtl="0">
            <a:lnSpc>
              <a:spcPct val="100000"/>
            </a:lnSpc>
            <a:spcBef>
              <a:spcPct val="0"/>
            </a:spcBef>
            <a:spcAft>
              <a:spcPct val="35000"/>
            </a:spcAft>
            <a:buNone/>
          </a:pPr>
          <a:r>
            <a:rPr lang="fr-FR" sz="2400" kern="1200" baseline="0" noProof="0" dirty="0"/>
            <a:t>Questions</a:t>
          </a:r>
          <a:r>
            <a:rPr lang="fr-FR" sz="2800" kern="1200" baseline="0" noProof="0" dirty="0"/>
            <a:t> / Réponses</a:t>
          </a:r>
        </a:p>
      </dsp:txBody>
      <dsp:txXfrm>
        <a:off x="7052227" y="2141192"/>
        <a:ext cx="2369132" cy="1506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915AA-22AF-4191-B8D8-9A5786A1D106}">
      <dsp:nvSpPr>
        <dsp:cNvPr id="0" name=""/>
        <dsp:cNvSpPr/>
      </dsp:nvSpPr>
      <dsp:spPr>
        <a:xfrm>
          <a:off x="0" y="1367330"/>
          <a:ext cx="1378743" cy="94357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Analyse de la structure de données</a:t>
          </a:r>
        </a:p>
      </dsp:txBody>
      <dsp:txXfrm>
        <a:off x="27636" y="1394966"/>
        <a:ext cx="1323471" cy="888305"/>
      </dsp:txXfrm>
    </dsp:sp>
    <dsp:sp modelId="{8D732E49-1D1E-483B-9B5B-116671A64D20}">
      <dsp:nvSpPr>
        <dsp:cNvPr id="0" name=""/>
        <dsp:cNvSpPr/>
      </dsp:nvSpPr>
      <dsp:spPr>
        <a:xfrm>
          <a:off x="1516618" y="1668154"/>
          <a:ext cx="292293" cy="341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1516618" y="1736540"/>
        <a:ext cx="204605" cy="205156"/>
      </dsp:txXfrm>
    </dsp:sp>
    <dsp:sp modelId="{CBC88317-5F3A-42A1-B1CF-F521938AE462}">
      <dsp:nvSpPr>
        <dsp:cNvPr id="0" name=""/>
        <dsp:cNvSpPr/>
      </dsp:nvSpPr>
      <dsp:spPr>
        <a:xfrm>
          <a:off x="1930241" y="1367330"/>
          <a:ext cx="1378743" cy="94357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Nettoyage</a:t>
          </a:r>
        </a:p>
      </dsp:txBody>
      <dsp:txXfrm>
        <a:off x="1957877" y="1394966"/>
        <a:ext cx="1323471" cy="888305"/>
      </dsp:txXfrm>
    </dsp:sp>
    <dsp:sp modelId="{3BC3295D-5AC4-4831-A791-B35AC8C5E456}">
      <dsp:nvSpPr>
        <dsp:cNvPr id="0" name=""/>
        <dsp:cNvSpPr/>
      </dsp:nvSpPr>
      <dsp:spPr>
        <a:xfrm>
          <a:off x="3446859" y="1668154"/>
          <a:ext cx="292293" cy="341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3446859" y="1736540"/>
        <a:ext cx="204605" cy="205156"/>
      </dsp:txXfrm>
    </dsp:sp>
    <dsp:sp modelId="{8EB4D7E4-6559-473A-A3D1-C3D36AC0504E}">
      <dsp:nvSpPr>
        <dsp:cNvPr id="0" name=""/>
        <dsp:cNvSpPr/>
      </dsp:nvSpPr>
      <dsp:spPr>
        <a:xfrm>
          <a:off x="3860482" y="1367330"/>
          <a:ext cx="1378743" cy="94357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Analyse exploratoire</a:t>
          </a:r>
        </a:p>
      </dsp:txBody>
      <dsp:txXfrm>
        <a:off x="3888118" y="1394966"/>
        <a:ext cx="1323471" cy="888305"/>
      </dsp:txXfrm>
    </dsp:sp>
    <dsp:sp modelId="{D6409EFF-F588-4923-8E4E-A6ECD5EAC8ED}">
      <dsp:nvSpPr>
        <dsp:cNvPr id="0" name=""/>
        <dsp:cNvSpPr/>
      </dsp:nvSpPr>
      <dsp:spPr>
        <a:xfrm>
          <a:off x="5377100" y="1668154"/>
          <a:ext cx="292293" cy="341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5377100" y="1736540"/>
        <a:ext cx="204605" cy="205156"/>
      </dsp:txXfrm>
    </dsp:sp>
    <dsp:sp modelId="{605E07CC-93EE-4F75-A5FC-67BC114F7800}">
      <dsp:nvSpPr>
        <dsp:cNvPr id="0" name=""/>
        <dsp:cNvSpPr/>
      </dsp:nvSpPr>
      <dsp:spPr>
        <a:xfrm>
          <a:off x="5790723" y="1367330"/>
          <a:ext cx="1378743" cy="94357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 Feature Engineering</a:t>
          </a:r>
        </a:p>
      </dsp:txBody>
      <dsp:txXfrm>
        <a:off x="5818359" y="1394966"/>
        <a:ext cx="1323471" cy="888305"/>
      </dsp:txXfrm>
    </dsp:sp>
    <dsp:sp modelId="{76DD39F6-ED9A-488F-8F3E-2559681A4FF3}">
      <dsp:nvSpPr>
        <dsp:cNvPr id="0" name=""/>
        <dsp:cNvSpPr/>
      </dsp:nvSpPr>
      <dsp:spPr>
        <a:xfrm>
          <a:off x="7307341" y="1668154"/>
          <a:ext cx="292293" cy="341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7307341" y="1736540"/>
        <a:ext cx="204605" cy="205156"/>
      </dsp:txXfrm>
    </dsp:sp>
    <dsp:sp modelId="{3465AE9F-CDDD-45C7-988B-00F734072FDA}">
      <dsp:nvSpPr>
        <dsp:cNvPr id="0" name=""/>
        <dsp:cNvSpPr/>
      </dsp:nvSpPr>
      <dsp:spPr>
        <a:xfrm>
          <a:off x="7720965" y="1367330"/>
          <a:ext cx="1378743" cy="94357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Modélisation</a:t>
          </a:r>
        </a:p>
      </dsp:txBody>
      <dsp:txXfrm>
        <a:off x="7748601" y="1394966"/>
        <a:ext cx="1323471" cy="888305"/>
      </dsp:txXfrm>
    </dsp:sp>
    <dsp:sp modelId="{CCE31995-0159-4B61-B108-FDE71DBB4FCD}">
      <dsp:nvSpPr>
        <dsp:cNvPr id="0" name=""/>
        <dsp:cNvSpPr/>
      </dsp:nvSpPr>
      <dsp:spPr>
        <a:xfrm>
          <a:off x="9237583" y="1668154"/>
          <a:ext cx="292293" cy="341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9237583" y="1736540"/>
        <a:ext cx="204605" cy="205156"/>
      </dsp:txXfrm>
    </dsp:sp>
    <dsp:sp modelId="{B879FDDF-51FB-441D-B82B-8FB092587934}">
      <dsp:nvSpPr>
        <dsp:cNvPr id="0" name=""/>
        <dsp:cNvSpPr/>
      </dsp:nvSpPr>
      <dsp:spPr>
        <a:xfrm>
          <a:off x="9651206" y="1367330"/>
          <a:ext cx="1378743" cy="94357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Evaluation des modèles</a:t>
          </a:r>
        </a:p>
      </dsp:txBody>
      <dsp:txXfrm>
        <a:off x="9678842" y="1394966"/>
        <a:ext cx="1323471" cy="8883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fr-FR" sz="2500" kern="1200" noProof="0" dirty="0"/>
            <a:t>Analyse de la structure des données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fr-FR" sz="2500" kern="1200" noProof="0" dirty="0"/>
            <a:t>Nettoyage</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63500" rIns="63500" bIns="63500" numCol="1" spcCol="1270" rtlCol="0" anchor="ctr" anchorCtr="0">
          <a:noAutofit/>
        </a:bodyPr>
        <a:lstStyle/>
        <a:p>
          <a:pPr marL="0" lvl="0" indent="0" algn="l" defTabSz="1111250" rtl="0">
            <a:lnSpc>
              <a:spcPct val="100000"/>
            </a:lnSpc>
            <a:spcBef>
              <a:spcPct val="0"/>
            </a:spcBef>
            <a:spcAft>
              <a:spcPct val="35000"/>
            </a:spcAft>
            <a:buNone/>
          </a:pPr>
          <a:r>
            <a:rPr lang="fr-FR" sz="2500" kern="1200" noProof="0" dirty="0"/>
            <a:t>Analyse exploratoire</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502EF-28EC-401D-B507-14C36DB8C697}">
      <dsp:nvSpPr>
        <dsp:cNvPr id="0" name=""/>
        <dsp:cNvSpPr/>
      </dsp:nvSpPr>
      <dsp:spPr>
        <a:xfrm rot="5400000">
          <a:off x="4863764" y="-1328548"/>
          <a:ext cx="3111900" cy="604208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fr-FR" sz="1200" kern="1200" dirty="0"/>
        </a:p>
        <a:p>
          <a:pPr marL="342900" lvl="2" indent="-171450" algn="l" defTabSz="711200">
            <a:lnSpc>
              <a:spcPct val="90000"/>
            </a:lnSpc>
            <a:spcBef>
              <a:spcPct val="0"/>
            </a:spcBef>
            <a:spcAft>
              <a:spcPct val="15000"/>
            </a:spcAft>
            <a:buChar char="•"/>
          </a:pPr>
          <a:r>
            <a:rPr lang="fr-FR" sz="1600" b="1" kern="1200" dirty="0"/>
            <a:t>Suppression des variables contenant plus de 80 % de données manquantes </a:t>
          </a:r>
          <a:r>
            <a:rPr lang="fr-FR" sz="1600" kern="1200" dirty="0"/>
            <a:t>(5 variables)</a:t>
          </a:r>
        </a:p>
        <a:p>
          <a:pPr marL="342900" lvl="2" indent="-171450" algn="l" defTabSz="711200">
            <a:lnSpc>
              <a:spcPct val="90000"/>
            </a:lnSpc>
            <a:spcBef>
              <a:spcPct val="0"/>
            </a:spcBef>
            <a:spcAft>
              <a:spcPct val="15000"/>
            </a:spcAft>
            <a:buChar char="•"/>
          </a:pPr>
          <a:endParaRPr lang="fr-FR" sz="1600" kern="1200" dirty="0"/>
        </a:p>
        <a:p>
          <a:pPr marL="342900" lvl="2" indent="-171450" algn="l" defTabSz="711200">
            <a:lnSpc>
              <a:spcPct val="90000"/>
            </a:lnSpc>
            <a:spcBef>
              <a:spcPct val="0"/>
            </a:spcBef>
            <a:spcAft>
              <a:spcPct val="15000"/>
            </a:spcAft>
            <a:buChar char="•"/>
          </a:pPr>
          <a:r>
            <a:rPr lang="fr-FR" sz="1600" b="1" kern="1200" dirty="0"/>
            <a:t>Complétude des variables contenant des nan:</a:t>
          </a:r>
          <a:endParaRPr lang="fr-FR" sz="1600" kern="1200" dirty="0"/>
        </a:p>
        <a:p>
          <a:pPr marL="514350" lvl="3" indent="-171450" algn="l" defTabSz="711200">
            <a:lnSpc>
              <a:spcPct val="90000"/>
            </a:lnSpc>
            <a:spcBef>
              <a:spcPct val="0"/>
            </a:spcBef>
            <a:spcAft>
              <a:spcPct val="15000"/>
            </a:spcAft>
            <a:buChar char="•"/>
          </a:pPr>
          <a:r>
            <a:rPr lang="fr-FR" sz="1600" b="0" i="1" u="sng" kern="1200" dirty="0"/>
            <a:t>Variables numériques </a:t>
          </a:r>
          <a:r>
            <a:rPr lang="fr-FR" sz="1600" b="0" i="1" kern="1200" dirty="0"/>
            <a:t>:</a:t>
          </a:r>
        </a:p>
        <a:p>
          <a:pPr marL="685800" lvl="4" indent="-171450" algn="l" defTabSz="711200">
            <a:lnSpc>
              <a:spcPct val="90000"/>
            </a:lnSpc>
            <a:spcBef>
              <a:spcPct val="0"/>
            </a:spcBef>
            <a:spcAft>
              <a:spcPct val="15000"/>
            </a:spcAft>
            <a:buChar char="•"/>
          </a:pPr>
          <a:r>
            <a:rPr lang="fr-FR" sz="1600" kern="1200" dirty="0"/>
            <a:t>SecondLargestPropertyUseTypeGFA remplacé par zéro</a:t>
          </a:r>
        </a:p>
        <a:p>
          <a:pPr marL="685800" lvl="4" indent="-171450" algn="l" defTabSz="711200">
            <a:lnSpc>
              <a:spcPct val="90000"/>
            </a:lnSpc>
            <a:spcBef>
              <a:spcPct val="0"/>
            </a:spcBef>
            <a:spcAft>
              <a:spcPct val="15000"/>
            </a:spcAft>
            <a:buChar char="•"/>
          </a:pPr>
          <a:r>
            <a:rPr lang="fr-FR" sz="1600" kern="1200" dirty="0"/>
            <a:t>Remplacement des autres variables numériques par la médiane</a:t>
          </a:r>
        </a:p>
        <a:p>
          <a:pPr marL="514350" lvl="3" indent="-171450" algn="l" defTabSz="711200">
            <a:lnSpc>
              <a:spcPct val="90000"/>
            </a:lnSpc>
            <a:spcBef>
              <a:spcPct val="0"/>
            </a:spcBef>
            <a:spcAft>
              <a:spcPct val="15000"/>
            </a:spcAft>
            <a:buChar char="•"/>
          </a:pPr>
          <a:r>
            <a:rPr lang="fr-FR" sz="1600" i="1" u="sng" kern="1200" dirty="0"/>
            <a:t>Variables catégorielles </a:t>
          </a:r>
          <a:r>
            <a:rPr lang="fr-FR" sz="1600" i="1" kern="1200" dirty="0"/>
            <a:t>:</a:t>
          </a:r>
        </a:p>
        <a:p>
          <a:pPr marL="685800" lvl="4" indent="-171450" algn="l" defTabSz="711200">
            <a:lnSpc>
              <a:spcPct val="90000"/>
            </a:lnSpc>
            <a:spcBef>
              <a:spcPct val="0"/>
            </a:spcBef>
            <a:spcAft>
              <a:spcPct val="15000"/>
            </a:spcAft>
            <a:buChar char="•"/>
          </a:pPr>
          <a:r>
            <a:rPr lang="fr-FR" sz="1600" kern="1200" dirty="0"/>
            <a:t>SecondLargestPropertyUseType remplacé par ‘not used’</a:t>
          </a:r>
        </a:p>
        <a:p>
          <a:pPr marL="685800" lvl="4" indent="-171450" algn="l" defTabSz="711200">
            <a:lnSpc>
              <a:spcPct val="90000"/>
            </a:lnSpc>
            <a:spcBef>
              <a:spcPct val="0"/>
            </a:spcBef>
            <a:spcAft>
              <a:spcPct val="15000"/>
            </a:spcAft>
            <a:buChar char="•"/>
          </a:pPr>
          <a:r>
            <a:rPr lang="fr-FR" sz="1600" kern="1200" dirty="0"/>
            <a:t>LargestPropertyUseType remplacé par ‘No Information’</a:t>
          </a:r>
        </a:p>
      </dsp:txBody>
      <dsp:txXfrm rot="-5400000">
        <a:off x="3398672" y="288454"/>
        <a:ext cx="5890174" cy="2808080"/>
      </dsp:txXfrm>
    </dsp:sp>
    <dsp:sp modelId="{63D3BCD1-DD0C-47DF-B33B-17AC300DA618}">
      <dsp:nvSpPr>
        <dsp:cNvPr id="0" name=""/>
        <dsp:cNvSpPr/>
      </dsp:nvSpPr>
      <dsp:spPr>
        <a:xfrm>
          <a:off x="0" y="1381"/>
          <a:ext cx="3398672" cy="338222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kern="1200" dirty="0"/>
            <a:t>Traitement des données manquantes</a:t>
          </a:r>
        </a:p>
      </dsp:txBody>
      <dsp:txXfrm>
        <a:off x="165106" y="166487"/>
        <a:ext cx="3068460" cy="3052010"/>
      </dsp:txXfrm>
    </dsp:sp>
    <dsp:sp modelId="{A9C4F12C-A794-4BB6-A960-59F02BD58C76}">
      <dsp:nvSpPr>
        <dsp:cNvPr id="0" name=""/>
        <dsp:cNvSpPr/>
      </dsp:nvSpPr>
      <dsp:spPr>
        <a:xfrm rot="5400000">
          <a:off x="5811730" y="1193462"/>
          <a:ext cx="1228518" cy="6047990"/>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endParaRPr lang="fr-FR" sz="1200" kern="1200" dirty="0"/>
        </a:p>
        <a:p>
          <a:pPr marL="457200" lvl="2" indent="-228600" algn="l" defTabSz="889000">
            <a:lnSpc>
              <a:spcPct val="90000"/>
            </a:lnSpc>
            <a:spcBef>
              <a:spcPct val="0"/>
            </a:spcBef>
            <a:spcAft>
              <a:spcPct val="15000"/>
            </a:spcAft>
            <a:buChar char="•"/>
          </a:pPr>
          <a:r>
            <a:rPr lang="fr-FR" sz="2000" kern="1200" dirty="0"/>
            <a:t>Suppression de 8 variables</a:t>
          </a:r>
        </a:p>
      </dsp:txBody>
      <dsp:txXfrm rot="-5400000">
        <a:off x="3401995" y="3663169"/>
        <a:ext cx="5988019" cy="1108576"/>
      </dsp:txXfrm>
    </dsp:sp>
    <dsp:sp modelId="{0FEEAE39-2313-4DAC-AFD3-A47FF1BE2463}">
      <dsp:nvSpPr>
        <dsp:cNvPr id="0" name=""/>
        <dsp:cNvSpPr/>
      </dsp:nvSpPr>
      <dsp:spPr>
        <a:xfrm>
          <a:off x="0" y="3536484"/>
          <a:ext cx="3401994" cy="136194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kern="1200" dirty="0"/>
            <a:t>Suppression des variables inutiles</a:t>
          </a:r>
        </a:p>
      </dsp:txBody>
      <dsp:txXfrm>
        <a:off x="66485" y="3602969"/>
        <a:ext cx="3269024" cy="12289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73354-A766-4256-AF5B-39EE5CC4C3E4}">
      <dsp:nvSpPr>
        <dsp:cNvPr id="0" name=""/>
        <dsp:cNvSpPr/>
      </dsp:nvSpPr>
      <dsp:spPr>
        <a:xfrm rot="5400000">
          <a:off x="6134720" y="-2458120"/>
          <a:ext cx="1095011" cy="62891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fr-FR" sz="1400" kern="1200" dirty="0"/>
            <a:t>'</a:t>
          </a:r>
          <a:r>
            <a:rPr lang="fr-FR" sz="1400" kern="1200" dirty="0" err="1"/>
            <a:t>SteamUse</a:t>
          </a:r>
          <a:r>
            <a:rPr lang="fr-FR" sz="1400" kern="1200" dirty="0"/>
            <a:t>(kBtu)','</a:t>
          </a:r>
          <a:r>
            <a:rPr lang="fr-FR" sz="1400" kern="1200" dirty="0" err="1"/>
            <a:t>Electricity</a:t>
          </a:r>
          <a:r>
            <a:rPr lang="fr-FR" sz="1400" kern="1200" dirty="0"/>
            <a:t>(kWh)','</a:t>
          </a:r>
          <a:r>
            <a:rPr lang="fr-FR" sz="1400" kern="1200" dirty="0" err="1"/>
            <a:t>Electricity</a:t>
          </a:r>
          <a:r>
            <a:rPr lang="fr-FR" sz="1400" kern="1200" dirty="0"/>
            <a:t>(kBtu)','</a:t>
          </a:r>
          <a:r>
            <a:rPr lang="fr-FR" sz="1400" kern="1200" dirty="0" err="1"/>
            <a:t>NaturalGas</a:t>
          </a:r>
          <a:r>
            <a:rPr lang="fr-FR" sz="1400" kern="1200" dirty="0"/>
            <a:t>(</a:t>
          </a:r>
          <a:r>
            <a:rPr lang="fr-FR" sz="1400" kern="1200" dirty="0" err="1"/>
            <a:t>therms</a:t>
          </a:r>
          <a:r>
            <a:rPr lang="fr-FR" sz="1400" kern="1200" dirty="0"/>
            <a:t>)’,</a:t>
          </a:r>
        </a:p>
        <a:p>
          <a:pPr marL="114300" lvl="1" indent="-114300" algn="l" defTabSz="622300">
            <a:lnSpc>
              <a:spcPct val="90000"/>
            </a:lnSpc>
            <a:spcBef>
              <a:spcPct val="0"/>
            </a:spcBef>
            <a:spcAft>
              <a:spcPct val="15000"/>
            </a:spcAft>
            <a:buChar char="•"/>
          </a:pPr>
          <a:r>
            <a:rPr lang="fr-FR" sz="1400" kern="1200" dirty="0"/>
            <a:t>'</a:t>
          </a:r>
          <a:r>
            <a:rPr lang="fr-FR" sz="1400" kern="1200" dirty="0" err="1"/>
            <a:t>NaturalGas</a:t>
          </a:r>
          <a:r>
            <a:rPr lang="fr-FR" sz="1400" kern="1200" dirty="0"/>
            <a:t>(kBtu)' :</a:t>
          </a:r>
        </a:p>
      </dsp:txBody>
      <dsp:txXfrm rot="-5400000">
        <a:off x="3537649" y="192405"/>
        <a:ext cx="6235699" cy="988103"/>
      </dsp:txXfrm>
    </dsp:sp>
    <dsp:sp modelId="{27441C3C-FCCA-4EBB-A911-36F08F1D7ABE}">
      <dsp:nvSpPr>
        <dsp:cNvPr id="0" name=""/>
        <dsp:cNvSpPr/>
      </dsp:nvSpPr>
      <dsp:spPr>
        <a:xfrm>
          <a:off x="0" y="2073"/>
          <a:ext cx="3537649" cy="136876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fr-FR" sz="2100" b="1" kern="1200" dirty="0"/>
            <a:t>Suppression des variables pouvant provoquer des fuites de données</a:t>
          </a:r>
          <a:endParaRPr lang="fr-FR" sz="2100" kern="1200" dirty="0"/>
        </a:p>
      </dsp:txBody>
      <dsp:txXfrm>
        <a:off x="66818" y="68891"/>
        <a:ext cx="3404013" cy="1235128"/>
      </dsp:txXfrm>
    </dsp:sp>
    <dsp:sp modelId="{2A9D0159-BCEE-4760-9322-69655ECC2871}">
      <dsp:nvSpPr>
        <dsp:cNvPr id="0" name=""/>
        <dsp:cNvSpPr/>
      </dsp:nvSpPr>
      <dsp:spPr>
        <a:xfrm rot="5400000">
          <a:off x="6134720" y="-1020918"/>
          <a:ext cx="1095011" cy="62891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fr-FR" sz="1400" kern="1200" dirty="0"/>
            <a:t>pour la variable </a:t>
          </a:r>
          <a:r>
            <a:rPr lang="fr-FR" sz="1400" kern="1200" dirty="0" err="1"/>
            <a:t>Neighborhood</a:t>
          </a:r>
          <a:r>
            <a:rPr lang="fr-FR" sz="1400" kern="1200" dirty="0"/>
            <a:t>, plusieurs orthographes à uniformiser du type : Central et CENTRAL</a:t>
          </a:r>
        </a:p>
      </dsp:txBody>
      <dsp:txXfrm rot="-5400000">
        <a:off x="3537649" y="1629607"/>
        <a:ext cx="6235699" cy="988103"/>
      </dsp:txXfrm>
    </dsp:sp>
    <dsp:sp modelId="{6A1283B8-A746-4D0E-9095-75845C314E43}">
      <dsp:nvSpPr>
        <dsp:cNvPr id="0" name=""/>
        <dsp:cNvSpPr/>
      </dsp:nvSpPr>
      <dsp:spPr>
        <a:xfrm>
          <a:off x="0" y="1439276"/>
          <a:ext cx="3537649" cy="136876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fr-FR" sz="2100" b="1" kern="1200" dirty="0"/>
            <a:t>Correction de libellés</a:t>
          </a:r>
          <a:endParaRPr lang="fr-FR" sz="2100" kern="1200" dirty="0"/>
        </a:p>
      </dsp:txBody>
      <dsp:txXfrm>
        <a:off x="66818" y="1506094"/>
        <a:ext cx="3404013" cy="1235128"/>
      </dsp:txXfrm>
    </dsp:sp>
    <dsp:sp modelId="{005A9C8F-E084-40E1-8F03-AD4A073AFD16}">
      <dsp:nvSpPr>
        <dsp:cNvPr id="0" name=""/>
        <dsp:cNvSpPr/>
      </dsp:nvSpPr>
      <dsp:spPr>
        <a:xfrm rot="5400000">
          <a:off x="6134720" y="416284"/>
          <a:ext cx="1095011" cy="6289153"/>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fr-FR" sz="1400" b="1" kern="1200" dirty="0"/>
            <a:t>Création de 7 catégories pour les variables d’usage des bâtiments :</a:t>
          </a:r>
          <a:endParaRPr lang="fr-FR" sz="1400" kern="1200" dirty="0"/>
        </a:p>
        <a:p>
          <a:pPr marL="342900" lvl="2" indent="-171450" algn="l" defTabSz="711200">
            <a:lnSpc>
              <a:spcPct val="90000"/>
            </a:lnSpc>
            <a:spcBef>
              <a:spcPct val="0"/>
            </a:spcBef>
            <a:spcAft>
              <a:spcPct val="15000"/>
            </a:spcAft>
            <a:buChar char="•"/>
          </a:pPr>
          <a:r>
            <a:rPr lang="fr-FR" sz="1600" kern="1200" dirty="0" err="1"/>
            <a:t>Retail</a:t>
          </a:r>
          <a:r>
            <a:rPr lang="fr-FR" sz="1600" kern="1200" dirty="0"/>
            <a:t>, 'Data Center/Warehouse/Plant’, 'Leisure’,  Food/Restaurant’, </a:t>
          </a:r>
          <a:r>
            <a:rPr lang="fr-FR" sz="1600" kern="1200" dirty="0" err="1"/>
            <a:t>Residential</a:t>
          </a:r>
          <a:r>
            <a:rPr lang="fr-FR" sz="1600" kern="1200" dirty="0"/>
            <a:t>, </a:t>
          </a:r>
          <a:r>
            <a:rPr lang="fr-FR" sz="1600" kern="1200" dirty="0" err="1"/>
            <a:t>Health</a:t>
          </a:r>
          <a:r>
            <a:rPr lang="fr-FR" sz="1600" kern="1200" dirty="0"/>
            <a:t>, Office, Education.</a:t>
          </a:r>
        </a:p>
      </dsp:txBody>
      <dsp:txXfrm rot="-5400000">
        <a:off x="3537649" y="3066809"/>
        <a:ext cx="6235699" cy="988103"/>
      </dsp:txXfrm>
    </dsp:sp>
    <dsp:sp modelId="{914FCE6A-9D57-40C6-BDCD-149DCBF9B7D2}">
      <dsp:nvSpPr>
        <dsp:cNvPr id="0" name=""/>
        <dsp:cNvSpPr/>
      </dsp:nvSpPr>
      <dsp:spPr>
        <a:xfrm>
          <a:off x="0" y="2876478"/>
          <a:ext cx="3537649" cy="136876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fr-FR" sz="2100" b="1" kern="1200" dirty="0"/>
            <a:t>Simplification des libellés </a:t>
          </a:r>
          <a:endParaRPr lang="fr-FR" sz="2100" kern="1200" dirty="0"/>
        </a:p>
      </dsp:txBody>
      <dsp:txXfrm>
        <a:off x="66818" y="2943296"/>
        <a:ext cx="3404013" cy="12351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57BFA-18B9-47E8-AC31-3D31F5EB8ACD}">
      <dsp:nvSpPr>
        <dsp:cNvPr id="0" name=""/>
        <dsp:cNvSpPr/>
      </dsp:nvSpPr>
      <dsp:spPr>
        <a:xfrm>
          <a:off x="131923" y="2103"/>
          <a:ext cx="10072264" cy="1011868"/>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b="1" kern="1200" dirty="0"/>
            <a:t>Suppression des outliers par la méthode des interquantiles  suite à l’analyse univariée </a:t>
          </a:r>
          <a:endParaRPr lang="fr-FR" sz="1800" kern="1200" dirty="0"/>
        </a:p>
      </dsp:txBody>
      <dsp:txXfrm>
        <a:off x="181318" y="51498"/>
        <a:ext cx="9973474" cy="913078"/>
      </dsp:txXfrm>
    </dsp:sp>
    <dsp:sp modelId="{88F3B597-399D-4C87-A503-59212C06BA41}">
      <dsp:nvSpPr>
        <dsp:cNvPr id="0" name=""/>
        <dsp:cNvSpPr/>
      </dsp:nvSpPr>
      <dsp:spPr>
        <a:xfrm>
          <a:off x="132520" y="1064566"/>
          <a:ext cx="10072264" cy="1011868"/>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b="1" kern="1200" dirty="0"/>
            <a:t>Suppression des données fortement corrélées suite à l’analyse bivariée</a:t>
          </a:r>
          <a:endParaRPr lang="fr-FR" sz="2000" kern="1200" dirty="0"/>
        </a:p>
      </dsp:txBody>
      <dsp:txXfrm>
        <a:off x="181915" y="1113961"/>
        <a:ext cx="9973474" cy="913078"/>
      </dsp:txXfrm>
    </dsp:sp>
    <dsp:sp modelId="{4D9FD68F-900C-48C9-870B-A4D25ABFE8FC}">
      <dsp:nvSpPr>
        <dsp:cNvPr id="0" name=""/>
        <dsp:cNvSpPr/>
      </dsp:nvSpPr>
      <dsp:spPr>
        <a:xfrm>
          <a:off x="132520" y="2127028"/>
          <a:ext cx="10098791" cy="1011868"/>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b="1" kern="1200" dirty="0"/>
            <a:t>Choix de suppression de la variable ENERGYSTARScore car elle s’avère inutile pour notre mission.</a:t>
          </a:r>
          <a:endParaRPr lang="fr-FR" sz="2000" kern="1200" dirty="0"/>
        </a:p>
      </dsp:txBody>
      <dsp:txXfrm>
        <a:off x="181915" y="2176423"/>
        <a:ext cx="10000001" cy="913078"/>
      </dsp:txXfrm>
    </dsp:sp>
    <dsp:sp modelId="{4A59D9CC-60EF-4189-BAF7-6D7114636BD9}">
      <dsp:nvSpPr>
        <dsp:cNvPr id="0" name=""/>
        <dsp:cNvSpPr/>
      </dsp:nvSpPr>
      <dsp:spPr>
        <a:xfrm>
          <a:off x="132520" y="3189490"/>
          <a:ext cx="10072264" cy="1011868"/>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fr-FR" sz="2000" b="1" kern="1200" dirty="0"/>
            <a:t>Création d’une variable pour exprimer la vétusté des bâtiments</a:t>
          </a:r>
          <a:endParaRPr lang="fr-FR" sz="2000" kern="1200" dirty="0"/>
        </a:p>
      </dsp:txBody>
      <dsp:txXfrm>
        <a:off x="181915" y="3238885"/>
        <a:ext cx="9973474" cy="9130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Préparation des données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Modélisation</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fr-FR" sz="3500" kern="1200" noProof="0" dirty="0"/>
            <a:t>Résultats</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B4FFF-6565-4B8A-AD7B-32EE99B5AB3B}">
      <dsp:nvSpPr>
        <dsp:cNvPr id="0" name=""/>
        <dsp:cNvSpPr/>
      </dsp:nvSpPr>
      <dsp:spPr>
        <a:xfrm rot="5400000">
          <a:off x="6953324" y="-3067502"/>
          <a:ext cx="595114" cy="692001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kern="1200" dirty="0"/>
            <a:t>Les variables possèdent une grande diversité d’unités (surface, énergie, émission, </a:t>
          </a:r>
          <a:r>
            <a:rPr lang="fr-FR" sz="1600" kern="1200" dirty="0" err="1"/>
            <a:t>age</a:t>
          </a:r>
          <a:r>
            <a:rPr lang="fr-FR" sz="1600" kern="1200" dirty="0"/>
            <a:t>, nombre d’étages...) et donc des échelles très différentes</a:t>
          </a:r>
        </a:p>
      </dsp:txBody>
      <dsp:txXfrm rot="-5400000">
        <a:off x="3790875" y="123998"/>
        <a:ext cx="6890963" cy="537012"/>
      </dsp:txXfrm>
    </dsp:sp>
    <dsp:sp modelId="{FFD85355-7A4C-4347-8309-494BC416E4FA}">
      <dsp:nvSpPr>
        <dsp:cNvPr id="0" name=""/>
        <dsp:cNvSpPr/>
      </dsp:nvSpPr>
      <dsp:spPr>
        <a:xfrm>
          <a:off x="0" y="1127"/>
          <a:ext cx="3892507" cy="74389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b="1" kern="1200"/>
            <a:t>Standard Scaler des données numériques</a:t>
          </a:r>
          <a:endParaRPr lang="fr-FR" sz="2200" kern="1200"/>
        </a:p>
      </dsp:txBody>
      <dsp:txXfrm>
        <a:off x="36314" y="37441"/>
        <a:ext cx="3819879" cy="671265"/>
      </dsp:txXfrm>
    </dsp:sp>
    <dsp:sp modelId="{2AC5E8F1-ED32-4A59-A573-59FA3CAF2833}">
      <dsp:nvSpPr>
        <dsp:cNvPr id="0" name=""/>
        <dsp:cNvSpPr/>
      </dsp:nvSpPr>
      <dsp:spPr>
        <a:xfrm>
          <a:off x="0" y="782215"/>
          <a:ext cx="3892507" cy="74389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b="1" kern="1200" dirty="0"/>
            <a:t>Label Encoding des données catégorielles </a:t>
          </a:r>
          <a:endParaRPr lang="fr-FR" sz="2200" kern="1200" dirty="0"/>
        </a:p>
      </dsp:txBody>
      <dsp:txXfrm>
        <a:off x="36314" y="818529"/>
        <a:ext cx="3819879" cy="671265"/>
      </dsp:txXfrm>
    </dsp:sp>
    <dsp:sp modelId="{7A7083EF-F4E7-472D-9848-3154DC9151EC}">
      <dsp:nvSpPr>
        <dsp:cNvPr id="0" name=""/>
        <dsp:cNvSpPr/>
      </dsp:nvSpPr>
      <dsp:spPr>
        <a:xfrm>
          <a:off x="0" y="1563303"/>
          <a:ext cx="3892507" cy="74389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b="1" kern="1200" dirty="0"/>
            <a:t>Création jeu de données Entrainement / Test</a:t>
          </a:r>
          <a:endParaRPr lang="fr-FR" sz="2200" kern="1200" dirty="0"/>
        </a:p>
      </dsp:txBody>
      <dsp:txXfrm>
        <a:off x="36314" y="1599617"/>
        <a:ext cx="3819879" cy="6712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112CC-17D9-445E-A9DE-B59AEE5D4197}">
      <dsp:nvSpPr>
        <dsp:cNvPr id="0" name=""/>
        <dsp:cNvSpPr/>
      </dsp:nvSpPr>
      <dsp:spPr>
        <a:xfrm rot="5400000">
          <a:off x="6869004" y="-2953444"/>
          <a:ext cx="711252" cy="6799652"/>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b="1" kern="1200" dirty="0"/>
            <a:t>Gamma</a:t>
          </a:r>
          <a:r>
            <a:rPr lang="fr-FR" sz="1400" kern="1200" dirty="0"/>
            <a:t> : kernel coefficient, </a:t>
          </a:r>
          <a:r>
            <a:rPr lang="fr-FR" sz="1400" b="1" kern="1200" dirty="0"/>
            <a:t>epsilon</a:t>
          </a:r>
          <a:r>
            <a:rPr lang="fr-FR" sz="1400" kern="1200" dirty="0"/>
            <a:t> : erreur tolérée par l’algorithme,</a:t>
          </a:r>
          <a:r>
            <a:rPr lang="fr-FR" sz="1400" b="1" kern="1200" dirty="0"/>
            <a:t> C </a:t>
          </a:r>
          <a:r>
            <a:rPr lang="fr-FR" sz="1400" kern="1200" dirty="0"/>
            <a:t>: paramètre de régularisation, </a:t>
          </a:r>
          <a:r>
            <a:rPr lang="fr-FR" sz="1400" b="1" kern="1200" dirty="0"/>
            <a:t>CV</a:t>
          </a:r>
          <a:r>
            <a:rPr lang="fr-FR" sz="1400" kern="1200" dirty="0"/>
            <a:t> : Cross-validation</a:t>
          </a:r>
        </a:p>
      </dsp:txBody>
      <dsp:txXfrm rot="-5400000">
        <a:off x="3824804" y="125476"/>
        <a:ext cx="6764932" cy="641812"/>
      </dsp:txXfrm>
    </dsp:sp>
    <dsp:sp modelId="{0CEFA06D-BE6F-4A2C-86CA-F7CC609FEA56}">
      <dsp:nvSpPr>
        <dsp:cNvPr id="0" name=""/>
        <dsp:cNvSpPr/>
      </dsp:nvSpPr>
      <dsp:spPr>
        <a:xfrm>
          <a:off x="0" y="1848"/>
          <a:ext cx="3824804" cy="88906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fr-FR" sz="2600" kern="1200"/>
            <a:t>Support Vector Regessor:   </a:t>
          </a:r>
        </a:p>
      </dsp:txBody>
      <dsp:txXfrm>
        <a:off x="43401" y="45249"/>
        <a:ext cx="3738002" cy="802263"/>
      </dsp:txXfrm>
    </dsp:sp>
    <dsp:sp modelId="{0943743F-FFBB-4FC5-A64B-B6C3931EBBF9}">
      <dsp:nvSpPr>
        <dsp:cNvPr id="0" name=""/>
        <dsp:cNvSpPr/>
      </dsp:nvSpPr>
      <dsp:spPr>
        <a:xfrm rot="5400000">
          <a:off x="6869004" y="-2019926"/>
          <a:ext cx="711252" cy="6799652"/>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b="1" kern="1200" dirty="0" err="1"/>
            <a:t>N_estimators</a:t>
          </a:r>
          <a:r>
            <a:rPr lang="fr-FR" sz="1400" b="1" kern="1200" dirty="0"/>
            <a:t> </a:t>
          </a:r>
          <a:r>
            <a:rPr lang="fr-FR" sz="1400" kern="1200" dirty="0"/>
            <a:t>: Nombre arbres de décision, </a:t>
          </a:r>
          <a:r>
            <a:rPr lang="fr-FR" sz="1400" b="1" kern="1200" dirty="0" err="1"/>
            <a:t>min_sample_leaf</a:t>
          </a:r>
          <a:r>
            <a:rPr lang="fr-FR" sz="1400" b="1" kern="1200" dirty="0"/>
            <a:t> </a:t>
          </a:r>
          <a:r>
            <a:rPr lang="fr-FR" sz="1400" kern="1200" dirty="0"/>
            <a:t>: nombre de feuilles minimales dans un nœud, </a:t>
          </a:r>
          <a:r>
            <a:rPr lang="fr-FR" sz="1400" b="1" kern="1200" dirty="0" err="1"/>
            <a:t>max_features</a:t>
          </a:r>
          <a:r>
            <a:rPr lang="fr-FR" sz="1400" b="1" kern="1200" dirty="0"/>
            <a:t> </a:t>
          </a:r>
          <a:r>
            <a:rPr lang="fr-FR" sz="1400" kern="1200" dirty="0"/>
            <a:t>: nombre de </a:t>
          </a:r>
          <a:r>
            <a:rPr lang="fr-FR" sz="1400" kern="1200" dirty="0" err="1"/>
            <a:t>features</a:t>
          </a:r>
          <a:r>
            <a:rPr lang="fr-FR" sz="1400" kern="1200" dirty="0"/>
            <a:t> pour chaque arbre,        </a:t>
          </a:r>
          <a:r>
            <a:rPr lang="fr-FR" sz="1400" b="1" kern="1200" dirty="0"/>
            <a:t>CV</a:t>
          </a:r>
          <a:r>
            <a:rPr lang="fr-FR" sz="1400" kern="1200" dirty="0"/>
            <a:t> : Cross-validation</a:t>
          </a:r>
        </a:p>
      </dsp:txBody>
      <dsp:txXfrm rot="-5400000">
        <a:off x="3824804" y="1058994"/>
        <a:ext cx="6764932" cy="641812"/>
      </dsp:txXfrm>
    </dsp:sp>
    <dsp:sp modelId="{6F7C7EB7-3104-466D-BAE4-B3066415092C}">
      <dsp:nvSpPr>
        <dsp:cNvPr id="0" name=""/>
        <dsp:cNvSpPr/>
      </dsp:nvSpPr>
      <dsp:spPr>
        <a:xfrm>
          <a:off x="0" y="935367"/>
          <a:ext cx="3824804" cy="88906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fr-FR" sz="2600" kern="1200"/>
            <a:t>Random Forest Regressor</a:t>
          </a:r>
        </a:p>
      </dsp:txBody>
      <dsp:txXfrm>
        <a:off x="43401" y="978768"/>
        <a:ext cx="3738002" cy="802263"/>
      </dsp:txXfrm>
    </dsp:sp>
    <dsp:sp modelId="{C617DC86-747F-4C20-B665-ED04C431B4B0}">
      <dsp:nvSpPr>
        <dsp:cNvPr id="0" name=""/>
        <dsp:cNvSpPr/>
      </dsp:nvSpPr>
      <dsp:spPr>
        <a:xfrm rot="5400000">
          <a:off x="6869004" y="-1086407"/>
          <a:ext cx="711252" cy="6799652"/>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b="1" kern="1200" dirty="0" err="1"/>
            <a:t>Nb_estimators</a:t>
          </a:r>
          <a:r>
            <a:rPr lang="fr-FR" sz="1400" b="1" kern="1200" dirty="0"/>
            <a:t> </a:t>
          </a:r>
          <a:r>
            <a:rPr lang="fr-FR" sz="1400" kern="1200" dirty="0"/>
            <a:t>: nombre d’arbres , </a:t>
          </a:r>
          <a:r>
            <a:rPr lang="fr-FR" sz="1400" b="1" kern="1200" dirty="0"/>
            <a:t>CV: </a:t>
          </a:r>
          <a:r>
            <a:rPr lang="fr-FR" sz="1400" kern="1200" dirty="0"/>
            <a:t>Cross-validation</a:t>
          </a:r>
        </a:p>
      </dsp:txBody>
      <dsp:txXfrm rot="-5400000">
        <a:off x="3824804" y="1992513"/>
        <a:ext cx="6764932" cy="641812"/>
      </dsp:txXfrm>
    </dsp:sp>
    <dsp:sp modelId="{DBCE2A43-3211-46AE-AF13-0EF42EA31451}">
      <dsp:nvSpPr>
        <dsp:cNvPr id="0" name=""/>
        <dsp:cNvSpPr/>
      </dsp:nvSpPr>
      <dsp:spPr>
        <a:xfrm>
          <a:off x="0" y="1868886"/>
          <a:ext cx="3824804" cy="88906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fr-FR" sz="2600" kern="1200"/>
            <a:t>XG Boost</a:t>
          </a:r>
        </a:p>
      </dsp:txBody>
      <dsp:txXfrm>
        <a:off x="43401" y="1912287"/>
        <a:ext cx="3738002" cy="802263"/>
      </dsp:txXfrm>
    </dsp:sp>
    <dsp:sp modelId="{A4B2FCA3-FD95-4F62-A155-0AAEA8A1C1D8}">
      <dsp:nvSpPr>
        <dsp:cNvPr id="0" name=""/>
        <dsp:cNvSpPr/>
      </dsp:nvSpPr>
      <dsp:spPr>
        <a:xfrm rot="5400000">
          <a:off x="6869004" y="-152888"/>
          <a:ext cx="711252" cy="6799652"/>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b="1" kern="1200" dirty="0" err="1"/>
            <a:t>Tol</a:t>
          </a:r>
          <a:r>
            <a:rPr lang="fr-FR" sz="1400" kern="1200" dirty="0"/>
            <a:t>:  tolérance pour l’optimisation, </a:t>
          </a:r>
          <a:r>
            <a:rPr lang="fr-FR" sz="1400" b="1" kern="1200" dirty="0"/>
            <a:t>alpha</a:t>
          </a:r>
          <a:r>
            <a:rPr lang="fr-FR" sz="1400" kern="1200" dirty="0"/>
            <a:t> : coefficient qui multiplie le terme de pénalité,  </a:t>
          </a:r>
          <a:r>
            <a:rPr lang="fr-FR" sz="1400" b="1" kern="1200" dirty="0"/>
            <a:t>L1 ration </a:t>
          </a:r>
          <a:r>
            <a:rPr lang="fr-FR" sz="1400" kern="1200" dirty="0"/>
            <a:t>: lasso (0 = </a:t>
          </a:r>
          <a:r>
            <a:rPr lang="fr-FR" sz="1400" kern="1200" dirty="0" err="1"/>
            <a:t>ridge</a:t>
          </a:r>
          <a:r>
            <a:rPr lang="fr-FR" sz="1400" kern="1200" dirty="0"/>
            <a:t>),</a:t>
          </a:r>
        </a:p>
        <a:p>
          <a:pPr marL="114300" lvl="1" indent="-114300" algn="l" defTabSz="622300">
            <a:lnSpc>
              <a:spcPct val="90000"/>
            </a:lnSpc>
            <a:spcBef>
              <a:spcPct val="0"/>
            </a:spcBef>
            <a:spcAft>
              <a:spcPct val="15000"/>
            </a:spcAft>
            <a:buChar char="•"/>
          </a:pPr>
          <a:r>
            <a:rPr lang="fr-FR" sz="1400" b="1" kern="1200" dirty="0"/>
            <a:t>CV</a:t>
          </a:r>
          <a:r>
            <a:rPr lang="fr-FR" sz="1400" kern="1200" dirty="0"/>
            <a:t> : cross-validation</a:t>
          </a:r>
        </a:p>
      </dsp:txBody>
      <dsp:txXfrm rot="-5400000">
        <a:off x="3824804" y="2926032"/>
        <a:ext cx="6764932" cy="641812"/>
      </dsp:txXfrm>
    </dsp:sp>
    <dsp:sp modelId="{EDCF5DFF-B19D-49A7-8616-A33F2978320E}">
      <dsp:nvSpPr>
        <dsp:cNvPr id="0" name=""/>
        <dsp:cNvSpPr/>
      </dsp:nvSpPr>
      <dsp:spPr>
        <a:xfrm>
          <a:off x="0" y="2802404"/>
          <a:ext cx="3824804" cy="88906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fr-FR" sz="2600" kern="1200"/>
            <a:t>ElasticNet</a:t>
          </a:r>
        </a:p>
      </dsp:txBody>
      <dsp:txXfrm>
        <a:off x="43401" y="2845805"/>
        <a:ext cx="3738002" cy="80226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18/04/2022</a:t>
            </a:fld>
            <a:endParaRPr lang="fr-FR"/>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18/04/2022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12</a:t>
            </a:fld>
            <a:endParaRPr lang="fr-FR" dirty="0"/>
          </a:p>
        </p:txBody>
      </p:sp>
    </p:spTree>
    <p:extLst>
      <p:ext uri="{BB962C8B-B14F-4D97-AF65-F5344CB8AC3E}">
        <p14:creationId xmlns:p14="http://schemas.microsoft.com/office/powerpoint/2010/main" val="317851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13</a:t>
            </a:fld>
            <a:endParaRPr lang="fr-FR" dirty="0"/>
          </a:p>
        </p:txBody>
      </p:sp>
    </p:spTree>
    <p:extLst>
      <p:ext uri="{BB962C8B-B14F-4D97-AF65-F5344CB8AC3E}">
        <p14:creationId xmlns:p14="http://schemas.microsoft.com/office/powerpoint/2010/main" val="2985461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14</a:t>
            </a:fld>
            <a:endParaRPr lang="fr-FR" dirty="0"/>
          </a:p>
        </p:txBody>
      </p:sp>
    </p:spTree>
    <p:extLst>
      <p:ext uri="{BB962C8B-B14F-4D97-AF65-F5344CB8AC3E}">
        <p14:creationId xmlns:p14="http://schemas.microsoft.com/office/powerpoint/2010/main" val="3781871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15</a:t>
            </a:fld>
            <a:endParaRPr lang="fr-FR" dirty="0"/>
          </a:p>
        </p:txBody>
      </p:sp>
    </p:spTree>
    <p:extLst>
      <p:ext uri="{BB962C8B-B14F-4D97-AF65-F5344CB8AC3E}">
        <p14:creationId xmlns:p14="http://schemas.microsoft.com/office/powerpoint/2010/main" val="2174683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19</a:t>
            </a:fld>
            <a:endParaRPr lang="fr-FR"/>
          </a:p>
        </p:txBody>
      </p:sp>
    </p:spTree>
    <p:extLst>
      <p:ext uri="{BB962C8B-B14F-4D97-AF65-F5344CB8AC3E}">
        <p14:creationId xmlns:p14="http://schemas.microsoft.com/office/powerpoint/2010/main" val="3605795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29</a:t>
            </a:fld>
            <a:endParaRPr lang="fr-FR"/>
          </a:p>
        </p:txBody>
      </p:sp>
    </p:spTree>
    <p:extLst>
      <p:ext uri="{BB962C8B-B14F-4D97-AF65-F5344CB8AC3E}">
        <p14:creationId xmlns:p14="http://schemas.microsoft.com/office/powerpoint/2010/main" val="415033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2</a:t>
            </a:fld>
            <a:endParaRPr lang="fr-FR" dirty="0"/>
          </a:p>
        </p:txBody>
      </p:sp>
    </p:spTree>
    <p:extLst>
      <p:ext uri="{BB962C8B-B14F-4D97-AF65-F5344CB8AC3E}">
        <p14:creationId xmlns:p14="http://schemas.microsoft.com/office/powerpoint/2010/main" val="2555618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3</a:t>
            </a:fld>
            <a:endParaRPr lang="fr-FR" dirty="0"/>
          </a:p>
        </p:txBody>
      </p:sp>
    </p:spTree>
    <p:extLst>
      <p:ext uri="{BB962C8B-B14F-4D97-AF65-F5344CB8AC3E}">
        <p14:creationId xmlns:p14="http://schemas.microsoft.com/office/powerpoint/2010/main" val="85112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a:p>
        </p:txBody>
      </p:sp>
    </p:spTree>
    <p:extLst>
      <p:ext uri="{BB962C8B-B14F-4D97-AF65-F5344CB8AC3E}">
        <p14:creationId xmlns:p14="http://schemas.microsoft.com/office/powerpoint/2010/main" val="147650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7</a:t>
            </a:fld>
            <a:endParaRPr lang="fr-FR" dirty="0"/>
          </a:p>
        </p:txBody>
      </p:sp>
    </p:spTree>
    <p:extLst>
      <p:ext uri="{BB962C8B-B14F-4D97-AF65-F5344CB8AC3E}">
        <p14:creationId xmlns:p14="http://schemas.microsoft.com/office/powerpoint/2010/main" val="38035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8</a:t>
            </a:fld>
            <a:endParaRPr lang="fr-FR" dirty="0"/>
          </a:p>
        </p:txBody>
      </p:sp>
    </p:spTree>
    <p:extLst>
      <p:ext uri="{BB962C8B-B14F-4D97-AF65-F5344CB8AC3E}">
        <p14:creationId xmlns:p14="http://schemas.microsoft.com/office/powerpoint/2010/main" val="3105416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9</a:t>
            </a:fld>
            <a:endParaRPr lang="fr-FR" dirty="0"/>
          </a:p>
        </p:txBody>
      </p:sp>
    </p:spTree>
    <p:extLst>
      <p:ext uri="{BB962C8B-B14F-4D97-AF65-F5344CB8AC3E}">
        <p14:creationId xmlns:p14="http://schemas.microsoft.com/office/powerpoint/2010/main" val="55784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10</a:t>
            </a:fld>
            <a:endParaRPr lang="fr-FR" dirty="0"/>
          </a:p>
        </p:txBody>
      </p:sp>
    </p:spTree>
    <p:extLst>
      <p:ext uri="{BB962C8B-B14F-4D97-AF65-F5344CB8AC3E}">
        <p14:creationId xmlns:p14="http://schemas.microsoft.com/office/powerpoint/2010/main" val="3658673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11</a:t>
            </a:fld>
            <a:endParaRPr lang="fr-FR" dirty="0"/>
          </a:p>
        </p:txBody>
      </p:sp>
    </p:spTree>
    <p:extLst>
      <p:ext uri="{BB962C8B-B14F-4D97-AF65-F5344CB8AC3E}">
        <p14:creationId xmlns:p14="http://schemas.microsoft.com/office/powerpoint/2010/main" val="392765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19D660A-ECF6-481C-9B60-C152AC7044BB}" type="datetime1">
              <a:rPr lang="fr-FR" noProof="0" smtClean="0"/>
              <a:t>18/04/2022</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6444B737-BAAB-4FD6-992F-98A387278F79}" type="datetime1">
              <a:rPr lang="fr-FR" noProof="0" smtClean="0"/>
              <a:t>18/04/2022</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5F38C2D-E1AD-4379-A5CC-F384D07BF2BA}" type="datetime1">
              <a:rPr lang="fr-FR" noProof="0" smtClean="0"/>
              <a:t>18/04/2022</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3D36F770-2C02-4913-A33E-F30119A8EF88}" type="datetime1">
              <a:rPr lang="fr-FR" noProof="0" smtClean="0"/>
              <a:t>18/04/2022</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E4E4C2E9-EBCE-47E6-B14A-8CCFB5877A3A}" type="datetime1">
              <a:rPr lang="fr-FR" noProof="0" smtClean="0"/>
              <a:t>18/04/2022</a:t>
            </a:fld>
            <a:endParaRPr lang="fr-FR" noProof="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796B395B-FC0A-4FB9-AB72-5EAD4FFFCBE3}" type="datetime1">
              <a:rPr lang="fr-FR" noProof="0" smtClean="0"/>
              <a:t>18/04/2022</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A7201069-9664-47E2-8F0B-1AE85DF9CFA4}" type="datetime1">
              <a:rPr lang="fr-FR" noProof="0" smtClean="0"/>
              <a:t>18/04/2022</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151FAC92-A9AF-4A07-9FBA-F647608AB07B}" type="datetime1">
              <a:rPr lang="fr-FR" noProof="0" smtClean="0"/>
              <a:t>18/04/2022</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71DB2C01-F30B-4179-BA04-A8ECE0ECC909}" type="datetime1">
              <a:rPr lang="fr-FR" noProof="0" smtClean="0"/>
              <a:t>18/04/2022</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EA7744E9-9648-48DA-B33D-2DEAC9192E81}" type="datetime1">
              <a:rPr lang="fr-FR" noProof="0" smtClean="0"/>
              <a:t>18/04/2022</a:t>
            </a:fld>
            <a:endParaRPr lang="fr-FR" noProof="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E780482B-311F-48A8-9A95-A022EF9D97A5}" type="datetime1">
              <a:rPr lang="fr-FR" noProof="0" smtClean="0"/>
              <a:t>18/04/2022</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992562-C466-488D-88D1-41F3F31AF337}" type="datetime1">
              <a:rPr lang="fr-FR" noProof="0" smtClean="0"/>
              <a:t>18/04/2022</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9.jpeg"/><Relationship Id="rId7" Type="http://schemas.openxmlformats.org/officeDocument/2006/relationships/diagramColors" Target="../diagrams/colors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2800" dirty="0">
                <a:solidFill>
                  <a:schemeClr val="bg1"/>
                </a:solidFill>
              </a:rPr>
              <a:t>P4 – ANTICIPER LES BESOINS EN CONSOMMATION ELECTRIQUE DE BATIMENTS </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615502"/>
          </a:xfrm>
        </p:spPr>
        <p:txBody>
          <a:bodyPr rtlCol="0">
            <a:normAutofit/>
          </a:bodyPr>
          <a:lstStyle/>
          <a:p>
            <a:pPr rtl="0"/>
            <a:r>
              <a:rPr lang="fr-FR" dirty="0">
                <a:solidFill>
                  <a:srgbClr val="7CEBFF"/>
                </a:solidFill>
              </a:rPr>
              <a:t>Sherali ASSEFY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PROCESS DE NETTOYAGE </a:t>
            </a:r>
          </a:p>
        </p:txBody>
      </p:sp>
      <p:graphicFrame>
        <p:nvGraphicFramePr>
          <p:cNvPr id="3" name="Diagramme 2">
            <a:extLst>
              <a:ext uri="{FF2B5EF4-FFF2-40B4-BE49-F238E27FC236}">
                <a16:creationId xmlns:a16="http://schemas.microsoft.com/office/drawing/2014/main" id="{DBF125C8-69AA-4D30-9DCE-780083BFE167}"/>
              </a:ext>
            </a:extLst>
          </p:cNvPr>
          <p:cNvGraphicFramePr/>
          <p:nvPr>
            <p:extLst>
              <p:ext uri="{D42A27DB-BD31-4B8C-83A1-F6EECF244321}">
                <p14:modId xmlns:p14="http://schemas.microsoft.com/office/powerpoint/2010/main" val="3180226458"/>
              </p:ext>
            </p:extLst>
          </p:nvPr>
        </p:nvGraphicFramePr>
        <p:xfrm>
          <a:off x="1132113" y="1958189"/>
          <a:ext cx="9449985" cy="4899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556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PROCESS DE NETTOYAGE </a:t>
            </a:r>
          </a:p>
        </p:txBody>
      </p:sp>
      <p:graphicFrame>
        <p:nvGraphicFramePr>
          <p:cNvPr id="3" name="Diagramme 2">
            <a:extLst>
              <a:ext uri="{FF2B5EF4-FFF2-40B4-BE49-F238E27FC236}">
                <a16:creationId xmlns:a16="http://schemas.microsoft.com/office/drawing/2014/main" id="{26DBDFDF-CBC2-4C35-8865-AE1875B225B5}"/>
              </a:ext>
            </a:extLst>
          </p:cNvPr>
          <p:cNvGraphicFramePr/>
          <p:nvPr>
            <p:extLst>
              <p:ext uri="{D42A27DB-BD31-4B8C-83A1-F6EECF244321}">
                <p14:modId xmlns:p14="http://schemas.microsoft.com/office/powerpoint/2010/main" val="2807924705"/>
              </p:ext>
            </p:extLst>
          </p:nvPr>
        </p:nvGraphicFramePr>
        <p:xfrm>
          <a:off x="768625" y="2226366"/>
          <a:ext cx="9826803"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492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PROCESS DE NETTOYAGE </a:t>
            </a:r>
          </a:p>
        </p:txBody>
      </p:sp>
      <p:graphicFrame>
        <p:nvGraphicFramePr>
          <p:cNvPr id="7" name="Diagramme 6">
            <a:extLst>
              <a:ext uri="{FF2B5EF4-FFF2-40B4-BE49-F238E27FC236}">
                <a16:creationId xmlns:a16="http://schemas.microsoft.com/office/drawing/2014/main" id="{094FF6A3-34A7-45B0-9E35-5F27A3F01977}"/>
              </a:ext>
            </a:extLst>
          </p:cNvPr>
          <p:cNvGraphicFramePr/>
          <p:nvPr>
            <p:extLst>
              <p:ext uri="{D42A27DB-BD31-4B8C-83A1-F6EECF244321}">
                <p14:modId xmlns:p14="http://schemas.microsoft.com/office/powerpoint/2010/main" val="4008601882"/>
              </p:ext>
            </p:extLst>
          </p:nvPr>
        </p:nvGraphicFramePr>
        <p:xfrm>
          <a:off x="784396" y="2226366"/>
          <a:ext cx="10363832" cy="4203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164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PROCESS DE NETTOYAGE  </a:t>
            </a:r>
          </a:p>
        </p:txBody>
      </p:sp>
      <p:pic>
        <p:nvPicPr>
          <p:cNvPr id="4" name="Image 3">
            <a:extLst>
              <a:ext uri="{FF2B5EF4-FFF2-40B4-BE49-F238E27FC236}">
                <a16:creationId xmlns:a16="http://schemas.microsoft.com/office/drawing/2014/main" id="{9D51E4E9-6FD5-4E06-9A75-099587C6DFD7}"/>
              </a:ext>
            </a:extLst>
          </p:cNvPr>
          <p:cNvPicPr>
            <a:picLocks noChangeAspect="1"/>
          </p:cNvPicPr>
          <p:nvPr/>
        </p:nvPicPr>
        <p:blipFill>
          <a:blip r:embed="rId3"/>
          <a:stretch>
            <a:fillRect/>
          </a:stretch>
        </p:blipFill>
        <p:spPr>
          <a:xfrm>
            <a:off x="2764032" y="2834595"/>
            <a:ext cx="5292757" cy="3522663"/>
          </a:xfrm>
          <a:prstGeom prst="rect">
            <a:avLst/>
          </a:prstGeom>
        </p:spPr>
      </p:pic>
      <p:sp>
        <p:nvSpPr>
          <p:cNvPr id="6" name="ZoneTexte 5">
            <a:extLst>
              <a:ext uri="{FF2B5EF4-FFF2-40B4-BE49-F238E27FC236}">
                <a16:creationId xmlns:a16="http://schemas.microsoft.com/office/drawing/2014/main" id="{533D67FA-0C9F-431F-89F4-000609108F61}"/>
              </a:ext>
            </a:extLst>
          </p:cNvPr>
          <p:cNvSpPr txBox="1"/>
          <p:nvPr/>
        </p:nvSpPr>
        <p:spPr>
          <a:xfrm>
            <a:off x="3766667" y="2220674"/>
            <a:ext cx="3577771" cy="369332"/>
          </a:xfrm>
          <a:prstGeom prst="rect">
            <a:avLst/>
          </a:prstGeom>
          <a:noFill/>
        </p:spPr>
        <p:txBody>
          <a:bodyPr wrap="square" rtlCol="0">
            <a:spAutoFit/>
          </a:bodyPr>
          <a:lstStyle/>
          <a:p>
            <a:r>
              <a:rPr lang="fr-FR" b="1" dirty="0">
                <a:solidFill>
                  <a:srgbClr val="0070C0"/>
                </a:solidFill>
              </a:rPr>
              <a:t>Structure Finale du Dataframe</a:t>
            </a:r>
          </a:p>
        </p:txBody>
      </p:sp>
      <p:sp>
        <p:nvSpPr>
          <p:cNvPr id="7" name="Flèche : droite 6">
            <a:extLst>
              <a:ext uri="{FF2B5EF4-FFF2-40B4-BE49-F238E27FC236}">
                <a16:creationId xmlns:a16="http://schemas.microsoft.com/office/drawing/2014/main" id="{B2F57D40-FF27-4922-84A0-BB4AB60F2AC7}"/>
              </a:ext>
            </a:extLst>
          </p:cNvPr>
          <p:cNvSpPr/>
          <p:nvPr/>
        </p:nvSpPr>
        <p:spPr>
          <a:xfrm>
            <a:off x="8056789" y="3447143"/>
            <a:ext cx="840468" cy="217714"/>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7FAD74B9-0072-4ECC-9681-E3D245FC1807}"/>
              </a:ext>
            </a:extLst>
          </p:cNvPr>
          <p:cNvSpPr txBox="1"/>
          <p:nvPr/>
        </p:nvSpPr>
        <p:spPr>
          <a:xfrm>
            <a:off x="9129485" y="3345543"/>
            <a:ext cx="1712685" cy="369332"/>
          </a:xfrm>
          <a:prstGeom prst="rect">
            <a:avLst/>
          </a:prstGeom>
          <a:noFill/>
        </p:spPr>
        <p:txBody>
          <a:bodyPr wrap="square" rtlCol="0">
            <a:spAutoFit/>
          </a:bodyPr>
          <a:lstStyle/>
          <a:p>
            <a:r>
              <a:rPr lang="fr-FR" b="1" dirty="0">
                <a:solidFill>
                  <a:srgbClr val="0070C0"/>
                </a:solidFill>
              </a:rPr>
              <a:t>- 6 % </a:t>
            </a:r>
          </a:p>
        </p:txBody>
      </p:sp>
      <p:sp>
        <p:nvSpPr>
          <p:cNvPr id="12" name="Flèche : droite 11">
            <a:extLst>
              <a:ext uri="{FF2B5EF4-FFF2-40B4-BE49-F238E27FC236}">
                <a16:creationId xmlns:a16="http://schemas.microsoft.com/office/drawing/2014/main" id="{5C95AC5F-6D5C-4AEC-BAD7-8EA5186E9FA1}"/>
              </a:ext>
            </a:extLst>
          </p:cNvPr>
          <p:cNvSpPr/>
          <p:nvPr/>
        </p:nvSpPr>
        <p:spPr>
          <a:xfrm>
            <a:off x="8064049" y="3947891"/>
            <a:ext cx="840468" cy="217714"/>
          </a:xfrm>
          <a:prstGeom prst="rightArrow">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E6FD83C0-2B68-4ACD-A2C9-83B4E14370EC}"/>
              </a:ext>
            </a:extLst>
          </p:cNvPr>
          <p:cNvSpPr txBox="1"/>
          <p:nvPr/>
        </p:nvSpPr>
        <p:spPr>
          <a:xfrm>
            <a:off x="9136745" y="3846291"/>
            <a:ext cx="1712685" cy="369332"/>
          </a:xfrm>
          <a:prstGeom prst="rect">
            <a:avLst/>
          </a:prstGeom>
          <a:noFill/>
        </p:spPr>
        <p:txBody>
          <a:bodyPr wrap="square" rtlCol="0">
            <a:spAutoFit/>
          </a:bodyPr>
          <a:lstStyle/>
          <a:p>
            <a:r>
              <a:rPr lang="fr-FR" b="1" dirty="0">
                <a:solidFill>
                  <a:srgbClr val="0070C0"/>
                </a:solidFill>
              </a:rPr>
              <a:t>- 60 % </a:t>
            </a:r>
          </a:p>
        </p:txBody>
      </p:sp>
    </p:spTree>
    <p:extLst>
      <p:ext uri="{BB962C8B-B14F-4D97-AF65-F5344CB8AC3E}">
        <p14:creationId xmlns:p14="http://schemas.microsoft.com/office/powerpoint/2010/main" val="325281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Analyse univariée variables numériques </a:t>
            </a:r>
          </a:p>
        </p:txBody>
      </p:sp>
      <p:sp>
        <p:nvSpPr>
          <p:cNvPr id="8" name="ZoneTexte 7">
            <a:extLst>
              <a:ext uri="{FF2B5EF4-FFF2-40B4-BE49-F238E27FC236}">
                <a16:creationId xmlns:a16="http://schemas.microsoft.com/office/drawing/2014/main" id="{5F969567-E967-44D7-9FB1-25DBBBEB3A9F}"/>
              </a:ext>
            </a:extLst>
          </p:cNvPr>
          <p:cNvSpPr txBox="1"/>
          <p:nvPr/>
        </p:nvSpPr>
        <p:spPr>
          <a:xfrm>
            <a:off x="768626" y="2226366"/>
            <a:ext cx="9568070" cy="923330"/>
          </a:xfrm>
          <a:prstGeom prst="rect">
            <a:avLst/>
          </a:prstGeom>
          <a:noFill/>
        </p:spPr>
        <p:txBody>
          <a:bodyPr wrap="square" rtlCol="0">
            <a:spAutoFit/>
          </a:bodyPr>
          <a:lstStyle/>
          <a:p>
            <a:pPr lvl="1"/>
            <a:endParaRPr lang="fr-FR" dirty="0"/>
          </a:p>
          <a:p>
            <a:pPr lvl="1"/>
            <a:endParaRPr lang="fr-FR" dirty="0"/>
          </a:p>
          <a:p>
            <a:pPr lvl="1"/>
            <a:endParaRPr lang="fr-FR" dirty="0"/>
          </a:p>
        </p:txBody>
      </p:sp>
      <p:pic>
        <p:nvPicPr>
          <p:cNvPr id="4" name="Image 3">
            <a:extLst>
              <a:ext uri="{FF2B5EF4-FFF2-40B4-BE49-F238E27FC236}">
                <a16:creationId xmlns:a16="http://schemas.microsoft.com/office/drawing/2014/main" id="{2CE91BCA-7C1B-4A61-B625-CD7293240C77}"/>
              </a:ext>
            </a:extLst>
          </p:cNvPr>
          <p:cNvPicPr>
            <a:picLocks noChangeAspect="1"/>
          </p:cNvPicPr>
          <p:nvPr/>
        </p:nvPicPr>
        <p:blipFill>
          <a:blip r:embed="rId3"/>
          <a:stretch>
            <a:fillRect/>
          </a:stretch>
        </p:blipFill>
        <p:spPr>
          <a:xfrm>
            <a:off x="1378634" y="2040409"/>
            <a:ext cx="8328074" cy="2220819"/>
          </a:xfrm>
          <a:prstGeom prst="rect">
            <a:avLst/>
          </a:prstGeom>
        </p:spPr>
      </p:pic>
      <p:pic>
        <p:nvPicPr>
          <p:cNvPr id="7" name="Image 6">
            <a:extLst>
              <a:ext uri="{FF2B5EF4-FFF2-40B4-BE49-F238E27FC236}">
                <a16:creationId xmlns:a16="http://schemas.microsoft.com/office/drawing/2014/main" id="{E79F54DF-8D03-4A03-9A3B-DC0D8AB6A99E}"/>
              </a:ext>
            </a:extLst>
          </p:cNvPr>
          <p:cNvPicPr>
            <a:picLocks noChangeAspect="1"/>
          </p:cNvPicPr>
          <p:nvPr/>
        </p:nvPicPr>
        <p:blipFill>
          <a:blip r:embed="rId4"/>
          <a:stretch>
            <a:fillRect/>
          </a:stretch>
        </p:blipFill>
        <p:spPr>
          <a:xfrm>
            <a:off x="1378634" y="4274539"/>
            <a:ext cx="8328074" cy="2170824"/>
          </a:xfrm>
          <a:prstGeom prst="rect">
            <a:avLst/>
          </a:prstGeom>
        </p:spPr>
      </p:pic>
    </p:spTree>
    <p:extLst>
      <p:ext uri="{BB962C8B-B14F-4D97-AF65-F5344CB8AC3E}">
        <p14:creationId xmlns:p14="http://schemas.microsoft.com/office/powerpoint/2010/main" val="395001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Analyse univariée variables numériques </a:t>
            </a:r>
          </a:p>
        </p:txBody>
      </p:sp>
      <p:sp>
        <p:nvSpPr>
          <p:cNvPr id="8" name="ZoneTexte 7">
            <a:extLst>
              <a:ext uri="{FF2B5EF4-FFF2-40B4-BE49-F238E27FC236}">
                <a16:creationId xmlns:a16="http://schemas.microsoft.com/office/drawing/2014/main" id="{5F969567-E967-44D7-9FB1-25DBBBEB3A9F}"/>
              </a:ext>
            </a:extLst>
          </p:cNvPr>
          <p:cNvSpPr txBox="1"/>
          <p:nvPr/>
        </p:nvSpPr>
        <p:spPr>
          <a:xfrm>
            <a:off x="768626" y="2226366"/>
            <a:ext cx="9568070" cy="923330"/>
          </a:xfrm>
          <a:prstGeom prst="rect">
            <a:avLst/>
          </a:prstGeom>
          <a:noFill/>
        </p:spPr>
        <p:txBody>
          <a:bodyPr wrap="square" rtlCol="0">
            <a:spAutoFit/>
          </a:bodyPr>
          <a:lstStyle/>
          <a:p>
            <a:pPr lvl="1"/>
            <a:endParaRPr lang="fr-FR" dirty="0"/>
          </a:p>
          <a:p>
            <a:pPr lvl="1"/>
            <a:endParaRPr lang="fr-FR" dirty="0"/>
          </a:p>
          <a:p>
            <a:pPr lvl="1"/>
            <a:endParaRPr lang="fr-FR" dirty="0"/>
          </a:p>
        </p:txBody>
      </p:sp>
      <p:pic>
        <p:nvPicPr>
          <p:cNvPr id="4" name="Image 3">
            <a:extLst>
              <a:ext uri="{FF2B5EF4-FFF2-40B4-BE49-F238E27FC236}">
                <a16:creationId xmlns:a16="http://schemas.microsoft.com/office/drawing/2014/main" id="{DB96A81A-D9F8-46CC-893D-C0C49226236C}"/>
              </a:ext>
            </a:extLst>
          </p:cNvPr>
          <p:cNvPicPr>
            <a:picLocks noChangeAspect="1"/>
          </p:cNvPicPr>
          <p:nvPr/>
        </p:nvPicPr>
        <p:blipFill>
          <a:blip r:embed="rId3"/>
          <a:stretch>
            <a:fillRect/>
          </a:stretch>
        </p:blipFill>
        <p:spPr>
          <a:xfrm>
            <a:off x="1406979" y="2057142"/>
            <a:ext cx="8390164" cy="2265344"/>
          </a:xfrm>
          <a:prstGeom prst="rect">
            <a:avLst/>
          </a:prstGeom>
        </p:spPr>
      </p:pic>
      <p:pic>
        <p:nvPicPr>
          <p:cNvPr id="7" name="Image 6">
            <a:extLst>
              <a:ext uri="{FF2B5EF4-FFF2-40B4-BE49-F238E27FC236}">
                <a16:creationId xmlns:a16="http://schemas.microsoft.com/office/drawing/2014/main" id="{0A7DA381-D3DD-4E8F-B251-1FE0833B3435}"/>
              </a:ext>
            </a:extLst>
          </p:cNvPr>
          <p:cNvPicPr>
            <a:picLocks noChangeAspect="1"/>
          </p:cNvPicPr>
          <p:nvPr/>
        </p:nvPicPr>
        <p:blipFill>
          <a:blip r:embed="rId4"/>
          <a:stretch>
            <a:fillRect/>
          </a:stretch>
        </p:blipFill>
        <p:spPr>
          <a:xfrm>
            <a:off x="1649412" y="4491710"/>
            <a:ext cx="8147731" cy="2217726"/>
          </a:xfrm>
          <a:prstGeom prst="rect">
            <a:avLst/>
          </a:prstGeom>
        </p:spPr>
      </p:pic>
    </p:spTree>
    <p:extLst>
      <p:ext uri="{BB962C8B-B14F-4D97-AF65-F5344CB8AC3E}">
        <p14:creationId xmlns:p14="http://schemas.microsoft.com/office/powerpoint/2010/main" val="188990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15B340-E3E9-47B1-B8FE-F428EF1CB0BB}"/>
              </a:ext>
            </a:extLst>
          </p:cNvPr>
          <p:cNvSpPr>
            <a:spLocks noGrp="1"/>
          </p:cNvSpPr>
          <p:nvPr>
            <p:ph type="title"/>
          </p:nvPr>
        </p:nvSpPr>
        <p:spPr/>
        <p:txBody>
          <a:bodyPr>
            <a:normAutofit/>
          </a:bodyPr>
          <a:lstStyle/>
          <a:p>
            <a:r>
              <a:rPr lang="fr-FR" sz="2400" dirty="0"/>
              <a:t>Création d’UNE VARIABLE POUR EXPRIMER LA VETUSTE DES BATIMENTS</a:t>
            </a:r>
          </a:p>
        </p:txBody>
      </p:sp>
      <p:pic>
        <p:nvPicPr>
          <p:cNvPr id="6" name="Image 5">
            <a:extLst>
              <a:ext uri="{FF2B5EF4-FFF2-40B4-BE49-F238E27FC236}">
                <a16:creationId xmlns:a16="http://schemas.microsoft.com/office/drawing/2014/main" id="{53702960-B6BC-4A75-AD8B-A01D79DF9CB8}"/>
              </a:ext>
            </a:extLst>
          </p:cNvPr>
          <p:cNvPicPr>
            <a:picLocks noChangeAspect="1"/>
          </p:cNvPicPr>
          <p:nvPr/>
        </p:nvPicPr>
        <p:blipFill>
          <a:blip r:embed="rId2"/>
          <a:stretch>
            <a:fillRect/>
          </a:stretch>
        </p:blipFill>
        <p:spPr>
          <a:xfrm>
            <a:off x="2002971" y="2006321"/>
            <a:ext cx="7170057" cy="4828815"/>
          </a:xfrm>
          <a:prstGeom prst="rect">
            <a:avLst/>
          </a:prstGeom>
        </p:spPr>
      </p:pic>
    </p:spTree>
    <p:extLst>
      <p:ext uri="{BB962C8B-B14F-4D97-AF65-F5344CB8AC3E}">
        <p14:creationId xmlns:p14="http://schemas.microsoft.com/office/powerpoint/2010/main" val="2381896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99BBEA-7F09-4654-A9D8-318269E9D81D}"/>
              </a:ext>
            </a:extLst>
          </p:cNvPr>
          <p:cNvSpPr>
            <a:spLocks noGrp="1"/>
          </p:cNvSpPr>
          <p:nvPr>
            <p:ph type="title"/>
          </p:nvPr>
        </p:nvSpPr>
        <p:spPr/>
        <p:txBody>
          <a:bodyPr/>
          <a:lstStyle/>
          <a:p>
            <a:r>
              <a:rPr lang="fr-FR" dirty="0"/>
              <a:t>Analyse univariée des variables catégorielles</a:t>
            </a:r>
          </a:p>
        </p:txBody>
      </p:sp>
      <p:pic>
        <p:nvPicPr>
          <p:cNvPr id="4" name="Image 3">
            <a:extLst>
              <a:ext uri="{FF2B5EF4-FFF2-40B4-BE49-F238E27FC236}">
                <a16:creationId xmlns:a16="http://schemas.microsoft.com/office/drawing/2014/main" id="{E9EA8715-3E06-4586-B4A4-2B405A1C9F15}"/>
              </a:ext>
            </a:extLst>
          </p:cNvPr>
          <p:cNvPicPr>
            <a:picLocks noChangeAspect="1"/>
          </p:cNvPicPr>
          <p:nvPr/>
        </p:nvPicPr>
        <p:blipFill>
          <a:blip r:embed="rId2"/>
          <a:stretch>
            <a:fillRect/>
          </a:stretch>
        </p:blipFill>
        <p:spPr>
          <a:xfrm>
            <a:off x="351627" y="2161556"/>
            <a:ext cx="5691204" cy="4344520"/>
          </a:xfrm>
          <a:prstGeom prst="rect">
            <a:avLst/>
          </a:prstGeom>
        </p:spPr>
      </p:pic>
      <p:pic>
        <p:nvPicPr>
          <p:cNvPr id="7" name="Image 6">
            <a:extLst>
              <a:ext uri="{FF2B5EF4-FFF2-40B4-BE49-F238E27FC236}">
                <a16:creationId xmlns:a16="http://schemas.microsoft.com/office/drawing/2014/main" id="{7879304E-DAD7-40A2-AC02-51B2C7DB06A5}"/>
              </a:ext>
            </a:extLst>
          </p:cNvPr>
          <p:cNvPicPr>
            <a:picLocks noChangeAspect="1"/>
          </p:cNvPicPr>
          <p:nvPr/>
        </p:nvPicPr>
        <p:blipFill>
          <a:blip r:embed="rId3"/>
          <a:stretch>
            <a:fillRect/>
          </a:stretch>
        </p:blipFill>
        <p:spPr>
          <a:xfrm>
            <a:off x="6096000" y="1984560"/>
            <a:ext cx="5448385" cy="4521515"/>
          </a:xfrm>
          <a:prstGeom prst="rect">
            <a:avLst/>
          </a:prstGeom>
        </p:spPr>
      </p:pic>
    </p:spTree>
    <p:extLst>
      <p:ext uri="{BB962C8B-B14F-4D97-AF65-F5344CB8AC3E}">
        <p14:creationId xmlns:p14="http://schemas.microsoft.com/office/powerpoint/2010/main" val="242879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360F2F-5702-4E67-ABEC-0656E8CD9A28}"/>
              </a:ext>
            </a:extLst>
          </p:cNvPr>
          <p:cNvSpPr>
            <a:spLocks noGrp="1"/>
          </p:cNvSpPr>
          <p:nvPr>
            <p:ph type="title"/>
          </p:nvPr>
        </p:nvSpPr>
        <p:spPr/>
        <p:txBody>
          <a:bodyPr/>
          <a:lstStyle/>
          <a:p>
            <a:r>
              <a:rPr lang="fr-FR" dirty="0"/>
              <a:t>ANALYSE BI-VARIEE  / Matrice de corrélation</a:t>
            </a:r>
          </a:p>
        </p:txBody>
      </p:sp>
      <p:pic>
        <p:nvPicPr>
          <p:cNvPr id="4" name="Image 3">
            <a:extLst>
              <a:ext uri="{FF2B5EF4-FFF2-40B4-BE49-F238E27FC236}">
                <a16:creationId xmlns:a16="http://schemas.microsoft.com/office/drawing/2014/main" id="{97B5D10D-2159-412B-927D-A2EA23B1046B}"/>
              </a:ext>
            </a:extLst>
          </p:cNvPr>
          <p:cNvPicPr>
            <a:picLocks noChangeAspect="1"/>
          </p:cNvPicPr>
          <p:nvPr/>
        </p:nvPicPr>
        <p:blipFill>
          <a:blip r:embed="rId2"/>
          <a:stretch>
            <a:fillRect/>
          </a:stretch>
        </p:blipFill>
        <p:spPr>
          <a:xfrm>
            <a:off x="2002971" y="2054449"/>
            <a:ext cx="6807199" cy="4191625"/>
          </a:xfrm>
          <a:prstGeom prst="rect">
            <a:avLst/>
          </a:prstGeom>
        </p:spPr>
      </p:pic>
      <p:sp>
        <p:nvSpPr>
          <p:cNvPr id="5" name="Ellipse 4">
            <a:extLst>
              <a:ext uri="{FF2B5EF4-FFF2-40B4-BE49-F238E27FC236}">
                <a16:creationId xmlns:a16="http://schemas.microsoft.com/office/drawing/2014/main" id="{ADD5C7B3-CFBE-49CC-ABD9-807B402FC298}"/>
              </a:ext>
            </a:extLst>
          </p:cNvPr>
          <p:cNvSpPr/>
          <p:nvPr/>
        </p:nvSpPr>
        <p:spPr>
          <a:xfrm>
            <a:off x="3621313" y="5486400"/>
            <a:ext cx="1785257" cy="411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093EF7A8-BB20-4311-BC8E-A76B93C62A2B}"/>
              </a:ext>
            </a:extLst>
          </p:cNvPr>
          <p:cNvSpPr/>
          <p:nvPr/>
        </p:nvSpPr>
        <p:spPr>
          <a:xfrm>
            <a:off x="5588001" y="5486400"/>
            <a:ext cx="1973942" cy="411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0B1C03DF-10B5-4D02-A6E7-8ACD24DC4A03}"/>
              </a:ext>
            </a:extLst>
          </p:cNvPr>
          <p:cNvSpPr/>
          <p:nvPr/>
        </p:nvSpPr>
        <p:spPr>
          <a:xfrm>
            <a:off x="8730342" y="5590466"/>
            <a:ext cx="783772" cy="2757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AF99656D-F5D5-4786-B169-87F2849F1275}"/>
              </a:ext>
            </a:extLst>
          </p:cNvPr>
          <p:cNvSpPr txBox="1"/>
          <p:nvPr/>
        </p:nvSpPr>
        <p:spPr>
          <a:xfrm>
            <a:off x="9681029" y="5266686"/>
            <a:ext cx="2206171" cy="923330"/>
          </a:xfrm>
          <a:prstGeom prst="rect">
            <a:avLst/>
          </a:prstGeom>
          <a:solidFill>
            <a:schemeClr val="bg1">
              <a:lumMod val="95000"/>
            </a:schemeClr>
          </a:solidFill>
          <a:ln>
            <a:solidFill>
              <a:schemeClr val="bg1">
                <a:lumMod val="85000"/>
              </a:schemeClr>
            </a:solidFill>
          </a:ln>
        </p:spPr>
        <p:txBody>
          <a:bodyPr wrap="square" rtlCol="0">
            <a:spAutoFit/>
          </a:bodyPr>
          <a:lstStyle/>
          <a:p>
            <a:r>
              <a:rPr lang="fr-FR" dirty="0"/>
              <a:t>Nos deux variables cibles sont fortement corrélées</a:t>
            </a:r>
          </a:p>
        </p:txBody>
      </p:sp>
    </p:spTree>
    <p:extLst>
      <p:ext uri="{BB962C8B-B14F-4D97-AF65-F5344CB8AC3E}">
        <p14:creationId xmlns:p14="http://schemas.microsoft.com/office/powerpoint/2010/main" val="28005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a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fr-FR" dirty="0"/>
              <a:t>MODELISATION</a:t>
            </a:r>
          </a:p>
        </p:txBody>
      </p:sp>
      <p:graphicFrame>
        <p:nvGraphicFramePr>
          <p:cNvPr id="6" name="Espace réservé a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92493795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dirty="0">
                <a:solidFill>
                  <a:srgbClr val="FFFEFF"/>
                </a:solidFill>
              </a:rPr>
              <a:t>PLAN DE PRESENTATION</a:t>
            </a:r>
          </a:p>
        </p:txBody>
      </p:sp>
      <p:graphicFrame>
        <p:nvGraphicFramePr>
          <p:cNvPr id="4" name="Espace réservé a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46437139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884BC5-0B11-4AAA-87BA-3C7CC06B6D78}"/>
              </a:ext>
            </a:extLst>
          </p:cNvPr>
          <p:cNvSpPr>
            <a:spLocks noGrp="1"/>
          </p:cNvSpPr>
          <p:nvPr>
            <p:ph type="title"/>
          </p:nvPr>
        </p:nvSpPr>
        <p:spPr/>
        <p:txBody>
          <a:bodyPr/>
          <a:lstStyle/>
          <a:p>
            <a:r>
              <a:rPr lang="fr-FR"/>
              <a:t>PREPARATION DES Données / FEATURE ENGINEERING </a:t>
            </a:r>
            <a:endParaRPr lang="fr-FR" dirty="0"/>
          </a:p>
        </p:txBody>
      </p:sp>
      <p:pic>
        <p:nvPicPr>
          <p:cNvPr id="5" name="Image 4">
            <a:extLst>
              <a:ext uri="{FF2B5EF4-FFF2-40B4-BE49-F238E27FC236}">
                <a16:creationId xmlns:a16="http://schemas.microsoft.com/office/drawing/2014/main" id="{A4268E70-0748-4CF5-B103-F48E05A9EFF5}"/>
              </a:ext>
            </a:extLst>
          </p:cNvPr>
          <p:cNvPicPr>
            <a:picLocks noChangeAspect="1"/>
          </p:cNvPicPr>
          <p:nvPr/>
        </p:nvPicPr>
        <p:blipFill>
          <a:blip r:embed="rId2"/>
          <a:stretch>
            <a:fillRect/>
          </a:stretch>
        </p:blipFill>
        <p:spPr>
          <a:xfrm>
            <a:off x="728209" y="2805702"/>
            <a:ext cx="5834278" cy="3175974"/>
          </a:xfrm>
          <a:prstGeom prst="rect">
            <a:avLst/>
          </a:prstGeom>
        </p:spPr>
      </p:pic>
      <p:pic>
        <p:nvPicPr>
          <p:cNvPr id="7" name="Image 6">
            <a:extLst>
              <a:ext uri="{FF2B5EF4-FFF2-40B4-BE49-F238E27FC236}">
                <a16:creationId xmlns:a16="http://schemas.microsoft.com/office/drawing/2014/main" id="{CF1DC4A3-11E6-444D-B618-315EA3F7EB16}"/>
              </a:ext>
            </a:extLst>
          </p:cNvPr>
          <p:cNvPicPr>
            <a:picLocks noChangeAspect="1"/>
          </p:cNvPicPr>
          <p:nvPr/>
        </p:nvPicPr>
        <p:blipFill>
          <a:blip r:embed="rId3"/>
          <a:stretch>
            <a:fillRect/>
          </a:stretch>
        </p:blipFill>
        <p:spPr>
          <a:xfrm>
            <a:off x="6562487" y="2805702"/>
            <a:ext cx="5114556" cy="3175974"/>
          </a:xfrm>
          <a:prstGeom prst="rect">
            <a:avLst/>
          </a:prstGeom>
        </p:spPr>
      </p:pic>
      <p:sp>
        <p:nvSpPr>
          <p:cNvPr id="8" name="ZoneTexte 7">
            <a:extLst>
              <a:ext uri="{FF2B5EF4-FFF2-40B4-BE49-F238E27FC236}">
                <a16:creationId xmlns:a16="http://schemas.microsoft.com/office/drawing/2014/main" id="{D366BFB5-0865-4D1B-80A4-59B805FDAF4A}"/>
              </a:ext>
            </a:extLst>
          </p:cNvPr>
          <p:cNvSpPr txBox="1"/>
          <p:nvPr/>
        </p:nvSpPr>
        <p:spPr>
          <a:xfrm>
            <a:off x="3831772" y="2163247"/>
            <a:ext cx="4064000" cy="369332"/>
          </a:xfrm>
          <a:prstGeom prst="rect">
            <a:avLst/>
          </a:prstGeom>
          <a:noFill/>
        </p:spPr>
        <p:txBody>
          <a:bodyPr wrap="square" rtlCol="0">
            <a:spAutoFit/>
          </a:bodyPr>
          <a:lstStyle/>
          <a:p>
            <a:r>
              <a:rPr lang="fr-FR" b="1" dirty="0"/>
              <a:t>Passage au log des variables cibles</a:t>
            </a:r>
          </a:p>
        </p:txBody>
      </p:sp>
      <p:sp>
        <p:nvSpPr>
          <p:cNvPr id="9" name="ZoneTexte 8">
            <a:extLst>
              <a:ext uri="{FF2B5EF4-FFF2-40B4-BE49-F238E27FC236}">
                <a16:creationId xmlns:a16="http://schemas.microsoft.com/office/drawing/2014/main" id="{E42F715F-E22D-4177-9638-3507449F6349}"/>
              </a:ext>
            </a:extLst>
          </p:cNvPr>
          <p:cNvSpPr txBox="1"/>
          <p:nvPr/>
        </p:nvSpPr>
        <p:spPr>
          <a:xfrm>
            <a:off x="3701143" y="6096000"/>
            <a:ext cx="5384800" cy="369332"/>
          </a:xfrm>
          <a:prstGeom prst="rect">
            <a:avLst/>
          </a:prstGeom>
          <a:solidFill>
            <a:schemeClr val="bg1">
              <a:lumMod val="95000"/>
            </a:schemeClr>
          </a:solidFill>
        </p:spPr>
        <p:txBody>
          <a:bodyPr wrap="square" rtlCol="0">
            <a:spAutoFit/>
          </a:bodyPr>
          <a:lstStyle/>
          <a:p>
            <a:r>
              <a:rPr lang="fr-FR" b="1" dirty="0"/>
              <a:t>Objectif</a:t>
            </a:r>
            <a:r>
              <a:rPr lang="fr-FR" dirty="0"/>
              <a:t> : rendre nos variables cibles plus symétriques</a:t>
            </a:r>
          </a:p>
        </p:txBody>
      </p:sp>
    </p:spTree>
    <p:extLst>
      <p:ext uri="{BB962C8B-B14F-4D97-AF65-F5344CB8AC3E}">
        <p14:creationId xmlns:p14="http://schemas.microsoft.com/office/powerpoint/2010/main" val="124045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884BC5-0B11-4AAA-87BA-3C7CC06B6D78}"/>
              </a:ext>
            </a:extLst>
          </p:cNvPr>
          <p:cNvSpPr>
            <a:spLocks noGrp="1"/>
          </p:cNvSpPr>
          <p:nvPr>
            <p:ph type="title"/>
          </p:nvPr>
        </p:nvSpPr>
        <p:spPr/>
        <p:txBody>
          <a:bodyPr/>
          <a:lstStyle/>
          <a:p>
            <a:r>
              <a:rPr lang="fr-FR"/>
              <a:t>PREPARATION DES Données / FEATURE ENGINEERING </a:t>
            </a:r>
            <a:endParaRPr lang="fr-FR" dirty="0"/>
          </a:p>
        </p:txBody>
      </p:sp>
      <p:graphicFrame>
        <p:nvGraphicFramePr>
          <p:cNvPr id="4" name="Diagramme 3">
            <a:extLst>
              <a:ext uri="{FF2B5EF4-FFF2-40B4-BE49-F238E27FC236}">
                <a16:creationId xmlns:a16="http://schemas.microsoft.com/office/drawing/2014/main" id="{FAE4CA6E-1447-4ADF-A2D3-CE114BB2B686}"/>
              </a:ext>
            </a:extLst>
          </p:cNvPr>
          <p:cNvGraphicFramePr/>
          <p:nvPr>
            <p:extLst>
              <p:ext uri="{D42A27DB-BD31-4B8C-83A1-F6EECF244321}">
                <p14:modId xmlns:p14="http://schemas.microsoft.com/office/powerpoint/2010/main" val="145619445"/>
              </p:ext>
            </p:extLst>
          </p:nvPr>
        </p:nvGraphicFramePr>
        <p:xfrm>
          <a:off x="798287" y="2452913"/>
          <a:ext cx="10812522"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e 9">
            <a:extLst>
              <a:ext uri="{FF2B5EF4-FFF2-40B4-BE49-F238E27FC236}">
                <a16:creationId xmlns:a16="http://schemas.microsoft.com/office/drawing/2014/main" id="{1995B1FF-6B65-4174-9618-0DA75EAEED20}"/>
              </a:ext>
            </a:extLst>
          </p:cNvPr>
          <p:cNvGrpSpPr/>
          <p:nvPr/>
        </p:nvGrpSpPr>
        <p:grpSpPr>
          <a:xfrm>
            <a:off x="4690794" y="3264140"/>
            <a:ext cx="6920014" cy="712773"/>
            <a:chOff x="3790874" y="71237"/>
            <a:chExt cx="6920014" cy="444532"/>
          </a:xfrm>
        </p:grpSpPr>
        <p:sp>
          <p:nvSpPr>
            <p:cNvPr id="11" name="Rectangle : avec coins arrondis en haut 10">
              <a:extLst>
                <a:ext uri="{FF2B5EF4-FFF2-40B4-BE49-F238E27FC236}">
                  <a16:creationId xmlns:a16="http://schemas.microsoft.com/office/drawing/2014/main" id="{6BA22865-B3BA-45E6-A0CE-DA58CA0BB53B}"/>
                </a:ext>
              </a:extLst>
            </p:cNvPr>
            <p:cNvSpPr/>
            <p:nvPr/>
          </p:nvSpPr>
          <p:spPr>
            <a:xfrm rot="5400000">
              <a:off x="7028615" y="-3166504"/>
              <a:ext cx="444532" cy="692001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Rectangle : avec coins arrondis en haut 4">
              <a:extLst>
                <a:ext uri="{FF2B5EF4-FFF2-40B4-BE49-F238E27FC236}">
                  <a16:creationId xmlns:a16="http://schemas.microsoft.com/office/drawing/2014/main" id="{661E6776-8F51-42A7-8AB4-9163C9B22B4C}"/>
                </a:ext>
              </a:extLst>
            </p:cNvPr>
            <p:cNvSpPr txBox="1"/>
            <p:nvPr/>
          </p:nvSpPr>
          <p:spPr>
            <a:xfrm>
              <a:off x="3790874" y="92937"/>
              <a:ext cx="6898314" cy="4011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fr-FR" sz="1600" kern="1200" dirty="0"/>
                <a:t> Transformation des données catégorielles en données numériques</a:t>
              </a:r>
            </a:p>
          </p:txBody>
        </p:sp>
      </p:grpSp>
      <p:grpSp>
        <p:nvGrpSpPr>
          <p:cNvPr id="15" name="Groupe 14">
            <a:extLst>
              <a:ext uri="{FF2B5EF4-FFF2-40B4-BE49-F238E27FC236}">
                <a16:creationId xmlns:a16="http://schemas.microsoft.com/office/drawing/2014/main" id="{076B48C3-BF10-4564-AF3E-5BB53CBCF0A6}"/>
              </a:ext>
            </a:extLst>
          </p:cNvPr>
          <p:cNvGrpSpPr/>
          <p:nvPr/>
        </p:nvGrpSpPr>
        <p:grpSpPr>
          <a:xfrm>
            <a:off x="4785138" y="4229336"/>
            <a:ext cx="6920014" cy="444532"/>
            <a:chOff x="3790874" y="71237"/>
            <a:chExt cx="6920014" cy="444532"/>
          </a:xfrm>
        </p:grpSpPr>
        <p:sp>
          <p:nvSpPr>
            <p:cNvPr id="16" name="Rectangle : avec coins arrondis en haut 15">
              <a:extLst>
                <a:ext uri="{FF2B5EF4-FFF2-40B4-BE49-F238E27FC236}">
                  <a16:creationId xmlns:a16="http://schemas.microsoft.com/office/drawing/2014/main" id="{CF1D0CCF-286E-42B5-B300-1469C6377FEC}"/>
                </a:ext>
              </a:extLst>
            </p:cNvPr>
            <p:cNvSpPr/>
            <p:nvPr/>
          </p:nvSpPr>
          <p:spPr>
            <a:xfrm rot="5400000">
              <a:off x="7028615" y="-3166504"/>
              <a:ext cx="444532" cy="692001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 name="Rectangle : avec coins arrondis en haut 4">
              <a:extLst>
                <a:ext uri="{FF2B5EF4-FFF2-40B4-BE49-F238E27FC236}">
                  <a16:creationId xmlns:a16="http://schemas.microsoft.com/office/drawing/2014/main" id="{447EAD30-7849-4D16-980F-8DCD7D2366CF}"/>
                </a:ext>
              </a:extLst>
            </p:cNvPr>
            <p:cNvSpPr txBox="1"/>
            <p:nvPr/>
          </p:nvSpPr>
          <p:spPr>
            <a:xfrm>
              <a:off x="3790874" y="92937"/>
              <a:ext cx="6898314" cy="4011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fr-FR" sz="1400" kern="1200" dirty="0"/>
                <a:t> </a:t>
              </a:r>
              <a:r>
                <a:rPr lang="fr-FR" sz="1600" kern="1200" dirty="0"/>
                <a:t>70 % des données pour l’entrainement et 30 % pour le test</a:t>
              </a:r>
            </a:p>
          </p:txBody>
        </p:sp>
      </p:grpSp>
    </p:spTree>
    <p:extLst>
      <p:ext uri="{BB962C8B-B14F-4D97-AF65-F5344CB8AC3E}">
        <p14:creationId xmlns:p14="http://schemas.microsoft.com/office/powerpoint/2010/main" val="1228752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4770A-3CAD-4D24-9F51-6C0C7C97538F}"/>
              </a:ext>
            </a:extLst>
          </p:cNvPr>
          <p:cNvSpPr>
            <a:spLocks noGrp="1"/>
          </p:cNvSpPr>
          <p:nvPr>
            <p:ph type="title"/>
          </p:nvPr>
        </p:nvSpPr>
        <p:spPr/>
        <p:txBody>
          <a:bodyPr/>
          <a:lstStyle/>
          <a:p>
            <a:r>
              <a:rPr lang="fr-FR" dirty="0"/>
              <a:t>Modélisation : Quatre Modèles prédiction d’énergie</a:t>
            </a:r>
          </a:p>
        </p:txBody>
      </p:sp>
      <p:graphicFrame>
        <p:nvGraphicFramePr>
          <p:cNvPr id="8" name="Diagramme 7">
            <a:extLst>
              <a:ext uri="{FF2B5EF4-FFF2-40B4-BE49-F238E27FC236}">
                <a16:creationId xmlns:a16="http://schemas.microsoft.com/office/drawing/2014/main" id="{25D9996D-7DBA-47FE-BD04-95B03DD399EC}"/>
              </a:ext>
            </a:extLst>
          </p:cNvPr>
          <p:cNvGraphicFramePr/>
          <p:nvPr>
            <p:extLst>
              <p:ext uri="{D42A27DB-BD31-4B8C-83A1-F6EECF244321}">
                <p14:modId xmlns:p14="http://schemas.microsoft.com/office/powerpoint/2010/main" val="4269444949"/>
              </p:ext>
            </p:extLst>
          </p:nvPr>
        </p:nvGraphicFramePr>
        <p:xfrm>
          <a:off x="740229" y="2670629"/>
          <a:ext cx="10624457"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ZoneTexte 8">
            <a:extLst>
              <a:ext uri="{FF2B5EF4-FFF2-40B4-BE49-F238E27FC236}">
                <a16:creationId xmlns:a16="http://schemas.microsoft.com/office/drawing/2014/main" id="{9AB33E72-98C1-4C48-B9F9-05AEEEB8EB51}"/>
              </a:ext>
            </a:extLst>
          </p:cNvPr>
          <p:cNvSpPr txBox="1"/>
          <p:nvPr/>
        </p:nvSpPr>
        <p:spPr>
          <a:xfrm>
            <a:off x="740229" y="2061029"/>
            <a:ext cx="3788228" cy="369332"/>
          </a:xfrm>
          <a:prstGeom prst="rect">
            <a:avLst/>
          </a:prstGeom>
          <a:solidFill>
            <a:schemeClr val="tx2">
              <a:lumMod val="60000"/>
              <a:lumOff val="40000"/>
            </a:schemeClr>
          </a:solidFill>
        </p:spPr>
        <p:txBody>
          <a:bodyPr wrap="square" rtlCol="0">
            <a:spAutoFit/>
          </a:bodyPr>
          <a:lstStyle/>
          <a:p>
            <a:r>
              <a:rPr lang="fr-FR" b="1" dirty="0">
                <a:solidFill>
                  <a:schemeClr val="bg1"/>
                </a:solidFill>
              </a:rPr>
              <a:t>                 Modèles</a:t>
            </a:r>
            <a:r>
              <a:rPr lang="fr-FR" dirty="0"/>
              <a:t> </a:t>
            </a:r>
          </a:p>
        </p:txBody>
      </p:sp>
      <p:sp>
        <p:nvSpPr>
          <p:cNvPr id="10" name="ZoneTexte 9">
            <a:extLst>
              <a:ext uri="{FF2B5EF4-FFF2-40B4-BE49-F238E27FC236}">
                <a16:creationId xmlns:a16="http://schemas.microsoft.com/office/drawing/2014/main" id="{F83D8735-8109-4985-ADDE-E27241750D78}"/>
              </a:ext>
            </a:extLst>
          </p:cNvPr>
          <p:cNvSpPr txBox="1"/>
          <p:nvPr/>
        </p:nvSpPr>
        <p:spPr>
          <a:xfrm>
            <a:off x="4695370" y="2053775"/>
            <a:ext cx="6567716" cy="369332"/>
          </a:xfrm>
          <a:prstGeom prst="rect">
            <a:avLst/>
          </a:prstGeom>
          <a:solidFill>
            <a:schemeClr val="tx2">
              <a:lumMod val="60000"/>
              <a:lumOff val="40000"/>
            </a:schemeClr>
          </a:solidFill>
        </p:spPr>
        <p:txBody>
          <a:bodyPr wrap="square" rtlCol="0">
            <a:spAutoFit/>
          </a:bodyPr>
          <a:lstStyle/>
          <a:p>
            <a:r>
              <a:rPr lang="fr-FR" b="1" dirty="0">
                <a:solidFill>
                  <a:schemeClr val="bg1"/>
                </a:solidFill>
              </a:rPr>
              <a:t>Réglage des hyperparamètres</a:t>
            </a:r>
            <a:endParaRPr lang="fr-FR" dirty="0"/>
          </a:p>
        </p:txBody>
      </p:sp>
    </p:spTree>
    <p:extLst>
      <p:ext uri="{BB962C8B-B14F-4D97-AF65-F5344CB8AC3E}">
        <p14:creationId xmlns:p14="http://schemas.microsoft.com/office/powerpoint/2010/main" val="76670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03F900-9BF5-4CD6-AD7E-8C7FA7AF163C}"/>
              </a:ext>
            </a:extLst>
          </p:cNvPr>
          <p:cNvSpPr>
            <a:spLocks noGrp="1"/>
          </p:cNvSpPr>
          <p:nvPr>
            <p:ph type="title"/>
          </p:nvPr>
        </p:nvSpPr>
        <p:spPr/>
        <p:txBody>
          <a:bodyPr/>
          <a:lstStyle/>
          <a:p>
            <a:r>
              <a:rPr lang="fr-FR" dirty="0"/>
              <a:t>Evaluation des modèles \ RMSE </a:t>
            </a:r>
          </a:p>
        </p:txBody>
      </p:sp>
      <p:sp>
        <p:nvSpPr>
          <p:cNvPr id="10" name="Flèche : droite 9">
            <a:extLst>
              <a:ext uri="{FF2B5EF4-FFF2-40B4-BE49-F238E27FC236}">
                <a16:creationId xmlns:a16="http://schemas.microsoft.com/office/drawing/2014/main" id="{AB27E6BE-5B40-4423-B01E-9EC90BAE414A}"/>
              </a:ext>
            </a:extLst>
          </p:cNvPr>
          <p:cNvSpPr/>
          <p:nvPr/>
        </p:nvSpPr>
        <p:spPr>
          <a:xfrm>
            <a:off x="7460343" y="5239653"/>
            <a:ext cx="1001486" cy="348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99419FC2-9901-44A6-BA4C-E2A44B89CCE7}"/>
              </a:ext>
            </a:extLst>
          </p:cNvPr>
          <p:cNvSpPr txBox="1"/>
          <p:nvPr/>
        </p:nvSpPr>
        <p:spPr>
          <a:xfrm>
            <a:off x="8679543" y="4818744"/>
            <a:ext cx="2656114" cy="1477328"/>
          </a:xfrm>
          <a:prstGeom prst="rect">
            <a:avLst/>
          </a:prstGeom>
          <a:solidFill>
            <a:schemeClr val="bg2">
              <a:lumMod val="90000"/>
            </a:schemeClr>
          </a:solidFill>
        </p:spPr>
        <p:txBody>
          <a:bodyPr wrap="square" rtlCol="0">
            <a:spAutoFit/>
          </a:bodyPr>
          <a:lstStyle/>
          <a:p>
            <a:r>
              <a:rPr lang="fr-FR" dirty="0"/>
              <a:t>Les RMSE sont excellents pour tous les modèles.</a:t>
            </a:r>
          </a:p>
          <a:p>
            <a:endParaRPr lang="fr-FR" dirty="0"/>
          </a:p>
          <a:p>
            <a:r>
              <a:rPr lang="fr-FR" dirty="0"/>
              <a:t>Le SVM affiche le meilleur score </a:t>
            </a:r>
          </a:p>
        </p:txBody>
      </p:sp>
      <p:pic>
        <p:nvPicPr>
          <p:cNvPr id="13" name="Image 12">
            <a:extLst>
              <a:ext uri="{FF2B5EF4-FFF2-40B4-BE49-F238E27FC236}">
                <a16:creationId xmlns:a16="http://schemas.microsoft.com/office/drawing/2014/main" id="{F698538F-3EDC-4215-94AA-DD31E53344EF}"/>
              </a:ext>
            </a:extLst>
          </p:cNvPr>
          <p:cNvPicPr>
            <a:picLocks noChangeAspect="1"/>
          </p:cNvPicPr>
          <p:nvPr/>
        </p:nvPicPr>
        <p:blipFill>
          <a:blip r:embed="rId2"/>
          <a:stretch>
            <a:fillRect/>
          </a:stretch>
        </p:blipFill>
        <p:spPr>
          <a:xfrm>
            <a:off x="626383" y="1966232"/>
            <a:ext cx="5772150" cy="4667250"/>
          </a:xfrm>
          <a:prstGeom prst="rect">
            <a:avLst/>
          </a:prstGeom>
        </p:spPr>
      </p:pic>
      <p:pic>
        <p:nvPicPr>
          <p:cNvPr id="15" name="Image 14">
            <a:extLst>
              <a:ext uri="{FF2B5EF4-FFF2-40B4-BE49-F238E27FC236}">
                <a16:creationId xmlns:a16="http://schemas.microsoft.com/office/drawing/2014/main" id="{F17817BD-0237-4222-98AB-9CD50C4B8D04}"/>
              </a:ext>
            </a:extLst>
          </p:cNvPr>
          <p:cNvPicPr>
            <a:picLocks noChangeAspect="1"/>
          </p:cNvPicPr>
          <p:nvPr/>
        </p:nvPicPr>
        <p:blipFill>
          <a:blip r:embed="rId3"/>
          <a:stretch>
            <a:fillRect/>
          </a:stretch>
        </p:blipFill>
        <p:spPr>
          <a:xfrm>
            <a:off x="7303458" y="2039256"/>
            <a:ext cx="4307350" cy="2068287"/>
          </a:xfrm>
          <a:prstGeom prst="rect">
            <a:avLst/>
          </a:prstGeom>
        </p:spPr>
      </p:pic>
    </p:spTree>
    <p:extLst>
      <p:ext uri="{BB962C8B-B14F-4D97-AF65-F5344CB8AC3E}">
        <p14:creationId xmlns:p14="http://schemas.microsoft.com/office/powerpoint/2010/main" val="217819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0C1CA-EADA-45EA-92C0-92B59304126A}"/>
              </a:ext>
            </a:extLst>
          </p:cNvPr>
          <p:cNvSpPr>
            <a:spLocks noGrp="1"/>
          </p:cNvSpPr>
          <p:nvPr>
            <p:ph type="title"/>
          </p:nvPr>
        </p:nvSpPr>
        <p:spPr/>
        <p:txBody>
          <a:bodyPr/>
          <a:lstStyle/>
          <a:p>
            <a:r>
              <a:rPr lang="fr-FR" dirty="0"/>
              <a:t>Evaluation des modèles \ R2</a:t>
            </a:r>
          </a:p>
        </p:txBody>
      </p:sp>
      <p:sp>
        <p:nvSpPr>
          <p:cNvPr id="8" name="Flèche : droite 7">
            <a:extLst>
              <a:ext uri="{FF2B5EF4-FFF2-40B4-BE49-F238E27FC236}">
                <a16:creationId xmlns:a16="http://schemas.microsoft.com/office/drawing/2014/main" id="{2F5AABB0-4EE9-4F5B-B36C-19FEE18AF825}"/>
              </a:ext>
            </a:extLst>
          </p:cNvPr>
          <p:cNvSpPr/>
          <p:nvPr/>
        </p:nvSpPr>
        <p:spPr>
          <a:xfrm>
            <a:off x="6908811" y="5239653"/>
            <a:ext cx="1001486" cy="348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9F0D30AE-37C5-4F0D-83FF-4D9B4CB687D8}"/>
              </a:ext>
            </a:extLst>
          </p:cNvPr>
          <p:cNvSpPr txBox="1"/>
          <p:nvPr/>
        </p:nvSpPr>
        <p:spPr>
          <a:xfrm>
            <a:off x="8128011" y="4688118"/>
            <a:ext cx="2656114" cy="2031325"/>
          </a:xfrm>
          <a:prstGeom prst="rect">
            <a:avLst/>
          </a:prstGeom>
          <a:solidFill>
            <a:schemeClr val="bg2">
              <a:lumMod val="90000"/>
            </a:schemeClr>
          </a:solidFill>
        </p:spPr>
        <p:txBody>
          <a:bodyPr wrap="square" rtlCol="0">
            <a:spAutoFit/>
          </a:bodyPr>
          <a:lstStyle/>
          <a:p>
            <a:r>
              <a:rPr lang="fr-FR" dirty="0"/>
              <a:t>Les R2 sont corrects en particulier pour  tous les modèles sauf pour </a:t>
            </a:r>
            <a:r>
              <a:rPr lang="fr-FR" dirty="0" err="1"/>
              <a:t>ElasticNet</a:t>
            </a:r>
            <a:r>
              <a:rPr lang="fr-FR" dirty="0"/>
              <a:t>.</a:t>
            </a:r>
          </a:p>
          <a:p>
            <a:endParaRPr lang="fr-FR" dirty="0"/>
          </a:p>
          <a:p>
            <a:r>
              <a:rPr lang="fr-FR" dirty="0"/>
              <a:t>Le SVM affiche encore le meilleur score </a:t>
            </a:r>
          </a:p>
        </p:txBody>
      </p:sp>
      <p:pic>
        <p:nvPicPr>
          <p:cNvPr id="11" name="Image 10">
            <a:extLst>
              <a:ext uri="{FF2B5EF4-FFF2-40B4-BE49-F238E27FC236}">
                <a16:creationId xmlns:a16="http://schemas.microsoft.com/office/drawing/2014/main" id="{D73EAAC1-77EF-4CF9-A1FF-826AA5157ADC}"/>
              </a:ext>
            </a:extLst>
          </p:cNvPr>
          <p:cNvPicPr>
            <a:picLocks noChangeAspect="1"/>
          </p:cNvPicPr>
          <p:nvPr/>
        </p:nvPicPr>
        <p:blipFill>
          <a:blip r:embed="rId2"/>
          <a:stretch>
            <a:fillRect/>
          </a:stretch>
        </p:blipFill>
        <p:spPr>
          <a:xfrm>
            <a:off x="764722" y="2142896"/>
            <a:ext cx="5347150" cy="4012948"/>
          </a:xfrm>
          <a:prstGeom prst="rect">
            <a:avLst/>
          </a:prstGeom>
        </p:spPr>
      </p:pic>
      <p:pic>
        <p:nvPicPr>
          <p:cNvPr id="13" name="Image 12">
            <a:extLst>
              <a:ext uri="{FF2B5EF4-FFF2-40B4-BE49-F238E27FC236}">
                <a16:creationId xmlns:a16="http://schemas.microsoft.com/office/drawing/2014/main" id="{FB87C567-3BFA-47E6-83F2-D304C3427B90}"/>
              </a:ext>
            </a:extLst>
          </p:cNvPr>
          <p:cNvPicPr>
            <a:picLocks noChangeAspect="1"/>
          </p:cNvPicPr>
          <p:nvPr/>
        </p:nvPicPr>
        <p:blipFill>
          <a:blip r:embed="rId3"/>
          <a:stretch>
            <a:fillRect/>
          </a:stretch>
        </p:blipFill>
        <p:spPr>
          <a:xfrm>
            <a:off x="6725330" y="2142896"/>
            <a:ext cx="4058795" cy="2060302"/>
          </a:xfrm>
          <a:prstGeom prst="rect">
            <a:avLst/>
          </a:prstGeom>
        </p:spPr>
      </p:pic>
    </p:spTree>
    <p:extLst>
      <p:ext uri="{BB962C8B-B14F-4D97-AF65-F5344CB8AC3E}">
        <p14:creationId xmlns:p14="http://schemas.microsoft.com/office/powerpoint/2010/main" val="63323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0C1CA-EADA-45EA-92C0-92B59304126A}"/>
              </a:ext>
            </a:extLst>
          </p:cNvPr>
          <p:cNvSpPr>
            <a:spLocks noGrp="1"/>
          </p:cNvSpPr>
          <p:nvPr>
            <p:ph type="title"/>
          </p:nvPr>
        </p:nvSpPr>
        <p:spPr/>
        <p:txBody>
          <a:bodyPr/>
          <a:lstStyle/>
          <a:p>
            <a:r>
              <a:rPr lang="fr-FR" dirty="0"/>
              <a:t>Evaluation des modèles \ Temps de traitement</a:t>
            </a:r>
          </a:p>
        </p:txBody>
      </p:sp>
      <p:sp>
        <p:nvSpPr>
          <p:cNvPr id="8" name="Flèche : droite 7">
            <a:extLst>
              <a:ext uri="{FF2B5EF4-FFF2-40B4-BE49-F238E27FC236}">
                <a16:creationId xmlns:a16="http://schemas.microsoft.com/office/drawing/2014/main" id="{2F5AABB0-4EE9-4F5B-B36C-19FEE18AF825}"/>
              </a:ext>
            </a:extLst>
          </p:cNvPr>
          <p:cNvSpPr/>
          <p:nvPr/>
        </p:nvSpPr>
        <p:spPr>
          <a:xfrm>
            <a:off x="6908811" y="5239653"/>
            <a:ext cx="1001486" cy="348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9F0D30AE-37C5-4F0D-83FF-4D9B4CB687D8}"/>
              </a:ext>
            </a:extLst>
          </p:cNvPr>
          <p:cNvSpPr txBox="1"/>
          <p:nvPr/>
        </p:nvSpPr>
        <p:spPr>
          <a:xfrm>
            <a:off x="8128011" y="4688118"/>
            <a:ext cx="2656114" cy="1754326"/>
          </a:xfrm>
          <a:prstGeom prst="rect">
            <a:avLst/>
          </a:prstGeom>
          <a:solidFill>
            <a:schemeClr val="bg2">
              <a:lumMod val="90000"/>
            </a:schemeClr>
          </a:solidFill>
        </p:spPr>
        <p:txBody>
          <a:bodyPr wrap="square" rtlCol="0">
            <a:spAutoFit/>
          </a:bodyPr>
          <a:lstStyle/>
          <a:p>
            <a:r>
              <a:rPr lang="fr-FR" dirty="0"/>
              <a:t>Elastic Net et XGBoost sont largement plus rapides que les 2 autres modèles (entre 17 à 123 fois plus rapides)</a:t>
            </a:r>
          </a:p>
          <a:p>
            <a:endParaRPr lang="fr-FR" dirty="0"/>
          </a:p>
        </p:txBody>
      </p:sp>
      <p:pic>
        <p:nvPicPr>
          <p:cNvPr id="4" name="Image 3">
            <a:extLst>
              <a:ext uri="{FF2B5EF4-FFF2-40B4-BE49-F238E27FC236}">
                <a16:creationId xmlns:a16="http://schemas.microsoft.com/office/drawing/2014/main" id="{4D4CCCDB-6808-4181-A369-C47DF0EA5456}"/>
              </a:ext>
            </a:extLst>
          </p:cNvPr>
          <p:cNvPicPr>
            <a:picLocks noChangeAspect="1"/>
          </p:cNvPicPr>
          <p:nvPr/>
        </p:nvPicPr>
        <p:blipFill>
          <a:blip r:embed="rId2"/>
          <a:stretch>
            <a:fillRect/>
          </a:stretch>
        </p:blipFill>
        <p:spPr>
          <a:xfrm>
            <a:off x="552153" y="2284753"/>
            <a:ext cx="5898822" cy="3778933"/>
          </a:xfrm>
          <a:prstGeom prst="rect">
            <a:avLst/>
          </a:prstGeom>
        </p:spPr>
      </p:pic>
      <p:pic>
        <p:nvPicPr>
          <p:cNvPr id="10" name="Image 9">
            <a:extLst>
              <a:ext uri="{FF2B5EF4-FFF2-40B4-BE49-F238E27FC236}">
                <a16:creationId xmlns:a16="http://schemas.microsoft.com/office/drawing/2014/main" id="{ADC458CE-C89B-4674-BED4-019AE0DCE654}"/>
              </a:ext>
            </a:extLst>
          </p:cNvPr>
          <p:cNvPicPr>
            <a:picLocks noChangeAspect="1"/>
          </p:cNvPicPr>
          <p:nvPr/>
        </p:nvPicPr>
        <p:blipFill>
          <a:blip r:embed="rId3"/>
          <a:stretch>
            <a:fillRect/>
          </a:stretch>
        </p:blipFill>
        <p:spPr>
          <a:xfrm>
            <a:off x="6776141" y="2402613"/>
            <a:ext cx="2338830" cy="1881615"/>
          </a:xfrm>
          <a:prstGeom prst="rect">
            <a:avLst/>
          </a:prstGeom>
        </p:spPr>
      </p:pic>
      <p:pic>
        <p:nvPicPr>
          <p:cNvPr id="12" name="Image 11">
            <a:extLst>
              <a:ext uri="{FF2B5EF4-FFF2-40B4-BE49-F238E27FC236}">
                <a16:creationId xmlns:a16="http://schemas.microsoft.com/office/drawing/2014/main" id="{540A20ED-3F1B-404B-B211-0C7C76E0D0B2}"/>
              </a:ext>
            </a:extLst>
          </p:cNvPr>
          <p:cNvPicPr>
            <a:picLocks noChangeAspect="1"/>
          </p:cNvPicPr>
          <p:nvPr/>
        </p:nvPicPr>
        <p:blipFill>
          <a:blip r:embed="rId4"/>
          <a:stretch>
            <a:fillRect/>
          </a:stretch>
        </p:blipFill>
        <p:spPr>
          <a:xfrm>
            <a:off x="9114971" y="2365830"/>
            <a:ext cx="899886" cy="1799771"/>
          </a:xfrm>
          <a:prstGeom prst="rect">
            <a:avLst/>
          </a:prstGeom>
        </p:spPr>
      </p:pic>
    </p:spTree>
    <p:extLst>
      <p:ext uri="{BB962C8B-B14F-4D97-AF65-F5344CB8AC3E}">
        <p14:creationId xmlns:p14="http://schemas.microsoft.com/office/powerpoint/2010/main" val="91774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0C1CA-EADA-45EA-92C0-92B59304126A}"/>
              </a:ext>
            </a:extLst>
          </p:cNvPr>
          <p:cNvSpPr>
            <a:spLocks noGrp="1"/>
          </p:cNvSpPr>
          <p:nvPr>
            <p:ph type="title"/>
          </p:nvPr>
        </p:nvSpPr>
        <p:spPr/>
        <p:txBody>
          <a:bodyPr/>
          <a:lstStyle/>
          <a:p>
            <a:r>
              <a:rPr lang="fr-FR" dirty="0"/>
              <a:t>Evaluation des modèles \ SYNTHèse</a:t>
            </a:r>
          </a:p>
        </p:txBody>
      </p:sp>
      <p:pic>
        <p:nvPicPr>
          <p:cNvPr id="5" name="Image 4">
            <a:extLst>
              <a:ext uri="{FF2B5EF4-FFF2-40B4-BE49-F238E27FC236}">
                <a16:creationId xmlns:a16="http://schemas.microsoft.com/office/drawing/2014/main" id="{C2CF0A8E-F4CB-43F8-B19A-4CF63F1CE0D0}"/>
              </a:ext>
            </a:extLst>
          </p:cNvPr>
          <p:cNvPicPr>
            <a:picLocks noChangeAspect="1"/>
          </p:cNvPicPr>
          <p:nvPr/>
        </p:nvPicPr>
        <p:blipFill>
          <a:blip r:embed="rId2"/>
          <a:stretch>
            <a:fillRect/>
          </a:stretch>
        </p:blipFill>
        <p:spPr>
          <a:xfrm>
            <a:off x="2160133" y="1963015"/>
            <a:ext cx="6606494" cy="2532106"/>
          </a:xfrm>
          <a:prstGeom prst="rect">
            <a:avLst/>
          </a:prstGeom>
        </p:spPr>
      </p:pic>
      <p:sp>
        <p:nvSpPr>
          <p:cNvPr id="6" name="ZoneTexte 5">
            <a:extLst>
              <a:ext uri="{FF2B5EF4-FFF2-40B4-BE49-F238E27FC236}">
                <a16:creationId xmlns:a16="http://schemas.microsoft.com/office/drawing/2014/main" id="{C9833C48-5DD2-49C6-9771-98C8CF2AABE8}"/>
              </a:ext>
            </a:extLst>
          </p:cNvPr>
          <p:cNvSpPr txBox="1"/>
          <p:nvPr/>
        </p:nvSpPr>
        <p:spPr>
          <a:xfrm>
            <a:off x="1422402" y="4422551"/>
            <a:ext cx="9550397" cy="2308324"/>
          </a:xfrm>
          <a:prstGeom prst="rect">
            <a:avLst/>
          </a:prstGeom>
          <a:noFill/>
        </p:spPr>
        <p:txBody>
          <a:bodyPr wrap="square" rtlCol="0">
            <a:spAutoFit/>
          </a:bodyPr>
          <a:lstStyle/>
          <a:p>
            <a:pPr marL="285750" indent="-285750">
              <a:buFont typeface="Wingdings" panose="05000000000000000000" pitchFamily="2" charset="2"/>
              <a:buChar char="Ø"/>
            </a:pPr>
            <a:r>
              <a:rPr lang="fr-FR" dirty="0"/>
              <a:t>Le SVM, qui affiche le meilleur RMSE et le meilleur R2, semble être le meilleur algorithme pour notre modélisation.</a:t>
            </a:r>
          </a:p>
          <a:p>
            <a:endParaRPr lang="fr-FR" dirty="0"/>
          </a:p>
          <a:p>
            <a:pPr marL="285750" indent="-285750">
              <a:buFont typeface="Wingdings" panose="05000000000000000000" pitchFamily="2" charset="2"/>
              <a:buChar char="Ø"/>
            </a:pPr>
            <a:r>
              <a:rPr lang="fr-FR" dirty="0"/>
              <a:t>Cependant, son temps de traitement est très en dessous de Elastic Net de XGBoost. Cela n’a pas d’importance, pour notre jeu de données qui reste modeste.</a:t>
            </a:r>
          </a:p>
          <a:p>
            <a:endParaRPr lang="fr-FR" dirty="0"/>
          </a:p>
          <a:p>
            <a:pPr marL="285750" indent="-285750">
              <a:buFont typeface="Wingdings" panose="05000000000000000000" pitchFamily="2" charset="2"/>
              <a:buChar char="Ø"/>
            </a:pPr>
            <a:r>
              <a:rPr lang="fr-FR" dirty="0"/>
              <a:t>Pour un jeu de données plus massif, le XGBoost semble être un bon candidat (excellent RMSE, bon R2, et excellent temps de traitement)</a:t>
            </a:r>
          </a:p>
        </p:txBody>
      </p:sp>
    </p:spTree>
    <p:extLst>
      <p:ext uri="{BB962C8B-B14F-4D97-AF65-F5344CB8AC3E}">
        <p14:creationId xmlns:p14="http://schemas.microsoft.com/office/powerpoint/2010/main" val="2292465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92A152-4802-4F8B-A5CC-032F2E3A2AAD}"/>
              </a:ext>
            </a:extLst>
          </p:cNvPr>
          <p:cNvSpPr>
            <a:spLocks noGrp="1"/>
          </p:cNvSpPr>
          <p:nvPr>
            <p:ph type="title"/>
          </p:nvPr>
        </p:nvSpPr>
        <p:spPr/>
        <p:txBody>
          <a:bodyPr/>
          <a:lstStyle/>
          <a:p>
            <a:r>
              <a:rPr lang="fr-FR" dirty="0"/>
              <a:t>Modélisation / LE modèle émission</a:t>
            </a:r>
          </a:p>
        </p:txBody>
      </p:sp>
      <p:sp>
        <p:nvSpPr>
          <p:cNvPr id="4" name="ZoneTexte 3">
            <a:extLst>
              <a:ext uri="{FF2B5EF4-FFF2-40B4-BE49-F238E27FC236}">
                <a16:creationId xmlns:a16="http://schemas.microsoft.com/office/drawing/2014/main" id="{E94DB2E7-7B7E-4213-AEE6-A032ED23B258}"/>
              </a:ext>
            </a:extLst>
          </p:cNvPr>
          <p:cNvSpPr txBox="1"/>
          <p:nvPr/>
        </p:nvSpPr>
        <p:spPr>
          <a:xfrm>
            <a:off x="581192" y="1959433"/>
            <a:ext cx="10173894" cy="3693319"/>
          </a:xfrm>
          <a:prstGeom prst="rect">
            <a:avLst/>
          </a:prstGeom>
          <a:noFill/>
        </p:spPr>
        <p:txBody>
          <a:bodyPr wrap="square" rtlCol="0">
            <a:spAutoFit/>
          </a:bodyPr>
          <a:lstStyle/>
          <a:p>
            <a:r>
              <a:rPr lang="fr-FR" b="1" u="sng" dirty="0"/>
              <a:t>Idée : </a:t>
            </a:r>
          </a:p>
          <a:p>
            <a:r>
              <a:rPr lang="fr-FR" dirty="0"/>
              <a:t>Nos variables cibles consommation d’énergie (SiteEnergyUseWN(kBtu)) et émissions (TotalGHGEmissions) sont fortement corrélées.</a:t>
            </a:r>
          </a:p>
          <a:p>
            <a:endParaRPr lang="fr-FR" dirty="0"/>
          </a:p>
          <a:p>
            <a:r>
              <a:rPr lang="fr-FR" b="1" dirty="0"/>
              <a:t>Ne peut-on pas déduire les émissions à partir de la consommation d’énergie ?</a:t>
            </a:r>
          </a:p>
          <a:p>
            <a:endParaRPr lang="fr-FR" dirty="0"/>
          </a:p>
          <a:p>
            <a:endParaRPr lang="fr-FR" dirty="0"/>
          </a:p>
          <a:p>
            <a:r>
              <a:rPr lang="fr-FR" dirty="0"/>
              <a:t>Modélisation, avec SVM, en prenant en variable explicative uniquement </a:t>
            </a:r>
            <a:r>
              <a:rPr lang="fr-FR" b="1" dirty="0"/>
              <a:t>SiteEnergyUseWN(kBtu</a:t>
            </a:r>
            <a:r>
              <a:rPr lang="fr-FR" dirty="0"/>
              <a:t>)  (X) et en cible </a:t>
            </a:r>
            <a:r>
              <a:rPr lang="fr-FR" b="1" dirty="0"/>
              <a:t>log-TotalGHGEmissions</a:t>
            </a:r>
            <a:r>
              <a:rPr lang="fr-FR" dirty="0"/>
              <a:t> (y)</a:t>
            </a:r>
          </a:p>
          <a:p>
            <a:endParaRPr lang="fr-FR" dirty="0"/>
          </a:p>
          <a:p>
            <a:r>
              <a:rPr lang="fr-FR" b="1" u="sng" dirty="0"/>
              <a:t>Résultats :</a:t>
            </a:r>
          </a:p>
          <a:p>
            <a:endParaRPr lang="fr-FR" b="1" u="sng" dirty="0"/>
          </a:p>
          <a:p>
            <a:endParaRPr lang="fr-FR" b="1" u="sng" dirty="0"/>
          </a:p>
        </p:txBody>
      </p:sp>
      <p:pic>
        <p:nvPicPr>
          <p:cNvPr id="6" name="Image 5">
            <a:extLst>
              <a:ext uri="{FF2B5EF4-FFF2-40B4-BE49-F238E27FC236}">
                <a16:creationId xmlns:a16="http://schemas.microsoft.com/office/drawing/2014/main" id="{3A6DDE78-0F4B-4FB5-B3E3-BB6D7FA635B4}"/>
              </a:ext>
            </a:extLst>
          </p:cNvPr>
          <p:cNvPicPr>
            <a:picLocks noChangeAspect="1"/>
          </p:cNvPicPr>
          <p:nvPr/>
        </p:nvPicPr>
        <p:blipFill>
          <a:blip r:embed="rId2"/>
          <a:stretch>
            <a:fillRect/>
          </a:stretch>
        </p:blipFill>
        <p:spPr>
          <a:xfrm>
            <a:off x="581192" y="5587429"/>
            <a:ext cx="5555053" cy="903873"/>
          </a:xfrm>
          <a:prstGeom prst="rect">
            <a:avLst/>
          </a:prstGeom>
        </p:spPr>
      </p:pic>
      <p:sp>
        <p:nvSpPr>
          <p:cNvPr id="7" name="Flèche : droite 6">
            <a:extLst>
              <a:ext uri="{FF2B5EF4-FFF2-40B4-BE49-F238E27FC236}">
                <a16:creationId xmlns:a16="http://schemas.microsoft.com/office/drawing/2014/main" id="{EA628773-8752-4E30-8D93-8A1BC6FC3168}"/>
              </a:ext>
            </a:extLst>
          </p:cNvPr>
          <p:cNvSpPr/>
          <p:nvPr/>
        </p:nvSpPr>
        <p:spPr>
          <a:xfrm>
            <a:off x="6386286" y="5834739"/>
            <a:ext cx="1320800" cy="333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800E28DE-5344-4F07-BAF2-CE95313D2545}"/>
              </a:ext>
            </a:extLst>
          </p:cNvPr>
          <p:cNvSpPr txBox="1"/>
          <p:nvPr/>
        </p:nvSpPr>
        <p:spPr>
          <a:xfrm>
            <a:off x="7957126" y="5457368"/>
            <a:ext cx="3653681" cy="923330"/>
          </a:xfrm>
          <a:prstGeom prst="rect">
            <a:avLst/>
          </a:prstGeom>
          <a:solidFill>
            <a:schemeClr val="bg2">
              <a:lumMod val="90000"/>
            </a:schemeClr>
          </a:solidFill>
        </p:spPr>
        <p:txBody>
          <a:bodyPr wrap="square" rtlCol="0">
            <a:spAutoFit/>
          </a:bodyPr>
          <a:lstStyle/>
          <a:p>
            <a:r>
              <a:rPr lang="fr-FR" dirty="0"/>
              <a:t>Ces bons résultats confirment que l’on peut prédire les émissions à partir de la consommation d’énergie </a:t>
            </a:r>
          </a:p>
        </p:txBody>
      </p:sp>
    </p:spTree>
    <p:extLst>
      <p:ext uri="{BB962C8B-B14F-4D97-AF65-F5344CB8AC3E}">
        <p14:creationId xmlns:p14="http://schemas.microsoft.com/office/powerpoint/2010/main" val="400653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B11D0-03E6-498E-8003-AA78FFE754EB}"/>
              </a:ext>
            </a:extLst>
          </p:cNvPr>
          <p:cNvSpPr>
            <a:spLocks noGrp="1"/>
          </p:cNvSpPr>
          <p:nvPr>
            <p:ph type="title"/>
          </p:nvPr>
        </p:nvSpPr>
        <p:spPr/>
        <p:txBody>
          <a:bodyPr/>
          <a:lstStyle/>
          <a:p>
            <a:r>
              <a:rPr lang="fr-FR" dirty="0"/>
              <a:t>CONCLUSION </a:t>
            </a:r>
          </a:p>
        </p:txBody>
      </p:sp>
      <p:sp>
        <p:nvSpPr>
          <p:cNvPr id="4" name="ZoneTexte 3">
            <a:extLst>
              <a:ext uri="{FF2B5EF4-FFF2-40B4-BE49-F238E27FC236}">
                <a16:creationId xmlns:a16="http://schemas.microsoft.com/office/drawing/2014/main" id="{691D272C-EA2C-4CE3-BE26-A1269322B7B4}"/>
              </a:ext>
            </a:extLst>
          </p:cNvPr>
          <p:cNvSpPr txBox="1"/>
          <p:nvPr/>
        </p:nvSpPr>
        <p:spPr>
          <a:xfrm>
            <a:off x="581192" y="2307771"/>
            <a:ext cx="10667379" cy="2585323"/>
          </a:xfrm>
          <a:prstGeom prst="rect">
            <a:avLst/>
          </a:prstGeom>
          <a:noFill/>
        </p:spPr>
        <p:txBody>
          <a:bodyPr wrap="square" rtlCol="0">
            <a:spAutoFit/>
          </a:bodyPr>
          <a:lstStyle/>
          <a:p>
            <a:r>
              <a:rPr lang="fr-FR" dirty="0"/>
              <a:t>- Nos modèles prédisent correctement la Consommation d'énergie grâce aux variables explicatives que nous avons sélectionnées.</a:t>
            </a:r>
          </a:p>
          <a:p>
            <a:endParaRPr lang="fr-FR" dirty="0"/>
          </a:p>
          <a:p>
            <a:r>
              <a:rPr lang="fr-FR" dirty="0"/>
              <a:t>- Nous pouvons déduire la variable cible émission (TotalGHGEmissions) grâce à la variable cible consommation d'énergie(SiteEnergyUseWN(kBtu)). Cela est du à la forte corrélation entre ces deux variables.</a:t>
            </a:r>
          </a:p>
          <a:p>
            <a:endParaRPr lang="fr-FR" dirty="0"/>
          </a:p>
          <a:p>
            <a:r>
              <a:rPr lang="fr-FR" dirty="0"/>
              <a:t>- La variable ENERGYSTARScore n'est pas utile pour notre mission du fait du nombre de données manquantes et des contraintes pour les équipes métiers pour calculer cette variable. Cependant, avec un jeu de données plus fourni, il aurait été intéressant d'effectuer une modélisation de cette variable également.</a:t>
            </a:r>
          </a:p>
        </p:txBody>
      </p:sp>
    </p:spTree>
    <p:extLst>
      <p:ext uri="{BB962C8B-B14F-4D97-AF65-F5344CB8AC3E}">
        <p14:creationId xmlns:p14="http://schemas.microsoft.com/office/powerpoint/2010/main" val="284400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dirty="0">
                <a:solidFill>
                  <a:srgbClr val="FFFFFF"/>
                </a:solidFill>
              </a:rPr>
              <a:t>Merci de votre attention</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dirty="0">
                <a:solidFill>
                  <a:schemeClr val="bg2"/>
                </a:solidFill>
              </a:rPr>
              <a:t>Sherali ASSEFY</a:t>
            </a:r>
          </a:p>
          <a:p>
            <a:pPr rtl="0"/>
            <a:endParaRPr lang="fr-FR" dirty="0">
              <a:solidFill>
                <a:schemeClr val="bg2"/>
              </a:solidFill>
            </a:endParaRPr>
          </a:p>
          <a:p>
            <a:pPr rtl="0"/>
            <a:endParaRPr lang="fr-FR" dirty="0">
              <a:solidFill>
                <a:schemeClr val="bg2"/>
              </a:solidFill>
            </a:endParaRPr>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 Objectif</a:t>
            </a:r>
          </a:p>
        </p:txBody>
      </p:sp>
      <p:pic>
        <p:nvPicPr>
          <p:cNvPr id="11" name="Espace réservé au contenu 4" descr="Graphique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5" name="ZoneTexte 4">
            <a:extLst>
              <a:ext uri="{FF2B5EF4-FFF2-40B4-BE49-F238E27FC236}">
                <a16:creationId xmlns:a16="http://schemas.microsoft.com/office/drawing/2014/main" id="{6D2A7C66-5A12-4B33-90DE-CCBE2254130E}"/>
              </a:ext>
            </a:extLst>
          </p:cNvPr>
          <p:cNvSpPr txBox="1"/>
          <p:nvPr/>
        </p:nvSpPr>
        <p:spPr>
          <a:xfrm>
            <a:off x="6983896" y="2231480"/>
            <a:ext cx="4626913" cy="1938992"/>
          </a:xfrm>
          <a:prstGeom prst="rect">
            <a:avLst/>
          </a:prstGeom>
          <a:noFill/>
        </p:spPr>
        <p:txBody>
          <a:bodyPr wrap="square" rtlCol="0">
            <a:spAutoFit/>
          </a:bodyPr>
          <a:lstStyle/>
          <a:p>
            <a:pPr marL="285750" indent="-285750">
              <a:buFont typeface="Wingdings" panose="05000000000000000000" pitchFamily="2" charset="2"/>
              <a:buChar char="ü"/>
            </a:pPr>
            <a:r>
              <a:rPr lang="fr-FR" dirty="0"/>
              <a:t> </a:t>
            </a:r>
            <a:r>
              <a:rPr lang="fr-FR" sz="2000" dirty="0"/>
              <a:t>Prédire la Consommation d’énergie et les émissions de bâtiments de la ville de Seattle (USA)</a:t>
            </a:r>
          </a:p>
          <a:p>
            <a:pPr marL="285750" indent="-285750">
              <a:buFont typeface="Wingdings" panose="05000000000000000000" pitchFamily="2" charset="2"/>
              <a:buChar char="ü"/>
            </a:pPr>
            <a:endParaRPr lang="fr-FR" sz="2000" dirty="0"/>
          </a:p>
          <a:p>
            <a:pPr marL="285750" indent="-285750">
              <a:buFont typeface="Wingdings" panose="05000000000000000000" pitchFamily="2" charset="2"/>
              <a:buChar char="ü"/>
            </a:pPr>
            <a:r>
              <a:rPr lang="fr-FR" sz="2000" dirty="0"/>
              <a:t>Evaluer la pertinence de la variable ENERGYSTARScore</a:t>
            </a:r>
          </a:p>
        </p:txBody>
      </p:sp>
    </p:spTree>
    <p:extLst>
      <p:ext uri="{BB962C8B-B14F-4D97-AF65-F5344CB8AC3E}">
        <p14:creationId xmlns:p14="http://schemas.microsoft.com/office/powerpoint/2010/main" val="58834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FB3EFB-4F55-45E2-AAD1-75A652EB7947}"/>
              </a:ext>
            </a:extLst>
          </p:cNvPr>
          <p:cNvSpPr>
            <a:spLocks noGrp="1"/>
          </p:cNvSpPr>
          <p:nvPr>
            <p:ph type="title"/>
          </p:nvPr>
        </p:nvSpPr>
        <p:spPr/>
        <p:txBody>
          <a:bodyPr/>
          <a:lstStyle/>
          <a:p>
            <a:r>
              <a:rPr lang="fr-FR" dirty="0"/>
              <a:t>SCHEMAS DU PROCESS DE MODELISATION</a:t>
            </a:r>
          </a:p>
        </p:txBody>
      </p:sp>
      <p:graphicFrame>
        <p:nvGraphicFramePr>
          <p:cNvPr id="4" name="Espace réservé du contenu 3">
            <a:extLst>
              <a:ext uri="{FF2B5EF4-FFF2-40B4-BE49-F238E27FC236}">
                <a16:creationId xmlns:a16="http://schemas.microsoft.com/office/drawing/2014/main" id="{A8DA714F-665B-4EAE-8C18-A64DB2BD0E37}"/>
              </a:ext>
            </a:extLst>
          </p:cNvPr>
          <p:cNvGraphicFramePr>
            <a:graphicFrameLocks noGrp="1"/>
          </p:cNvGraphicFramePr>
          <p:nvPr>
            <p:ph idx="1"/>
            <p:extLst>
              <p:ext uri="{D42A27DB-BD31-4B8C-83A1-F6EECF244321}">
                <p14:modId xmlns:p14="http://schemas.microsoft.com/office/powerpoint/2010/main" val="415329071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42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6FB09-2D1A-43C1-B5F6-26FADF45CAF6}"/>
              </a:ext>
            </a:extLst>
          </p:cNvPr>
          <p:cNvSpPr>
            <a:spLocks noGrp="1"/>
          </p:cNvSpPr>
          <p:nvPr>
            <p:ph type="title"/>
          </p:nvPr>
        </p:nvSpPr>
        <p:spPr/>
        <p:txBody>
          <a:bodyPr/>
          <a:lstStyle/>
          <a:p>
            <a:r>
              <a:rPr lang="fr-FR" dirty="0"/>
              <a:t>Choix des variables cibles</a:t>
            </a:r>
          </a:p>
        </p:txBody>
      </p:sp>
      <p:sp>
        <p:nvSpPr>
          <p:cNvPr id="4" name="ZoneTexte 3">
            <a:extLst>
              <a:ext uri="{FF2B5EF4-FFF2-40B4-BE49-F238E27FC236}">
                <a16:creationId xmlns:a16="http://schemas.microsoft.com/office/drawing/2014/main" id="{8ED88BBD-A08D-48C7-AE5A-7750D1790A43}"/>
              </a:ext>
            </a:extLst>
          </p:cNvPr>
          <p:cNvSpPr txBox="1"/>
          <p:nvPr/>
        </p:nvSpPr>
        <p:spPr>
          <a:xfrm>
            <a:off x="581192" y="2061031"/>
            <a:ext cx="11204408" cy="4524315"/>
          </a:xfrm>
          <a:prstGeom prst="rect">
            <a:avLst/>
          </a:prstGeom>
          <a:noFill/>
        </p:spPr>
        <p:txBody>
          <a:bodyPr wrap="square" rtlCol="0">
            <a:spAutoFit/>
          </a:bodyPr>
          <a:lstStyle/>
          <a:p>
            <a:r>
              <a:rPr lang="fr-FR" dirty="0"/>
              <a:t>Conformément aux consignes (prédire la consommation d’énergie ET les émissions de bâtiments) nous allons sélectionner deux variables cibles pour atteindre notre objectif.</a:t>
            </a:r>
          </a:p>
          <a:p>
            <a:r>
              <a:rPr lang="fr-FR" dirty="0"/>
              <a:t>En l’occurrence les variables :</a:t>
            </a:r>
          </a:p>
          <a:p>
            <a:endParaRPr lang="fr-FR" dirty="0"/>
          </a:p>
          <a:p>
            <a:r>
              <a:rPr lang="fr-FR" b="1" dirty="0"/>
              <a:t>Pour la consommation d’énergie : </a:t>
            </a:r>
          </a:p>
          <a:p>
            <a:r>
              <a:rPr lang="fr-FR" b="1" dirty="0">
                <a:solidFill>
                  <a:srgbClr val="0070C0"/>
                </a:solidFill>
              </a:rPr>
              <a:t>SiteEnergyUseWN(kBtu)  </a:t>
            </a:r>
          </a:p>
          <a:p>
            <a:r>
              <a:rPr lang="en-US" dirty="0"/>
              <a:t>The annual amount of energy consumed by the property from all sources of energy, adjusted to what the property would have consumed during 30-year average weather conditions</a:t>
            </a:r>
          </a:p>
          <a:p>
            <a:endParaRPr lang="en-US" dirty="0"/>
          </a:p>
          <a:p>
            <a:r>
              <a:rPr lang="fr-FR" b="1" dirty="0"/>
              <a:t>Pour les émissions : </a:t>
            </a:r>
          </a:p>
          <a:p>
            <a:r>
              <a:rPr lang="fr-FR" b="1" dirty="0">
                <a:solidFill>
                  <a:srgbClr val="0070C0"/>
                </a:solidFill>
              </a:rPr>
              <a:t>TotalGHGEmissions:</a:t>
            </a:r>
          </a:p>
          <a:p>
            <a:r>
              <a:rPr lang="en-US" dirty="0"/>
              <a:t>The total amount of greenhouse gas emissions, including carbon dioxide, methane, and nitrous oxide gases released into the atmosphere as a result of energy consumption at the property, measured in metric tons of carbon dioxide equivalent</a:t>
            </a:r>
            <a:endParaRPr lang="fr-FR" dirty="0"/>
          </a:p>
          <a:p>
            <a:endParaRPr lang="fr-FR" dirty="0"/>
          </a:p>
          <a:p>
            <a:r>
              <a:rPr lang="fr-FR" b="1" dirty="0"/>
              <a:t>Cet objectif métier, va nous guider dans notre process nettoyage et de modélisation de nos données.</a:t>
            </a:r>
          </a:p>
        </p:txBody>
      </p:sp>
    </p:spTree>
    <p:extLst>
      <p:ext uri="{BB962C8B-B14F-4D97-AF65-F5344CB8AC3E}">
        <p14:creationId xmlns:p14="http://schemas.microsoft.com/office/powerpoint/2010/main" val="344633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a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fr-FR" dirty="0"/>
              <a:t>Nettoyage des données</a:t>
            </a:r>
          </a:p>
        </p:txBody>
      </p:sp>
      <p:graphicFrame>
        <p:nvGraphicFramePr>
          <p:cNvPr id="6" name="Espace réservé au contenu 5" descr="Graphique 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755023876"/>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9737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1. Nettoyage des données / Structure des données</a:t>
            </a:r>
          </a:p>
        </p:txBody>
      </p:sp>
      <p:pic>
        <p:nvPicPr>
          <p:cNvPr id="7" name="Image 6">
            <a:extLst>
              <a:ext uri="{FF2B5EF4-FFF2-40B4-BE49-F238E27FC236}">
                <a16:creationId xmlns:a16="http://schemas.microsoft.com/office/drawing/2014/main" id="{8A73B5EE-FE0F-4DD1-9676-C07CB6CC6EC4}"/>
              </a:ext>
            </a:extLst>
          </p:cNvPr>
          <p:cNvPicPr>
            <a:picLocks noChangeAspect="1"/>
          </p:cNvPicPr>
          <p:nvPr/>
        </p:nvPicPr>
        <p:blipFill>
          <a:blip r:embed="rId3"/>
          <a:stretch>
            <a:fillRect/>
          </a:stretch>
        </p:blipFill>
        <p:spPr>
          <a:xfrm>
            <a:off x="1017301" y="2354035"/>
            <a:ext cx="4518168" cy="2836326"/>
          </a:xfrm>
          <a:prstGeom prst="rect">
            <a:avLst/>
          </a:prstGeom>
        </p:spPr>
      </p:pic>
      <p:pic>
        <p:nvPicPr>
          <p:cNvPr id="9" name="Image 8">
            <a:extLst>
              <a:ext uri="{FF2B5EF4-FFF2-40B4-BE49-F238E27FC236}">
                <a16:creationId xmlns:a16="http://schemas.microsoft.com/office/drawing/2014/main" id="{194BB16E-0630-4AEB-BB32-415638275F92}"/>
              </a:ext>
            </a:extLst>
          </p:cNvPr>
          <p:cNvPicPr>
            <a:picLocks noChangeAspect="1"/>
          </p:cNvPicPr>
          <p:nvPr/>
        </p:nvPicPr>
        <p:blipFill>
          <a:blip r:embed="rId4"/>
          <a:stretch>
            <a:fillRect/>
          </a:stretch>
        </p:blipFill>
        <p:spPr>
          <a:xfrm>
            <a:off x="6532108" y="2354035"/>
            <a:ext cx="4449139" cy="2836326"/>
          </a:xfrm>
          <a:prstGeom prst="rect">
            <a:avLst/>
          </a:prstGeom>
        </p:spPr>
      </p:pic>
      <p:sp>
        <p:nvSpPr>
          <p:cNvPr id="10" name="ZoneTexte 9">
            <a:extLst>
              <a:ext uri="{FF2B5EF4-FFF2-40B4-BE49-F238E27FC236}">
                <a16:creationId xmlns:a16="http://schemas.microsoft.com/office/drawing/2014/main" id="{0E9AA7D4-6842-4267-8031-E4EC753FAC8D}"/>
              </a:ext>
            </a:extLst>
          </p:cNvPr>
          <p:cNvSpPr txBox="1"/>
          <p:nvPr/>
        </p:nvSpPr>
        <p:spPr>
          <a:xfrm>
            <a:off x="1209015" y="2400728"/>
            <a:ext cx="1254675" cy="369332"/>
          </a:xfrm>
          <a:prstGeom prst="rect">
            <a:avLst/>
          </a:prstGeom>
          <a:noFill/>
        </p:spPr>
        <p:txBody>
          <a:bodyPr wrap="square" rtlCol="0">
            <a:spAutoFit/>
          </a:bodyPr>
          <a:lstStyle/>
          <a:p>
            <a:r>
              <a:rPr lang="fr-FR" dirty="0">
                <a:solidFill>
                  <a:schemeClr val="accent3">
                    <a:lumMod val="50000"/>
                  </a:schemeClr>
                </a:solidFill>
              </a:rPr>
              <a:t>Data_2015</a:t>
            </a:r>
          </a:p>
        </p:txBody>
      </p:sp>
      <p:sp>
        <p:nvSpPr>
          <p:cNvPr id="12" name="ZoneTexte 11">
            <a:extLst>
              <a:ext uri="{FF2B5EF4-FFF2-40B4-BE49-F238E27FC236}">
                <a16:creationId xmlns:a16="http://schemas.microsoft.com/office/drawing/2014/main" id="{D17FCCE5-D21C-4021-96A9-62BE6973112B}"/>
              </a:ext>
            </a:extLst>
          </p:cNvPr>
          <p:cNvSpPr txBox="1"/>
          <p:nvPr/>
        </p:nvSpPr>
        <p:spPr>
          <a:xfrm>
            <a:off x="6876948" y="2400728"/>
            <a:ext cx="1303602" cy="369332"/>
          </a:xfrm>
          <a:prstGeom prst="rect">
            <a:avLst/>
          </a:prstGeom>
          <a:noFill/>
        </p:spPr>
        <p:txBody>
          <a:bodyPr wrap="square" rtlCol="0">
            <a:spAutoFit/>
          </a:bodyPr>
          <a:lstStyle/>
          <a:p>
            <a:r>
              <a:rPr lang="fr-FR" dirty="0">
                <a:solidFill>
                  <a:schemeClr val="accent3">
                    <a:lumMod val="50000"/>
                  </a:schemeClr>
                </a:solidFill>
              </a:rPr>
              <a:t>Data_2016</a:t>
            </a:r>
          </a:p>
        </p:txBody>
      </p:sp>
      <p:sp>
        <p:nvSpPr>
          <p:cNvPr id="3" name="Ellipse 2">
            <a:extLst>
              <a:ext uri="{FF2B5EF4-FFF2-40B4-BE49-F238E27FC236}">
                <a16:creationId xmlns:a16="http://schemas.microsoft.com/office/drawing/2014/main" id="{21BD6F99-8A1E-4748-BD1E-28EB516AF0A4}"/>
              </a:ext>
            </a:extLst>
          </p:cNvPr>
          <p:cNvSpPr/>
          <p:nvPr/>
        </p:nvSpPr>
        <p:spPr>
          <a:xfrm>
            <a:off x="4862334" y="3179298"/>
            <a:ext cx="397565" cy="260253"/>
          </a:xfrm>
          <a:prstGeom prst="ellipse">
            <a:avLst/>
          </a:prstGeom>
          <a:noFill/>
          <a:ln>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E7379584-A22A-4934-88F4-C67262F450BD}"/>
              </a:ext>
            </a:extLst>
          </p:cNvPr>
          <p:cNvSpPr/>
          <p:nvPr/>
        </p:nvSpPr>
        <p:spPr>
          <a:xfrm>
            <a:off x="10290123" y="3162882"/>
            <a:ext cx="397565" cy="260253"/>
          </a:xfrm>
          <a:prstGeom prst="ellipse">
            <a:avLst/>
          </a:prstGeom>
          <a:noFill/>
          <a:ln>
            <a:solidFill>
              <a:srgbClr val="FF0000">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 droite 3">
            <a:extLst>
              <a:ext uri="{FF2B5EF4-FFF2-40B4-BE49-F238E27FC236}">
                <a16:creationId xmlns:a16="http://schemas.microsoft.com/office/drawing/2014/main" id="{5C3A594D-37ED-49D7-A42D-28DAAA5B9A90}"/>
              </a:ext>
            </a:extLst>
          </p:cNvPr>
          <p:cNvSpPr/>
          <p:nvPr/>
        </p:nvSpPr>
        <p:spPr>
          <a:xfrm>
            <a:off x="5562520" y="3201568"/>
            <a:ext cx="942536"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65A36650-AEE5-45D1-BC47-976E298141F1}"/>
              </a:ext>
            </a:extLst>
          </p:cNvPr>
          <p:cNvSpPr txBox="1"/>
          <p:nvPr/>
        </p:nvSpPr>
        <p:spPr>
          <a:xfrm>
            <a:off x="1400244" y="5140027"/>
            <a:ext cx="9762037" cy="1477328"/>
          </a:xfrm>
          <a:prstGeom prst="rect">
            <a:avLst/>
          </a:prstGeom>
          <a:solidFill>
            <a:schemeClr val="accent1">
              <a:lumMod val="20000"/>
              <a:lumOff val="80000"/>
            </a:schemeClr>
          </a:solidFill>
        </p:spPr>
        <p:txBody>
          <a:bodyPr wrap="square" rtlCol="0">
            <a:spAutoFit/>
          </a:bodyPr>
          <a:lstStyle/>
          <a:p>
            <a:r>
              <a:rPr lang="fr-FR" b="1" u="sng" dirty="0"/>
              <a:t>Observation</a:t>
            </a:r>
            <a:r>
              <a:rPr lang="fr-FR" b="1" dirty="0"/>
              <a:t> : </a:t>
            </a:r>
            <a:r>
              <a:rPr lang="fr-FR" dirty="0"/>
              <a:t>Il y a une différence du nombre de variables entre 2015 et 2016</a:t>
            </a:r>
          </a:p>
          <a:p>
            <a:endParaRPr lang="fr-FR" dirty="0"/>
          </a:p>
          <a:p>
            <a:r>
              <a:rPr lang="fr-FR" dirty="0"/>
              <a:t>- Est-ce-que les variables des deux dataframes sont toutes identiques ?</a:t>
            </a:r>
          </a:p>
          <a:p>
            <a:r>
              <a:rPr lang="fr-FR" dirty="0"/>
              <a:t>- Sinon quelles sont les différences ? </a:t>
            </a:r>
          </a:p>
          <a:p>
            <a:r>
              <a:rPr lang="fr-FR" dirty="0"/>
              <a:t>- Dans le cas de différences, quelles variables sont à conserver et lesquelles doivent être supprimées ?</a:t>
            </a:r>
          </a:p>
        </p:txBody>
      </p:sp>
    </p:spTree>
    <p:extLst>
      <p:ext uri="{BB962C8B-B14F-4D97-AF65-F5344CB8AC3E}">
        <p14:creationId xmlns:p14="http://schemas.microsoft.com/office/powerpoint/2010/main" val="260118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PROCESS DE NETTOYAGE </a:t>
            </a:r>
          </a:p>
        </p:txBody>
      </p:sp>
      <p:sp>
        <p:nvSpPr>
          <p:cNvPr id="8" name="ZoneTexte 7">
            <a:extLst>
              <a:ext uri="{FF2B5EF4-FFF2-40B4-BE49-F238E27FC236}">
                <a16:creationId xmlns:a16="http://schemas.microsoft.com/office/drawing/2014/main" id="{5F969567-E967-44D7-9FB1-25DBBBEB3A9F}"/>
              </a:ext>
            </a:extLst>
          </p:cNvPr>
          <p:cNvSpPr txBox="1"/>
          <p:nvPr/>
        </p:nvSpPr>
        <p:spPr>
          <a:xfrm>
            <a:off x="834885" y="2398643"/>
            <a:ext cx="9965637" cy="3970318"/>
          </a:xfrm>
          <a:prstGeom prst="rect">
            <a:avLst/>
          </a:prstGeom>
          <a:noFill/>
        </p:spPr>
        <p:txBody>
          <a:bodyPr wrap="square" rtlCol="0">
            <a:spAutoFit/>
          </a:bodyPr>
          <a:lstStyle/>
          <a:p>
            <a:pPr marL="285750" indent="-285750">
              <a:buFont typeface="Wingdings" panose="05000000000000000000" pitchFamily="2" charset="2"/>
              <a:buChar char="Ø"/>
            </a:pPr>
            <a:r>
              <a:rPr lang="fr-FR" b="1" dirty="0"/>
              <a:t>Création d’une fonction pour vérifier les colonnes présentes dans les 2 dataframes :</a:t>
            </a:r>
          </a:p>
          <a:p>
            <a:pPr marL="742950" lvl="1" indent="-285750">
              <a:buFont typeface="Wingdings" panose="05000000000000000000" pitchFamily="2" charset="2"/>
              <a:buChar char="Ø"/>
            </a:pPr>
            <a:r>
              <a:rPr lang="fr-FR" dirty="0"/>
              <a:t>10 variables présentes dans data_2015 et absentes dans data_2016</a:t>
            </a:r>
          </a:p>
          <a:p>
            <a:pPr marL="742950" lvl="1" indent="-285750">
              <a:buFont typeface="Wingdings" panose="05000000000000000000" pitchFamily="2" charset="2"/>
              <a:buChar char="Ø"/>
            </a:pPr>
            <a:r>
              <a:rPr lang="fr-FR" dirty="0"/>
              <a:t>9 variables présentes dans data_2016 et absentes dans data_2015</a:t>
            </a:r>
          </a:p>
          <a:p>
            <a:pPr lvl="1"/>
            <a:endParaRPr lang="fr-FR" dirty="0"/>
          </a:p>
          <a:p>
            <a:pPr marL="285750" indent="-285750">
              <a:buFont typeface="Wingdings" panose="05000000000000000000" pitchFamily="2" charset="2"/>
              <a:buChar char="Ø"/>
            </a:pPr>
            <a:r>
              <a:rPr lang="fr-FR" b="1" dirty="0"/>
              <a:t>Traitement des données de localisation 2015 :</a:t>
            </a:r>
          </a:p>
          <a:p>
            <a:pPr marL="742950" lvl="1" indent="-285750">
              <a:buFont typeface="Wingdings" panose="05000000000000000000" pitchFamily="2" charset="2"/>
              <a:buChar char="Ø"/>
            </a:pPr>
            <a:r>
              <a:rPr lang="fr-FR" dirty="0"/>
              <a:t>Extraction des données de localisation se trouvant dans un double dictionnaire (nous retrouvons  ainsi les mêmes colonnes que data_2016)</a:t>
            </a:r>
          </a:p>
          <a:p>
            <a:pPr marL="742950" lvl="1"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b="1" dirty="0"/>
              <a:t>Correction des colonnes avec une orthographe différente  entre 2015 et 2016 : </a:t>
            </a:r>
          </a:p>
          <a:p>
            <a:pPr marL="742950" lvl="1" indent="-285750">
              <a:buFont typeface="Wingdings" panose="05000000000000000000" pitchFamily="2" charset="2"/>
              <a:buChar char="Ø"/>
            </a:pPr>
            <a:r>
              <a:rPr lang="fr-FR" dirty="0"/>
              <a:t>Variables  : Comments, TotalGHGEmissions, GHGEmissionsIntensity</a:t>
            </a:r>
          </a:p>
          <a:p>
            <a:pPr lvl="1"/>
            <a:endParaRPr lang="fr-FR" dirty="0"/>
          </a:p>
          <a:p>
            <a:pPr lvl="1"/>
            <a:endParaRPr lang="fr-FR" b="1" dirty="0"/>
          </a:p>
          <a:p>
            <a:pPr marL="285750" indent="-285750">
              <a:buFont typeface="Wingdings" panose="05000000000000000000" pitchFamily="2" charset="2"/>
              <a:buChar char="Ø"/>
            </a:pPr>
            <a:r>
              <a:rPr lang="fr-FR" b="1" dirty="0"/>
              <a:t>Suppression des variables présentes dans data_2015 et absentes dans data_2016</a:t>
            </a:r>
          </a:p>
          <a:p>
            <a:pPr lvl="1"/>
            <a:endParaRPr lang="fr-FR" dirty="0"/>
          </a:p>
        </p:txBody>
      </p:sp>
    </p:spTree>
    <p:extLst>
      <p:ext uri="{BB962C8B-B14F-4D97-AF65-F5344CB8AC3E}">
        <p14:creationId xmlns:p14="http://schemas.microsoft.com/office/powerpoint/2010/main" val="49760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PROCESS DE NETTOYAGE </a:t>
            </a:r>
          </a:p>
        </p:txBody>
      </p:sp>
      <p:sp>
        <p:nvSpPr>
          <p:cNvPr id="8" name="ZoneTexte 7">
            <a:extLst>
              <a:ext uri="{FF2B5EF4-FFF2-40B4-BE49-F238E27FC236}">
                <a16:creationId xmlns:a16="http://schemas.microsoft.com/office/drawing/2014/main" id="{5F969567-E967-44D7-9FB1-25DBBBEB3A9F}"/>
              </a:ext>
            </a:extLst>
          </p:cNvPr>
          <p:cNvSpPr txBox="1"/>
          <p:nvPr/>
        </p:nvSpPr>
        <p:spPr>
          <a:xfrm>
            <a:off x="768626" y="2292626"/>
            <a:ext cx="10336696" cy="923330"/>
          </a:xfrm>
          <a:prstGeom prst="rect">
            <a:avLst/>
          </a:prstGeom>
          <a:noFill/>
        </p:spPr>
        <p:txBody>
          <a:bodyPr wrap="square" rtlCol="0">
            <a:spAutoFit/>
          </a:bodyPr>
          <a:lstStyle/>
          <a:p>
            <a:pPr marL="285750" indent="-285750">
              <a:buFont typeface="Wingdings" panose="05000000000000000000" pitchFamily="2" charset="2"/>
              <a:buChar char="Ø"/>
            </a:pPr>
            <a:r>
              <a:rPr lang="fr-FR" b="1" dirty="0"/>
              <a:t>Concaténation des 2 dataframes </a:t>
            </a:r>
          </a:p>
          <a:p>
            <a:pPr marL="742950" lvl="1" indent="-285750">
              <a:buFont typeface="Wingdings" panose="05000000000000000000" pitchFamily="2" charset="2"/>
              <a:buChar char="Ø"/>
            </a:pPr>
            <a:r>
              <a:rPr lang="fr-FR" dirty="0"/>
              <a:t>On prend la moyenne des variables numériques des 2 années</a:t>
            </a:r>
          </a:p>
          <a:p>
            <a:pPr marL="742950" lvl="1" indent="-285750">
              <a:buFont typeface="Wingdings" panose="05000000000000000000" pitchFamily="2" charset="2"/>
              <a:buChar char="Ø"/>
            </a:pPr>
            <a:r>
              <a:rPr lang="fr-FR" dirty="0"/>
              <a:t>On supprime les doublons en se basant sur OSEBuildingID</a:t>
            </a:r>
          </a:p>
        </p:txBody>
      </p:sp>
      <p:pic>
        <p:nvPicPr>
          <p:cNvPr id="4" name="Image 3">
            <a:extLst>
              <a:ext uri="{FF2B5EF4-FFF2-40B4-BE49-F238E27FC236}">
                <a16:creationId xmlns:a16="http://schemas.microsoft.com/office/drawing/2014/main" id="{6B73917E-4172-43BC-AE42-46CBD51AD977}"/>
              </a:ext>
            </a:extLst>
          </p:cNvPr>
          <p:cNvPicPr>
            <a:picLocks noChangeAspect="1"/>
          </p:cNvPicPr>
          <p:nvPr/>
        </p:nvPicPr>
        <p:blipFill>
          <a:blip r:embed="rId3"/>
          <a:stretch>
            <a:fillRect/>
          </a:stretch>
        </p:blipFill>
        <p:spPr>
          <a:xfrm>
            <a:off x="3104203" y="3923842"/>
            <a:ext cx="4510088" cy="2894096"/>
          </a:xfrm>
          <a:prstGeom prst="rect">
            <a:avLst/>
          </a:prstGeom>
        </p:spPr>
      </p:pic>
      <p:sp>
        <p:nvSpPr>
          <p:cNvPr id="5" name="ZoneTexte 4">
            <a:extLst>
              <a:ext uri="{FF2B5EF4-FFF2-40B4-BE49-F238E27FC236}">
                <a16:creationId xmlns:a16="http://schemas.microsoft.com/office/drawing/2014/main" id="{13959AEC-54F6-4619-930C-F7E937BE24F1}"/>
              </a:ext>
            </a:extLst>
          </p:cNvPr>
          <p:cNvSpPr txBox="1"/>
          <p:nvPr/>
        </p:nvSpPr>
        <p:spPr>
          <a:xfrm>
            <a:off x="2862470" y="3215956"/>
            <a:ext cx="4751821" cy="707886"/>
          </a:xfrm>
          <a:prstGeom prst="rect">
            <a:avLst/>
          </a:prstGeom>
          <a:noFill/>
        </p:spPr>
        <p:txBody>
          <a:bodyPr wrap="square" rtlCol="0">
            <a:spAutoFit/>
          </a:bodyPr>
          <a:lstStyle/>
          <a:p>
            <a:r>
              <a:rPr lang="fr-FR" sz="2000" dirty="0">
                <a:solidFill>
                  <a:schemeClr val="accent2">
                    <a:lumMod val="75000"/>
                  </a:schemeClr>
                </a:solidFill>
              </a:rPr>
              <a:t>         Nouvelle structure de données </a:t>
            </a:r>
          </a:p>
          <a:p>
            <a:r>
              <a:rPr lang="fr-FR" sz="2000" dirty="0">
                <a:solidFill>
                  <a:schemeClr val="accent2">
                    <a:lumMod val="75000"/>
                  </a:schemeClr>
                </a:solidFill>
              </a:rPr>
              <a:t>suite à la concaténation des 2 dataframes</a:t>
            </a:r>
          </a:p>
        </p:txBody>
      </p:sp>
    </p:spTree>
    <p:extLst>
      <p:ext uri="{BB962C8B-B14F-4D97-AF65-F5344CB8AC3E}">
        <p14:creationId xmlns:p14="http://schemas.microsoft.com/office/powerpoint/2010/main" val="3924898413"/>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de pointe</Template>
  <TotalTime>3547</TotalTime>
  <Words>1262</Words>
  <Application>Microsoft Office PowerPoint</Application>
  <PresentationFormat>Grand écran</PresentationFormat>
  <Paragraphs>176</Paragraphs>
  <Slides>29</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Calibri</vt:lpstr>
      <vt:lpstr>Gill Sans MT</vt:lpstr>
      <vt:lpstr>Wingdings</vt:lpstr>
      <vt:lpstr>Wingdings 2</vt:lpstr>
      <vt:lpstr>Dividende</vt:lpstr>
      <vt:lpstr>P4 – ANTICIPER LES BESOINS EN CONSOMMATION ELECTRIQUE DE BATIMENTS </vt:lpstr>
      <vt:lpstr>PLAN DE PRESENTATION</vt:lpstr>
      <vt:lpstr> Objectif</vt:lpstr>
      <vt:lpstr>SCHEMAS DU PROCESS DE MODELISATION</vt:lpstr>
      <vt:lpstr>Choix des variables cibles</vt:lpstr>
      <vt:lpstr>Nettoyage des données</vt:lpstr>
      <vt:lpstr>1. Nettoyage des données / Structure des données</vt:lpstr>
      <vt:lpstr>PROCESS DE NETTOYAGE </vt:lpstr>
      <vt:lpstr>PROCESS DE NETTOYAGE </vt:lpstr>
      <vt:lpstr>PROCESS DE NETTOYAGE </vt:lpstr>
      <vt:lpstr>PROCESS DE NETTOYAGE </vt:lpstr>
      <vt:lpstr>PROCESS DE NETTOYAGE </vt:lpstr>
      <vt:lpstr>PROCESS DE NETTOYAGE  </vt:lpstr>
      <vt:lpstr>Analyse univariée variables numériques </vt:lpstr>
      <vt:lpstr>Analyse univariée variables numériques </vt:lpstr>
      <vt:lpstr>Création d’UNE VARIABLE POUR EXPRIMER LA VETUSTE DES BATIMENTS</vt:lpstr>
      <vt:lpstr>Analyse univariée des variables catégorielles</vt:lpstr>
      <vt:lpstr>ANALYSE BI-VARIEE  / Matrice de corrélation</vt:lpstr>
      <vt:lpstr>MODELISATION</vt:lpstr>
      <vt:lpstr>PREPARATION DES Données / FEATURE ENGINEERING </vt:lpstr>
      <vt:lpstr>PREPARATION DES Données / FEATURE ENGINEERING </vt:lpstr>
      <vt:lpstr>Modélisation : Quatre Modèles prédiction d’énergie</vt:lpstr>
      <vt:lpstr>Evaluation des modèles \ RMSE </vt:lpstr>
      <vt:lpstr>Evaluation des modèles \ R2</vt:lpstr>
      <vt:lpstr>Evaluation des modèles \ Temps de traitement</vt:lpstr>
      <vt:lpstr>Evaluation des modèles \ SYNTHèse</vt:lpstr>
      <vt:lpstr>Modélisation / LE modèle émission</vt:lpstr>
      <vt:lpstr>CONCLUSION </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 ANTICIPER LES BESOINS EN CONSOMMATION ELECTRIQUE DE BATIMENTS</dc:title>
  <dc:creator>SHERALI ASSEFY</dc:creator>
  <cp:lastModifiedBy>SHERALI ASSEFY</cp:lastModifiedBy>
  <cp:revision>50</cp:revision>
  <dcterms:created xsi:type="dcterms:W3CDTF">2021-06-25T15:26:33Z</dcterms:created>
  <dcterms:modified xsi:type="dcterms:W3CDTF">2022-04-18T16:30:43Z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