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1" r:id="rId6"/>
    <p:sldId id="258" r:id="rId7"/>
    <p:sldId id="273" r:id="rId8"/>
    <p:sldId id="25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9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260" r:id="rId3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Nettoyage &amp; ingénierie des données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Exploration des données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Modélisations envisagées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5D550-2B97-455E-BAD9-604A7EE2BB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F9DE95-F9D8-4278-A334-9DFAC3929BCA}">
      <dgm:prSet phldrT="[Texte]"/>
      <dgm:spPr/>
      <dgm:t>
        <a:bodyPr/>
        <a:lstStyle/>
        <a:p>
          <a:r>
            <a:rPr lang="fr-FR" dirty="0"/>
            <a:t>Analyse de la structure des données &amp; Nettoyage</a:t>
          </a:r>
        </a:p>
      </dgm:t>
    </dgm:pt>
    <dgm:pt modelId="{F91F9796-D8D7-4EE9-ADD3-4E292CED04E3}" type="parTrans" cxnId="{9B1160E0-1055-4498-B773-C3F8A185AADA}">
      <dgm:prSet/>
      <dgm:spPr/>
      <dgm:t>
        <a:bodyPr/>
        <a:lstStyle/>
        <a:p>
          <a:endParaRPr lang="fr-FR"/>
        </a:p>
      </dgm:t>
    </dgm:pt>
    <dgm:pt modelId="{063035CA-0816-4A1F-8F29-3B74E49B3AFF}" type="sibTrans" cxnId="{9B1160E0-1055-4498-B773-C3F8A185AADA}">
      <dgm:prSet/>
      <dgm:spPr/>
      <dgm:t>
        <a:bodyPr/>
        <a:lstStyle/>
        <a:p>
          <a:endParaRPr lang="fr-FR"/>
        </a:p>
      </dgm:t>
    </dgm:pt>
    <dgm:pt modelId="{22BFA45D-2D69-4278-9E9F-0FC0A085C6DB}">
      <dgm:prSet/>
      <dgm:spPr/>
      <dgm:t>
        <a:bodyPr/>
        <a:lstStyle/>
        <a:p>
          <a:r>
            <a:rPr lang="fr-FR" dirty="0"/>
            <a:t>Analyse exploratoire &amp; Feature Engineering</a:t>
          </a:r>
        </a:p>
      </dgm:t>
    </dgm:pt>
    <dgm:pt modelId="{40DFD42C-DAF9-4660-B37D-AE93A0E50034}" type="parTrans" cxnId="{A87CF067-F546-486F-9DA9-1E422A23FC13}">
      <dgm:prSet/>
      <dgm:spPr/>
      <dgm:t>
        <a:bodyPr/>
        <a:lstStyle/>
        <a:p>
          <a:endParaRPr lang="fr-FR"/>
        </a:p>
      </dgm:t>
    </dgm:pt>
    <dgm:pt modelId="{072EF47D-3B6C-49B5-A806-2AB069E0FBF9}" type="sibTrans" cxnId="{A87CF067-F546-486F-9DA9-1E422A23FC13}">
      <dgm:prSet/>
      <dgm:spPr/>
      <dgm:t>
        <a:bodyPr/>
        <a:lstStyle/>
        <a:p>
          <a:endParaRPr lang="fr-FR"/>
        </a:p>
      </dgm:t>
    </dgm:pt>
    <dgm:pt modelId="{12F5404F-CBDD-4895-A486-8B93DF1CD9BC}">
      <dgm:prSet/>
      <dgm:spPr/>
      <dgm:t>
        <a:bodyPr/>
        <a:lstStyle/>
        <a:p>
          <a:r>
            <a:rPr lang="fr-FR" dirty="0"/>
            <a:t>Modélisation avec classification non supervisée</a:t>
          </a:r>
        </a:p>
      </dgm:t>
    </dgm:pt>
    <dgm:pt modelId="{1C64B841-A50B-4B0C-8B20-F2EB0C709CA4}" type="parTrans" cxnId="{3314AEF4-034F-4FE6-AF28-28F46A46BFE8}">
      <dgm:prSet/>
      <dgm:spPr/>
      <dgm:t>
        <a:bodyPr/>
        <a:lstStyle/>
        <a:p>
          <a:endParaRPr lang="fr-FR"/>
        </a:p>
      </dgm:t>
    </dgm:pt>
    <dgm:pt modelId="{DFAF0CDB-F30E-4D5D-90AC-426DE4AAA060}" type="sibTrans" cxnId="{3314AEF4-034F-4FE6-AF28-28F46A46BFE8}">
      <dgm:prSet/>
      <dgm:spPr/>
      <dgm:t>
        <a:bodyPr/>
        <a:lstStyle/>
        <a:p>
          <a:endParaRPr lang="fr-FR"/>
        </a:p>
      </dgm:t>
    </dgm:pt>
    <dgm:pt modelId="{40A1B2A0-75E2-4E20-B782-F29BFC8FE7D6}">
      <dgm:prSet/>
      <dgm:spPr/>
      <dgm:t>
        <a:bodyPr/>
        <a:lstStyle/>
        <a:p>
          <a:r>
            <a:rPr lang="fr-FR" dirty="0"/>
            <a:t>Evaluation &amp; choix des modèles adéquats</a:t>
          </a:r>
        </a:p>
      </dgm:t>
    </dgm:pt>
    <dgm:pt modelId="{F4D51EB5-6053-4213-AD8B-D80D866D4E6A}" type="parTrans" cxnId="{DE9D4EDF-E20E-41F9-ADD3-0990A212A899}">
      <dgm:prSet/>
      <dgm:spPr/>
      <dgm:t>
        <a:bodyPr/>
        <a:lstStyle/>
        <a:p>
          <a:endParaRPr lang="fr-FR"/>
        </a:p>
      </dgm:t>
    </dgm:pt>
    <dgm:pt modelId="{901C187B-3497-41A1-B5F7-638A709204B8}" type="sibTrans" cxnId="{DE9D4EDF-E20E-41F9-ADD3-0990A212A899}">
      <dgm:prSet/>
      <dgm:spPr/>
      <dgm:t>
        <a:bodyPr/>
        <a:lstStyle/>
        <a:p>
          <a:endParaRPr lang="fr-FR"/>
        </a:p>
      </dgm:t>
    </dgm:pt>
    <dgm:pt modelId="{D2D63EE6-77A7-4AC8-87A5-F614279E8FC0}">
      <dgm:prSet/>
      <dgm:spPr/>
      <dgm:t>
        <a:bodyPr/>
        <a:lstStyle/>
        <a:p>
          <a:r>
            <a:rPr lang="fr-FR" dirty="0"/>
            <a:t>Explication des clusters</a:t>
          </a:r>
        </a:p>
      </dgm:t>
    </dgm:pt>
    <dgm:pt modelId="{6544D781-5071-4F49-8E30-9E1772CB754C}" type="parTrans" cxnId="{CC78A5F2-95E4-4CB5-BFD4-D342E0D51061}">
      <dgm:prSet/>
      <dgm:spPr/>
      <dgm:t>
        <a:bodyPr/>
        <a:lstStyle/>
        <a:p>
          <a:endParaRPr lang="fr-FR"/>
        </a:p>
      </dgm:t>
    </dgm:pt>
    <dgm:pt modelId="{996844FA-7FB5-44E3-9C41-6225AE8ACA86}" type="sibTrans" cxnId="{CC78A5F2-95E4-4CB5-BFD4-D342E0D51061}">
      <dgm:prSet/>
      <dgm:spPr/>
      <dgm:t>
        <a:bodyPr/>
        <a:lstStyle/>
        <a:p>
          <a:endParaRPr lang="fr-FR"/>
        </a:p>
      </dgm:t>
    </dgm:pt>
    <dgm:pt modelId="{24AA5471-E6E0-47CC-932B-79ED314CE91A}" type="pres">
      <dgm:prSet presAssocID="{7855D550-2B97-455E-BAD9-604A7EE2BBC4}" presName="Name0" presStyleCnt="0">
        <dgm:presLayoutVars>
          <dgm:dir/>
          <dgm:resizeHandles val="exact"/>
        </dgm:presLayoutVars>
      </dgm:prSet>
      <dgm:spPr/>
    </dgm:pt>
    <dgm:pt modelId="{730915AA-22AF-4191-B8D8-9A5786A1D106}" type="pres">
      <dgm:prSet presAssocID="{2EF9DE95-F9D8-4278-A334-9DFAC3929BCA}" presName="node" presStyleLbl="node1" presStyleIdx="0" presStyleCnt="5" custLinFactY="16535" custLinFactNeighborY="100000">
        <dgm:presLayoutVars>
          <dgm:bulletEnabled val="1"/>
        </dgm:presLayoutVars>
      </dgm:prSet>
      <dgm:spPr/>
    </dgm:pt>
    <dgm:pt modelId="{8D732E49-1D1E-483B-9B5B-116671A64D20}" type="pres">
      <dgm:prSet presAssocID="{063035CA-0816-4A1F-8F29-3B74E49B3AFF}" presName="sibTrans" presStyleLbl="sibTrans2D1" presStyleIdx="0" presStyleCnt="4"/>
      <dgm:spPr/>
    </dgm:pt>
    <dgm:pt modelId="{60FEF867-1E10-4092-9265-27092168EE15}" type="pres">
      <dgm:prSet presAssocID="{063035CA-0816-4A1F-8F29-3B74E49B3AFF}" presName="connectorText" presStyleLbl="sibTrans2D1" presStyleIdx="0" presStyleCnt="4"/>
      <dgm:spPr/>
    </dgm:pt>
    <dgm:pt modelId="{8EB4D7E4-6559-473A-A3D1-C3D36AC0504E}" type="pres">
      <dgm:prSet presAssocID="{22BFA45D-2D69-4278-9E9F-0FC0A085C6DB}" presName="node" presStyleLbl="node1" presStyleIdx="1" presStyleCnt="5" custLinFactY="16535" custLinFactNeighborY="100000">
        <dgm:presLayoutVars>
          <dgm:bulletEnabled val="1"/>
        </dgm:presLayoutVars>
      </dgm:prSet>
      <dgm:spPr/>
    </dgm:pt>
    <dgm:pt modelId="{D6409EFF-F588-4923-8E4E-A6ECD5EAC8ED}" type="pres">
      <dgm:prSet presAssocID="{072EF47D-3B6C-49B5-A806-2AB069E0FBF9}" presName="sibTrans" presStyleLbl="sibTrans2D1" presStyleIdx="1" presStyleCnt="4"/>
      <dgm:spPr/>
    </dgm:pt>
    <dgm:pt modelId="{EFD2BCAF-C330-41AF-AC83-D89863084E15}" type="pres">
      <dgm:prSet presAssocID="{072EF47D-3B6C-49B5-A806-2AB069E0FBF9}" presName="connectorText" presStyleLbl="sibTrans2D1" presStyleIdx="1" presStyleCnt="4"/>
      <dgm:spPr/>
    </dgm:pt>
    <dgm:pt modelId="{3465AE9F-CDDD-45C7-988B-00F734072FDA}" type="pres">
      <dgm:prSet presAssocID="{12F5404F-CBDD-4895-A486-8B93DF1CD9BC}" presName="node" presStyleLbl="node1" presStyleIdx="2" presStyleCnt="5" custLinFactY="16535" custLinFactNeighborY="100000">
        <dgm:presLayoutVars>
          <dgm:bulletEnabled val="1"/>
        </dgm:presLayoutVars>
      </dgm:prSet>
      <dgm:spPr/>
    </dgm:pt>
    <dgm:pt modelId="{CCE31995-0159-4B61-B108-FDE71DBB4FCD}" type="pres">
      <dgm:prSet presAssocID="{DFAF0CDB-F30E-4D5D-90AC-426DE4AAA060}" presName="sibTrans" presStyleLbl="sibTrans2D1" presStyleIdx="2" presStyleCnt="4"/>
      <dgm:spPr/>
    </dgm:pt>
    <dgm:pt modelId="{68693A74-C17D-4595-B427-7BCF0D669058}" type="pres">
      <dgm:prSet presAssocID="{DFAF0CDB-F30E-4D5D-90AC-426DE4AAA060}" presName="connectorText" presStyleLbl="sibTrans2D1" presStyleIdx="2" presStyleCnt="4"/>
      <dgm:spPr/>
    </dgm:pt>
    <dgm:pt modelId="{B879FDDF-51FB-441D-B82B-8FB092587934}" type="pres">
      <dgm:prSet presAssocID="{40A1B2A0-75E2-4E20-B782-F29BFC8FE7D6}" presName="node" presStyleLbl="node1" presStyleIdx="3" presStyleCnt="5" custLinFactY="16535" custLinFactNeighborY="100000">
        <dgm:presLayoutVars>
          <dgm:bulletEnabled val="1"/>
        </dgm:presLayoutVars>
      </dgm:prSet>
      <dgm:spPr/>
    </dgm:pt>
    <dgm:pt modelId="{F3A121BC-ECAE-49BE-A3B2-0B9013A94C1E}" type="pres">
      <dgm:prSet presAssocID="{901C187B-3497-41A1-B5F7-638A709204B8}" presName="sibTrans" presStyleLbl="sibTrans2D1" presStyleIdx="3" presStyleCnt="4"/>
      <dgm:spPr/>
    </dgm:pt>
    <dgm:pt modelId="{10E6F0C7-E913-4380-AFA3-3B5A133BA0C8}" type="pres">
      <dgm:prSet presAssocID="{901C187B-3497-41A1-B5F7-638A709204B8}" presName="connectorText" presStyleLbl="sibTrans2D1" presStyleIdx="3" presStyleCnt="4"/>
      <dgm:spPr/>
    </dgm:pt>
    <dgm:pt modelId="{6F582384-C9CC-46AC-9EC4-56425D9915AE}" type="pres">
      <dgm:prSet presAssocID="{D2D63EE6-77A7-4AC8-87A5-F614279E8FC0}" presName="node" presStyleLbl="node1" presStyleIdx="4" presStyleCnt="5" custLinFactY="4604" custLinFactNeighborX="782" custLinFactNeighborY="100000">
        <dgm:presLayoutVars>
          <dgm:bulletEnabled val="1"/>
        </dgm:presLayoutVars>
      </dgm:prSet>
      <dgm:spPr/>
    </dgm:pt>
  </dgm:ptLst>
  <dgm:cxnLst>
    <dgm:cxn modelId="{7EEAD421-AE2A-447C-8B6A-297B735D2818}" type="presOf" srcId="{072EF47D-3B6C-49B5-A806-2AB069E0FBF9}" destId="{EFD2BCAF-C330-41AF-AC83-D89863084E15}" srcOrd="1" destOrd="0" presId="urn:microsoft.com/office/officeart/2005/8/layout/process1"/>
    <dgm:cxn modelId="{CFC86C2D-E9C7-4108-8E15-914ACFC805FA}" type="presOf" srcId="{22BFA45D-2D69-4278-9E9F-0FC0A085C6DB}" destId="{8EB4D7E4-6559-473A-A3D1-C3D36AC0504E}" srcOrd="0" destOrd="0" presId="urn:microsoft.com/office/officeart/2005/8/layout/process1"/>
    <dgm:cxn modelId="{0ECB0836-C935-4420-8D93-2DDC97D1FFB1}" type="presOf" srcId="{2EF9DE95-F9D8-4278-A334-9DFAC3929BCA}" destId="{730915AA-22AF-4191-B8D8-9A5786A1D106}" srcOrd="0" destOrd="0" presId="urn:microsoft.com/office/officeart/2005/8/layout/process1"/>
    <dgm:cxn modelId="{A87CF067-F546-486F-9DA9-1E422A23FC13}" srcId="{7855D550-2B97-455E-BAD9-604A7EE2BBC4}" destId="{22BFA45D-2D69-4278-9E9F-0FC0A085C6DB}" srcOrd="1" destOrd="0" parTransId="{40DFD42C-DAF9-4660-B37D-AE93A0E50034}" sibTransId="{072EF47D-3B6C-49B5-A806-2AB069E0FBF9}"/>
    <dgm:cxn modelId="{B5B60A73-CD64-4542-B7EF-7E97E0A29C6E}" type="presOf" srcId="{DFAF0CDB-F30E-4D5D-90AC-426DE4AAA060}" destId="{68693A74-C17D-4595-B427-7BCF0D669058}" srcOrd="1" destOrd="0" presId="urn:microsoft.com/office/officeart/2005/8/layout/process1"/>
    <dgm:cxn modelId="{57707B75-E97A-4561-BE02-FACC893AFE94}" type="presOf" srcId="{901C187B-3497-41A1-B5F7-638A709204B8}" destId="{F3A121BC-ECAE-49BE-A3B2-0B9013A94C1E}" srcOrd="0" destOrd="0" presId="urn:microsoft.com/office/officeart/2005/8/layout/process1"/>
    <dgm:cxn modelId="{469D1E76-6303-4CE6-95BE-5CA186BD7550}" type="presOf" srcId="{063035CA-0816-4A1F-8F29-3B74E49B3AFF}" destId="{8D732E49-1D1E-483B-9B5B-116671A64D20}" srcOrd="0" destOrd="0" presId="urn:microsoft.com/office/officeart/2005/8/layout/process1"/>
    <dgm:cxn modelId="{1D926E76-6B59-4CB3-99DD-F583C208B7A2}" type="presOf" srcId="{12F5404F-CBDD-4895-A486-8B93DF1CD9BC}" destId="{3465AE9F-CDDD-45C7-988B-00F734072FDA}" srcOrd="0" destOrd="0" presId="urn:microsoft.com/office/officeart/2005/8/layout/process1"/>
    <dgm:cxn modelId="{037D3378-AF5A-4A9B-AD3D-6DB820637CAD}" type="presOf" srcId="{901C187B-3497-41A1-B5F7-638A709204B8}" destId="{10E6F0C7-E913-4380-AFA3-3B5A133BA0C8}" srcOrd="1" destOrd="0" presId="urn:microsoft.com/office/officeart/2005/8/layout/process1"/>
    <dgm:cxn modelId="{BC45BA80-F822-46A5-9121-E380FA5E81D5}" type="presOf" srcId="{DFAF0CDB-F30E-4D5D-90AC-426DE4AAA060}" destId="{CCE31995-0159-4B61-B108-FDE71DBB4FCD}" srcOrd="0" destOrd="0" presId="urn:microsoft.com/office/officeart/2005/8/layout/process1"/>
    <dgm:cxn modelId="{DF5FBFB8-D9BD-48CF-8D01-DDACE0EF9257}" type="presOf" srcId="{063035CA-0816-4A1F-8F29-3B74E49B3AFF}" destId="{60FEF867-1E10-4092-9265-27092168EE15}" srcOrd="1" destOrd="0" presId="urn:microsoft.com/office/officeart/2005/8/layout/process1"/>
    <dgm:cxn modelId="{58579FCF-F999-400F-A983-9B0580C65270}" type="presOf" srcId="{40A1B2A0-75E2-4E20-B782-F29BFC8FE7D6}" destId="{B879FDDF-51FB-441D-B82B-8FB092587934}" srcOrd="0" destOrd="0" presId="urn:microsoft.com/office/officeart/2005/8/layout/process1"/>
    <dgm:cxn modelId="{1CF306D7-B104-4B55-A5C6-1AD75240A24A}" type="presOf" srcId="{7855D550-2B97-455E-BAD9-604A7EE2BBC4}" destId="{24AA5471-E6E0-47CC-932B-79ED314CE91A}" srcOrd="0" destOrd="0" presId="urn:microsoft.com/office/officeart/2005/8/layout/process1"/>
    <dgm:cxn modelId="{DE9D4EDF-E20E-41F9-ADD3-0990A212A899}" srcId="{7855D550-2B97-455E-BAD9-604A7EE2BBC4}" destId="{40A1B2A0-75E2-4E20-B782-F29BFC8FE7D6}" srcOrd="3" destOrd="0" parTransId="{F4D51EB5-6053-4213-AD8B-D80D866D4E6A}" sibTransId="{901C187B-3497-41A1-B5F7-638A709204B8}"/>
    <dgm:cxn modelId="{9B1160E0-1055-4498-B773-C3F8A185AADA}" srcId="{7855D550-2B97-455E-BAD9-604A7EE2BBC4}" destId="{2EF9DE95-F9D8-4278-A334-9DFAC3929BCA}" srcOrd="0" destOrd="0" parTransId="{F91F9796-D8D7-4EE9-ADD3-4E292CED04E3}" sibTransId="{063035CA-0816-4A1F-8F29-3B74E49B3AFF}"/>
    <dgm:cxn modelId="{CC78A5F2-95E4-4CB5-BFD4-D342E0D51061}" srcId="{7855D550-2B97-455E-BAD9-604A7EE2BBC4}" destId="{D2D63EE6-77A7-4AC8-87A5-F614279E8FC0}" srcOrd="4" destOrd="0" parTransId="{6544D781-5071-4F49-8E30-9E1772CB754C}" sibTransId="{996844FA-7FB5-44E3-9C41-6225AE8ACA86}"/>
    <dgm:cxn modelId="{3314AEF4-034F-4FE6-AF28-28F46A46BFE8}" srcId="{7855D550-2B97-455E-BAD9-604A7EE2BBC4}" destId="{12F5404F-CBDD-4895-A486-8B93DF1CD9BC}" srcOrd="2" destOrd="0" parTransId="{1C64B841-A50B-4B0C-8B20-F2EB0C709CA4}" sibTransId="{DFAF0CDB-F30E-4D5D-90AC-426DE4AAA060}"/>
    <dgm:cxn modelId="{4354FDF9-124E-4C24-AB0C-A2DD72D70AAB}" type="presOf" srcId="{D2D63EE6-77A7-4AC8-87A5-F614279E8FC0}" destId="{6F582384-C9CC-46AC-9EC4-56425D9915AE}" srcOrd="0" destOrd="0" presId="urn:microsoft.com/office/officeart/2005/8/layout/process1"/>
    <dgm:cxn modelId="{8CE9A5FF-12B9-448F-A87E-98BF24375933}" type="presOf" srcId="{072EF47D-3B6C-49B5-A806-2AB069E0FBF9}" destId="{D6409EFF-F588-4923-8E4E-A6ECD5EAC8ED}" srcOrd="0" destOrd="0" presId="urn:microsoft.com/office/officeart/2005/8/layout/process1"/>
    <dgm:cxn modelId="{7660F77B-4497-457B-B95B-128D198342E7}" type="presParOf" srcId="{24AA5471-E6E0-47CC-932B-79ED314CE91A}" destId="{730915AA-22AF-4191-B8D8-9A5786A1D106}" srcOrd="0" destOrd="0" presId="urn:microsoft.com/office/officeart/2005/8/layout/process1"/>
    <dgm:cxn modelId="{064B6E32-F0EF-4867-B884-3C0614BC054A}" type="presParOf" srcId="{24AA5471-E6E0-47CC-932B-79ED314CE91A}" destId="{8D732E49-1D1E-483B-9B5B-116671A64D20}" srcOrd="1" destOrd="0" presId="urn:microsoft.com/office/officeart/2005/8/layout/process1"/>
    <dgm:cxn modelId="{DB68BDD8-ABDE-49DA-92FA-838007BE10CA}" type="presParOf" srcId="{8D732E49-1D1E-483B-9B5B-116671A64D20}" destId="{60FEF867-1E10-4092-9265-27092168EE15}" srcOrd="0" destOrd="0" presId="urn:microsoft.com/office/officeart/2005/8/layout/process1"/>
    <dgm:cxn modelId="{33E27F73-DFAC-4B78-94D4-4E2FB6E1EE39}" type="presParOf" srcId="{24AA5471-E6E0-47CC-932B-79ED314CE91A}" destId="{8EB4D7E4-6559-473A-A3D1-C3D36AC0504E}" srcOrd="2" destOrd="0" presId="urn:microsoft.com/office/officeart/2005/8/layout/process1"/>
    <dgm:cxn modelId="{F23E4EAC-7355-41C5-AEFB-F784F34AA90E}" type="presParOf" srcId="{24AA5471-E6E0-47CC-932B-79ED314CE91A}" destId="{D6409EFF-F588-4923-8E4E-A6ECD5EAC8ED}" srcOrd="3" destOrd="0" presId="urn:microsoft.com/office/officeart/2005/8/layout/process1"/>
    <dgm:cxn modelId="{061AFBBE-CF3F-462F-93DF-7EE2D90D61BB}" type="presParOf" srcId="{D6409EFF-F588-4923-8E4E-A6ECD5EAC8ED}" destId="{EFD2BCAF-C330-41AF-AC83-D89863084E15}" srcOrd="0" destOrd="0" presId="urn:microsoft.com/office/officeart/2005/8/layout/process1"/>
    <dgm:cxn modelId="{90DDE6FA-60B2-4E8C-9079-94BFD46FF5FB}" type="presParOf" srcId="{24AA5471-E6E0-47CC-932B-79ED314CE91A}" destId="{3465AE9F-CDDD-45C7-988B-00F734072FDA}" srcOrd="4" destOrd="0" presId="urn:microsoft.com/office/officeart/2005/8/layout/process1"/>
    <dgm:cxn modelId="{23E0C7E6-00DD-49E7-82B7-7711CB5D19D2}" type="presParOf" srcId="{24AA5471-E6E0-47CC-932B-79ED314CE91A}" destId="{CCE31995-0159-4B61-B108-FDE71DBB4FCD}" srcOrd="5" destOrd="0" presId="urn:microsoft.com/office/officeart/2005/8/layout/process1"/>
    <dgm:cxn modelId="{582CB5CA-B81E-4D68-B784-ADF5AEC693E5}" type="presParOf" srcId="{CCE31995-0159-4B61-B108-FDE71DBB4FCD}" destId="{68693A74-C17D-4595-B427-7BCF0D669058}" srcOrd="0" destOrd="0" presId="urn:microsoft.com/office/officeart/2005/8/layout/process1"/>
    <dgm:cxn modelId="{AF1254CC-12A8-4500-9C56-40EE211787F4}" type="presParOf" srcId="{24AA5471-E6E0-47CC-932B-79ED314CE91A}" destId="{B879FDDF-51FB-441D-B82B-8FB092587934}" srcOrd="6" destOrd="0" presId="urn:microsoft.com/office/officeart/2005/8/layout/process1"/>
    <dgm:cxn modelId="{CE4705AF-6122-45A0-AC24-D3CFECC387D2}" type="presParOf" srcId="{24AA5471-E6E0-47CC-932B-79ED314CE91A}" destId="{F3A121BC-ECAE-49BE-A3B2-0B9013A94C1E}" srcOrd="7" destOrd="0" presId="urn:microsoft.com/office/officeart/2005/8/layout/process1"/>
    <dgm:cxn modelId="{DE6F016C-E691-4B82-A39F-9A9B4B64D951}" type="presParOf" srcId="{F3A121BC-ECAE-49BE-A3B2-0B9013A94C1E}" destId="{10E6F0C7-E913-4380-AFA3-3B5A133BA0C8}" srcOrd="0" destOrd="0" presId="urn:microsoft.com/office/officeart/2005/8/layout/process1"/>
    <dgm:cxn modelId="{E3776935-CFCE-4DB6-B9D1-B9A1103F428D}" type="presParOf" srcId="{24AA5471-E6E0-47CC-932B-79ED314CE91A}" destId="{6F582384-C9CC-46AC-9EC4-56425D9915A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Nettoyage 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Feature engineering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Exploration 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FB4C0E-EE67-46AE-BF3F-2426104A7C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A1A7B0-FAA4-4605-88E5-5DD697DB9B34}" type="pres">
      <dgm:prSet presAssocID="{F0FB4C0E-EE67-46AE-BF3F-2426104A7C42}" presName="diagram" presStyleCnt="0">
        <dgm:presLayoutVars>
          <dgm:dir/>
          <dgm:resizeHandles val="exact"/>
        </dgm:presLayoutVars>
      </dgm:prSet>
      <dgm:spPr/>
    </dgm:pt>
  </dgm:ptLst>
  <dgm:cxnLst>
    <dgm:cxn modelId="{BD31544A-60C9-4CD3-A811-B464CEEC03CE}" type="presOf" srcId="{F0FB4C0E-EE67-46AE-BF3F-2426104A7C42}" destId="{07A1A7B0-FAA4-4605-88E5-5DD697DB9B3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Pistes de modélisations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Explication des clusters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 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-65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FF71DC-D8B8-4E52-BF36-7058E9ECF2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7F0825-7839-4544-BE8C-E7723915B7DF}">
      <dgm:prSet phldrT="[Texte]"/>
      <dgm:spPr/>
      <dgm:t>
        <a:bodyPr/>
        <a:lstStyle/>
        <a:p>
          <a:r>
            <a:rPr lang="fr-FR" dirty="0"/>
            <a:t>Choix du modèle sur échantillon réduit (10k)</a:t>
          </a:r>
        </a:p>
      </dgm:t>
    </dgm:pt>
    <dgm:pt modelId="{65B27B49-3927-4139-BB80-5AFE9F1DEEAF}" type="parTrans" cxnId="{99812B97-1735-49C2-9AF8-EDDB585D8581}">
      <dgm:prSet/>
      <dgm:spPr/>
      <dgm:t>
        <a:bodyPr/>
        <a:lstStyle/>
        <a:p>
          <a:endParaRPr lang="fr-FR"/>
        </a:p>
      </dgm:t>
    </dgm:pt>
    <dgm:pt modelId="{3B355E3F-EDD7-49E8-9BC4-04F87F30A805}" type="sibTrans" cxnId="{99812B97-1735-49C2-9AF8-EDDB585D8581}">
      <dgm:prSet/>
      <dgm:spPr/>
      <dgm:t>
        <a:bodyPr/>
        <a:lstStyle/>
        <a:p>
          <a:endParaRPr lang="fr-FR"/>
        </a:p>
      </dgm:t>
    </dgm:pt>
    <dgm:pt modelId="{C8AD78CA-4209-4FCF-ACC5-9539CD311923}">
      <dgm:prSet phldrT="[Texte]"/>
      <dgm:spPr/>
      <dgm:t>
        <a:bodyPr/>
        <a:lstStyle/>
        <a:p>
          <a:r>
            <a:rPr lang="fr-FR" dirty="0"/>
            <a:t>Application sur la totalité de l ’échantillon</a:t>
          </a:r>
        </a:p>
      </dgm:t>
    </dgm:pt>
    <dgm:pt modelId="{F414B50D-282B-4223-AFCB-8071C9BB3F5F}" type="parTrans" cxnId="{58A45090-5C7B-4474-9214-D756ABDF9989}">
      <dgm:prSet/>
      <dgm:spPr/>
      <dgm:t>
        <a:bodyPr/>
        <a:lstStyle/>
        <a:p>
          <a:endParaRPr lang="fr-FR"/>
        </a:p>
      </dgm:t>
    </dgm:pt>
    <dgm:pt modelId="{E2C7A4D5-629A-4203-AFFE-1A0D3013ECB2}" type="sibTrans" cxnId="{58A45090-5C7B-4474-9214-D756ABDF9989}">
      <dgm:prSet/>
      <dgm:spPr/>
      <dgm:t>
        <a:bodyPr/>
        <a:lstStyle/>
        <a:p>
          <a:endParaRPr lang="fr-FR"/>
        </a:p>
      </dgm:t>
    </dgm:pt>
    <dgm:pt modelId="{A64F5208-3E8C-4286-9F00-1639E791FB58}">
      <dgm:prSet phldrT="[Texte]"/>
      <dgm:spPr/>
      <dgm:t>
        <a:bodyPr/>
        <a:lstStyle/>
        <a:p>
          <a:r>
            <a:rPr lang="fr-FR" dirty="0"/>
            <a:t>Explication des Clusters</a:t>
          </a:r>
        </a:p>
      </dgm:t>
    </dgm:pt>
    <dgm:pt modelId="{AFE28FDF-CD19-49A9-A24C-2719C4C0C44A}" type="parTrans" cxnId="{47CA2671-7807-4578-94A4-53CD1BCCC499}">
      <dgm:prSet/>
      <dgm:spPr/>
      <dgm:t>
        <a:bodyPr/>
        <a:lstStyle/>
        <a:p>
          <a:endParaRPr lang="fr-FR"/>
        </a:p>
      </dgm:t>
    </dgm:pt>
    <dgm:pt modelId="{7CD82769-ECC2-4025-B42B-846BF277A234}" type="sibTrans" cxnId="{47CA2671-7807-4578-94A4-53CD1BCCC499}">
      <dgm:prSet/>
      <dgm:spPr/>
      <dgm:t>
        <a:bodyPr/>
        <a:lstStyle/>
        <a:p>
          <a:endParaRPr lang="fr-FR"/>
        </a:p>
      </dgm:t>
    </dgm:pt>
    <dgm:pt modelId="{08D9B56C-654F-466A-9889-73C8BC3526A8}">
      <dgm:prSet/>
      <dgm:spPr/>
      <dgm:t>
        <a:bodyPr/>
        <a:lstStyle/>
        <a:p>
          <a:r>
            <a:rPr lang="fr-FR" dirty="0"/>
            <a:t>Détermination de la fréquence de mise à jour</a:t>
          </a:r>
        </a:p>
      </dgm:t>
    </dgm:pt>
    <dgm:pt modelId="{73AEAA0D-CA46-4865-8928-148FF8B3AC28}" type="parTrans" cxnId="{A25C8E96-8463-4475-8F65-11FE4097A8EA}">
      <dgm:prSet/>
      <dgm:spPr/>
      <dgm:t>
        <a:bodyPr/>
        <a:lstStyle/>
        <a:p>
          <a:endParaRPr lang="fr-FR"/>
        </a:p>
      </dgm:t>
    </dgm:pt>
    <dgm:pt modelId="{AC25F7EE-0FC3-4299-A8D7-0173EBB4D538}" type="sibTrans" cxnId="{A25C8E96-8463-4475-8F65-11FE4097A8EA}">
      <dgm:prSet/>
      <dgm:spPr/>
      <dgm:t>
        <a:bodyPr/>
        <a:lstStyle/>
        <a:p>
          <a:endParaRPr lang="fr-FR"/>
        </a:p>
      </dgm:t>
    </dgm:pt>
    <dgm:pt modelId="{39F51CC8-F97B-470A-9F72-1F639898E11F}" type="pres">
      <dgm:prSet presAssocID="{E7FF71DC-D8B8-4E52-BF36-7058E9ECF275}" presName="Name0" presStyleCnt="0">
        <dgm:presLayoutVars>
          <dgm:dir/>
          <dgm:resizeHandles val="exact"/>
        </dgm:presLayoutVars>
      </dgm:prSet>
      <dgm:spPr/>
    </dgm:pt>
    <dgm:pt modelId="{67BAB0B0-D325-45C2-8FE1-31709B78B924}" type="pres">
      <dgm:prSet presAssocID="{677F0825-7839-4544-BE8C-E7723915B7DF}" presName="node" presStyleLbl="node1" presStyleIdx="0" presStyleCnt="4">
        <dgm:presLayoutVars>
          <dgm:bulletEnabled val="1"/>
        </dgm:presLayoutVars>
      </dgm:prSet>
      <dgm:spPr/>
    </dgm:pt>
    <dgm:pt modelId="{62AE169F-3CA0-4449-9BC3-13F72FB46C06}" type="pres">
      <dgm:prSet presAssocID="{3B355E3F-EDD7-49E8-9BC4-04F87F30A805}" presName="sibTrans" presStyleLbl="sibTrans2D1" presStyleIdx="0" presStyleCnt="3"/>
      <dgm:spPr/>
    </dgm:pt>
    <dgm:pt modelId="{8E55BFA4-93D6-4705-9204-CB97E55A48AE}" type="pres">
      <dgm:prSet presAssocID="{3B355E3F-EDD7-49E8-9BC4-04F87F30A805}" presName="connectorText" presStyleLbl="sibTrans2D1" presStyleIdx="0" presStyleCnt="3"/>
      <dgm:spPr/>
    </dgm:pt>
    <dgm:pt modelId="{7F5E34C6-7925-4275-B636-A8456DB4F6E4}" type="pres">
      <dgm:prSet presAssocID="{C8AD78CA-4209-4FCF-ACC5-9539CD311923}" presName="node" presStyleLbl="node1" presStyleIdx="1" presStyleCnt="4">
        <dgm:presLayoutVars>
          <dgm:bulletEnabled val="1"/>
        </dgm:presLayoutVars>
      </dgm:prSet>
      <dgm:spPr/>
    </dgm:pt>
    <dgm:pt modelId="{AB29D874-7E87-43E1-8804-3A39013BF6D9}" type="pres">
      <dgm:prSet presAssocID="{E2C7A4D5-629A-4203-AFFE-1A0D3013ECB2}" presName="sibTrans" presStyleLbl="sibTrans2D1" presStyleIdx="1" presStyleCnt="3"/>
      <dgm:spPr/>
    </dgm:pt>
    <dgm:pt modelId="{D0B88761-49B7-4A99-84E2-6E4FD52EFD17}" type="pres">
      <dgm:prSet presAssocID="{E2C7A4D5-629A-4203-AFFE-1A0D3013ECB2}" presName="connectorText" presStyleLbl="sibTrans2D1" presStyleIdx="1" presStyleCnt="3"/>
      <dgm:spPr/>
    </dgm:pt>
    <dgm:pt modelId="{A77389A3-C63E-474D-8A33-6229F971E073}" type="pres">
      <dgm:prSet presAssocID="{A64F5208-3E8C-4286-9F00-1639E791FB58}" presName="node" presStyleLbl="node1" presStyleIdx="2" presStyleCnt="4" custLinFactNeighborX="822" custLinFactNeighborY="-1525">
        <dgm:presLayoutVars>
          <dgm:bulletEnabled val="1"/>
        </dgm:presLayoutVars>
      </dgm:prSet>
      <dgm:spPr/>
    </dgm:pt>
    <dgm:pt modelId="{D23EBD3F-83FB-4C98-BCF8-E547755AD0A6}" type="pres">
      <dgm:prSet presAssocID="{7CD82769-ECC2-4025-B42B-846BF277A234}" presName="sibTrans" presStyleLbl="sibTrans2D1" presStyleIdx="2" presStyleCnt="3"/>
      <dgm:spPr/>
    </dgm:pt>
    <dgm:pt modelId="{045839FC-E777-42DC-BBAD-257843B3718D}" type="pres">
      <dgm:prSet presAssocID="{7CD82769-ECC2-4025-B42B-846BF277A234}" presName="connectorText" presStyleLbl="sibTrans2D1" presStyleIdx="2" presStyleCnt="3"/>
      <dgm:spPr/>
    </dgm:pt>
    <dgm:pt modelId="{7AB07A4B-C787-4DA9-9130-038A71E67820}" type="pres">
      <dgm:prSet presAssocID="{08D9B56C-654F-466A-9889-73C8BC3526A8}" presName="node" presStyleLbl="node1" presStyleIdx="3" presStyleCnt="4">
        <dgm:presLayoutVars>
          <dgm:bulletEnabled val="1"/>
        </dgm:presLayoutVars>
      </dgm:prSet>
      <dgm:spPr/>
    </dgm:pt>
  </dgm:ptLst>
  <dgm:cxnLst>
    <dgm:cxn modelId="{82102110-2BFE-4E55-A576-A018103F1076}" type="presOf" srcId="{E2C7A4D5-629A-4203-AFFE-1A0D3013ECB2}" destId="{D0B88761-49B7-4A99-84E2-6E4FD52EFD17}" srcOrd="1" destOrd="0" presId="urn:microsoft.com/office/officeart/2005/8/layout/process1"/>
    <dgm:cxn modelId="{EBCFBF16-2099-4334-8592-695131DB1002}" type="presOf" srcId="{08D9B56C-654F-466A-9889-73C8BC3526A8}" destId="{7AB07A4B-C787-4DA9-9130-038A71E67820}" srcOrd="0" destOrd="0" presId="urn:microsoft.com/office/officeart/2005/8/layout/process1"/>
    <dgm:cxn modelId="{C515FF20-6982-452B-90B6-D22420C2DCF1}" type="presOf" srcId="{677F0825-7839-4544-BE8C-E7723915B7DF}" destId="{67BAB0B0-D325-45C2-8FE1-31709B78B924}" srcOrd="0" destOrd="0" presId="urn:microsoft.com/office/officeart/2005/8/layout/process1"/>
    <dgm:cxn modelId="{8646195C-528B-41B4-BFD5-3518127688D6}" type="presOf" srcId="{3B355E3F-EDD7-49E8-9BC4-04F87F30A805}" destId="{8E55BFA4-93D6-4705-9204-CB97E55A48AE}" srcOrd="1" destOrd="0" presId="urn:microsoft.com/office/officeart/2005/8/layout/process1"/>
    <dgm:cxn modelId="{00E4C763-664B-4942-A7D6-C8A8C9E9BD70}" type="presOf" srcId="{C8AD78CA-4209-4FCF-ACC5-9539CD311923}" destId="{7F5E34C6-7925-4275-B636-A8456DB4F6E4}" srcOrd="0" destOrd="0" presId="urn:microsoft.com/office/officeart/2005/8/layout/process1"/>
    <dgm:cxn modelId="{10E0D067-AB37-4474-A256-96F767B79812}" type="presOf" srcId="{A64F5208-3E8C-4286-9F00-1639E791FB58}" destId="{A77389A3-C63E-474D-8A33-6229F971E073}" srcOrd="0" destOrd="0" presId="urn:microsoft.com/office/officeart/2005/8/layout/process1"/>
    <dgm:cxn modelId="{47CA2671-7807-4578-94A4-53CD1BCCC499}" srcId="{E7FF71DC-D8B8-4E52-BF36-7058E9ECF275}" destId="{A64F5208-3E8C-4286-9F00-1639E791FB58}" srcOrd="2" destOrd="0" parTransId="{AFE28FDF-CD19-49A9-A24C-2719C4C0C44A}" sibTransId="{7CD82769-ECC2-4025-B42B-846BF277A234}"/>
    <dgm:cxn modelId="{889CE052-F8DB-4878-97E1-AD160ACB097E}" type="presOf" srcId="{7CD82769-ECC2-4025-B42B-846BF277A234}" destId="{045839FC-E777-42DC-BBAD-257843B3718D}" srcOrd="1" destOrd="0" presId="urn:microsoft.com/office/officeart/2005/8/layout/process1"/>
    <dgm:cxn modelId="{9FC0E87B-80C4-4FC0-B866-055BD22A1529}" type="presOf" srcId="{7CD82769-ECC2-4025-B42B-846BF277A234}" destId="{D23EBD3F-83FB-4C98-BCF8-E547755AD0A6}" srcOrd="0" destOrd="0" presId="urn:microsoft.com/office/officeart/2005/8/layout/process1"/>
    <dgm:cxn modelId="{58A45090-5C7B-4474-9214-D756ABDF9989}" srcId="{E7FF71DC-D8B8-4E52-BF36-7058E9ECF275}" destId="{C8AD78CA-4209-4FCF-ACC5-9539CD311923}" srcOrd="1" destOrd="0" parTransId="{F414B50D-282B-4223-AFCB-8071C9BB3F5F}" sibTransId="{E2C7A4D5-629A-4203-AFFE-1A0D3013ECB2}"/>
    <dgm:cxn modelId="{A25C8E96-8463-4475-8F65-11FE4097A8EA}" srcId="{E7FF71DC-D8B8-4E52-BF36-7058E9ECF275}" destId="{08D9B56C-654F-466A-9889-73C8BC3526A8}" srcOrd="3" destOrd="0" parTransId="{73AEAA0D-CA46-4865-8928-148FF8B3AC28}" sibTransId="{AC25F7EE-0FC3-4299-A8D7-0173EBB4D538}"/>
    <dgm:cxn modelId="{99812B97-1735-49C2-9AF8-EDDB585D8581}" srcId="{E7FF71DC-D8B8-4E52-BF36-7058E9ECF275}" destId="{677F0825-7839-4544-BE8C-E7723915B7DF}" srcOrd="0" destOrd="0" parTransId="{65B27B49-3927-4139-BB80-5AFE9F1DEEAF}" sibTransId="{3B355E3F-EDD7-49E8-9BC4-04F87F30A805}"/>
    <dgm:cxn modelId="{61B44DB0-471D-4F23-954C-7578A62D3D7C}" type="presOf" srcId="{E7FF71DC-D8B8-4E52-BF36-7058E9ECF275}" destId="{39F51CC8-F97B-470A-9F72-1F639898E11F}" srcOrd="0" destOrd="0" presId="urn:microsoft.com/office/officeart/2005/8/layout/process1"/>
    <dgm:cxn modelId="{984F61D2-72F0-4D5D-89A9-F5243EB50EEB}" type="presOf" srcId="{E2C7A4D5-629A-4203-AFFE-1A0D3013ECB2}" destId="{AB29D874-7E87-43E1-8804-3A39013BF6D9}" srcOrd="0" destOrd="0" presId="urn:microsoft.com/office/officeart/2005/8/layout/process1"/>
    <dgm:cxn modelId="{159EB1EF-D566-4A69-B211-E9DB3E1B4C07}" type="presOf" srcId="{3B355E3F-EDD7-49E8-9BC4-04F87F30A805}" destId="{62AE169F-3CA0-4449-9BC3-13F72FB46C06}" srcOrd="0" destOrd="0" presId="urn:microsoft.com/office/officeart/2005/8/layout/process1"/>
    <dgm:cxn modelId="{1E06A668-8323-4378-8763-64AB0AE223C8}" type="presParOf" srcId="{39F51CC8-F97B-470A-9F72-1F639898E11F}" destId="{67BAB0B0-D325-45C2-8FE1-31709B78B924}" srcOrd="0" destOrd="0" presId="urn:microsoft.com/office/officeart/2005/8/layout/process1"/>
    <dgm:cxn modelId="{1CABA695-8F8E-4983-8588-63B213552C6C}" type="presParOf" srcId="{39F51CC8-F97B-470A-9F72-1F639898E11F}" destId="{62AE169F-3CA0-4449-9BC3-13F72FB46C06}" srcOrd="1" destOrd="0" presId="urn:microsoft.com/office/officeart/2005/8/layout/process1"/>
    <dgm:cxn modelId="{2E42D868-80E2-4F2A-9C13-0240347ED31A}" type="presParOf" srcId="{62AE169F-3CA0-4449-9BC3-13F72FB46C06}" destId="{8E55BFA4-93D6-4705-9204-CB97E55A48AE}" srcOrd="0" destOrd="0" presId="urn:microsoft.com/office/officeart/2005/8/layout/process1"/>
    <dgm:cxn modelId="{8788CC28-76A7-4358-9757-5603FD3CAF86}" type="presParOf" srcId="{39F51CC8-F97B-470A-9F72-1F639898E11F}" destId="{7F5E34C6-7925-4275-B636-A8456DB4F6E4}" srcOrd="2" destOrd="0" presId="urn:microsoft.com/office/officeart/2005/8/layout/process1"/>
    <dgm:cxn modelId="{D32F995F-BE2C-4C3E-8780-430092F930E8}" type="presParOf" srcId="{39F51CC8-F97B-470A-9F72-1F639898E11F}" destId="{AB29D874-7E87-43E1-8804-3A39013BF6D9}" srcOrd="3" destOrd="0" presId="urn:microsoft.com/office/officeart/2005/8/layout/process1"/>
    <dgm:cxn modelId="{59BA059D-4033-4B3E-A138-1F0A686C51BB}" type="presParOf" srcId="{AB29D874-7E87-43E1-8804-3A39013BF6D9}" destId="{D0B88761-49B7-4A99-84E2-6E4FD52EFD17}" srcOrd="0" destOrd="0" presId="urn:microsoft.com/office/officeart/2005/8/layout/process1"/>
    <dgm:cxn modelId="{D9B6C2B7-44ED-4AF6-8250-C79242DA9B4E}" type="presParOf" srcId="{39F51CC8-F97B-470A-9F72-1F639898E11F}" destId="{A77389A3-C63E-474D-8A33-6229F971E073}" srcOrd="4" destOrd="0" presId="urn:microsoft.com/office/officeart/2005/8/layout/process1"/>
    <dgm:cxn modelId="{D49B409B-DB37-4EA8-86FB-94131A23C42D}" type="presParOf" srcId="{39F51CC8-F97B-470A-9F72-1F639898E11F}" destId="{D23EBD3F-83FB-4C98-BCF8-E547755AD0A6}" srcOrd="5" destOrd="0" presId="urn:microsoft.com/office/officeart/2005/8/layout/process1"/>
    <dgm:cxn modelId="{ABC995E7-6F22-4917-A84F-202B4A73C9D9}" type="presParOf" srcId="{D23EBD3F-83FB-4C98-BCF8-E547755AD0A6}" destId="{045839FC-E777-42DC-BBAD-257843B3718D}" srcOrd="0" destOrd="0" presId="urn:microsoft.com/office/officeart/2005/8/layout/process1"/>
    <dgm:cxn modelId="{3CC7F435-1992-4CD9-A84C-F479341D1C94}" type="presParOf" srcId="{39F51CC8-F97B-470A-9F72-1F639898E11F}" destId="{7AB07A4B-C787-4DA9-9130-038A71E678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Nettoyage &amp; ingénierie des données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Exploration des données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Modélisations envisagées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915AA-22AF-4191-B8D8-9A5786A1D106}">
      <dsp:nvSpPr>
        <dsp:cNvPr id="0" name=""/>
        <dsp:cNvSpPr/>
      </dsp:nvSpPr>
      <dsp:spPr>
        <a:xfrm>
          <a:off x="5385" y="2488667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de la structure des données &amp; Nettoyage</a:t>
          </a:r>
        </a:p>
      </dsp:txBody>
      <dsp:txXfrm>
        <a:off x="40226" y="2523508"/>
        <a:ext cx="1599890" cy="1119888"/>
      </dsp:txXfrm>
    </dsp:sp>
    <dsp:sp modelId="{8D732E49-1D1E-483B-9B5B-116671A64D20}">
      <dsp:nvSpPr>
        <dsp:cNvPr id="0" name=""/>
        <dsp:cNvSpPr/>
      </dsp:nvSpPr>
      <dsp:spPr>
        <a:xfrm>
          <a:off x="1841915" y="2876425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841915" y="2959236"/>
        <a:ext cx="247764" cy="248431"/>
      </dsp:txXfrm>
    </dsp:sp>
    <dsp:sp modelId="{8EB4D7E4-6559-473A-A3D1-C3D36AC0504E}">
      <dsp:nvSpPr>
        <dsp:cNvPr id="0" name=""/>
        <dsp:cNvSpPr/>
      </dsp:nvSpPr>
      <dsp:spPr>
        <a:xfrm>
          <a:off x="2342787" y="2488667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exploratoire &amp; Feature Engineering</a:t>
          </a:r>
        </a:p>
      </dsp:txBody>
      <dsp:txXfrm>
        <a:off x="2377628" y="2523508"/>
        <a:ext cx="1599890" cy="1119888"/>
      </dsp:txXfrm>
    </dsp:sp>
    <dsp:sp modelId="{D6409EFF-F588-4923-8E4E-A6ECD5EAC8ED}">
      <dsp:nvSpPr>
        <dsp:cNvPr id="0" name=""/>
        <dsp:cNvSpPr/>
      </dsp:nvSpPr>
      <dsp:spPr>
        <a:xfrm>
          <a:off x="4179316" y="2876425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4179316" y="2959236"/>
        <a:ext cx="247764" cy="248431"/>
      </dsp:txXfrm>
    </dsp:sp>
    <dsp:sp modelId="{3465AE9F-CDDD-45C7-988B-00F734072FDA}">
      <dsp:nvSpPr>
        <dsp:cNvPr id="0" name=""/>
        <dsp:cNvSpPr/>
      </dsp:nvSpPr>
      <dsp:spPr>
        <a:xfrm>
          <a:off x="4680188" y="2488667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Modélisation avec classification non supervisée</a:t>
          </a:r>
        </a:p>
      </dsp:txBody>
      <dsp:txXfrm>
        <a:off x="4715029" y="2523508"/>
        <a:ext cx="1599890" cy="1119888"/>
      </dsp:txXfrm>
    </dsp:sp>
    <dsp:sp modelId="{CCE31995-0159-4B61-B108-FDE71DBB4FCD}">
      <dsp:nvSpPr>
        <dsp:cNvPr id="0" name=""/>
        <dsp:cNvSpPr/>
      </dsp:nvSpPr>
      <dsp:spPr>
        <a:xfrm>
          <a:off x="6516718" y="2876425"/>
          <a:ext cx="353949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516718" y="2959236"/>
        <a:ext cx="247764" cy="248431"/>
      </dsp:txXfrm>
    </dsp:sp>
    <dsp:sp modelId="{B879FDDF-51FB-441D-B82B-8FB092587934}">
      <dsp:nvSpPr>
        <dsp:cNvPr id="0" name=""/>
        <dsp:cNvSpPr/>
      </dsp:nvSpPr>
      <dsp:spPr>
        <a:xfrm>
          <a:off x="7017590" y="2488667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Evaluation &amp; choix des modèles adéquats</a:t>
          </a:r>
        </a:p>
      </dsp:txBody>
      <dsp:txXfrm>
        <a:off x="7052431" y="2523508"/>
        <a:ext cx="1599890" cy="1119888"/>
      </dsp:txXfrm>
    </dsp:sp>
    <dsp:sp modelId="{F3A121BC-ECAE-49BE-A3B2-0B9013A94C1E}">
      <dsp:nvSpPr>
        <dsp:cNvPr id="0" name=""/>
        <dsp:cNvSpPr/>
      </dsp:nvSpPr>
      <dsp:spPr>
        <a:xfrm>
          <a:off x="8855425" y="2876425"/>
          <a:ext cx="356717" cy="414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8855425" y="2959236"/>
        <a:ext cx="249702" cy="248431"/>
      </dsp:txXfrm>
    </dsp:sp>
    <dsp:sp modelId="{6F582384-C9CC-46AC-9EC4-56425D9915AE}">
      <dsp:nvSpPr>
        <dsp:cNvPr id="0" name=""/>
        <dsp:cNvSpPr/>
      </dsp:nvSpPr>
      <dsp:spPr>
        <a:xfrm>
          <a:off x="9360214" y="2488667"/>
          <a:ext cx="1669572" cy="1189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Explication des clusters</a:t>
          </a:r>
        </a:p>
      </dsp:txBody>
      <dsp:txXfrm>
        <a:off x="9395055" y="2523508"/>
        <a:ext cx="1599890" cy="1119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Nettoyage 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Feature engineering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Exploration 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Pistes de modélisations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5909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Explication des clusters</a:t>
          </a:r>
        </a:p>
      </dsp:txBody>
      <dsp:txXfrm>
        <a:off x="715909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Conclusion 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B0B0-D325-45C2-8FE1-31709B78B924}">
      <dsp:nvSpPr>
        <dsp:cNvPr id="0" name=""/>
        <dsp:cNvSpPr/>
      </dsp:nvSpPr>
      <dsp:spPr>
        <a:xfrm>
          <a:off x="4847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Choix du modèle sur échantillon réduit (10k)</a:t>
          </a:r>
        </a:p>
      </dsp:txBody>
      <dsp:txXfrm>
        <a:off x="42090" y="1240578"/>
        <a:ext cx="2044793" cy="1197081"/>
      </dsp:txXfrm>
    </dsp:sp>
    <dsp:sp modelId="{62AE169F-3CA0-4449-9BC3-13F72FB46C06}">
      <dsp:nvSpPr>
        <dsp:cNvPr id="0" name=""/>
        <dsp:cNvSpPr/>
      </dsp:nvSpPr>
      <dsp:spPr>
        <a:xfrm>
          <a:off x="2336055" y="1576328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336055" y="1681444"/>
        <a:ext cx="314501" cy="315349"/>
      </dsp:txXfrm>
    </dsp:sp>
    <dsp:sp modelId="{7F5E34C6-7925-4275-B636-A8456DB4F6E4}">
      <dsp:nvSpPr>
        <dsp:cNvPr id="0" name=""/>
        <dsp:cNvSpPr/>
      </dsp:nvSpPr>
      <dsp:spPr>
        <a:xfrm>
          <a:off x="2971839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Application sur la totalité de l ’échantillon</a:t>
          </a:r>
        </a:p>
      </dsp:txBody>
      <dsp:txXfrm>
        <a:off x="3009082" y="1240578"/>
        <a:ext cx="2044793" cy="1197081"/>
      </dsp:txXfrm>
    </dsp:sp>
    <dsp:sp modelId="{AB29D874-7E87-43E1-8804-3A39013BF6D9}">
      <dsp:nvSpPr>
        <dsp:cNvPr id="0" name=""/>
        <dsp:cNvSpPr/>
      </dsp:nvSpPr>
      <dsp:spPr>
        <a:xfrm rot="21577585">
          <a:off x="5304784" y="1566548"/>
          <a:ext cx="452990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304785" y="1672107"/>
        <a:ext cx="317093" cy="315349"/>
      </dsp:txXfrm>
    </dsp:sp>
    <dsp:sp modelId="{A77389A3-C63E-474D-8A33-6229F971E073}">
      <dsp:nvSpPr>
        <dsp:cNvPr id="0" name=""/>
        <dsp:cNvSpPr/>
      </dsp:nvSpPr>
      <dsp:spPr>
        <a:xfrm>
          <a:off x="5945799" y="1183943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Explication des Clusters</a:t>
          </a:r>
        </a:p>
      </dsp:txBody>
      <dsp:txXfrm>
        <a:off x="5983042" y="1221186"/>
        <a:ext cx="2044793" cy="1197081"/>
      </dsp:txXfrm>
    </dsp:sp>
    <dsp:sp modelId="{D23EBD3F-83FB-4C98-BCF8-E547755AD0A6}">
      <dsp:nvSpPr>
        <dsp:cNvPr id="0" name=""/>
        <dsp:cNvSpPr/>
      </dsp:nvSpPr>
      <dsp:spPr>
        <a:xfrm rot="22521">
          <a:off x="8275260" y="1566715"/>
          <a:ext cx="445603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8275261" y="1671393"/>
        <a:ext cx="311922" cy="315349"/>
      </dsp:txXfrm>
    </dsp:sp>
    <dsp:sp modelId="{7AB07A4B-C787-4DA9-9130-038A71E67820}">
      <dsp:nvSpPr>
        <dsp:cNvPr id="0" name=""/>
        <dsp:cNvSpPr/>
      </dsp:nvSpPr>
      <dsp:spPr>
        <a:xfrm>
          <a:off x="8905822" y="1203335"/>
          <a:ext cx="2119279" cy="1271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Détermination de la fréquence de mise à jour</a:t>
          </a:r>
        </a:p>
      </dsp:txBody>
      <dsp:txXfrm>
        <a:off x="8943065" y="1240578"/>
        <a:ext cx="2044793" cy="119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18/04/2022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4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18/04/2022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Singapore_Road_Signs_-_Warning_Sign_-_Other_Dangers.sv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Singapore_Road_Signs_-_Warning_Sign_-_Other_Dangers.sv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Singapore_Road_Signs_-_Warning_Sign_-_Other_Dangers.sv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99717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                     PROJET Olist :  </a:t>
            </a:r>
            <a:br>
              <a:rPr lang="fr-FR" sz="4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Segmenter les clients d’un site de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4961"/>
            <a:ext cx="10993546" cy="69560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Sherali assefy                 </a:t>
            </a:r>
          </a:p>
          <a:p>
            <a:pPr rtl="0"/>
            <a:r>
              <a:rPr lang="fr-FR">
                <a:solidFill>
                  <a:srgbClr val="7CEBFF"/>
                </a:solidFill>
              </a:rPr>
              <a:t>09/10/2021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70758-3AB8-453A-9062-43198BA7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EXPLORATION DES Données / </a:t>
            </a:r>
            <a:r>
              <a:rPr lang="en-US" sz="2800" dirty="0" err="1">
                <a:solidFill>
                  <a:srgbClr val="FFFFFF"/>
                </a:solidFill>
              </a:rPr>
              <a:t>Analyse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achats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853240-4FFB-42FE-B789-8206654A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5" y="2279374"/>
            <a:ext cx="4619990" cy="32777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EDF127-D33E-4C51-9E72-C9B2AD1BDFBE}"/>
              </a:ext>
            </a:extLst>
          </p:cNvPr>
          <p:cNvSpPr txBox="1"/>
          <p:nvPr/>
        </p:nvSpPr>
        <p:spPr>
          <a:xfrm>
            <a:off x="774044" y="5832678"/>
            <a:ext cx="350285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97 % des commandes sont inférieures à un montant de 4 500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377766-57DC-4411-9E2F-1CE18600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14" y="2216488"/>
            <a:ext cx="3678977" cy="32777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346BC3B-31D1-42CB-996E-FCD60C16BA3F}"/>
              </a:ext>
            </a:extLst>
          </p:cNvPr>
          <p:cNvSpPr txBox="1"/>
          <p:nvPr/>
        </p:nvSpPr>
        <p:spPr>
          <a:xfrm>
            <a:off x="5249146" y="5832677"/>
            <a:ext cx="334894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75 % des commandes sont payés par carte de crédit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BB44280-AB99-4498-9D79-4B4BB1890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629" y="2216488"/>
            <a:ext cx="3466371" cy="316389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627840D-C7B9-4EB4-A935-9C88C4FB350D}"/>
              </a:ext>
            </a:extLst>
          </p:cNvPr>
          <p:cNvSpPr txBox="1"/>
          <p:nvPr/>
        </p:nvSpPr>
        <p:spPr>
          <a:xfrm>
            <a:off x="9037982" y="5832677"/>
            <a:ext cx="299499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100 % des clients ont recours aux facilités de paiements</a:t>
            </a:r>
          </a:p>
        </p:txBody>
      </p:sp>
    </p:spTree>
    <p:extLst>
      <p:ext uri="{BB962C8B-B14F-4D97-AF65-F5344CB8AC3E}">
        <p14:creationId xmlns:p14="http://schemas.microsoft.com/office/powerpoint/2010/main" val="12538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9226F-CE02-416F-BCAF-72402F7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EXPLORATION DES Données / </a:t>
            </a:r>
            <a:r>
              <a:rPr lang="en-US" sz="2800" dirty="0" err="1">
                <a:solidFill>
                  <a:srgbClr val="FFFFFF"/>
                </a:solidFill>
              </a:rPr>
              <a:t>Analyse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achats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3FF070-DAA4-4D34-84EF-A58A5F50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86" y="2089631"/>
            <a:ext cx="4713262" cy="460027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AC7FED2-A9ED-4B7E-B75F-574CFCC7B48B}"/>
              </a:ext>
            </a:extLst>
          </p:cNvPr>
          <p:cNvSpPr txBox="1"/>
          <p:nvPr/>
        </p:nvSpPr>
        <p:spPr>
          <a:xfrm>
            <a:off x="8370278" y="3753987"/>
            <a:ext cx="281353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78,5 % des clients attribuent les meilleures notes (4 &amp; 5)</a:t>
            </a:r>
          </a:p>
        </p:txBody>
      </p:sp>
    </p:spTree>
    <p:extLst>
      <p:ext uri="{BB962C8B-B14F-4D97-AF65-F5344CB8AC3E}">
        <p14:creationId xmlns:p14="http://schemas.microsoft.com/office/powerpoint/2010/main" val="109280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18D9D-B6CB-4F57-A867-620703F0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EXPLORATION DES Données / ANALYSE Évolution et saisonnalité des commandes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7422F2-D0E9-4293-B47E-B7C3C4C2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2" y="2349304"/>
            <a:ext cx="5637054" cy="26869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1DBB0B-CB40-41A4-8EA1-5B3423AA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96" y="1969475"/>
            <a:ext cx="6090162" cy="35731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49836-BED6-4063-90BD-3763D9BF1AD5}"/>
              </a:ext>
            </a:extLst>
          </p:cNvPr>
          <p:cNvSpPr txBox="1"/>
          <p:nvPr/>
        </p:nvSpPr>
        <p:spPr>
          <a:xfrm>
            <a:off x="859904" y="5258156"/>
            <a:ext cx="452014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L’évolution des commandes semble haussière : à fin Août 2018 le site a réalisé autant de commandes que sur l’ensemble de l’année 2017.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786EAD-CDBC-43F0-9332-AC84DAA37F39}"/>
              </a:ext>
            </a:extLst>
          </p:cNvPr>
          <p:cNvSpPr txBox="1"/>
          <p:nvPr/>
        </p:nvSpPr>
        <p:spPr>
          <a:xfrm>
            <a:off x="7060703" y="5529418"/>
            <a:ext cx="394914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Pas de phénomène de saisonnalité observé dans les analyses des ventes par jours/semaines/mois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07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7E72-467A-4B3D-84EF-E020B0E3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EXPLORATION DES Données / </a:t>
            </a:r>
            <a:r>
              <a:rPr lang="en-US" sz="2800" dirty="0" err="1">
                <a:solidFill>
                  <a:srgbClr val="FFFFFF"/>
                </a:solidFill>
              </a:rPr>
              <a:t>Analyse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Géographique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B00FB1-CF2B-4103-B7A2-E1D3AB2A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" y="1806394"/>
            <a:ext cx="4665049" cy="43229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1C8B13-9EE6-413F-B077-495CE705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8378"/>
            <a:ext cx="4792394" cy="44356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E4EE19-326E-4FA5-8503-C419F8D74E44}"/>
              </a:ext>
            </a:extLst>
          </p:cNvPr>
          <p:cNvSpPr txBox="1"/>
          <p:nvPr/>
        </p:nvSpPr>
        <p:spPr>
          <a:xfrm>
            <a:off x="787518" y="6164106"/>
            <a:ext cx="458606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Environ 85 % des clients proviennent de la Région Sud-Est &amp; Sud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591570-EC3B-44AD-97FE-1E58C414C252}"/>
              </a:ext>
            </a:extLst>
          </p:cNvPr>
          <p:cNvSpPr txBox="1"/>
          <p:nvPr/>
        </p:nvSpPr>
        <p:spPr>
          <a:xfrm>
            <a:off x="6181966" y="6166419"/>
            <a:ext cx="522251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67 % des clients proviennent des villes de Sao </a:t>
            </a:r>
            <a:r>
              <a:rPr lang="fr-FR" dirty="0" err="1"/>
              <a:t>paulo</a:t>
            </a:r>
            <a:r>
              <a:rPr lang="fr-FR" dirty="0"/>
              <a:t> &amp; de Rio de </a:t>
            </a:r>
            <a:r>
              <a:rPr lang="fr-FR" dirty="0" err="1"/>
              <a:t>Janero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7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C4F8E-3771-43E9-8577-ECCF9634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Finalisation préparation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A2F6AC-DC5A-4FB9-B6B4-C33A659E7DC4}"/>
              </a:ext>
            </a:extLst>
          </p:cNvPr>
          <p:cNvSpPr txBox="1"/>
          <p:nvPr/>
        </p:nvSpPr>
        <p:spPr>
          <a:xfrm>
            <a:off x="581192" y="2160104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Label </a:t>
            </a:r>
            <a:r>
              <a:rPr lang="fr-FR" dirty="0" err="1"/>
              <a:t>Encoding</a:t>
            </a:r>
            <a:r>
              <a:rPr lang="fr-FR" dirty="0"/>
              <a:t> des données catégorielles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StandardScaler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Réduction de dimension via T-SNE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4C88F5-6B6E-43C2-A880-36FBEFAC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9063"/>
            <a:ext cx="5078437" cy="48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9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 err="1"/>
              <a:t>MODélisation</a:t>
            </a:r>
            <a:endParaRPr lang="fr-FR" dirty="0"/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753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46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DB845-8F19-4A95-9328-5DF43D92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clustering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CD138F0-86AD-4990-BA2F-60C18C56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4941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5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FF39-6A0B-4C83-BB60-55E70DA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MODélisation</a:t>
            </a:r>
            <a:r>
              <a:rPr lang="fr-FR" dirty="0"/>
              <a:t> / DBSCAN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559E99-8C83-4C6D-A3D2-CEAFBBCA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06" y="3641821"/>
            <a:ext cx="4004752" cy="20023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8B6CC3-1DD2-4C8C-A4F4-C0D58EC7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21" y="2094768"/>
            <a:ext cx="5678623" cy="40610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6E0ABA-0747-4168-863A-05695421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05" y="5887377"/>
            <a:ext cx="1671857" cy="2824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7882BE1-35FF-4F4E-AF57-E6DC5C5759C1}"/>
              </a:ext>
            </a:extLst>
          </p:cNvPr>
          <p:cNvSpPr txBox="1"/>
          <p:nvPr/>
        </p:nvSpPr>
        <p:spPr>
          <a:xfrm>
            <a:off x="7116417" y="2094768"/>
            <a:ext cx="400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Hyperparamètres : </a:t>
            </a:r>
            <a:r>
              <a:rPr lang="fr-FR" dirty="0" err="1"/>
              <a:t>eps</a:t>
            </a:r>
            <a:r>
              <a:rPr lang="fr-FR" dirty="0"/>
              <a:t> =0.3,</a:t>
            </a:r>
          </a:p>
          <a:p>
            <a:r>
              <a:rPr lang="fr-FR" dirty="0"/>
              <a:t>                            </a:t>
            </a:r>
            <a:r>
              <a:rPr lang="fr-FR" dirty="0" err="1"/>
              <a:t>min_samples</a:t>
            </a:r>
            <a:r>
              <a:rPr lang="fr-FR" dirty="0"/>
              <a:t>=10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E87665-FA56-4F76-A6F5-1004C0DE9CB9}"/>
              </a:ext>
            </a:extLst>
          </p:cNvPr>
          <p:cNvSpPr txBox="1"/>
          <p:nvPr/>
        </p:nvSpPr>
        <p:spPr>
          <a:xfrm>
            <a:off x="6965705" y="3208369"/>
            <a:ext cx="376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Metrics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73154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0A006-9D95-450D-915D-64C085B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MODélisation</a:t>
            </a:r>
            <a:r>
              <a:rPr lang="fr-FR" dirty="0"/>
              <a:t> / K-MEANS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5555A6-E4EB-4CF2-A3DD-7157C181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70" y="2390930"/>
            <a:ext cx="6588234" cy="42594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82A3F6-8345-4204-96EA-8AE08119962E}"/>
              </a:ext>
            </a:extLst>
          </p:cNvPr>
          <p:cNvSpPr txBox="1"/>
          <p:nvPr/>
        </p:nvSpPr>
        <p:spPr>
          <a:xfrm>
            <a:off x="3137502" y="1917434"/>
            <a:ext cx="59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Evaluation du nombre de clusters optimum : Distorsion score</a:t>
            </a:r>
          </a:p>
        </p:txBody>
      </p:sp>
    </p:spTree>
    <p:extLst>
      <p:ext uri="{BB962C8B-B14F-4D97-AF65-F5344CB8AC3E}">
        <p14:creationId xmlns:p14="http://schemas.microsoft.com/office/powerpoint/2010/main" val="25381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395CB-61D3-49B3-AFDE-673D0A1B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MODélisation</a:t>
            </a:r>
            <a:r>
              <a:rPr lang="fr-FR" dirty="0"/>
              <a:t> / K-MEANS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E8118-AA70-4562-A76A-B17DA8C0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72" y="2383023"/>
            <a:ext cx="6274190" cy="43026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E2931F-2C1F-4EFF-BCC3-57C92AD9F2E5}"/>
              </a:ext>
            </a:extLst>
          </p:cNvPr>
          <p:cNvSpPr txBox="1"/>
          <p:nvPr/>
        </p:nvSpPr>
        <p:spPr>
          <a:xfrm>
            <a:off x="2574796" y="1864823"/>
            <a:ext cx="68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Evaluation du nombre de clusters optimum : </a:t>
            </a:r>
            <a:r>
              <a:rPr lang="fr-FR" dirty="0" err="1"/>
              <a:t>Calinski</a:t>
            </a:r>
            <a:r>
              <a:rPr lang="fr-FR" dirty="0"/>
              <a:t> </a:t>
            </a:r>
            <a:r>
              <a:rPr lang="fr-FR" dirty="0" err="1"/>
              <a:t>Harabasz</a:t>
            </a:r>
            <a:r>
              <a:rPr lang="fr-FR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7129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PLAN DE PRESENTATION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87834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36D31-4A1E-4168-85BA-465E138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MODélisation</a:t>
            </a:r>
            <a:r>
              <a:rPr lang="fr-FR" dirty="0"/>
              <a:t> / K-MEANS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86E1B5-52C8-4482-AFCD-131C867A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34" y="2287961"/>
            <a:ext cx="6185880" cy="44743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6AD2168-9BCF-4AA7-9D15-5C658FFF4C6D}"/>
              </a:ext>
            </a:extLst>
          </p:cNvPr>
          <p:cNvSpPr txBox="1"/>
          <p:nvPr/>
        </p:nvSpPr>
        <p:spPr>
          <a:xfrm>
            <a:off x="2180483" y="1946765"/>
            <a:ext cx="870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Stabilité des Clusters : moyenne des scores de silhouettes pour 8 clusters</a:t>
            </a:r>
          </a:p>
        </p:txBody>
      </p:sp>
    </p:spTree>
    <p:extLst>
      <p:ext uri="{BB962C8B-B14F-4D97-AF65-F5344CB8AC3E}">
        <p14:creationId xmlns:p14="http://schemas.microsoft.com/office/powerpoint/2010/main" val="236942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903A-757D-45FE-B7E2-3F5E9317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MODélisation</a:t>
            </a:r>
            <a:r>
              <a:rPr lang="fr-FR" dirty="0"/>
              <a:t> / K-MEANS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44652-7940-44AD-8D29-24DDA33D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96" y="2546906"/>
            <a:ext cx="5354912" cy="37578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259E3C3-6088-4970-8EF1-ECFD306D87AD}"/>
              </a:ext>
            </a:extLst>
          </p:cNvPr>
          <p:cNvSpPr txBox="1"/>
          <p:nvPr/>
        </p:nvSpPr>
        <p:spPr>
          <a:xfrm>
            <a:off x="2180483" y="1946765"/>
            <a:ext cx="870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Stabilité des Clusters : moyenne des scores de silhouettes pour 2 &amp; 3 clusters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F94504-34C9-4308-94F5-B20C393C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" y="2584980"/>
            <a:ext cx="5075316" cy="36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8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04F06-1E41-4949-9BE8-C6576BB3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/ K-MEANS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56D13E-DB98-47F0-898C-B7BC284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962809"/>
            <a:ext cx="4730189" cy="46919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12E603-02F1-4D64-B885-627FEFB7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71" y="2641502"/>
            <a:ext cx="2463018" cy="1468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DB12EF-49F7-4B1B-9DC2-603979023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471" y="4453963"/>
            <a:ext cx="2048778" cy="3712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837780-ACC0-44A0-9B14-37F60DF4D8B5}"/>
              </a:ext>
            </a:extLst>
          </p:cNvPr>
          <p:cNvSpPr txBox="1"/>
          <p:nvPr/>
        </p:nvSpPr>
        <p:spPr>
          <a:xfrm>
            <a:off x="6990471" y="2112713"/>
            <a:ext cx="246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Hyperparamètres :</a:t>
            </a:r>
          </a:p>
        </p:txBody>
      </p:sp>
    </p:spTree>
    <p:extLst>
      <p:ext uri="{BB962C8B-B14F-4D97-AF65-F5344CB8AC3E}">
        <p14:creationId xmlns:p14="http://schemas.microsoft.com/office/powerpoint/2010/main" val="218928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060B-CE1E-4014-8E1C-7D7F75D2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 final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390D72-4C09-4B72-AE12-0A3A4D20F191}"/>
              </a:ext>
            </a:extLst>
          </p:cNvPr>
          <p:cNvSpPr txBox="1"/>
          <p:nvPr/>
        </p:nvSpPr>
        <p:spPr>
          <a:xfrm>
            <a:off x="581191" y="2239617"/>
            <a:ext cx="9742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de K-</a:t>
            </a:r>
            <a:r>
              <a:rPr lang="fr-FR" dirty="0" err="1"/>
              <a:t>Means</a:t>
            </a:r>
            <a:r>
              <a:rPr lang="fr-FR" dirty="0"/>
              <a:t> pour l’explication des clusters sur la totalité des données pour 2 raisons :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La rapidité de calcul </a:t>
            </a:r>
            <a:r>
              <a:rPr lang="fr-FR" dirty="0"/>
              <a:t>: 3.46 secondes sur la totalité des données contre plusieurs heures pour DBSCAN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Conservation du nombre de clusters initiaux </a:t>
            </a:r>
            <a:r>
              <a:rPr lang="fr-FR" dirty="0"/>
              <a:t>ainsi que leurs caractéristiques avec K-MEANS</a:t>
            </a:r>
          </a:p>
        </p:txBody>
      </p:sp>
    </p:spTree>
    <p:extLst>
      <p:ext uri="{BB962C8B-B14F-4D97-AF65-F5344CB8AC3E}">
        <p14:creationId xmlns:p14="http://schemas.microsoft.com/office/powerpoint/2010/main" val="422345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C22FE-9536-41A7-B841-4A9B8F2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7B64AD-8AA1-4AA4-BDD3-349DF785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5736"/>
            <a:ext cx="4372978" cy="42585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227F82-1064-4C0E-8A26-A0C559DE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2" y="2105736"/>
            <a:ext cx="4555705" cy="425859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2DEF21F-2FA5-4461-9733-A99CB36AF7FF}"/>
              </a:ext>
            </a:extLst>
          </p:cNvPr>
          <p:cNvSpPr txBox="1"/>
          <p:nvPr/>
        </p:nvSpPr>
        <p:spPr>
          <a:xfrm>
            <a:off x="2120348" y="6412327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données réduit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36FEBB0-7F16-4D0B-A34A-9A4DD8BCA874}"/>
              </a:ext>
            </a:extLst>
          </p:cNvPr>
          <p:cNvSpPr txBox="1"/>
          <p:nvPr/>
        </p:nvSpPr>
        <p:spPr>
          <a:xfrm>
            <a:off x="6566453" y="6418842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données complet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E4981C-0F49-4FD8-B684-6B74E306F1DB}"/>
              </a:ext>
            </a:extLst>
          </p:cNvPr>
          <p:cNvSpPr txBox="1"/>
          <p:nvPr/>
        </p:nvSpPr>
        <p:spPr>
          <a:xfrm>
            <a:off x="10141524" y="2352682"/>
            <a:ext cx="179880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Bien que les proportions des clusters changent entre les 2 jeux de données, les caractéristiques des clusters restent inchangées</a:t>
            </a:r>
          </a:p>
        </p:txBody>
      </p:sp>
    </p:spTree>
    <p:extLst>
      <p:ext uri="{BB962C8B-B14F-4D97-AF65-F5344CB8AC3E}">
        <p14:creationId xmlns:p14="http://schemas.microsoft.com/office/powerpoint/2010/main" val="134913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6ABF-044A-47A0-B722-A759763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F12A8-D990-49FF-8FF6-E22D4A12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32" y="2011679"/>
            <a:ext cx="7190135" cy="23651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B1DEC-F727-4FB0-B685-F99F1747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591" y="4662969"/>
            <a:ext cx="7074476" cy="219503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445E077-9AE1-409A-80B7-A33FCB79A346}"/>
              </a:ext>
            </a:extLst>
          </p:cNvPr>
          <p:cNvSpPr/>
          <p:nvPr/>
        </p:nvSpPr>
        <p:spPr>
          <a:xfrm>
            <a:off x="2500932" y="4791082"/>
            <a:ext cx="1395207" cy="2066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91BBC5-D0FB-4ABD-A8AD-541794EB193A}"/>
              </a:ext>
            </a:extLst>
          </p:cNvPr>
          <p:cNvSpPr/>
          <p:nvPr/>
        </p:nvSpPr>
        <p:spPr>
          <a:xfrm>
            <a:off x="7520609" y="4791082"/>
            <a:ext cx="1709530" cy="2195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71044E-6870-41FC-BDFB-3CD7DC659E1A}"/>
              </a:ext>
            </a:extLst>
          </p:cNvPr>
          <p:cNvSpPr txBox="1"/>
          <p:nvPr/>
        </p:nvSpPr>
        <p:spPr>
          <a:xfrm>
            <a:off x="356861" y="4982817"/>
            <a:ext cx="179880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Top produit:</a:t>
            </a:r>
          </a:p>
          <a:p>
            <a:r>
              <a:rPr lang="fr-FR" dirty="0"/>
              <a:t>office &amp; home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1F4057-D8BA-45F2-B4A4-AB0E4E6B93E5}"/>
              </a:ext>
            </a:extLst>
          </p:cNvPr>
          <p:cNvSpPr txBox="1"/>
          <p:nvPr/>
        </p:nvSpPr>
        <p:spPr>
          <a:xfrm>
            <a:off x="9982498" y="4791082"/>
            <a:ext cx="179880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Top moyen de paiement:</a:t>
            </a:r>
          </a:p>
          <a:p>
            <a:r>
              <a:rPr lang="fr-FR" dirty="0"/>
              <a:t>voucher</a:t>
            </a:r>
          </a:p>
        </p:txBody>
      </p:sp>
    </p:spTree>
    <p:extLst>
      <p:ext uri="{BB962C8B-B14F-4D97-AF65-F5344CB8AC3E}">
        <p14:creationId xmlns:p14="http://schemas.microsoft.com/office/powerpoint/2010/main" val="337212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59988-DEDD-4BA9-B669-509BF197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3857C3-4424-429F-B1C0-060F5617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610678"/>
            <a:ext cx="9996302" cy="3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68C4-5442-422A-A354-C532E08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79D4A1-4367-4FA2-8D5C-E53621C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8" y="2011570"/>
            <a:ext cx="4813312" cy="45435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7F25C8-14AD-42BA-A22D-A5BC76E72F6B}"/>
              </a:ext>
            </a:extLst>
          </p:cNvPr>
          <p:cNvSpPr txBox="1"/>
          <p:nvPr/>
        </p:nvSpPr>
        <p:spPr>
          <a:xfrm>
            <a:off x="8482818" y="3151163"/>
            <a:ext cx="284167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cluster 1 se distingue très nettement en montant d’achats</a:t>
            </a:r>
          </a:p>
        </p:txBody>
      </p:sp>
    </p:spTree>
    <p:extLst>
      <p:ext uri="{BB962C8B-B14F-4D97-AF65-F5344CB8AC3E}">
        <p14:creationId xmlns:p14="http://schemas.microsoft.com/office/powerpoint/2010/main" val="284544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BA4C7-6873-4617-8FBC-C790180A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9417AD-6097-40ED-B519-240F7E0B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138" y="1948070"/>
            <a:ext cx="4922490" cy="47111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CBB868-BE53-4E6E-9098-2A8E610345D3}"/>
              </a:ext>
            </a:extLst>
          </p:cNvPr>
          <p:cNvSpPr txBox="1"/>
          <p:nvPr/>
        </p:nvSpPr>
        <p:spPr>
          <a:xfrm>
            <a:off x="8482818" y="3151163"/>
            <a:ext cx="284167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cluster 1 paye d’avantage de frais de port</a:t>
            </a:r>
          </a:p>
        </p:txBody>
      </p:sp>
    </p:spTree>
    <p:extLst>
      <p:ext uri="{BB962C8B-B14F-4D97-AF65-F5344CB8AC3E}">
        <p14:creationId xmlns:p14="http://schemas.microsoft.com/office/powerpoint/2010/main" val="7089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30EE7-6101-4DA8-817F-B8AF6B27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08481-9B16-4886-A0DB-B3CAE959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1" y="1922204"/>
            <a:ext cx="4877634" cy="47543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665D1F-6618-49D4-A423-CB8E760EE79A}"/>
              </a:ext>
            </a:extLst>
          </p:cNvPr>
          <p:cNvSpPr txBox="1"/>
          <p:nvPr/>
        </p:nvSpPr>
        <p:spPr>
          <a:xfrm>
            <a:off x="8482818" y="3151163"/>
            <a:ext cx="284167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cluster 1 achète également d’avantage de produits</a:t>
            </a:r>
          </a:p>
        </p:txBody>
      </p:sp>
    </p:spTree>
    <p:extLst>
      <p:ext uri="{BB962C8B-B14F-4D97-AF65-F5344CB8AC3E}">
        <p14:creationId xmlns:p14="http://schemas.microsoft.com/office/powerpoint/2010/main" val="4664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 / MISSIONS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E1F10C-FD99-4089-A69F-89BC4C243B8B}"/>
              </a:ext>
            </a:extLst>
          </p:cNvPr>
          <p:cNvSpPr txBox="1"/>
          <p:nvPr/>
        </p:nvSpPr>
        <p:spPr>
          <a:xfrm>
            <a:off x="6838122" y="2210091"/>
            <a:ext cx="46269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sz="2000" dirty="0"/>
              <a:t>Fournir aux équipes d’e-commerce une segmentation des clients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Comprendre les différents types d’utilisateurs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Fournir aux équipes marketing une description actionnable de la segmentation</a:t>
            </a:r>
          </a:p>
          <a:p>
            <a:endParaRPr lang="fr-F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dirty="0"/>
              <a:t>Proposer un contrat de maintenance basée sur analyse de la stabilité des segments au cours du temps.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0A022-E240-462A-9E30-774BAE21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0A853-D40A-4EE7-916E-E148DD2E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811037"/>
            <a:ext cx="5103329" cy="49375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00DA2D-6CB1-4A8A-B967-E4A351414450}"/>
              </a:ext>
            </a:extLst>
          </p:cNvPr>
          <p:cNvSpPr txBox="1"/>
          <p:nvPr/>
        </p:nvSpPr>
        <p:spPr>
          <a:xfrm>
            <a:off x="7820210" y="3261937"/>
            <a:ext cx="284167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cluster 1 attribue les meilleurs notes. Aucune note en dessous de 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EF294A-1C69-4A71-AFA9-14B5E5BA35FE}"/>
              </a:ext>
            </a:extLst>
          </p:cNvPr>
          <p:cNvSpPr txBox="1"/>
          <p:nvPr/>
        </p:nvSpPr>
        <p:spPr>
          <a:xfrm>
            <a:off x="7820210" y="4363737"/>
            <a:ext cx="284167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Attention au cluster 2:</a:t>
            </a:r>
          </a:p>
          <a:p>
            <a:r>
              <a:rPr lang="fr-FR" dirty="0"/>
              <a:t>Beaucoup de mauvaise notes attribuées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21E7E77-4A0D-4FB5-8C6F-E6EBECAF9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81790" y="4303995"/>
            <a:ext cx="1126752" cy="11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57B30-C195-4103-B984-C81C324C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E3A9EA-72F8-49ED-A931-0A78B419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2000343"/>
            <a:ext cx="4392489" cy="42507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B239DA-6417-494C-9D84-4D837D81C0A5}"/>
              </a:ext>
            </a:extLst>
          </p:cNvPr>
          <p:cNvSpPr txBox="1"/>
          <p:nvPr/>
        </p:nvSpPr>
        <p:spPr>
          <a:xfrm>
            <a:off x="7820210" y="3261937"/>
            <a:ext cx="2841674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cluster 1 sont en moyenne les clients les plus récents. Mais ils n’ont pas fait de commande depuis plus de 400 j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208BD9-8B4C-429A-BB36-688CB8F4D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867321" y="3261937"/>
            <a:ext cx="1126752" cy="11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30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86496-CCF1-4BE1-B70A-EFE063A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616DC4-3405-41F3-97ED-A75B59B39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5" y="1911439"/>
            <a:ext cx="4787969" cy="47094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03A8BE-2865-4888-B902-5809808D0C94}"/>
              </a:ext>
            </a:extLst>
          </p:cNvPr>
          <p:cNvSpPr txBox="1"/>
          <p:nvPr/>
        </p:nvSpPr>
        <p:spPr>
          <a:xfrm>
            <a:off x="7820210" y="3261937"/>
            <a:ext cx="284167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Les délais de commande sont à surveiller pour tous les clusters et en particulier pour le cluster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2827D0-DDA4-4529-B86A-F2073A5C5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867321" y="3261937"/>
            <a:ext cx="1126752" cy="11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3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D8A54-C13B-4D7E-B05F-424A648A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Contrat de maintenance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FE9C07-0E84-4CED-BD6F-D7C17D34F705}"/>
              </a:ext>
            </a:extLst>
          </p:cNvPr>
          <p:cNvSpPr txBox="1"/>
          <p:nvPr/>
        </p:nvSpPr>
        <p:spPr>
          <a:xfrm>
            <a:off x="821634" y="2305878"/>
            <a:ext cx="10151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Identification de la période de maintenance: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Préconisation 3 mois : réduction du jeu de données sur la variable durée et </a:t>
            </a:r>
          </a:p>
          <a:p>
            <a:pPr lvl="1"/>
            <a:r>
              <a:rPr lang="fr-FR" dirty="0"/>
              <a:t>     vérification du coefficient de silhouette, du nombre de clusters et des valeurs des variables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&gt; Néanmoins, on observe que les caractéristiques des features sont stables en passant du jeu de données réduit au jeu de données complet</a:t>
            </a:r>
          </a:p>
        </p:txBody>
      </p:sp>
    </p:spTree>
    <p:extLst>
      <p:ext uri="{BB962C8B-B14F-4D97-AF65-F5344CB8AC3E}">
        <p14:creationId xmlns:p14="http://schemas.microsoft.com/office/powerpoint/2010/main" val="268644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06270-F29C-4E79-B453-96DF5031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579D69-9BCE-415C-8C1A-B6CF374E7F7E}"/>
              </a:ext>
            </a:extLst>
          </p:cNvPr>
          <p:cNvSpPr txBox="1"/>
          <p:nvPr/>
        </p:nvSpPr>
        <p:spPr>
          <a:xfrm>
            <a:off x="861390" y="2173357"/>
            <a:ext cx="9528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Application des algorithmes de classification non supervisée à une problématique métier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Identification de points de vigilance auprès des clients et d’actions à réaliser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Limites du clustering proposé: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Certaines problématiques sont visibles dans l’analyse exploratoire des données : peu d’apport des algorithmes.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Un cluster avec 90 % des clients est peu compréhensible (bien qu’il peut amener à effectuer une action rapide sur les 10 % de clients « atypiques »)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Pistes d’amélioration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Introduction d’un </a:t>
            </a:r>
            <a:r>
              <a:rPr lang="fr-FR" dirty="0" err="1"/>
              <a:t>scoring</a:t>
            </a:r>
            <a:r>
              <a:rPr lang="fr-FR" dirty="0"/>
              <a:t> RFM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Données plus précise sur les clients (société/particulier, âge, sexe, profession)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395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B3EFB-4F55-45E2-AAD1-75A652EB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 la problématique et pistes de recherche envisagées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DA714F-665B-4EAE-8C18-A64DB2BD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53131"/>
              </p:ext>
            </p:extLst>
          </p:nvPr>
        </p:nvGraphicFramePr>
        <p:xfrm>
          <a:off x="581025" y="2207729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5BC81C0-743E-41E7-98DF-6A55C0AE1DED}"/>
              </a:ext>
            </a:extLst>
          </p:cNvPr>
          <p:cNvSpPr txBox="1"/>
          <p:nvPr/>
        </p:nvSpPr>
        <p:spPr>
          <a:xfrm>
            <a:off x="795130" y="2385391"/>
            <a:ext cx="873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Exploration des données et sélection des features adéquats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Problème de classification non supervisée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Expliquer les clusters qui devront être réutilisables par OLIST pour leurs actions marketing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A9C2F0-53C2-4FC1-95F2-CFAAEE4C3167}"/>
              </a:ext>
            </a:extLst>
          </p:cNvPr>
          <p:cNvSpPr txBox="1"/>
          <p:nvPr/>
        </p:nvSpPr>
        <p:spPr>
          <a:xfrm>
            <a:off x="3882887" y="3771015"/>
            <a:ext cx="38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Schémas de travail</a:t>
            </a:r>
          </a:p>
        </p:txBody>
      </p:sp>
    </p:spTree>
    <p:extLst>
      <p:ext uri="{BB962C8B-B14F-4D97-AF65-F5344CB8AC3E}">
        <p14:creationId xmlns:p14="http://schemas.microsoft.com/office/powerpoint/2010/main" val="42854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Préparation des données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0723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C7D31-D39E-47C3-9B02-D2DDF95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CE11402-2923-46EA-8285-BDC32EBF2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59237"/>
              </p:ext>
            </p:extLst>
          </p:nvPr>
        </p:nvGraphicFramePr>
        <p:xfrm>
          <a:off x="581025" y="2181225"/>
          <a:ext cx="11029950" cy="1013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BAA414C-90EC-419E-AB8A-441BC0755942}"/>
              </a:ext>
            </a:extLst>
          </p:cNvPr>
          <p:cNvSpPr txBox="1"/>
          <p:nvPr/>
        </p:nvSpPr>
        <p:spPr>
          <a:xfrm>
            <a:off x="675860" y="2186609"/>
            <a:ext cx="10934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Données réparties en 9 tables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contenant les informations :Clients, géolocalisation, commandes,  paiements, commentaires, produits, vendeurs, catégories de produits et traduction en anglais.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87B681-F8AE-49B3-9945-ABDE3B166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179" y="3429000"/>
            <a:ext cx="7573256" cy="32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1B7D5-54A6-4153-B403-9DC4DE0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FEATURE ENGINEERING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3CFBFF-556F-4308-9F98-F2E440A45CF2}"/>
              </a:ext>
            </a:extLst>
          </p:cNvPr>
          <p:cNvSpPr txBox="1"/>
          <p:nvPr/>
        </p:nvSpPr>
        <p:spPr>
          <a:xfrm>
            <a:off x="808383" y="2213113"/>
            <a:ext cx="4240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Création de 10 nouvelles variables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de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de produits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Montant total des achats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Montant total des frais de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Catégorie la plus achetée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 de paiement le plus fréquent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Ancienneté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Facilités de paiement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Délais de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Note moyenne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DD8597-5E50-4A7C-B5DF-7BCD9616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30" y="2943312"/>
            <a:ext cx="5151223" cy="325921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A23FDC-672D-412D-806D-F9B941EB59E2}"/>
              </a:ext>
            </a:extLst>
          </p:cNvPr>
          <p:cNvSpPr txBox="1"/>
          <p:nvPr/>
        </p:nvSpPr>
        <p:spPr>
          <a:xfrm>
            <a:off x="6390392" y="2231666"/>
            <a:ext cx="49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Structure finale des données </a:t>
            </a:r>
          </a:p>
        </p:txBody>
      </p:sp>
    </p:spTree>
    <p:extLst>
      <p:ext uri="{BB962C8B-B14F-4D97-AF65-F5344CB8AC3E}">
        <p14:creationId xmlns:p14="http://schemas.microsoft.com/office/powerpoint/2010/main" val="312461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7EF86A-626D-4704-A27B-25F15520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1" y="723899"/>
            <a:ext cx="5741048" cy="5195648"/>
          </a:xfrm>
          <a:prstGeom prst="rect">
            <a:avLst/>
          </a:prstGeom>
        </p:spPr>
      </p:pic>
      <p:sp>
        <p:nvSpPr>
          <p:cNvPr id="34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1BD01-2CD9-4FBC-93BE-092B5FDE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EXPLORATION DES Données / </a:t>
            </a:r>
            <a:r>
              <a:rPr lang="en-US" sz="3300" dirty="0" err="1">
                <a:solidFill>
                  <a:srgbClr val="FFFFFF"/>
                </a:solidFill>
              </a:rPr>
              <a:t>Analyse</a:t>
            </a: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dirty="0" err="1">
                <a:solidFill>
                  <a:srgbClr val="FFFFFF"/>
                </a:solidFill>
              </a:rPr>
              <a:t>achats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49CD91-00C1-45B0-8ABF-7E0E33ECC1A8}"/>
              </a:ext>
            </a:extLst>
          </p:cNvPr>
          <p:cNvSpPr txBox="1"/>
          <p:nvPr/>
        </p:nvSpPr>
        <p:spPr>
          <a:xfrm>
            <a:off x="1322361" y="6071464"/>
            <a:ext cx="574104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59 % des achats concernent 3 catégories : Maison, Santé/beauté, et informatique/électronique</a:t>
            </a:r>
          </a:p>
        </p:txBody>
      </p:sp>
    </p:spTree>
    <p:extLst>
      <p:ext uri="{BB962C8B-B14F-4D97-AF65-F5344CB8AC3E}">
        <p14:creationId xmlns:p14="http://schemas.microsoft.com/office/powerpoint/2010/main" val="41249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58174-DF32-4921-8331-B2E85D4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EXPLORATION DES Données / </a:t>
            </a:r>
            <a:r>
              <a:rPr lang="en-US" sz="2800" dirty="0" err="1">
                <a:solidFill>
                  <a:srgbClr val="FFFFFF"/>
                </a:solidFill>
              </a:rPr>
              <a:t>Analyse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achats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BBF1E5-E527-4109-AB87-5AB17EEE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28491"/>
            <a:ext cx="3369557" cy="31135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5BED09-CC4C-4510-A7F4-C5D0115A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82" y="2028491"/>
            <a:ext cx="3369557" cy="31191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A2355F-AE95-47AF-96DE-90695EB2F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217" y="2028491"/>
            <a:ext cx="4001535" cy="31135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9B3DF6-D812-4A6C-BD52-738D6046CAC8}"/>
              </a:ext>
            </a:extLst>
          </p:cNvPr>
          <p:cNvSpPr txBox="1"/>
          <p:nvPr/>
        </p:nvSpPr>
        <p:spPr>
          <a:xfrm>
            <a:off x="3354436" y="5723105"/>
            <a:ext cx="548312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100 % des clients ont réalisé qu’une seule commande mais 71 % d’entre eux ont acheté plusieurs produits</a:t>
            </a:r>
          </a:p>
        </p:txBody>
      </p:sp>
    </p:spTree>
    <p:extLst>
      <p:ext uri="{BB962C8B-B14F-4D97-AF65-F5344CB8AC3E}">
        <p14:creationId xmlns:p14="http://schemas.microsoft.com/office/powerpoint/2010/main" val="17560300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pointe</Template>
  <TotalTime>1217</TotalTime>
  <Words>934</Words>
  <Application>Microsoft Office PowerPoint</Application>
  <PresentationFormat>Grand écran</PresentationFormat>
  <Paragraphs>145</Paragraphs>
  <Slides>35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Gill Sans MT</vt:lpstr>
      <vt:lpstr>Wingdings</vt:lpstr>
      <vt:lpstr>Wingdings 2</vt:lpstr>
      <vt:lpstr>Dividende</vt:lpstr>
      <vt:lpstr>                     PROJET Olist :   Segmenter les clients d’un site de E-COMMERCE</vt:lpstr>
      <vt:lpstr>PLAN DE PRESENTATION</vt:lpstr>
      <vt:lpstr>Contexte / MISSIONS</vt:lpstr>
      <vt:lpstr>Interprétation de la problématique et pistes de recherche envisagées</vt:lpstr>
      <vt:lpstr>Préparation des données</vt:lpstr>
      <vt:lpstr>Nettoyage des données</vt:lpstr>
      <vt:lpstr>FEATURE ENGINEERING</vt:lpstr>
      <vt:lpstr>EXPLORATION DES Données / Analyse achats</vt:lpstr>
      <vt:lpstr>EXPLORATION DES Données / Analyse achats</vt:lpstr>
      <vt:lpstr>EXPLORATION DES Données / Analyse achats</vt:lpstr>
      <vt:lpstr>EXPLORATION DES Données / Analyse achats</vt:lpstr>
      <vt:lpstr>EXPLORATION DES Données / ANALYSE Évolution et saisonnalité des commandes</vt:lpstr>
      <vt:lpstr>EXPLORATION DES Données / Analyse Géographique</vt:lpstr>
      <vt:lpstr>Finalisation préparation des données</vt:lpstr>
      <vt:lpstr>MODélisation</vt:lpstr>
      <vt:lpstr>Processus de clustering</vt:lpstr>
      <vt:lpstr> MODélisation / DBSCAN</vt:lpstr>
      <vt:lpstr>MODélisation / K-MEANS</vt:lpstr>
      <vt:lpstr>MODélisation / K-MEANS</vt:lpstr>
      <vt:lpstr>MODélisation / K-MEANS</vt:lpstr>
      <vt:lpstr>MODélisation / K-MEANS</vt:lpstr>
      <vt:lpstr>Modélisation / K-MEANS</vt:lpstr>
      <vt:lpstr>CHOIX DU Modèle final</vt:lpstr>
      <vt:lpstr>Explication des clusters</vt:lpstr>
      <vt:lpstr>Explication des clusters</vt:lpstr>
      <vt:lpstr>Explication des clusters</vt:lpstr>
      <vt:lpstr>Explication des clusters</vt:lpstr>
      <vt:lpstr>Explication des clusters</vt:lpstr>
      <vt:lpstr>Explication des clusters</vt:lpstr>
      <vt:lpstr>Explication des clusters</vt:lpstr>
      <vt:lpstr>Explication des clusters</vt:lpstr>
      <vt:lpstr>Explication des clusters</vt:lpstr>
      <vt:lpstr>Contrat de maintenance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Olist :   Segmenter les clients d’un site de E-COMMERCE</dc:title>
  <dc:creator>SHERALI ASSEFY</dc:creator>
  <cp:lastModifiedBy>SHERALI ASSEFY</cp:lastModifiedBy>
  <cp:revision>7</cp:revision>
  <dcterms:created xsi:type="dcterms:W3CDTF">2021-10-08T14:07:43Z</dcterms:created>
  <dcterms:modified xsi:type="dcterms:W3CDTF">2022-04-18T16:59:26Z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