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35"/>
  </p:notesMasterIdLst>
  <p:handoutMasterIdLst>
    <p:handoutMasterId r:id="rId36"/>
  </p:handoutMasterIdLst>
  <p:sldIdLst>
    <p:sldId id="256" r:id="rId5"/>
    <p:sldId id="261" r:id="rId6"/>
    <p:sldId id="258" r:id="rId7"/>
    <p:sldId id="273" r:id="rId8"/>
    <p:sldId id="259" r:id="rId9"/>
    <p:sldId id="274" r:id="rId10"/>
    <p:sldId id="303" r:id="rId11"/>
    <p:sldId id="304" r:id="rId12"/>
    <p:sldId id="305" r:id="rId13"/>
    <p:sldId id="306" r:id="rId14"/>
    <p:sldId id="307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08" r:id="rId23"/>
    <p:sldId id="316" r:id="rId24"/>
    <p:sldId id="317" r:id="rId25"/>
    <p:sldId id="318" r:id="rId26"/>
    <p:sldId id="319" r:id="rId27"/>
    <p:sldId id="320" r:id="rId28"/>
    <p:sldId id="322" r:id="rId29"/>
    <p:sldId id="323" r:id="rId30"/>
    <p:sldId id="325" r:id="rId31"/>
    <p:sldId id="282" r:id="rId32"/>
    <p:sldId id="321" r:id="rId33"/>
    <p:sldId id="260" r:id="rId34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</dgm:pt>
    <dgm:pt modelId="{701D68F5-42F8-47BC-8FED-84C50F595DF0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Problématique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fr-FR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fr-FR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Analyse des données,</a:t>
          </a:r>
        </a:p>
        <a:p>
          <a:pPr rtl="0">
            <a:lnSpc>
              <a:spcPct val="100000"/>
            </a:lnSpc>
          </a:pPr>
          <a:r>
            <a:rPr lang="fr-FR" noProof="0" dirty="0"/>
            <a:t>Prétraitement et clustering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fr-FR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fr-FR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Conclusion sur la faisabilité d’un moteur de recommandation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fr-FR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fr-FR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55D550-2B97-455E-BAD9-604A7EE2BBC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2BFA45D-2D69-4278-9E9F-0FC0A085C6DB}">
      <dgm:prSet/>
      <dgm:spPr/>
      <dgm:t>
        <a:bodyPr/>
        <a:lstStyle/>
        <a:p>
          <a:r>
            <a:rPr lang="fr-FR" dirty="0"/>
            <a:t>Analyse &amp; Pré-traitements</a:t>
          </a:r>
        </a:p>
        <a:p>
          <a:r>
            <a:rPr lang="fr-FR" dirty="0"/>
            <a:t>-données texte</a:t>
          </a:r>
        </a:p>
        <a:p>
          <a:r>
            <a:rPr lang="fr-FR" dirty="0"/>
            <a:t>   -données Images</a:t>
          </a:r>
        </a:p>
      </dgm:t>
    </dgm:pt>
    <dgm:pt modelId="{40DFD42C-DAF9-4660-B37D-AE93A0E50034}" type="parTrans" cxnId="{A87CF067-F546-486F-9DA9-1E422A23FC13}">
      <dgm:prSet/>
      <dgm:spPr/>
      <dgm:t>
        <a:bodyPr/>
        <a:lstStyle/>
        <a:p>
          <a:endParaRPr lang="fr-FR"/>
        </a:p>
      </dgm:t>
    </dgm:pt>
    <dgm:pt modelId="{072EF47D-3B6C-49B5-A806-2AB069E0FBF9}" type="sibTrans" cxnId="{A87CF067-F546-486F-9DA9-1E422A23FC13}">
      <dgm:prSet/>
      <dgm:spPr/>
      <dgm:t>
        <a:bodyPr/>
        <a:lstStyle/>
        <a:p>
          <a:endParaRPr lang="fr-FR"/>
        </a:p>
      </dgm:t>
    </dgm:pt>
    <dgm:pt modelId="{12F5404F-CBDD-4895-A486-8B93DF1CD9BC}">
      <dgm:prSet/>
      <dgm:spPr/>
      <dgm:t>
        <a:bodyPr/>
        <a:lstStyle/>
        <a:p>
          <a:r>
            <a:rPr lang="fr-FR" dirty="0"/>
            <a:t>Réduction de dimension PCA &amp; T-SNE</a:t>
          </a:r>
        </a:p>
        <a:p>
          <a:r>
            <a:rPr lang="fr-FR" dirty="0"/>
            <a:t>-données texte</a:t>
          </a:r>
        </a:p>
        <a:p>
          <a:r>
            <a:rPr lang="fr-FR" dirty="0"/>
            <a:t>-données Images</a:t>
          </a:r>
        </a:p>
      </dgm:t>
    </dgm:pt>
    <dgm:pt modelId="{1C64B841-A50B-4B0C-8B20-F2EB0C709CA4}" type="parTrans" cxnId="{3314AEF4-034F-4FE6-AF28-28F46A46BFE8}">
      <dgm:prSet/>
      <dgm:spPr/>
      <dgm:t>
        <a:bodyPr/>
        <a:lstStyle/>
        <a:p>
          <a:endParaRPr lang="fr-FR"/>
        </a:p>
      </dgm:t>
    </dgm:pt>
    <dgm:pt modelId="{DFAF0CDB-F30E-4D5D-90AC-426DE4AAA060}" type="sibTrans" cxnId="{3314AEF4-034F-4FE6-AF28-28F46A46BFE8}">
      <dgm:prSet/>
      <dgm:spPr/>
      <dgm:t>
        <a:bodyPr/>
        <a:lstStyle/>
        <a:p>
          <a:endParaRPr lang="fr-FR"/>
        </a:p>
      </dgm:t>
    </dgm:pt>
    <dgm:pt modelId="{40A1B2A0-75E2-4E20-B782-F29BFC8FE7D6}">
      <dgm:prSet/>
      <dgm:spPr/>
      <dgm:t>
        <a:bodyPr/>
        <a:lstStyle/>
        <a:p>
          <a:r>
            <a:rPr lang="fr-FR" dirty="0"/>
            <a:t>Classification non supervisée :</a:t>
          </a:r>
        </a:p>
        <a:p>
          <a:r>
            <a:rPr lang="fr-FR" dirty="0"/>
            <a:t>-données texte</a:t>
          </a:r>
        </a:p>
        <a:p>
          <a:r>
            <a:rPr lang="fr-FR" dirty="0"/>
            <a:t>-données Images</a:t>
          </a:r>
        </a:p>
      </dgm:t>
    </dgm:pt>
    <dgm:pt modelId="{F4D51EB5-6053-4213-AD8B-D80D866D4E6A}" type="parTrans" cxnId="{DE9D4EDF-E20E-41F9-ADD3-0990A212A899}">
      <dgm:prSet/>
      <dgm:spPr/>
      <dgm:t>
        <a:bodyPr/>
        <a:lstStyle/>
        <a:p>
          <a:endParaRPr lang="fr-FR"/>
        </a:p>
      </dgm:t>
    </dgm:pt>
    <dgm:pt modelId="{901C187B-3497-41A1-B5F7-638A709204B8}" type="sibTrans" cxnId="{DE9D4EDF-E20E-41F9-ADD3-0990A212A899}">
      <dgm:prSet/>
      <dgm:spPr/>
      <dgm:t>
        <a:bodyPr/>
        <a:lstStyle/>
        <a:p>
          <a:endParaRPr lang="fr-FR"/>
        </a:p>
      </dgm:t>
    </dgm:pt>
    <dgm:pt modelId="{D2D63EE6-77A7-4AC8-87A5-F614279E8FC0}">
      <dgm:prSet/>
      <dgm:spPr/>
      <dgm:t>
        <a:bodyPr/>
        <a:lstStyle/>
        <a:p>
          <a:r>
            <a:rPr lang="fr-FR" dirty="0"/>
            <a:t>Assemblage des données, classification non supervisée</a:t>
          </a:r>
        </a:p>
      </dgm:t>
    </dgm:pt>
    <dgm:pt modelId="{6544D781-5071-4F49-8E30-9E1772CB754C}" type="parTrans" cxnId="{CC78A5F2-95E4-4CB5-BFD4-D342E0D51061}">
      <dgm:prSet/>
      <dgm:spPr/>
      <dgm:t>
        <a:bodyPr/>
        <a:lstStyle/>
        <a:p>
          <a:endParaRPr lang="fr-FR"/>
        </a:p>
      </dgm:t>
    </dgm:pt>
    <dgm:pt modelId="{996844FA-7FB5-44E3-9C41-6225AE8ACA86}" type="sibTrans" cxnId="{CC78A5F2-95E4-4CB5-BFD4-D342E0D51061}">
      <dgm:prSet/>
      <dgm:spPr/>
      <dgm:t>
        <a:bodyPr/>
        <a:lstStyle/>
        <a:p>
          <a:endParaRPr lang="fr-FR"/>
        </a:p>
      </dgm:t>
    </dgm:pt>
    <dgm:pt modelId="{132A5505-F9D3-4C0C-8998-A38A409FF716}">
      <dgm:prSet/>
      <dgm:spPr/>
      <dgm:t>
        <a:bodyPr/>
        <a:lstStyle/>
        <a:p>
          <a:r>
            <a:rPr lang="fr-FR" dirty="0"/>
            <a:t>Conclusion sur la faisabilité du moteur de classification</a:t>
          </a:r>
        </a:p>
      </dgm:t>
    </dgm:pt>
    <dgm:pt modelId="{88FA745F-F625-4736-9D3A-3BB990EBB78C}" type="parTrans" cxnId="{7EE1A038-D151-4E41-AE60-14A2C1EB01E5}">
      <dgm:prSet/>
      <dgm:spPr/>
      <dgm:t>
        <a:bodyPr/>
        <a:lstStyle/>
        <a:p>
          <a:endParaRPr lang="fr-FR"/>
        </a:p>
      </dgm:t>
    </dgm:pt>
    <dgm:pt modelId="{34A2DB14-4A5D-4102-B08F-AB0C7BDD570D}" type="sibTrans" cxnId="{7EE1A038-D151-4E41-AE60-14A2C1EB01E5}">
      <dgm:prSet/>
      <dgm:spPr/>
      <dgm:t>
        <a:bodyPr/>
        <a:lstStyle/>
        <a:p>
          <a:endParaRPr lang="fr-FR"/>
        </a:p>
      </dgm:t>
    </dgm:pt>
    <dgm:pt modelId="{24AA5471-E6E0-47CC-932B-79ED314CE91A}" type="pres">
      <dgm:prSet presAssocID="{7855D550-2B97-455E-BAD9-604A7EE2BBC4}" presName="Name0" presStyleCnt="0">
        <dgm:presLayoutVars>
          <dgm:dir/>
          <dgm:resizeHandles val="exact"/>
        </dgm:presLayoutVars>
      </dgm:prSet>
      <dgm:spPr/>
    </dgm:pt>
    <dgm:pt modelId="{8EB4D7E4-6559-473A-A3D1-C3D36AC0504E}" type="pres">
      <dgm:prSet presAssocID="{22BFA45D-2D69-4278-9E9F-0FC0A085C6DB}" presName="node" presStyleLbl="node1" presStyleIdx="0" presStyleCnt="5" custScaleX="132699" custLinFactY="16535" custLinFactNeighborY="100000">
        <dgm:presLayoutVars>
          <dgm:bulletEnabled val="1"/>
        </dgm:presLayoutVars>
      </dgm:prSet>
      <dgm:spPr/>
    </dgm:pt>
    <dgm:pt modelId="{D6409EFF-F588-4923-8E4E-A6ECD5EAC8ED}" type="pres">
      <dgm:prSet presAssocID="{072EF47D-3B6C-49B5-A806-2AB069E0FBF9}" presName="sibTrans" presStyleLbl="sibTrans2D1" presStyleIdx="0" presStyleCnt="4"/>
      <dgm:spPr/>
    </dgm:pt>
    <dgm:pt modelId="{EFD2BCAF-C330-41AF-AC83-D89863084E15}" type="pres">
      <dgm:prSet presAssocID="{072EF47D-3B6C-49B5-A806-2AB069E0FBF9}" presName="connectorText" presStyleLbl="sibTrans2D1" presStyleIdx="0" presStyleCnt="4"/>
      <dgm:spPr/>
    </dgm:pt>
    <dgm:pt modelId="{3465AE9F-CDDD-45C7-988B-00F734072FDA}" type="pres">
      <dgm:prSet presAssocID="{12F5404F-CBDD-4895-A486-8B93DF1CD9BC}" presName="node" presStyleLbl="node1" presStyleIdx="1" presStyleCnt="5" custScaleX="122800" custLinFactY="16535" custLinFactNeighborY="100000">
        <dgm:presLayoutVars>
          <dgm:bulletEnabled val="1"/>
        </dgm:presLayoutVars>
      </dgm:prSet>
      <dgm:spPr/>
    </dgm:pt>
    <dgm:pt modelId="{CCE31995-0159-4B61-B108-FDE71DBB4FCD}" type="pres">
      <dgm:prSet presAssocID="{DFAF0CDB-F30E-4D5D-90AC-426DE4AAA060}" presName="sibTrans" presStyleLbl="sibTrans2D1" presStyleIdx="1" presStyleCnt="4"/>
      <dgm:spPr/>
    </dgm:pt>
    <dgm:pt modelId="{68693A74-C17D-4595-B427-7BCF0D669058}" type="pres">
      <dgm:prSet presAssocID="{DFAF0CDB-F30E-4D5D-90AC-426DE4AAA060}" presName="connectorText" presStyleLbl="sibTrans2D1" presStyleIdx="1" presStyleCnt="4"/>
      <dgm:spPr/>
    </dgm:pt>
    <dgm:pt modelId="{B879FDDF-51FB-441D-B82B-8FB092587934}" type="pres">
      <dgm:prSet presAssocID="{40A1B2A0-75E2-4E20-B782-F29BFC8FE7D6}" presName="node" presStyleLbl="node1" presStyleIdx="2" presStyleCnt="5" custLinFactY="16535" custLinFactNeighborY="100000">
        <dgm:presLayoutVars>
          <dgm:bulletEnabled val="1"/>
        </dgm:presLayoutVars>
      </dgm:prSet>
      <dgm:spPr/>
    </dgm:pt>
    <dgm:pt modelId="{F3A121BC-ECAE-49BE-A3B2-0B9013A94C1E}" type="pres">
      <dgm:prSet presAssocID="{901C187B-3497-41A1-B5F7-638A709204B8}" presName="sibTrans" presStyleLbl="sibTrans2D1" presStyleIdx="2" presStyleCnt="4"/>
      <dgm:spPr/>
    </dgm:pt>
    <dgm:pt modelId="{10E6F0C7-E913-4380-AFA3-3B5A133BA0C8}" type="pres">
      <dgm:prSet presAssocID="{901C187B-3497-41A1-B5F7-638A709204B8}" presName="connectorText" presStyleLbl="sibTrans2D1" presStyleIdx="2" presStyleCnt="4"/>
      <dgm:spPr/>
    </dgm:pt>
    <dgm:pt modelId="{6F582384-C9CC-46AC-9EC4-56425D9915AE}" type="pres">
      <dgm:prSet presAssocID="{D2D63EE6-77A7-4AC8-87A5-F614279E8FC0}" presName="node" presStyleLbl="node1" presStyleIdx="3" presStyleCnt="5" custLinFactY="4604" custLinFactNeighborX="782" custLinFactNeighborY="100000">
        <dgm:presLayoutVars>
          <dgm:bulletEnabled val="1"/>
        </dgm:presLayoutVars>
      </dgm:prSet>
      <dgm:spPr/>
    </dgm:pt>
    <dgm:pt modelId="{05B3E258-5953-4B5D-9F26-89BA382888BB}" type="pres">
      <dgm:prSet presAssocID="{996844FA-7FB5-44E3-9C41-6225AE8ACA86}" presName="sibTrans" presStyleLbl="sibTrans2D1" presStyleIdx="3" presStyleCnt="4"/>
      <dgm:spPr/>
    </dgm:pt>
    <dgm:pt modelId="{2843D89B-7668-4219-8AEC-B5DF0C1AA3DB}" type="pres">
      <dgm:prSet presAssocID="{996844FA-7FB5-44E3-9C41-6225AE8ACA86}" presName="connectorText" presStyleLbl="sibTrans2D1" presStyleIdx="3" presStyleCnt="4"/>
      <dgm:spPr/>
    </dgm:pt>
    <dgm:pt modelId="{D953A246-595E-47C4-A30A-8F8239FF7B20}" type="pres">
      <dgm:prSet presAssocID="{132A5505-F9D3-4C0C-8998-A38A409FF716}" presName="node" presStyleLbl="node1" presStyleIdx="4" presStyleCnt="5" custLinFactNeighborX="5233" custLinFactNeighborY="67937">
        <dgm:presLayoutVars>
          <dgm:bulletEnabled val="1"/>
        </dgm:presLayoutVars>
      </dgm:prSet>
      <dgm:spPr/>
    </dgm:pt>
  </dgm:ptLst>
  <dgm:cxnLst>
    <dgm:cxn modelId="{C7DB4009-109A-4340-B38E-A4B681A136AF}" type="presOf" srcId="{996844FA-7FB5-44E3-9C41-6225AE8ACA86}" destId="{2843D89B-7668-4219-8AEC-B5DF0C1AA3DB}" srcOrd="1" destOrd="0" presId="urn:microsoft.com/office/officeart/2005/8/layout/process1"/>
    <dgm:cxn modelId="{7EEAD421-AE2A-447C-8B6A-297B735D2818}" type="presOf" srcId="{072EF47D-3B6C-49B5-A806-2AB069E0FBF9}" destId="{EFD2BCAF-C330-41AF-AC83-D89863084E15}" srcOrd="1" destOrd="0" presId="urn:microsoft.com/office/officeart/2005/8/layout/process1"/>
    <dgm:cxn modelId="{CFC86C2D-E9C7-4108-8E15-914ACFC805FA}" type="presOf" srcId="{22BFA45D-2D69-4278-9E9F-0FC0A085C6DB}" destId="{8EB4D7E4-6559-473A-A3D1-C3D36AC0504E}" srcOrd="0" destOrd="0" presId="urn:microsoft.com/office/officeart/2005/8/layout/process1"/>
    <dgm:cxn modelId="{7EE1A038-D151-4E41-AE60-14A2C1EB01E5}" srcId="{7855D550-2B97-455E-BAD9-604A7EE2BBC4}" destId="{132A5505-F9D3-4C0C-8998-A38A409FF716}" srcOrd="4" destOrd="0" parTransId="{88FA745F-F625-4736-9D3A-3BB990EBB78C}" sibTransId="{34A2DB14-4A5D-4102-B08F-AB0C7BDD570D}"/>
    <dgm:cxn modelId="{A87CF067-F546-486F-9DA9-1E422A23FC13}" srcId="{7855D550-2B97-455E-BAD9-604A7EE2BBC4}" destId="{22BFA45D-2D69-4278-9E9F-0FC0A085C6DB}" srcOrd="0" destOrd="0" parTransId="{40DFD42C-DAF9-4660-B37D-AE93A0E50034}" sibTransId="{072EF47D-3B6C-49B5-A806-2AB069E0FBF9}"/>
    <dgm:cxn modelId="{29C67868-DB70-4646-A157-443CB2C68450}" type="presOf" srcId="{996844FA-7FB5-44E3-9C41-6225AE8ACA86}" destId="{05B3E258-5953-4B5D-9F26-89BA382888BB}" srcOrd="0" destOrd="0" presId="urn:microsoft.com/office/officeart/2005/8/layout/process1"/>
    <dgm:cxn modelId="{B5B60A73-CD64-4542-B7EF-7E97E0A29C6E}" type="presOf" srcId="{DFAF0CDB-F30E-4D5D-90AC-426DE4AAA060}" destId="{68693A74-C17D-4595-B427-7BCF0D669058}" srcOrd="1" destOrd="0" presId="urn:microsoft.com/office/officeart/2005/8/layout/process1"/>
    <dgm:cxn modelId="{57707B75-E97A-4561-BE02-FACC893AFE94}" type="presOf" srcId="{901C187B-3497-41A1-B5F7-638A709204B8}" destId="{F3A121BC-ECAE-49BE-A3B2-0B9013A94C1E}" srcOrd="0" destOrd="0" presId="urn:microsoft.com/office/officeart/2005/8/layout/process1"/>
    <dgm:cxn modelId="{0B11DD75-9E03-49B2-BDF0-04849F5F8BF5}" type="presOf" srcId="{132A5505-F9D3-4C0C-8998-A38A409FF716}" destId="{D953A246-595E-47C4-A30A-8F8239FF7B20}" srcOrd="0" destOrd="0" presId="urn:microsoft.com/office/officeart/2005/8/layout/process1"/>
    <dgm:cxn modelId="{1D926E76-6B59-4CB3-99DD-F583C208B7A2}" type="presOf" srcId="{12F5404F-CBDD-4895-A486-8B93DF1CD9BC}" destId="{3465AE9F-CDDD-45C7-988B-00F734072FDA}" srcOrd="0" destOrd="0" presId="urn:microsoft.com/office/officeart/2005/8/layout/process1"/>
    <dgm:cxn modelId="{037D3378-AF5A-4A9B-AD3D-6DB820637CAD}" type="presOf" srcId="{901C187B-3497-41A1-B5F7-638A709204B8}" destId="{10E6F0C7-E913-4380-AFA3-3B5A133BA0C8}" srcOrd="1" destOrd="0" presId="urn:microsoft.com/office/officeart/2005/8/layout/process1"/>
    <dgm:cxn modelId="{BC45BA80-F822-46A5-9121-E380FA5E81D5}" type="presOf" srcId="{DFAF0CDB-F30E-4D5D-90AC-426DE4AAA060}" destId="{CCE31995-0159-4B61-B108-FDE71DBB4FCD}" srcOrd="0" destOrd="0" presId="urn:microsoft.com/office/officeart/2005/8/layout/process1"/>
    <dgm:cxn modelId="{58579FCF-F999-400F-A983-9B0580C65270}" type="presOf" srcId="{40A1B2A0-75E2-4E20-B782-F29BFC8FE7D6}" destId="{B879FDDF-51FB-441D-B82B-8FB092587934}" srcOrd="0" destOrd="0" presId="urn:microsoft.com/office/officeart/2005/8/layout/process1"/>
    <dgm:cxn modelId="{1CF306D7-B104-4B55-A5C6-1AD75240A24A}" type="presOf" srcId="{7855D550-2B97-455E-BAD9-604A7EE2BBC4}" destId="{24AA5471-E6E0-47CC-932B-79ED314CE91A}" srcOrd="0" destOrd="0" presId="urn:microsoft.com/office/officeart/2005/8/layout/process1"/>
    <dgm:cxn modelId="{DE9D4EDF-E20E-41F9-ADD3-0990A212A899}" srcId="{7855D550-2B97-455E-BAD9-604A7EE2BBC4}" destId="{40A1B2A0-75E2-4E20-B782-F29BFC8FE7D6}" srcOrd="2" destOrd="0" parTransId="{F4D51EB5-6053-4213-AD8B-D80D866D4E6A}" sibTransId="{901C187B-3497-41A1-B5F7-638A709204B8}"/>
    <dgm:cxn modelId="{CC78A5F2-95E4-4CB5-BFD4-D342E0D51061}" srcId="{7855D550-2B97-455E-BAD9-604A7EE2BBC4}" destId="{D2D63EE6-77A7-4AC8-87A5-F614279E8FC0}" srcOrd="3" destOrd="0" parTransId="{6544D781-5071-4F49-8E30-9E1772CB754C}" sibTransId="{996844FA-7FB5-44E3-9C41-6225AE8ACA86}"/>
    <dgm:cxn modelId="{3314AEF4-034F-4FE6-AF28-28F46A46BFE8}" srcId="{7855D550-2B97-455E-BAD9-604A7EE2BBC4}" destId="{12F5404F-CBDD-4895-A486-8B93DF1CD9BC}" srcOrd="1" destOrd="0" parTransId="{1C64B841-A50B-4B0C-8B20-F2EB0C709CA4}" sibTransId="{DFAF0CDB-F30E-4D5D-90AC-426DE4AAA060}"/>
    <dgm:cxn modelId="{4354FDF9-124E-4C24-AB0C-A2DD72D70AAB}" type="presOf" srcId="{D2D63EE6-77A7-4AC8-87A5-F614279E8FC0}" destId="{6F582384-C9CC-46AC-9EC4-56425D9915AE}" srcOrd="0" destOrd="0" presId="urn:microsoft.com/office/officeart/2005/8/layout/process1"/>
    <dgm:cxn modelId="{8CE9A5FF-12B9-448F-A87E-98BF24375933}" type="presOf" srcId="{072EF47D-3B6C-49B5-A806-2AB069E0FBF9}" destId="{D6409EFF-F588-4923-8E4E-A6ECD5EAC8ED}" srcOrd="0" destOrd="0" presId="urn:microsoft.com/office/officeart/2005/8/layout/process1"/>
    <dgm:cxn modelId="{33E27F73-DFAC-4B78-94D4-4E2FB6E1EE39}" type="presParOf" srcId="{24AA5471-E6E0-47CC-932B-79ED314CE91A}" destId="{8EB4D7E4-6559-473A-A3D1-C3D36AC0504E}" srcOrd="0" destOrd="0" presId="urn:microsoft.com/office/officeart/2005/8/layout/process1"/>
    <dgm:cxn modelId="{F23E4EAC-7355-41C5-AEFB-F784F34AA90E}" type="presParOf" srcId="{24AA5471-E6E0-47CC-932B-79ED314CE91A}" destId="{D6409EFF-F588-4923-8E4E-A6ECD5EAC8ED}" srcOrd="1" destOrd="0" presId="urn:microsoft.com/office/officeart/2005/8/layout/process1"/>
    <dgm:cxn modelId="{061AFBBE-CF3F-462F-93DF-7EE2D90D61BB}" type="presParOf" srcId="{D6409EFF-F588-4923-8E4E-A6ECD5EAC8ED}" destId="{EFD2BCAF-C330-41AF-AC83-D89863084E15}" srcOrd="0" destOrd="0" presId="urn:microsoft.com/office/officeart/2005/8/layout/process1"/>
    <dgm:cxn modelId="{90DDE6FA-60B2-4E8C-9079-94BFD46FF5FB}" type="presParOf" srcId="{24AA5471-E6E0-47CC-932B-79ED314CE91A}" destId="{3465AE9F-CDDD-45C7-988B-00F734072FDA}" srcOrd="2" destOrd="0" presId="urn:microsoft.com/office/officeart/2005/8/layout/process1"/>
    <dgm:cxn modelId="{23E0C7E6-00DD-49E7-82B7-7711CB5D19D2}" type="presParOf" srcId="{24AA5471-E6E0-47CC-932B-79ED314CE91A}" destId="{CCE31995-0159-4B61-B108-FDE71DBB4FCD}" srcOrd="3" destOrd="0" presId="urn:microsoft.com/office/officeart/2005/8/layout/process1"/>
    <dgm:cxn modelId="{582CB5CA-B81E-4D68-B784-ADF5AEC693E5}" type="presParOf" srcId="{CCE31995-0159-4B61-B108-FDE71DBB4FCD}" destId="{68693A74-C17D-4595-B427-7BCF0D669058}" srcOrd="0" destOrd="0" presId="urn:microsoft.com/office/officeart/2005/8/layout/process1"/>
    <dgm:cxn modelId="{AF1254CC-12A8-4500-9C56-40EE211787F4}" type="presParOf" srcId="{24AA5471-E6E0-47CC-932B-79ED314CE91A}" destId="{B879FDDF-51FB-441D-B82B-8FB092587934}" srcOrd="4" destOrd="0" presId="urn:microsoft.com/office/officeart/2005/8/layout/process1"/>
    <dgm:cxn modelId="{CE4705AF-6122-45A0-AC24-D3CFECC387D2}" type="presParOf" srcId="{24AA5471-E6E0-47CC-932B-79ED314CE91A}" destId="{F3A121BC-ECAE-49BE-A3B2-0B9013A94C1E}" srcOrd="5" destOrd="0" presId="urn:microsoft.com/office/officeart/2005/8/layout/process1"/>
    <dgm:cxn modelId="{DE6F016C-E691-4B82-A39F-9A9B4B64D951}" type="presParOf" srcId="{F3A121BC-ECAE-49BE-A3B2-0B9013A94C1E}" destId="{10E6F0C7-E913-4380-AFA3-3B5A133BA0C8}" srcOrd="0" destOrd="0" presId="urn:microsoft.com/office/officeart/2005/8/layout/process1"/>
    <dgm:cxn modelId="{E3776935-CFCE-4DB6-B9D1-B9A1103F428D}" type="presParOf" srcId="{24AA5471-E6E0-47CC-932B-79ED314CE91A}" destId="{6F582384-C9CC-46AC-9EC4-56425D9915AE}" srcOrd="6" destOrd="0" presId="urn:microsoft.com/office/officeart/2005/8/layout/process1"/>
    <dgm:cxn modelId="{28F93A99-058D-4722-A9C5-873DE36D0E66}" type="presParOf" srcId="{24AA5471-E6E0-47CC-932B-79ED314CE91A}" destId="{05B3E258-5953-4B5D-9F26-89BA382888BB}" srcOrd="7" destOrd="0" presId="urn:microsoft.com/office/officeart/2005/8/layout/process1"/>
    <dgm:cxn modelId="{DF4C8F8E-D063-4F2F-A8BC-43011AA647D9}" type="presParOf" srcId="{05B3E258-5953-4B5D-9F26-89BA382888BB}" destId="{2843D89B-7668-4219-8AEC-B5DF0C1AA3DB}" srcOrd="0" destOrd="0" presId="urn:microsoft.com/office/officeart/2005/8/layout/process1"/>
    <dgm:cxn modelId="{FEFA45B2-E65C-4C88-9D89-BEA3063A7183}" type="presParOf" srcId="{24AA5471-E6E0-47CC-932B-79ED314CE91A}" destId="{D953A246-595E-47C4-A30A-8F8239FF7B2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Structure des données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fr-F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fr-FR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Exploration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fr-FR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fr-FR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 Pré-traitements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fr-FR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fr-FR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FB4C0E-EE67-46AE-BF3F-2426104A7C4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7A1A7B0-FAA4-4605-88E5-5DD697DB9B34}" type="pres">
      <dgm:prSet presAssocID="{F0FB4C0E-EE67-46AE-BF3F-2426104A7C42}" presName="diagram" presStyleCnt="0">
        <dgm:presLayoutVars>
          <dgm:dir/>
          <dgm:resizeHandles val="exact"/>
        </dgm:presLayoutVars>
      </dgm:prSet>
      <dgm:spPr/>
    </dgm:pt>
  </dgm:ptLst>
  <dgm:cxnLst>
    <dgm:cxn modelId="{BD31544A-60C9-4CD3-A811-B464CEEC03CE}" type="presOf" srcId="{F0FB4C0E-EE67-46AE-BF3F-2426104A7C42}" destId="{07A1A7B0-FAA4-4605-88E5-5DD697DB9B3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F4984D-44DD-463B-968B-4B1B595F2C59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D92FF2D5-3C02-4470-A46A-8762FD1AA884}">
      <dgm:prSet phldrT="[Texte]" custT="1"/>
      <dgm:spPr/>
      <dgm:t>
        <a:bodyPr/>
        <a:lstStyle/>
        <a:p>
          <a:r>
            <a:rPr lang="fr-FR" sz="1400" b="1" dirty="0" err="1"/>
            <a:t>Lowercase</a:t>
          </a:r>
          <a:endParaRPr lang="fr-FR" sz="1400" b="1" dirty="0"/>
        </a:p>
        <a:p>
          <a:r>
            <a:rPr lang="fr-FR" sz="1100" dirty="0"/>
            <a:t>(Minuscule)</a:t>
          </a:r>
        </a:p>
      </dgm:t>
    </dgm:pt>
    <dgm:pt modelId="{CDECBF09-F6FB-40FC-A9B4-5155226FB3E1}" type="parTrans" cxnId="{044B60E9-8DD2-4781-B578-8E53102C927D}">
      <dgm:prSet/>
      <dgm:spPr/>
      <dgm:t>
        <a:bodyPr/>
        <a:lstStyle/>
        <a:p>
          <a:endParaRPr lang="fr-FR"/>
        </a:p>
      </dgm:t>
    </dgm:pt>
    <dgm:pt modelId="{E7C3776F-61BF-4792-AB3C-48E1D4BC9A5F}" type="sibTrans" cxnId="{044B60E9-8DD2-4781-B578-8E53102C927D}">
      <dgm:prSet/>
      <dgm:spPr/>
      <dgm:t>
        <a:bodyPr/>
        <a:lstStyle/>
        <a:p>
          <a:endParaRPr lang="fr-FR"/>
        </a:p>
      </dgm:t>
    </dgm:pt>
    <dgm:pt modelId="{732C5C5C-4C9A-4245-9173-D5026F90E037}">
      <dgm:prSet phldrT="[Texte]" custT="1"/>
      <dgm:spPr/>
      <dgm:t>
        <a:bodyPr/>
        <a:lstStyle/>
        <a:p>
          <a:r>
            <a:rPr lang="fr-FR" sz="1400" b="1" dirty="0" err="1"/>
            <a:t>Tokeniser</a:t>
          </a:r>
          <a:endParaRPr lang="fr-FR" sz="1400" b="1" dirty="0"/>
        </a:p>
        <a:p>
          <a:r>
            <a:rPr lang="fr-FR" sz="1100" dirty="0"/>
            <a:t>(séparation des mots)</a:t>
          </a:r>
        </a:p>
      </dgm:t>
    </dgm:pt>
    <dgm:pt modelId="{F3C70ABF-A0DF-4AC1-AC9A-9D71922293D4}" type="parTrans" cxnId="{26AAB535-DF70-4C02-97B1-BA7A48AC42B4}">
      <dgm:prSet/>
      <dgm:spPr/>
      <dgm:t>
        <a:bodyPr/>
        <a:lstStyle/>
        <a:p>
          <a:endParaRPr lang="fr-FR"/>
        </a:p>
      </dgm:t>
    </dgm:pt>
    <dgm:pt modelId="{7F87CAFC-84C9-4DDC-B5A4-862A5BF60703}" type="sibTrans" cxnId="{26AAB535-DF70-4C02-97B1-BA7A48AC42B4}">
      <dgm:prSet/>
      <dgm:spPr/>
      <dgm:t>
        <a:bodyPr/>
        <a:lstStyle/>
        <a:p>
          <a:endParaRPr lang="fr-FR"/>
        </a:p>
      </dgm:t>
    </dgm:pt>
    <dgm:pt modelId="{A9480E23-9A73-488F-877B-CDBA6F74EBE9}">
      <dgm:prSet phldrT="[Texte]" custT="1"/>
      <dgm:spPr/>
      <dgm:t>
        <a:bodyPr/>
        <a:lstStyle/>
        <a:p>
          <a:r>
            <a:rPr lang="fr-FR" sz="1400" b="1" dirty="0" err="1"/>
            <a:t>Stopwords</a:t>
          </a:r>
          <a:endParaRPr lang="fr-FR" sz="1400" b="1" dirty="0"/>
        </a:p>
        <a:p>
          <a:r>
            <a:rPr lang="fr-FR" sz="1100" dirty="0"/>
            <a:t>(retrait des mots de liaison et ponctuations</a:t>
          </a:r>
        </a:p>
      </dgm:t>
    </dgm:pt>
    <dgm:pt modelId="{D5C5B9A5-A3EA-4A76-9CC5-3AA5389F591C}" type="parTrans" cxnId="{69E70402-790E-4C21-B6F3-8206742C3393}">
      <dgm:prSet/>
      <dgm:spPr/>
      <dgm:t>
        <a:bodyPr/>
        <a:lstStyle/>
        <a:p>
          <a:endParaRPr lang="fr-FR"/>
        </a:p>
      </dgm:t>
    </dgm:pt>
    <dgm:pt modelId="{032164E8-D895-4B96-9B51-AE700A31804A}" type="sibTrans" cxnId="{69E70402-790E-4C21-B6F3-8206742C3393}">
      <dgm:prSet/>
      <dgm:spPr/>
      <dgm:t>
        <a:bodyPr/>
        <a:lstStyle/>
        <a:p>
          <a:endParaRPr lang="fr-FR"/>
        </a:p>
      </dgm:t>
    </dgm:pt>
    <dgm:pt modelId="{E12B604B-2D9B-4F70-97C7-7DEF2E7BA2A2}">
      <dgm:prSet custT="1"/>
      <dgm:spPr/>
      <dgm:t>
        <a:bodyPr/>
        <a:lstStyle/>
        <a:p>
          <a:r>
            <a:rPr lang="fr-FR" sz="1300" b="1" dirty="0"/>
            <a:t>Lemmatisation</a:t>
          </a:r>
        </a:p>
        <a:p>
          <a:r>
            <a:rPr lang="fr-FR" sz="1100" dirty="0"/>
            <a:t>(racinisation)</a:t>
          </a:r>
        </a:p>
      </dgm:t>
    </dgm:pt>
    <dgm:pt modelId="{D490A7DD-0C9A-4D00-ABCA-84DCA05DCEF6}" type="parTrans" cxnId="{50BD9434-BB3A-40A6-A717-941A9FB60875}">
      <dgm:prSet/>
      <dgm:spPr/>
      <dgm:t>
        <a:bodyPr/>
        <a:lstStyle/>
        <a:p>
          <a:endParaRPr lang="fr-FR"/>
        </a:p>
      </dgm:t>
    </dgm:pt>
    <dgm:pt modelId="{0740DCB5-DF97-4318-80C3-1AE39F1FDFE0}" type="sibTrans" cxnId="{50BD9434-BB3A-40A6-A717-941A9FB60875}">
      <dgm:prSet/>
      <dgm:spPr/>
      <dgm:t>
        <a:bodyPr/>
        <a:lstStyle/>
        <a:p>
          <a:endParaRPr lang="fr-FR"/>
        </a:p>
      </dgm:t>
    </dgm:pt>
    <dgm:pt modelId="{4700D46B-136F-4067-91F5-260865823176}">
      <dgm:prSet custT="1"/>
      <dgm:spPr/>
      <dgm:t>
        <a:bodyPr/>
        <a:lstStyle/>
        <a:p>
          <a:r>
            <a:rPr lang="fr-FR" sz="1400" b="1" dirty="0"/>
            <a:t>Bag of </a:t>
          </a:r>
          <a:r>
            <a:rPr lang="fr-FR" sz="1400" b="1" dirty="0" err="1"/>
            <a:t>words</a:t>
          </a:r>
          <a:r>
            <a:rPr lang="fr-FR" sz="1400" b="1" dirty="0"/>
            <a:t>/</a:t>
          </a:r>
        </a:p>
        <a:p>
          <a:r>
            <a:rPr lang="fr-FR" sz="1400" b="1" dirty="0"/>
            <a:t>TF-IDF</a:t>
          </a:r>
        </a:p>
        <a:p>
          <a:r>
            <a:rPr lang="fr-FR" sz="1200" dirty="0"/>
            <a:t>(Vectorisation)</a:t>
          </a:r>
        </a:p>
        <a:p>
          <a:endParaRPr lang="fr-FR" sz="1200" dirty="0"/>
        </a:p>
      </dgm:t>
    </dgm:pt>
    <dgm:pt modelId="{6144F00A-2208-49B3-B2D0-D8135597E4B7}" type="parTrans" cxnId="{F72F1C74-901D-4B85-9556-49495F579724}">
      <dgm:prSet/>
      <dgm:spPr/>
      <dgm:t>
        <a:bodyPr/>
        <a:lstStyle/>
        <a:p>
          <a:endParaRPr lang="fr-FR"/>
        </a:p>
      </dgm:t>
    </dgm:pt>
    <dgm:pt modelId="{7F8FF5C8-ED1E-48E6-AF25-146486433A8E}" type="sibTrans" cxnId="{F72F1C74-901D-4B85-9556-49495F579724}">
      <dgm:prSet/>
      <dgm:spPr/>
      <dgm:t>
        <a:bodyPr/>
        <a:lstStyle/>
        <a:p>
          <a:endParaRPr lang="fr-FR"/>
        </a:p>
      </dgm:t>
    </dgm:pt>
    <dgm:pt modelId="{FF213A73-ED1C-44BD-8A7D-37ACA40C7722}" type="pres">
      <dgm:prSet presAssocID="{FAF4984D-44DD-463B-968B-4B1B595F2C59}" presName="Name0" presStyleCnt="0">
        <dgm:presLayoutVars>
          <dgm:dir/>
          <dgm:animLvl val="lvl"/>
          <dgm:resizeHandles val="exact"/>
        </dgm:presLayoutVars>
      </dgm:prSet>
      <dgm:spPr/>
    </dgm:pt>
    <dgm:pt modelId="{0A17A511-9BA2-48ED-87E4-D1E04AF4BB6C}" type="pres">
      <dgm:prSet presAssocID="{D92FF2D5-3C02-4470-A46A-8762FD1AA884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E62A15B-A12B-43F1-827F-8DE49FEA38CA}" type="pres">
      <dgm:prSet presAssocID="{E7C3776F-61BF-4792-AB3C-48E1D4BC9A5F}" presName="parTxOnlySpace" presStyleCnt="0"/>
      <dgm:spPr/>
    </dgm:pt>
    <dgm:pt modelId="{9FED2AE3-E982-481F-9506-D8B0C9CF3A8A}" type="pres">
      <dgm:prSet presAssocID="{732C5C5C-4C9A-4245-9173-D5026F90E037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50955548-1418-46C8-9736-AA3C20709D52}" type="pres">
      <dgm:prSet presAssocID="{7F87CAFC-84C9-4DDC-B5A4-862A5BF60703}" presName="parTxOnlySpace" presStyleCnt="0"/>
      <dgm:spPr/>
    </dgm:pt>
    <dgm:pt modelId="{043BB78C-4CCD-4C79-8198-BE7611E4FAEA}" type="pres">
      <dgm:prSet presAssocID="{A9480E23-9A73-488F-877B-CDBA6F74EBE9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D57C436-7D64-4824-B547-065B90C926AB}" type="pres">
      <dgm:prSet presAssocID="{032164E8-D895-4B96-9B51-AE700A31804A}" presName="parTxOnlySpace" presStyleCnt="0"/>
      <dgm:spPr/>
    </dgm:pt>
    <dgm:pt modelId="{EA6FEC7F-4E57-4372-B814-4424F0EC516F}" type="pres">
      <dgm:prSet presAssocID="{E12B604B-2D9B-4F70-97C7-7DEF2E7BA2A2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95A4533-99DA-4F0A-8FF6-5E91FA99D241}" type="pres">
      <dgm:prSet presAssocID="{0740DCB5-DF97-4318-80C3-1AE39F1FDFE0}" presName="parTxOnlySpace" presStyleCnt="0"/>
      <dgm:spPr/>
    </dgm:pt>
    <dgm:pt modelId="{F17E269E-06B9-4958-A5D5-2CB36136E469}" type="pres">
      <dgm:prSet presAssocID="{4700D46B-136F-4067-91F5-26086582317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9E70402-790E-4C21-B6F3-8206742C3393}" srcId="{FAF4984D-44DD-463B-968B-4B1B595F2C59}" destId="{A9480E23-9A73-488F-877B-CDBA6F74EBE9}" srcOrd="2" destOrd="0" parTransId="{D5C5B9A5-A3EA-4A76-9CC5-3AA5389F591C}" sibTransId="{032164E8-D895-4B96-9B51-AE700A31804A}"/>
    <dgm:cxn modelId="{239B7C11-4356-4A4D-BAB4-26FD1E9B51FB}" type="presOf" srcId="{4700D46B-136F-4067-91F5-260865823176}" destId="{F17E269E-06B9-4958-A5D5-2CB36136E469}" srcOrd="0" destOrd="0" presId="urn:microsoft.com/office/officeart/2005/8/layout/chevron1"/>
    <dgm:cxn modelId="{50BD9434-BB3A-40A6-A717-941A9FB60875}" srcId="{FAF4984D-44DD-463B-968B-4B1B595F2C59}" destId="{E12B604B-2D9B-4F70-97C7-7DEF2E7BA2A2}" srcOrd="3" destOrd="0" parTransId="{D490A7DD-0C9A-4D00-ABCA-84DCA05DCEF6}" sibTransId="{0740DCB5-DF97-4318-80C3-1AE39F1FDFE0}"/>
    <dgm:cxn modelId="{26AAB535-DF70-4C02-97B1-BA7A48AC42B4}" srcId="{FAF4984D-44DD-463B-968B-4B1B595F2C59}" destId="{732C5C5C-4C9A-4245-9173-D5026F90E037}" srcOrd="1" destOrd="0" parTransId="{F3C70ABF-A0DF-4AC1-AC9A-9D71922293D4}" sibTransId="{7F87CAFC-84C9-4DDC-B5A4-862A5BF60703}"/>
    <dgm:cxn modelId="{4ECD2E52-53DD-4B0B-9700-77AEA4E1004B}" type="presOf" srcId="{E12B604B-2D9B-4F70-97C7-7DEF2E7BA2A2}" destId="{EA6FEC7F-4E57-4372-B814-4424F0EC516F}" srcOrd="0" destOrd="0" presId="urn:microsoft.com/office/officeart/2005/8/layout/chevron1"/>
    <dgm:cxn modelId="{F72F1C74-901D-4B85-9556-49495F579724}" srcId="{FAF4984D-44DD-463B-968B-4B1B595F2C59}" destId="{4700D46B-136F-4067-91F5-260865823176}" srcOrd="4" destOrd="0" parTransId="{6144F00A-2208-49B3-B2D0-D8135597E4B7}" sibTransId="{7F8FF5C8-ED1E-48E6-AF25-146486433A8E}"/>
    <dgm:cxn modelId="{2999B19C-83F6-48B5-AEED-EA44AAA8F769}" type="presOf" srcId="{D92FF2D5-3C02-4470-A46A-8762FD1AA884}" destId="{0A17A511-9BA2-48ED-87E4-D1E04AF4BB6C}" srcOrd="0" destOrd="0" presId="urn:microsoft.com/office/officeart/2005/8/layout/chevron1"/>
    <dgm:cxn modelId="{402237A8-1D92-49F7-9AFE-F48C43937340}" type="presOf" srcId="{FAF4984D-44DD-463B-968B-4B1B595F2C59}" destId="{FF213A73-ED1C-44BD-8A7D-37ACA40C7722}" srcOrd="0" destOrd="0" presId="urn:microsoft.com/office/officeart/2005/8/layout/chevron1"/>
    <dgm:cxn modelId="{5A232AAD-39C7-4ED4-A9EF-5603429D19FF}" type="presOf" srcId="{A9480E23-9A73-488F-877B-CDBA6F74EBE9}" destId="{043BB78C-4CCD-4C79-8198-BE7611E4FAEA}" srcOrd="0" destOrd="0" presId="urn:microsoft.com/office/officeart/2005/8/layout/chevron1"/>
    <dgm:cxn modelId="{33C537E4-8A15-4EDF-8288-C7C9B90AFD7A}" type="presOf" srcId="{732C5C5C-4C9A-4245-9173-D5026F90E037}" destId="{9FED2AE3-E982-481F-9506-D8B0C9CF3A8A}" srcOrd="0" destOrd="0" presId="urn:microsoft.com/office/officeart/2005/8/layout/chevron1"/>
    <dgm:cxn modelId="{044B60E9-8DD2-4781-B578-8E53102C927D}" srcId="{FAF4984D-44DD-463B-968B-4B1B595F2C59}" destId="{D92FF2D5-3C02-4470-A46A-8762FD1AA884}" srcOrd="0" destOrd="0" parTransId="{CDECBF09-F6FB-40FC-A9B4-5155226FB3E1}" sibTransId="{E7C3776F-61BF-4792-AB3C-48E1D4BC9A5F}"/>
    <dgm:cxn modelId="{4077CB4D-1F8D-447D-B978-65E5080B894F}" type="presParOf" srcId="{FF213A73-ED1C-44BD-8A7D-37ACA40C7722}" destId="{0A17A511-9BA2-48ED-87E4-D1E04AF4BB6C}" srcOrd="0" destOrd="0" presId="urn:microsoft.com/office/officeart/2005/8/layout/chevron1"/>
    <dgm:cxn modelId="{103D34FC-E0E6-4B00-8761-B4747A754B5C}" type="presParOf" srcId="{FF213A73-ED1C-44BD-8A7D-37ACA40C7722}" destId="{AE62A15B-A12B-43F1-827F-8DE49FEA38CA}" srcOrd="1" destOrd="0" presId="urn:microsoft.com/office/officeart/2005/8/layout/chevron1"/>
    <dgm:cxn modelId="{249749B2-F13E-4855-BC33-FDE28BA12642}" type="presParOf" srcId="{FF213A73-ED1C-44BD-8A7D-37ACA40C7722}" destId="{9FED2AE3-E982-481F-9506-D8B0C9CF3A8A}" srcOrd="2" destOrd="0" presId="urn:microsoft.com/office/officeart/2005/8/layout/chevron1"/>
    <dgm:cxn modelId="{57C73773-D8F7-4E86-AAA7-E4FB09C07406}" type="presParOf" srcId="{FF213A73-ED1C-44BD-8A7D-37ACA40C7722}" destId="{50955548-1418-46C8-9736-AA3C20709D52}" srcOrd="3" destOrd="0" presId="urn:microsoft.com/office/officeart/2005/8/layout/chevron1"/>
    <dgm:cxn modelId="{80F5A79B-3EB8-4846-8054-94FF108112C9}" type="presParOf" srcId="{FF213A73-ED1C-44BD-8A7D-37ACA40C7722}" destId="{043BB78C-4CCD-4C79-8198-BE7611E4FAEA}" srcOrd="4" destOrd="0" presId="urn:microsoft.com/office/officeart/2005/8/layout/chevron1"/>
    <dgm:cxn modelId="{F27CC4C9-DC98-4E4A-875E-06F48D767430}" type="presParOf" srcId="{FF213A73-ED1C-44BD-8A7D-37ACA40C7722}" destId="{CD57C436-7D64-4824-B547-065B90C926AB}" srcOrd="5" destOrd="0" presId="urn:microsoft.com/office/officeart/2005/8/layout/chevron1"/>
    <dgm:cxn modelId="{65257694-4C12-4C37-8C39-C1896B3330CE}" type="presParOf" srcId="{FF213A73-ED1C-44BD-8A7D-37ACA40C7722}" destId="{EA6FEC7F-4E57-4372-B814-4424F0EC516F}" srcOrd="6" destOrd="0" presId="urn:microsoft.com/office/officeart/2005/8/layout/chevron1"/>
    <dgm:cxn modelId="{8641B083-48E4-45C6-804E-1DDAD4A91A02}" type="presParOf" srcId="{FF213A73-ED1C-44BD-8A7D-37ACA40C7722}" destId="{895A4533-99DA-4F0A-8FF6-5E91FA99D241}" srcOrd="7" destOrd="0" presId="urn:microsoft.com/office/officeart/2005/8/layout/chevron1"/>
    <dgm:cxn modelId="{564A2778-E6CF-4ED7-9F74-A20DD6DA4645}" type="presParOf" srcId="{FF213A73-ED1C-44BD-8A7D-37ACA40C7722}" destId="{F17E269E-06B9-4958-A5D5-2CB36136E46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PCA &amp; T-SNE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fr-F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fr-FR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K-MEANS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fr-FR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fr-FR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 Analyse résultats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fr-FR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fr-FR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E2C52D4-0D72-4E4D-8565-B7BA2603DBCF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6FA20477-AC25-4DAE-9261-E3914C3B3F34}">
      <dgm:prSet phldrT="[Texte]"/>
      <dgm:spPr/>
      <dgm:t>
        <a:bodyPr/>
        <a:lstStyle/>
        <a:p>
          <a:r>
            <a:rPr lang="fr-FR" dirty="0"/>
            <a:t>Création de descripteurs par image et toutes images</a:t>
          </a:r>
        </a:p>
      </dgm:t>
    </dgm:pt>
    <dgm:pt modelId="{00265A8A-46DC-48E9-A8FE-9B55A5BF704F}" type="parTrans" cxnId="{CBC30141-2A4C-4677-B1CF-515CCB029B89}">
      <dgm:prSet/>
      <dgm:spPr/>
      <dgm:t>
        <a:bodyPr/>
        <a:lstStyle/>
        <a:p>
          <a:endParaRPr lang="fr-FR"/>
        </a:p>
      </dgm:t>
    </dgm:pt>
    <dgm:pt modelId="{1190708F-C20D-414C-8AA5-0B2C6BBA7916}" type="sibTrans" cxnId="{CBC30141-2A4C-4677-B1CF-515CCB029B89}">
      <dgm:prSet/>
      <dgm:spPr/>
      <dgm:t>
        <a:bodyPr/>
        <a:lstStyle/>
        <a:p>
          <a:endParaRPr lang="fr-FR"/>
        </a:p>
      </dgm:t>
    </dgm:pt>
    <dgm:pt modelId="{E59EF5FC-BCEA-4DCA-B590-3EDFDBDAD350}">
      <dgm:prSet phldrT="[Texte]"/>
      <dgm:spPr/>
      <dgm:t>
        <a:bodyPr/>
        <a:lstStyle/>
        <a:p>
          <a:r>
            <a:rPr lang="fr-FR" dirty="0"/>
            <a:t>Création de clusters de descripteurs</a:t>
          </a:r>
        </a:p>
      </dgm:t>
    </dgm:pt>
    <dgm:pt modelId="{FCE1EDC0-17D7-463C-9282-743B7BA3C167}" type="parTrans" cxnId="{4F3ED2AF-D9B4-4338-B854-AEFBC3DA9520}">
      <dgm:prSet/>
      <dgm:spPr/>
      <dgm:t>
        <a:bodyPr/>
        <a:lstStyle/>
        <a:p>
          <a:endParaRPr lang="fr-FR"/>
        </a:p>
      </dgm:t>
    </dgm:pt>
    <dgm:pt modelId="{3E4C060A-9CA0-4817-A8CC-E120879EF620}" type="sibTrans" cxnId="{4F3ED2AF-D9B4-4338-B854-AEFBC3DA9520}">
      <dgm:prSet/>
      <dgm:spPr/>
      <dgm:t>
        <a:bodyPr/>
        <a:lstStyle/>
        <a:p>
          <a:endParaRPr lang="fr-FR"/>
        </a:p>
      </dgm:t>
    </dgm:pt>
    <dgm:pt modelId="{2062E588-51A2-479D-B4E9-C244C94ABFC1}">
      <dgm:prSet phldrT="[Texte]"/>
      <dgm:spPr/>
      <dgm:t>
        <a:bodyPr/>
        <a:lstStyle/>
        <a:p>
          <a:r>
            <a:rPr lang="fr-FR" dirty="0"/>
            <a:t>Création histogramme par image</a:t>
          </a:r>
        </a:p>
      </dgm:t>
    </dgm:pt>
    <dgm:pt modelId="{B771D0BC-2713-434A-883E-915DAADC7984}" type="parTrans" cxnId="{CF807DE9-2CBB-4CB4-AD89-1452C0A8A2DD}">
      <dgm:prSet/>
      <dgm:spPr/>
      <dgm:t>
        <a:bodyPr/>
        <a:lstStyle/>
        <a:p>
          <a:endParaRPr lang="fr-FR"/>
        </a:p>
      </dgm:t>
    </dgm:pt>
    <dgm:pt modelId="{F244F072-EB04-43CB-B8B4-A4F2B3AB5CCD}" type="sibTrans" cxnId="{CF807DE9-2CBB-4CB4-AD89-1452C0A8A2DD}">
      <dgm:prSet/>
      <dgm:spPr/>
      <dgm:t>
        <a:bodyPr/>
        <a:lstStyle/>
        <a:p>
          <a:endParaRPr lang="fr-FR"/>
        </a:p>
      </dgm:t>
    </dgm:pt>
    <dgm:pt modelId="{45D0E904-E57F-46AD-A726-D8B86E0E95A0}" type="pres">
      <dgm:prSet presAssocID="{5E2C52D4-0D72-4E4D-8565-B7BA2603DBCF}" presName="Name0" presStyleCnt="0">
        <dgm:presLayoutVars>
          <dgm:dir/>
          <dgm:animLvl val="lvl"/>
          <dgm:resizeHandles val="exact"/>
        </dgm:presLayoutVars>
      </dgm:prSet>
      <dgm:spPr/>
    </dgm:pt>
    <dgm:pt modelId="{D65DC56E-1C82-46D4-B8F3-2A54BBD249E2}" type="pres">
      <dgm:prSet presAssocID="{6FA20477-AC25-4DAE-9261-E3914C3B3F3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4845B76-8791-4EF6-B91D-833ADD8998FD}" type="pres">
      <dgm:prSet presAssocID="{1190708F-C20D-414C-8AA5-0B2C6BBA7916}" presName="parTxOnlySpace" presStyleCnt="0"/>
      <dgm:spPr/>
    </dgm:pt>
    <dgm:pt modelId="{6A236AFD-43A8-41B3-9F41-E9CC3E06C5D9}" type="pres">
      <dgm:prSet presAssocID="{E59EF5FC-BCEA-4DCA-B590-3EDFDBDAD35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C94407C-BBC7-4F18-9350-424034EA30C6}" type="pres">
      <dgm:prSet presAssocID="{3E4C060A-9CA0-4817-A8CC-E120879EF620}" presName="parTxOnlySpace" presStyleCnt="0"/>
      <dgm:spPr/>
    </dgm:pt>
    <dgm:pt modelId="{1724FDC9-AA81-4B71-838E-FD6DBA9861EA}" type="pres">
      <dgm:prSet presAssocID="{2062E588-51A2-479D-B4E9-C244C94ABFC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06E831A-248F-49A6-84A9-3F3B55E8BF9F}" type="presOf" srcId="{2062E588-51A2-479D-B4E9-C244C94ABFC1}" destId="{1724FDC9-AA81-4B71-838E-FD6DBA9861EA}" srcOrd="0" destOrd="0" presId="urn:microsoft.com/office/officeart/2005/8/layout/chevron1"/>
    <dgm:cxn modelId="{CBC30141-2A4C-4677-B1CF-515CCB029B89}" srcId="{5E2C52D4-0D72-4E4D-8565-B7BA2603DBCF}" destId="{6FA20477-AC25-4DAE-9261-E3914C3B3F34}" srcOrd="0" destOrd="0" parTransId="{00265A8A-46DC-48E9-A8FE-9B55A5BF704F}" sibTransId="{1190708F-C20D-414C-8AA5-0B2C6BBA7916}"/>
    <dgm:cxn modelId="{AB467C89-C7FB-400E-BBB2-EF8D3DE410C3}" type="presOf" srcId="{E59EF5FC-BCEA-4DCA-B590-3EDFDBDAD350}" destId="{6A236AFD-43A8-41B3-9F41-E9CC3E06C5D9}" srcOrd="0" destOrd="0" presId="urn:microsoft.com/office/officeart/2005/8/layout/chevron1"/>
    <dgm:cxn modelId="{8EB1B8A4-2C23-48FE-8098-E99B56486D39}" type="presOf" srcId="{5E2C52D4-0D72-4E4D-8565-B7BA2603DBCF}" destId="{45D0E904-E57F-46AD-A726-D8B86E0E95A0}" srcOrd="0" destOrd="0" presId="urn:microsoft.com/office/officeart/2005/8/layout/chevron1"/>
    <dgm:cxn modelId="{4F3ED2AF-D9B4-4338-B854-AEFBC3DA9520}" srcId="{5E2C52D4-0D72-4E4D-8565-B7BA2603DBCF}" destId="{E59EF5FC-BCEA-4DCA-B590-3EDFDBDAD350}" srcOrd="1" destOrd="0" parTransId="{FCE1EDC0-17D7-463C-9282-743B7BA3C167}" sibTransId="{3E4C060A-9CA0-4817-A8CC-E120879EF620}"/>
    <dgm:cxn modelId="{9C7B61BF-E59E-4BF4-A18D-35CCB39920BB}" type="presOf" srcId="{6FA20477-AC25-4DAE-9261-E3914C3B3F34}" destId="{D65DC56E-1C82-46D4-B8F3-2A54BBD249E2}" srcOrd="0" destOrd="0" presId="urn:microsoft.com/office/officeart/2005/8/layout/chevron1"/>
    <dgm:cxn modelId="{CF807DE9-2CBB-4CB4-AD89-1452C0A8A2DD}" srcId="{5E2C52D4-0D72-4E4D-8565-B7BA2603DBCF}" destId="{2062E588-51A2-479D-B4E9-C244C94ABFC1}" srcOrd="2" destOrd="0" parTransId="{B771D0BC-2713-434A-883E-915DAADC7984}" sibTransId="{F244F072-EB04-43CB-B8B4-A4F2B3AB5CCD}"/>
    <dgm:cxn modelId="{9678D276-7ACE-479B-8F8D-D08A43A4BC1E}" type="presParOf" srcId="{45D0E904-E57F-46AD-A726-D8B86E0E95A0}" destId="{D65DC56E-1C82-46D4-B8F3-2A54BBD249E2}" srcOrd="0" destOrd="0" presId="urn:microsoft.com/office/officeart/2005/8/layout/chevron1"/>
    <dgm:cxn modelId="{328E1DFE-0041-45C5-888D-28269F6D30DD}" type="presParOf" srcId="{45D0E904-E57F-46AD-A726-D8B86E0E95A0}" destId="{04845B76-8791-4EF6-B91D-833ADD8998FD}" srcOrd="1" destOrd="0" presId="urn:microsoft.com/office/officeart/2005/8/layout/chevron1"/>
    <dgm:cxn modelId="{5BC604A7-4A26-4A55-AF0F-A6D4485A370A}" type="presParOf" srcId="{45D0E904-E57F-46AD-A726-D8B86E0E95A0}" destId="{6A236AFD-43A8-41B3-9F41-E9CC3E06C5D9}" srcOrd="2" destOrd="0" presId="urn:microsoft.com/office/officeart/2005/8/layout/chevron1"/>
    <dgm:cxn modelId="{C0CD986E-B6D4-469B-A705-0927E412ED9D}" type="presParOf" srcId="{45D0E904-E57F-46AD-A726-D8B86E0E95A0}" destId="{3C94407C-BBC7-4F18-9350-424034EA30C6}" srcOrd="3" destOrd="0" presId="urn:microsoft.com/office/officeart/2005/8/layout/chevron1"/>
    <dgm:cxn modelId="{7A5C1076-8E82-4AD6-9E9A-4191BDA15F4D}" type="presParOf" srcId="{45D0E904-E57F-46AD-A726-D8B86E0E95A0}" destId="{1724FDC9-AA81-4B71-838E-FD6DBA9861E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E2C52D4-0D72-4E4D-8565-B7BA2603DBCF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6FA20477-AC25-4DAE-9261-E3914C3B3F34}">
      <dgm:prSet phldrT="[Texte]"/>
      <dgm:spPr/>
      <dgm:t>
        <a:bodyPr/>
        <a:lstStyle/>
        <a:p>
          <a:r>
            <a:rPr lang="fr-FR" dirty="0"/>
            <a:t>Réduction de dimension PCA/T-SNE</a:t>
          </a:r>
        </a:p>
      </dgm:t>
    </dgm:pt>
    <dgm:pt modelId="{00265A8A-46DC-48E9-A8FE-9B55A5BF704F}" type="parTrans" cxnId="{CBC30141-2A4C-4677-B1CF-515CCB029B89}">
      <dgm:prSet/>
      <dgm:spPr/>
      <dgm:t>
        <a:bodyPr/>
        <a:lstStyle/>
        <a:p>
          <a:endParaRPr lang="fr-FR"/>
        </a:p>
      </dgm:t>
    </dgm:pt>
    <dgm:pt modelId="{1190708F-C20D-414C-8AA5-0B2C6BBA7916}" type="sibTrans" cxnId="{CBC30141-2A4C-4677-B1CF-515CCB029B89}">
      <dgm:prSet/>
      <dgm:spPr/>
      <dgm:t>
        <a:bodyPr/>
        <a:lstStyle/>
        <a:p>
          <a:endParaRPr lang="fr-FR"/>
        </a:p>
      </dgm:t>
    </dgm:pt>
    <dgm:pt modelId="{E59EF5FC-BCEA-4DCA-B590-3EDFDBDAD350}">
      <dgm:prSet phldrT="[Texte]"/>
      <dgm:spPr/>
      <dgm:t>
        <a:bodyPr/>
        <a:lstStyle/>
        <a:p>
          <a:r>
            <a:rPr lang="fr-FR" dirty="0"/>
            <a:t>Analyse visuelle : Affichage T-SNE selon catégories d’images</a:t>
          </a:r>
        </a:p>
      </dgm:t>
    </dgm:pt>
    <dgm:pt modelId="{FCE1EDC0-17D7-463C-9282-743B7BA3C167}" type="parTrans" cxnId="{4F3ED2AF-D9B4-4338-B854-AEFBC3DA9520}">
      <dgm:prSet/>
      <dgm:spPr/>
      <dgm:t>
        <a:bodyPr/>
        <a:lstStyle/>
        <a:p>
          <a:endParaRPr lang="fr-FR"/>
        </a:p>
      </dgm:t>
    </dgm:pt>
    <dgm:pt modelId="{3E4C060A-9CA0-4817-A8CC-E120879EF620}" type="sibTrans" cxnId="{4F3ED2AF-D9B4-4338-B854-AEFBC3DA9520}">
      <dgm:prSet/>
      <dgm:spPr/>
      <dgm:t>
        <a:bodyPr/>
        <a:lstStyle/>
        <a:p>
          <a:endParaRPr lang="fr-FR"/>
        </a:p>
      </dgm:t>
    </dgm:pt>
    <dgm:pt modelId="{2062E588-51A2-479D-B4E9-C244C94ABFC1}">
      <dgm:prSet phldrT="[Texte]"/>
      <dgm:spPr/>
      <dgm:t>
        <a:bodyPr/>
        <a:lstStyle/>
        <a:p>
          <a:r>
            <a:rPr lang="fr-FR" dirty="0"/>
            <a:t>Analyse mesures: Similarité entre catégories et clusters</a:t>
          </a:r>
        </a:p>
      </dgm:t>
    </dgm:pt>
    <dgm:pt modelId="{B771D0BC-2713-434A-883E-915DAADC7984}" type="parTrans" cxnId="{CF807DE9-2CBB-4CB4-AD89-1452C0A8A2DD}">
      <dgm:prSet/>
      <dgm:spPr/>
      <dgm:t>
        <a:bodyPr/>
        <a:lstStyle/>
        <a:p>
          <a:endParaRPr lang="fr-FR"/>
        </a:p>
      </dgm:t>
    </dgm:pt>
    <dgm:pt modelId="{F244F072-EB04-43CB-B8B4-A4F2B3AB5CCD}" type="sibTrans" cxnId="{CF807DE9-2CBB-4CB4-AD89-1452C0A8A2DD}">
      <dgm:prSet/>
      <dgm:spPr/>
      <dgm:t>
        <a:bodyPr/>
        <a:lstStyle/>
        <a:p>
          <a:endParaRPr lang="fr-FR"/>
        </a:p>
      </dgm:t>
    </dgm:pt>
    <dgm:pt modelId="{45D0E904-E57F-46AD-A726-D8B86E0E95A0}" type="pres">
      <dgm:prSet presAssocID="{5E2C52D4-0D72-4E4D-8565-B7BA2603DBCF}" presName="Name0" presStyleCnt="0">
        <dgm:presLayoutVars>
          <dgm:dir/>
          <dgm:animLvl val="lvl"/>
          <dgm:resizeHandles val="exact"/>
        </dgm:presLayoutVars>
      </dgm:prSet>
      <dgm:spPr/>
    </dgm:pt>
    <dgm:pt modelId="{D65DC56E-1C82-46D4-B8F3-2A54BBD249E2}" type="pres">
      <dgm:prSet presAssocID="{6FA20477-AC25-4DAE-9261-E3914C3B3F3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4845B76-8791-4EF6-B91D-833ADD8998FD}" type="pres">
      <dgm:prSet presAssocID="{1190708F-C20D-414C-8AA5-0B2C6BBA7916}" presName="parTxOnlySpace" presStyleCnt="0"/>
      <dgm:spPr/>
    </dgm:pt>
    <dgm:pt modelId="{6A236AFD-43A8-41B3-9F41-E9CC3E06C5D9}" type="pres">
      <dgm:prSet presAssocID="{E59EF5FC-BCEA-4DCA-B590-3EDFDBDAD35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C94407C-BBC7-4F18-9350-424034EA30C6}" type="pres">
      <dgm:prSet presAssocID="{3E4C060A-9CA0-4817-A8CC-E120879EF620}" presName="parTxOnlySpace" presStyleCnt="0"/>
      <dgm:spPr/>
    </dgm:pt>
    <dgm:pt modelId="{1724FDC9-AA81-4B71-838E-FD6DBA9861EA}" type="pres">
      <dgm:prSet presAssocID="{2062E588-51A2-479D-B4E9-C244C94ABFC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06E831A-248F-49A6-84A9-3F3B55E8BF9F}" type="presOf" srcId="{2062E588-51A2-479D-B4E9-C244C94ABFC1}" destId="{1724FDC9-AA81-4B71-838E-FD6DBA9861EA}" srcOrd="0" destOrd="0" presId="urn:microsoft.com/office/officeart/2005/8/layout/chevron1"/>
    <dgm:cxn modelId="{CBC30141-2A4C-4677-B1CF-515CCB029B89}" srcId="{5E2C52D4-0D72-4E4D-8565-B7BA2603DBCF}" destId="{6FA20477-AC25-4DAE-9261-E3914C3B3F34}" srcOrd="0" destOrd="0" parTransId="{00265A8A-46DC-48E9-A8FE-9B55A5BF704F}" sibTransId="{1190708F-C20D-414C-8AA5-0B2C6BBA7916}"/>
    <dgm:cxn modelId="{AB467C89-C7FB-400E-BBB2-EF8D3DE410C3}" type="presOf" srcId="{E59EF5FC-BCEA-4DCA-B590-3EDFDBDAD350}" destId="{6A236AFD-43A8-41B3-9F41-E9CC3E06C5D9}" srcOrd="0" destOrd="0" presId="urn:microsoft.com/office/officeart/2005/8/layout/chevron1"/>
    <dgm:cxn modelId="{8EB1B8A4-2C23-48FE-8098-E99B56486D39}" type="presOf" srcId="{5E2C52D4-0D72-4E4D-8565-B7BA2603DBCF}" destId="{45D0E904-E57F-46AD-A726-D8B86E0E95A0}" srcOrd="0" destOrd="0" presId="urn:microsoft.com/office/officeart/2005/8/layout/chevron1"/>
    <dgm:cxn modelId="{4F3ED2AF-D9B4-4338-B854-AEFBC3DA9520}" srcId="{5E2C52D4-0D72-4E4D-8565-B7BA2603DBCF}" destId="{E59EF5FC-BCEA-4DCA-B590-3EDFDBDAD350}" srcOrd="1" destOrd="0" parTransId="{FCE1EDC0-17D7-463C-9282-743B7BA3C167}" sibTransId="{3E4C060A-9CA0-4817-A8CC-E120879EF620}"/>
    <dgm:cxn modelId="{9C7B61BF-E59E-4BF4-A18D-35CCB39920BB}" type="presOf" srcId="{6FA20477-AC25-4DAE-9261-E3914C3B3F34}" destId="{D65DC56E-1C82-46D4-B8F3-2A54BBD249E2}" srcOrd="0" destOrd="0" presId="urn:microsoft.com/office/officeart/2005/8/layout/chevron1"/>
    <dgm:cxn modelId="{CF807DE9-2CBB-4CB4-AD89-1452C0A8A2DD}" srcId="{5E2C52D4-0D72-4E4D-8565-B7BA2603DBCF}" destId="{2062E588-51A2-479D-B4E9-C244C94ABFC1}" srcOrd="2" destOrd="0" parTransId="{B771D0BC-2713-434A-883E-915DAADC7984}" sibTransId="{F244F072-EB04-43CB-B8B4-A4F2B3AB5CCD}"/>
    <dgm:cxn modelId="{9678D276-7ACE-479B-8F8D-D08A43A4BC1E}" type="presParOf" srcId="{45D0E904-E57F-46AD-A726-D8B86E0E95A0}" destId="{D65DC56E-1C82-46D4-B8F3-2A54BBD249E2}" srcOrd="0" destOrd="0" presId="urn:microsoft.com/office/officeart/2005/8/layout/chevron1"/>
    <dgm:cxn modelId="{328E1DFE-0041-45C5-888D-28269F6D30DD}" type="presParOf" srcId="{45D0E904-E57F-46AD-A726-D8B86E0E95A0}" destId="{04845B76-8791-4EF6-B91D-833ADD8998FD}" srcOrd="1" destOrd="0" presId="urn:microsoft.com/office/officeart/2005/8/layout/chevron1"/>
    <dgm:cxn modelId="{5BC604A7-4A26-4A55-AF0F-A6D4485A370A}" type="presParOf" srcId="{45D0E904-E57F-46AD-A726-D8B86E0E95A0}" destId="{6A236AFD-43A8-41B3-9F41-E9CC3E06C5D9}" srcOrd="2" destOrd="0" presId="urn:microsoft.com/office/officeart/2005/8/layout/chevron1"/>
    <dgm:cxn modelId="{C0CD986E-B6D4-469B-A705-0927E412ED9D}" type="presParOf" srcId="{45D0E904-E57F-46AD-A726-D8B86E0E95A0}" destId="{3C94407C-BBC7-4F18-9350-424034EA30C6}" srcOrd="3" destOrd="0" presId="urn:microsoft.com/office/officeart/2005/8/layout/chevron1"/>
    <dgm:cxn modelId="{7A5C1076-8E82-4AD6-9E9A-4191BDA15F4D}" type="presParOf" srcId="{45D0E904-E57F-46AD-A726-D8B86E0E95A0}" destId="{1724FDC9-AA81-4B71-838E-FD6DBA9861E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Pistes d’amélioration</a:t>
          </a:r>
          <a:r>
            <a:rPr lang="fr-FR" noProof="0"/>
            <a:t>	</a:t>
          </a:r>
          <a:endParaRPr lang="fr-FR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fr-F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fr-FR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Conclusion </a:t>
          </a:r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fr-FR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fr-FR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2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2"/>
      <dgm:spPr/>
    </dgm:pt>
    <dgm:pt modelId="{429CABD1-4116-474B-81BF-735E2CA9DD00}" type="pres">
      <dgm:prSet presAssocID="{7E5AA53B-3EEE-4DE4-BB81-9044890C2946}" presName="dstNode" presStyleLbl="node1" presStyleIdx="0" presStyleCnt="2"/>
      <dgm:spPr/>
    </dgm:pt>
    <dgm:pt modelId="{58319267-C71E-43C9-94E1-827D0616C7A7}" type="pres">
      <dgm:prSet presAssocID="{6750AC01-D39D-4F3A-9DC8-2A211EE986A2}" presName="text_1" presStyleLbl="node1" presStyleIdx="0" presStyleCnt="2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2"/>
      <dgm:spPr/>
    </dgm:pt>
    <dgm:pt modelId="{5E9594EB-DDC1-4A63-879D-B8B040774F57}" type="pres">
      <dgm:prSet presAssocID="{5605D28D-2CE6-4513-8566-952984E21E14}" presName="text_2" presStyleLbl="node1" presStyleIdx="1" presStyleCnt="2">
        <dgm:presLayoutVars>
          <dgm:bulletEnabled val="1"/>
        </dgm:presLayoutVars>
      </dgm:prSet>
      <dgm:spPr/>
    </dgm:pt>
    <dgm:pt modelId="{D792C4D8-0DC0-4C1B-98DC-62342A5BA663}" type="pres">
      <dgm:prSet presAssocID="{5605D28D-2CE6-4513-8566-952984E21E14}" presName="accent_2" presStyleCnt="0"/>
      <dgm:spPr/>
    </dgm:pt>
    <dgm:pt modelId="{A965097E-32F1-4AB8-8C4E-2814A7596B2F}" type="pres">
      <dgm:prSet presAssocID="{5605D28D-2CE6-4513-8566-952984E21E14}" presName="accentRepeatNode" presStyleLbl="solidFgAcc1" presStyleIdx="1" presStyleCnt="2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053D2078-61DA-40AB-9C3D-AE4E8602A35F}" type="presOf" srcId="{5605D28D-2CE6-4513-8566-952984E21E14}" destId="{5E9594EB-DDC1-4A63-879D-B8B040774F57}" srcOrd="0" destOrd="0" presId="urn:microsoft.com/office/officeart/2008/layout/VerticalCurvedList"/>
    <dgm:cxn modelId="{FAF3F884-F0CF-440F-8CB1-B7648AB1B138}" srcId="{7E5AA53B-3EEE-4DE4-BB81-9044890C2946}" destId="{5605D28D-2CE6-4513-8566-952984E21E14}" srcOrd="1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0C6EAB7A-379B-4DD8-8015-B7D01D2ED56D}" type="presParOf" srcId="{90561C55-3C6E-4D53-85E1-2C50BCDDA392}" destId="{5E9594EB-DDC1-4A63-879D-B8B040774F57}" srcOrd="3" destOrd="0" presId="urn:microsoft.com/office/officeart/2008/layout/VerticalCurvedList"/>
    <dgm:cxn modelId="{C898E60D-2C60-473D-8BDF-C86EEA172245}" type="presParOf" srcId="{90561C55-3C6E-4D53-85E1-2C50BCDDA392}" destId="{D792C4D8-0DC0-4C1B-98DC-62342A5BA663}" srcOrd="4" destOrd="0" presId="urn:microsoft.com/office/officeart/2008/layout/VerticalCurvedList"/>
    <dgm:cxn modelId="{6F1980E6-0DA4-44BE-B68C-B3B772B59F41}" type="presParOf" srcId="{D792C4D8-0DC0-4C1B-98DC-62342A5BA663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noProof="0" dirty="0"/>
            <a:t>Problématique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noProof="0" dirty="0"/>
            <a:t>Analyse des données,</a:t>
          </a:r>
        </a:p>
        <a:p>
          <a:pPr marL="0" lvl="0" indent="0" algn="ctr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noProof="0" dirty="0"/>
            <a:t>Prétraitement et clustering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noProof="0" dirty="0"/>
            <a:t>Conclusion sur la faisabilité d’un moteur de recommandation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4D7E4-6559-473A-A3D1-C3D36AC0504E}">
      <dsp:nvSpPr>
        <dsp:cNvPr id="0" name=""/>
        <dsp:cNvSpPr/>
      </dsp:nvSpPr>
      <dsp:spPr>
        <a:xfrm>
          <a:off x="4568" y="1390543"/>
          <a:ext cx="2073099" cy="10664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Analyse &amp; Pré-traitements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-données texte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   -données Images</a:t>
          </a:r>
        </a:p>
      </dsp:txBody>
      <dsp:txXfrm>
        <a:off x="35802" y="1421777"/>
        <a:ext cx="2010631" cy="1003955"/>
      </dsp:txXfrm>
    </dsp:sp>
    <dsp:sp modelId="{D6409EFF-F588-4923-8E4E-A6ECD5EAC8ED}">
      <dsp:nvSpPr>
        <dsp:cNvPr id="0" name=""/>
        <dsp:cNvSpPr/>
      </dsp:nvSpPr>
      <dsp:spPr>
        <a:xfrm>
          <a:off x="2233894" y="1730035"/>
          <a:ext cx="331198" cy="3874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2233894" y="1807523"/>
        <a:ext cx="231839" cy="232463"/>
      </dsp:txXfrm>
    </dsp:sp>
    <dsp:sp modelId="{3465AE9F-CDDD-45C7-988B-00F734072FDA}">
      <dsp:nvSpPr>
        <dsp:cNvPr id="0" name=""/>
        <dsp:cNvSpPr/>
      </dsp:nvSpPr>
      <dsp:spPr>
        <a:xfrm>
          <a:off x="2702571" y="1390543"/>
          <a:ext cx="1918451" cy="10664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Réduction de dimension PCA &amp; T-SNE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-données texte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-données Images</a:t>
          </a:r>
        </a:p>
      </dsp:txBody>
      <dsp:txXfrm>
        <a:off x="2733805" y="1421777"/>
        <a:ext cx="1855983" cy="1003955"/>
      </dsp:txXfrm>
    </dsp:sp>
    <dsp:sp modelId="{CCE31995-0159-4B61-B108-FDE71DBB4FCD}">
      <dsp:nvSpPr>
        <dsp:cNvPr id="0" name=""/>
        <dsp:cNvSpPr/>
      </dsp:nvSpPr>
      <dsp:spPr>
        <a:xfrm>
          <a:off x="4777248" y="1730035"/>
          <a:ext cx="331198" cy="3874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4777248" y="1807523"/>
        <a:ext cx="231839" cy="232463"/>
      </dsp:txXfrm>
    </dsp:sp>
    <dsp:sp modelId="{B879FDDF-51FB-441D-B82B-8FB092587934}">
      <dsp:nvSpPr>
        <dsp:cNvPr id="0" name=""/>
        <dsp:cNvSpPr/>
      </dsp:nvSpPr>
      <dsp:spPr>
        <a:xfrm>
          <a:off x="5245925" y="1390543"/>
          <a:ext cx="1562257" cy="10664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Classification non supervisée 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-données texte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-données Images</a:t>
          </a:r>
        </a:p>
      </dsp:txBody>
      <dsp:txXfrm>
        <a:off x="5277159" y="1421777"/>
        <a:ext cx="1499789" cy="1003955"/>
      </dsp:txXfrm>
    </dsp:sp>
    <dsp:sp modelId="{F3A121BC-ECAE-49BE-A3B2-0B9013A94C1E}">
      <dsp:nvSpPr>
        <dsp:cNvPr id="0" name=""/>
        <dsp:cNvSpPr/>
      </dsp:nvSpPr>
      <dsp:spPr>
        <a:xfrm>
          <a:off x="6965630" y="1730035"/>
          <a:ext cx="333788" cy="3874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6965630" y="1807523"/>
        <a:ext cx="233652" cy="232463"/>
      </dsp:txXfrm>
    </dsp:sp>
    <dsp:sp modelId="{6F582384-C9CC-46AC-9EC4-56425D9915AE}">
      <dsp:nvSpPr>
        <dsp:cNvPr id="0" name=""/>
        <dsp:cNvSpPr/>
      </dsp:nvSpPr>
      <dsp:spPr>
        <a:xfrm>
          <a:off x="7437972" y="1390543"/>
          <a:ext cx="1562257" cy="10664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Assemblage des données, classification non supervisée</a:t>
          </a:r>
        </a:p>
      </dsp:txBody>
      <dsp:txXfrm>
        <a:off x="7469206" y="1421777"/>
        <a:ext cx="1499789" cy="1003955"/>
      </dsp:txXfrm>
    </dsp:sp>
    <dsp:sp modelId="{05B3E258-5953-4B5D-9F26-89BA382888BB}">
      <dsp:nvSpPr>
        <dsp:cNvPr id="0" name=""/>
        <dsp:cNvSpPr/>
      </dsp:nvSpPr>
      <dsp:spPr>
        <a:xfrm>
          <a:off x="9156376" y="1730035"/>
          <a:ext cx="331030" cy="3874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9156376" y="1807523"/>
        <a:ext cx="231721" cy="232463"/>
      </dsp:txXfrm>
    </dsp:sp>
    <dsp:sp modelId="{D953A246-595E-47C4-A30A-8F8239FF7B20}">
      <dsp:nvSpPr>
        <dsp:cNvPr id="0" name=""/>
        <dsp:cNvSpPr/>
      </dsp:nvSpPr>
      <dsp:spPr>
        <a:xfrm>
          <a:off x="9624814" y="1390543"/>
          <a:ext cx="1562257" cy="10664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Conclusion sur la faisabilité du moteur de classification</a:t>
          </a:r>
        </a:p>
      </dsp:txBody>
      <dsp:txXfrm>
        <a:off x="9656048" y="1421777"/>
        <a:ext cx="1499789" cy="10039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noProof="0" dirty="0"/>
            <a:t>Structure des données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noProof="0" dirty="0"/>
            <a:t>Exploration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noProof="0" dirty="0"/>
            <a:t> Pré-traitements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7A511-9BA2-48ED-87E4-D1E04AF4BB6C}">
      <dsp:nvSpPr>
        <dsp:cNvPr id="0" name=""/>
        <dsp:cNvSpPr/>
      </dsp:nvSpPr>
      <dsp:spPr>
        <a:xfrm>
          <a:off x="2904" y="2393915"/>
          <a:ext cx="2584950" cy="10339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 err="1"/>
            <a:t>Lowercase</a:t>
          </a:r>
          <a:endParaRPr lang="fr-FR" sz="1400" b="1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(Minuscule)</a:t>
          </a:r>
        </a:p>
      </dsp:txBody>
      <dsp:txXfrm>
        <a:off x="519894" y="2393915"/>
        <a:ext cx="1550970" cy="1033980"/>
      </dsp:txXfrm>
    </dsp:sp>
    <dsp:sp modelId="{9FED2AE3-E982-481F-9506-D8B0C9CF3A8A}">
      <dsp:nvSpPr>
        <dsp:cNvPr id="0" name=""/>
        <dsp:cNvSpPr/>
      </dsp:nvSpPr>
      <dsp:spPr>
        <a:xfrm>
          <a:off x="2329359" y="2393915"/>
          <a:ext cx="2584950" cy="10339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 err="1"/>
            <a:t>Tokeniser</a:t>
          </a:r>
          <a:endParaRPr lang="fr-FR" sz="1400" b="1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(séparation des mots)</a:t>
          </a:r>
        </a:p>
      </dsp:txBody>
      <dsp:txXfrm>
        <a:off x="2846349" y="2393915"/>
        <a:ext cx="1550970" cy="1033980"/>
      </dsp:txXfrm>
    </dsp:sp>
    <dsp:sp modelId="{043BB78C-4CCD-4C79-8198-BE7611E4FAEA}">
      <dsp:nvSpPr>
        <dsp:cNvPr id="0" name=""/>
        <dsp:cNvSpPr/>
      </dsp:nvSpPr>
      <dsp:spPr>
        <a:xfrm>
          <a:off x="4655814" y="2393915"/>
          <a:ext cx="2584950" cy="10339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 err="1"/>
            <a:t>Stopwords</a:t>
          </a:r>
          <a:endParaRPr lang="fr-FR" sz="1400" b="1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(retrait des mots de liaison et ponctuations</a:t>
          </a:r>
        </a:p>
      </dsp:txBody>
      <dsp:txXfrm>
        <a:off x="5172804" y="2393915"/>
        <a:ext cx="1550970" cy="1033980"/>
      </dsp:txXfrm>
    </dsp:sp>
    <dsp:sp modelId="{EA6FEC7F-4E57-4372-B814-4424F0EC516F}">
      <dsp:nvSpPr>
        <dsp:cNvPr id="0" name=""/>
        <dsp:cNvSpPr/>
      </dsp:nvSpPr>
      <dsp:spPr>
        <a:xfrm>
          <a:off x="6982270" y="2393915"/>
          <a:ext cx="2584950" cy="10339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/>
            <a:t>Lemmatisation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(racinisation)</a:t>
          </a:r>
        </a:p>
      </dsp:txBody>
      <dsp:txXfrm>
        <a:off x="7499260" y="2393915"/>
        <a:ext cx="1550970" cy="1033980"/>
      </dsp:txXfrm>
    </dsp:sp>
    <dsp:sp modelId="{F17E269E-06B9-4958-A5D5-2CB36136E469}">
      <dsp:nvSpPr>
        <dsp:cNvPr id="0" name=""/>
        <dsp:cNvSpPr/>
      </dsp:nvSpPr>
      <dsp:spPr>
        <a:xfrm>
          <a:off x="9308725" y="2393915"/>
          <a:ext cx="2584950" cy="10339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Bag of </a:t>
          </a:r>
          <a:r>
            <a:rPr lang="fr-FR" sz="1400" b="1" kern="1200" dirty="0" err="1"/>
            <a:t>words</a:t>
          </a:r>
          <a:r>
            <a:rPr lang="fr-FR" sz="1400" b="1" kern="1200" dirty="0"/>
            <a:t>/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TF-IDF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(Vectorisation)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 dirty="0"/>
        </a:p>
      </dsp:txBody>
      <dsp:txXfrm>
        <a:off x="9825715" y="2393915"/>
        <a:ext cx="1550970" cy="10339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noProof="0" dirty="0"/>
            <a:t>PCA &amp; T-SNE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noProof="0" dirty="0"/>
            <a:t>K-MEANS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noProof="0" dirty="0"/>
            <a:t> Analyse résultats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DC56E-1C82-46D4-B8F3-2A54BBD249E2}">
      <dsp:nvSpPr>
        <dsp:cNvPr id="0" name=""/>
        <dsp:cNvSpPr/>
      </dsp:nvSpPr>
      <dsp:spPr>
        <a:xfrm>
          <a:off x="2292" y="528296"/>
          <a:ext cx="2792920" cy="111716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Création de descripteurs par image et toutes images</a:t>
          </a:r>
        </a:p>
      </dsp:txBody>
      <dsp:txXfrm>
        <a:off x="560876" y="528296"/>
        <a:ext cx="1675752" cy="1117168"/>
      </dsp:txXfrm>
    </dsp:sp>
    <dsp:sp modelId="{6A236AFD-43A8-41B3-9F41-E9CC3E06C5D9}">
      <dsp:nvSpPr>
        <dsp:cNvPr id="0" name=""/>
        <dsp:cNvSpPr/>
      </dsp:nvSpPr>
      <dsp:spPr>
        <a:xfrm>
          <a:off x="2515921" y="528296"/>
          <a:ext cx="2792920" cy="111716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Création de clusters de descripteurs</a:t>
          </a:r>
        </a:p>
      </dsp:txBody>
      <dsp:txXfrm>
        <a:off x="3074505" y="528296"/>
        <a:ext cx="1675752" cy="1117168"/>
      </dsp:txXfrm>
    </dsp:sp>
    <dsp:sp modelId="{1724FDC9-AA81-4B71-838E-FD6DBA9861EA}">
      <dsp:nvSpPr>
        <dsp:cNvPr id="0" name=""/>
        <dsp:cNvSpPr/>
      </dsp:nvSpPr>
      <dsp:spPr>
        <a:xfrm>
          <a:off x="5029549" y="528296"/>
          <a:ext cx="2792920" cy="111716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Création histogramme par image</a:t>
          </a:r>
        </a:p>
      </dsp:txBody>
      <dsp:txXfrm>
        <a:off x="5588133" y="528296"/>
        <a:ext cx="1675752" cy="11171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DC56E-1C82-46D4-B8F3-2A54BBD249E2}">
      <dsp:nvSpPr>
        <dsp:cNvPr id="0" name=""/>
        <dsp:cNvSpPr/>
      </dsp:nvSpPr>
      <dsp:spPr>
        <a:xfrm>
          <a:off x="2292" y="528296"/>
          <a:ext cx="2792920" cy="111716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Réduction de dimension PCA/T-SNE</a:t>
          </a:r>
        </a:p>
      </dsp:txBody>
      <dsp:txXfrm>
        <a:off x="560876" y="528296"/>
        <a:ext cx="1675752" cy="1117168"/>
      </dsp:txXfrm>
    </dsp:sp>
    <dsp:sp modelId="{6A236AFD-43A8-41B3-9F41-E9CC3E06C5D9}">
      <dsp:nvSpPr>
        <dsp:cNvPr id="0" name=""/>
        <dsp:cNvSpPr/>
      </dsp:nvSpPr>
      <dsp:spPr>
        <a:xfrm>
          <a:off x="2515921" y="528296"/>
          <a:ext cx="2792920" cy="111716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Analyse visuelle : Affichage T-SNE selon catégories d’images</a:t>
          </a:r>
        </a:p>
      </dsp:txBody>
      <dsp:txXfrm>
        <a:off x="3074505" y="528296"/>
        <a:ext cx="1675752" cy="1117168"/>
      </dsp:txXfrm>
    </dsp:sp>
    <dsp:sp modelId="{1724FDC9-AA81-4B71-838E-FD6DBA9861EA}">
      <dsp:nvSpPr>
        <dsp:cNvPr id="0" name=""/>
        <dsp:cNvSpPr/>
      </dsp:nvSpPr>
      <dsp:spPr>
        <a:xfrm>
          <a:off x="5029549" y="528296"/>
          <a:ext cx="2792920" cy="111716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Analyse mesures: Similarité entre catégories et clusters</a:t>
          </a:r>
        </a:p>
      </dsp:txBody>
      <dsp:txXfrm>
        <a:off x="5588133" y="528296"/>
        <a:ext cx="1675752" cy="111716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00085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655140" y="509144"/>
          <a:ext cx="6180307" cy="10181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8153" tIns="99060" rIns="99060" bIns="99060" numCol="1" spcCol="1270" rtlCol="0" anchor="ctr" anchorCtr="0">
          <a:noAutofit/>
        </a:bodyPr>
        <a:lstStyle/>
        <a:p>
          <a:pPr marL="0" lvl="0" indent="0" algn="l" defTabSz="1733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 noProof="0" dirty="0"/>
            <a:t>Pistes d’amélioration</a:t>
          </a:r>
          <a:r>
            <a:rPr lang="fr-FR" sz="3900" kern="1200" noProof="0"/>
            <a:t>	</a:t>
          </a:r>
          <a:endParaRPr lang="fr-FR" sz="3900" kern="1200" noProof="0" dirty="0"/>
        </a:p>
      </dsp:txBody>
      <dsp:txXfrm>
        <a:off x="655140" y="509144"/>
        <a:ext cx="6180307" cy="1018145"/>
      </dsp:txXfrm>
    </dsp:sp>
    <dsp:sp modelId="{07CB3071-D555-47DA-A36A-69EB91531FD8}">
      <dsp:nvSpPr>
        <dsp:cNvPr id="0" name=""/>
        <dsp:cNvSpPr/>
      </dsp:nvSpPr>
      <dsp:spPr>
        <a:xfrm>
          <a:off x="18799" y="381875"/>
          <a:ext cx="1272682" cy="12726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9594EB-DDC1-4A63-879D-B8B040774F57}">
      <dsp:nvSpPr>
        <dsp:cNvPr id="0" name=""/>
        <dsp:cNvSpPr/>
      </dsp:nvSpPr>
      <dsp:spPr>
        <a:xfrm>
          <a:off x="655140" y="2036648"/>
          <a:ext cx="6180307" cy="10181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8153" tIns="99060" rIns="99060" bIns="99060" numCol="1" spcCol="1270" rtlCol="0" anchor="ctr" anchorCtr="0">
          <a:noAutofit/>
        </a:bodyPr>
        <a:lstStyle/>
        <a:p>
          <a:pPr marL="0" lvl="0" indent="0" algn="l" defTabSz="1733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 noProof="0" dirty="0"/>
            <a:t>Conclusion </a:t>
          </a:r>
        </a:p>
      </dsp:txBody>
      <dsp:txXfrm>
        <a:off x="655140" y="2036648"/>
        <a:ext cx="6180307" cy="1018145"/>
      </dsp:txXfrm>
    </dsp:sp>
    <dsp:sp modelId="{A965097E-32F1-4AB8-8C4E-2814A7596B2F}">
      <dsp:nvSpPr>
        <dsp:cNvPr id="0" name=""/>
        <dsp:cNvSpPr/>
      </dsp:nvSpPr>
      <dsp:spPr>
        <a:xfrm>
          <a:off x="18799" y="1909379"/>
          <a:ext cx="1272682" cy="12726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EA3F540-FE87-41E9-A235-D9041E0E0A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C17DD8-84AF-4EB9-9557-AB1C0330B3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658AD-667A-447C-9390-E71043034E97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39DE42-9A3A-46E5-8973-C9B0B4C46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FFAC62-5CB8-4CC9-8DC9-D2E88251AB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B129A-2B19-4071-964D-74643083C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192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E04F4-FA29-4B09-BCF4-65FEC86DEAEF}" type="datetimeFigureOut">
              <a:rPr lang="fr-FR" smtClean="0"/>
              <a:t>18/04/2022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dirty="0"/>
              <a:t>Modifiez les styles du texte du masque</a:t>
            </a:r>
            <a:endParaRPr lang="fr-FR" dirty="0"/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C17D2-97F6-442D-8E69-9D298721DAF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3421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1985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5618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5416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795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995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148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33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19D660A-ECF6-481C-9B60-C152AC7044BB}" type="datetime1">
              <a:rPr lang="fr-FR" noProof="0" smtClean="0"/>
              <a:t>18/04/2022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44B737-BAAB-4FD6-992F-98A387278F79}" type="datetime1">
              <a:rPr lang="fr-FR" noProof="0" smtClean="0"/>
              <a:t>18/04/2022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5F38C2D-E1AD-4379-A5CC-F384D07BF2BA}" type="datetime1">
              <a:rPr lang="fr-FR" noProof="0" smtClean="0"/>
              <a:t>18/04/2022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36F770-2C02-4913-A33E-F30119A8EF88}" type="datetime1">
              <a:rPr lang="fr-FR" noProof="0" smtClean="0"/>
              <a:t>18/04/2022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E4C2E9-EBCE-47E6-B14A-8CCFB5877A3A}" type="datetime1">
              <a:rPr lang="fr-FR" noProof="0" smtClean="0"/>
              <a:t>18/04/2022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6B395B-FC0A-4FB9-AB72-5EAD4FFFCBE3}" type="datetime1">
              <a:rPr lang="fr-FR" noProof="0" smtClean="0"/>
              <a:t>18/04/2022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201069-9664-47E2-8F0B-1AE85DF9CFA4}" type="datetime1">
              <a:rPr lang="fr-FR" noProof="0" smtClean="0"/>
              <a:t>18/04/2022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à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1FAC92-A9AF-4A07-9FBA-F647608AB07B}" type="datetime1">
              <a:rPr lang="fr-FR" noProof="0" smtClean="0"/>
              <a:t>18/04/2022</a:t>
            </a:fld>
            <a:endParaRPr lang="fr-FR" noProof="0"/>
          </a:p>
        </p:txBody>
      </p:sp>
      <p:sp>
        <p:nvSpPr>
          <p:cNvPr id="4" name="Espace réservé a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DB2C01-F30B-4179-BA04-A8ECE0ECC909}" type="datetime1">
              <a:rPr lang="fr-FR" noProof="0" smtClean="0"/>
              <a:t>18/04/2022</a:t>
            </a:fld>
            <a:endParaRPr lang="fr-FR" noProof="0"/>
          </a:p>
        </p:txBody>
      </p:sp>
      <p:sp>
        <p:nvSpPr>
          <p:cNvPr id="3" name="Espace réservé a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A7744E9-9648-48DA-B33D-2DEAC9192E81}" type="datetime1">
              <a:rPr lang="fr-FR" noProof="0" smtClean="0"/>
              <a:t>18/04/2022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80482B-311F-48A8-9A95-A022EF9D97A5}" type="datetime1">
              <a:rPr lang="fr-FR" noProof="0" smtClean="0"/>
              <a:t>18/04/2022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B992562-C466-488D-88D1-41F3F31AF337}" type="datetime1">
              <a:rPr lang="fr-FR" noProof="0" smtClean="0"/>
              <a:t>18/04/2022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799717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fr-FR" sz="4200" dirty="0">
                <a:solidFill>
                  <a:schemeClr val="bg1"/>
                </a:solidFill>
              </a:rPr>
              <a:t>                     PROJET 6 :  </a:t>
            </a:r>
            <a:br>
              <a:rPr lang="fr-FR" sz="42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Classifiez automatiquement des biens de consommation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694961"/>
            <a:ext cx="10993546" cy="695603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>
                <a:solidFill>
                  <a:srgbClr val="7CEBFF"/>
                </a:solidFill>
              </a:rPr>
              <a:t>Sherali assefy                 </a:t>
            </a:r>
          </a:p>
          <a:p>
            <a:pPr rtl="0"/>
            <a:r>
              <a:rPr lang="fr-FR" dirty="0">
                <a:solidFill>
                  <a:srgbClr val="7CEBFF"/>
                </a:solidFill>
              </a:rPr>
              <a:t>																					18/11/2021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B3EFB-4F55-45E2-AAD1-75A652EB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Pré-traitements des données texte </a:t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33C0DFD7-FBF5-473A-8A2E-2BB5C0BB27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5328474"/>
              </p:ext>
            </p:extLst>
          </p:nvPr>
        </p:nvGraphicFramePr>
        <p:xfrm>
          <a:off x="295420" y="719665"/>
          <a:ext cx="11896580" cy="5821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287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B3EFB-4F55-45E2-AAD1-75A652EB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Pré-traitements des données texte / Catégorisation</a:t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50F6F48-EDFD-4366-9BE1-76305B898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429" y="2521294"/>
            <a:ext cx="7421957" cy="212471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8981B47-2A64-4FB0-A17F-F2F1238A7CF1}"/>
              </a:ext>
            </a:extLst>
          </p:cNvPr>
          <p:cNvSpPr txBox="1"/>
          <p:nvPr/>
        </p:nvSpPr>
        <p:spPr>
          <a:xfrm>
            <a:off x="988142" y="1932043"/>
            <a:ext cx="6535106" cy="372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Utilisation de Latent Dirichlet Allocation (LDA)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05A2D42-FA3C-444D-9ED7-FE7A13DA0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429" y="4703437"/>
            <a:ext cx="5887294" cy="2116622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35E25448-7E45-468C-8913-AA12703B3B21}"/>
              </a:ext>
            </a:extLst>
          </p:cNvPr>
          <p:cNvSpPr/>
          <p:nvPr/>
        </p:nvSpPr>
        <p:spPr>
          <a:xfrm>
            <a:off x="8938897" y="3203916"/>
            <a:ext cx="717453" cy="450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9E86488-6FF9-4C68-891F-3B11EB75C863}"/>
              </a:ext>
            </a:extLst>
          </p:cNvPr>
          <p:cNvSpPr txBox="1"/>
          <p:nvPr/>
        </p:nvSpPr>
        <p:spPr>
          <a:xfrm>
            <a:off x="9819339" y="3203916"/>
            <a:ext cx="1910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Sous-catégorie 1 (7 Topics)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5E7427A-42EC-41BE-BB56-930FF3BE57AF}"/>
              </a:ext>
            </a:extLst>
          </p:cNvPr>
          <p:cNvSpPr/>
          <p:nvPr/>
        </p:nvSpPr>
        <p:spPr>
          <a:xfrm>
            <a:off x="7302253" y="5423662"/>
            <a:ext cx="717453" cy="450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2E9BF9B-46A3-4A89-80E1-34F020692CC7}"/>
              </a:ext>
            </a:extLst>
          </p:cNvPr>
          <p:cNvSpPr txBox="1"/>
          <p:nvPr/>
        </p:nvSpPr>
        <p:spPr>
          <a:xfrm>
            <a:off x="8182695" y="5423662"/>
            <a:ext cx="1910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Sous-catégorie 2 (63 Topics)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D97755C-D463-46D2-84AD-219D3DBA325B}"/>
              </a:ext>
            </a:extLst>
          </p:cNvPr>
          <p:cNvSpPr txBox="1"/>
          <p:nvPr/>
        </p:nvSpPr>
        <p:spPr>
          <a:xfrm>
            <a:off x="9157252" y="3975652"/>
            <a:ext cx="2572304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Nous choisissons la sous-catégorie 1 comme catégorie cible (plus facile à visualiser pour le client)</a:t>
            </a:r>
          </a:p>
        </p:txBody>
      </p:sp>
    </p:spTree>
    <p:extLst>
      <p:ext uri="{BB962C8B-B14F-4D97-AF65-F5344CB8AC3E}">
        <p14:creationId xmlns:p14="http://schemas.microsoft.com/office/powerpoint/2010/main" val="2531983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B3EFB-4F55-45E2-AAD1-75A652EB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Pré-traitements des données IMAGES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8BEFAE2-95FC-443E-A2D5-9352BA1F53B4}"/>
              </a:ext>
            </a:extLst>
          </p:cNvPr>
          <p:cNvSpPr txBox="1"/>
          <p:nvPr/>
        </p:nvSpPr>
        <p:spPr>
          <a:xfrm>
            <a:off x="970671" y="2828835"/>
            <a:ext cx="5641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Noir et blanc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Réduction du bruit (flou gaussien)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Egaliseur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Redimensionnement (224x224)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Label </a:t>
            </a:r>
            <a:r>
              <a:rPr lang="fr-FR" dirty="0" err="1"/>
              <a:t>encoding</a:t>
            </a:r>
            <a:r>
              <a:rPr lang="fr-FR" dirty="0"/>
              <a:t> des catégories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07AA5B1-D1B0-402A-8891-8E10749170C3}"/>
              </a:ext>
            </a:extLst>
          </p:cNvPr>
          <p:cNvSpPr txBox="1"/>
          <p:nvPr/>
        </p:nvSpPr>
        <p:spPr>
          <a:xfrm>
            <a:off x="970671" y="2442792"/>
            <a:ext cx="4135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Pré-traitement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02BCDF6-3692-4CCC-9B17-2A8F29E3D639}"/>
              </a:ext>
            </a:extLst>
          </p:cNvPr>
          <p:cNvSpPr txBox="1"/>
          <p:nvPr/>
        </p:nvSpPr>
        <p:spPr>
          <a:xfrm>
            <a:off x="970670" y="4415207"/>
            <a:ext cx="4135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Extraction des </a:t>
            </a:r>
            <a:r>
              <a:rPr lang="fr-FR" sz="2000" b="1" dirty="0" err="1"/>
              <a:t>features</a:t>
            </a:r>
            <a:r>
              <a:rPr lang="fr-FR" sz="2000" b="1" dirty="0"/>
              <a:t> </a:t>
            </a:r>
          </a:p>
          <a:p>
            <a:r>
              <a:rPr lang="fr-FR" sz="2000" b="1" dirty="0"/>
              <a:t>(Exemple ORB)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9EEC6ED-AB72-48C8-8983-6582D2835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112" y="4015099"/>
            <a:ext cx="2771775" cy="27908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D09CC86-946F-4B89-ABA8-38663415F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156" y="4015098"/>
            <a:ext cx="27051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03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au contenu 4" descr="Valeurs numériqu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fr-FR" dirty="0"/>
              <a:t>Réduction de dimension et classification</a:t>
            </a:r>
          </a:p>
        </p:txBody>
      </p:sp>
      <p:graphicFrame>
        <p:nvGraphicFramePr>
          <p:cNvPr id="6" name="Espace réservé au contenu 5" descr="Graphique 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95813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35600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B3EFB-4F55-45E2-AAD1-75A652EB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texte / Première classification supervisée </a:t>
            </a:r>
            <a:br>
              <a:rPr lang="fr-FR" dirty="0"/>
            </a:br>
            <a:r>
              <a:rPr lang="fr-FR" dirty="0"/>
              <a:t>(et sans réduction de dimension)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29B780C-28EA-4144-8914-2086AB7B9A22}"/>
              </a:ext>
            </a:extLst>
          </p:cNvPr>
          <p:cNvSpPr txBox="1"/>
          <p:nvPr/>
        </p:nvSpPr>
        <p:spPr>
          <a:xfrm>
            <a:off x="1017545" y="2000978"/>
            <a:ext cx="647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Utilisation d’une régression logistique pour prédire les catégories en fonction des descriptions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47EFBDA-3695-48F6-9087-34997C103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5990670"/>
            <a:ext cx="6481772" cy="72215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FDD6467-C161-4719-813C-B87C44B55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45" y="2555150"/>
            <a:ext cx="5332755" cy="3311084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8D75D956-1DE2-4C36-BF63-6C3E937F8A96}"/>
              </a:ext>
            </a:extLst>
          </p:cNvPr>
          <p:cNvSpPr/>
          <p:nvPr/>
        </p:nvSpPr>
        <p:spPr>
          <a:xfrm>
            <a:off x="7258929" y="6161649"/>
            <a:ext cx="998806" cy="436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B5CD776-567B-4686-B479-89A84EDEEBD5}"/>
              </a:ext>
            </a:extLst>
          </p:cNvPr>
          <p:cNvSpPr txBox="1"/>
          <p:nvPr/>
        </p:nvSpPr>
        <p:spPr>
          <a:xfrm>
            <a:off x="8609428" y="5555679"/>
            <a:ext cx="3001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Nous obtenons un bon score avec une </a:t>
            </a:r>
            <a:r>
              <a:rPr lang="fr-FR" dirty="0" err="1"/>
              <a:t>accuracy</a:t>
            </a:r>
            <a:r>
              <a:rPr lang="fr-FR" dirty="0"/>
              <a:t> à 87 % et un meilleur paramètre de </a:t>
            </a:r>
            <a:r>
              <a:rPr lang="fr-FR" dirty="0" err="1"/>
              <a:t>n_gram</a:t>
            </a:r>
            <a:r>
              <a:rPr lang="fr-FR" dirty="0"/>
              <a:t> avec un </a:t>
            </a:r>
            <a:r>
              <a:rPr lang="fr-FR" dirty="0" err="1"/>
              <a:t>bigram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8408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B3EFB-4F55-45E2-AAD1-75A652EB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texte / Réduction de dimension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B763901-E868-4673-A28A-395CF7BC1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6" y="2703108"/>
            <a:ext cx="5864804" cy="66027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12AF936-EE49-44A2-A5E0-42130134294C}"/>
              </a:ext>
            </a:extLst>
          </p:cNvPr>
          <p:cNvSpPr txBox="1"/>
          <p:nvPr/>
        </p:nvSpPr>
        <p:spPr>
          <a:xfrm>
            <a:off x="468648" y="3363384"/>
            <a:ext cx="5078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Puis application d’un T-SNE </a:t>
            </a:r>
          </a:p>
          <a:p>
            <a:r>
              <a:rPr lang="fr-FR" dirty="0"/>
              <a:t>Shape :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A96F941-EF62-471F-9984-7F7FA6758AD5}"/>
              </a:ext>
            </a:extLst>
          </p:cNvPr>
          <p:cNvSpPr txBox="1"/>
          <p:nvPr/>
        </p:nvSpPr>
        <p:spPr>
          <a:xfrm>
            <a:off x="356106" y="2149110"/>
            <a:ext cx="507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PCA avec conservation de la variance à 99 % 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300FC6D-2746-4F7A-83B5-0A6B90C48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104" y="3680255"/>
            <a:ext cx="1209822" cy="46196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27F8313-C3F3-4C43-9EBA-054676BCC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03787"/>
            <a:ext cx="5627352" cy="394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5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43E02F5-1A5B-470F-88BA-355CDDEFA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66" y="1229298"/>
            <a:ext cx="6518800" cy="469353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FB3EFB-4F55-45E2-AAD1-75A652EB7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données texte / Classification non supervisée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Mini batchs K-MEANS</a:t>
            </a:r>
          </a:p>
        </p:txBody>
      </p:sp>
    </p:spTree>
    <p:extLst>
      <p:ext uri="{BB962C8B-B14F-4D97-AF65-F5344CB8AC3E}">
        <p14:creationId xmlns:p14="http://schemas.microsoft.com/office/powerpoint/2010/main" val="1947650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7A1EB241-0852-428A-8A50-67737CA9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23EDC2-E1E5-4C5D-9C74-714516AF5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781548-0E4F-4401-A909-82EDF50DB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030110-5A0B-4476-9070-A890E1987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6B3AE72-FEDF-46AA-974F-89AE6D73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FB3EFB-4F55-45E2-AAD1-75A652EB7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accent1"/>
                </a:solidFill>
              </a:rPr>
              <a:t>données texte / Analyse et résultats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DF5BFE2-AD95-4E3D-AA9A-3F04FA9AA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37" y="3554361"/>
            <a:ext cx="3805247" cy="209487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98C320E-A1DE-4E71-9E57-52ED76023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786" y="2790604"/>
            <a:ext cx="7061461" cy="359996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606A188-BA67-4D51-AE09-D933B5B74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790605"/>
            <a:ext cx="3702689" cy="360273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811BD5-B4F0-45E5-B18A-CDD7BBB7D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201" y="2790605"/>
            <a:ext cx="7497916" cy="360273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CE76EEC4-3118-40F1-8DA7-6190F0FA3D6F}"/>
              </a:ext>
            </a:extLst>
          </p:cNvPr>
          <p:cNvSpPr/>
          <p:nvPr/>
        </p:nvSpPr>
        <p:spPr>
          <a:xfrm>
            <a:off x="915986" y="5868920"/>
            <a:ext cx="492369" cy="256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28338A4-8C71-4042-A6E3-41249F56F993}"/>
              </a:ext>
            </a:extLst>
          </p:cNvPr>
          <p:cNvSpPr txBox="1"/>
          <p:nvPr/>
        </p:nvSpPr>
        <p:spPr>
          <a:xfrm>
            <a:off x="1470616" y="5560583"/>
            <a:ext cx="2653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Résultats satisfaisants malgré une catégorie non détectée</a:t>
            </a:r>
          </a:p>
        </p:txBody>
      </p:sp>
    </p:spTree>
    <p:extLst>
      <p:ext uri="{BB962C8B-B14F-4D97-AF65-F5344CB8AC3E}">
        <p14:creationId xmlns:p14="http://schemas.microsoft.com/office/powerpoint/2010/main" val="699762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B3EFB-4F55-45E2-AAD1-75A652EB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 données IMAGES (méthode ORB) / Process de traitement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124AC427-C364-4579-88F1-ACA7E8538A43}"/>
              </a:ext>
            </a:extLst>
          </p:cNvPr>
          <p:cNvGraphicFramePr/>
          <p:nvPr/>
        </p:nvGraphicFramePr>
        <p:xfrm>
          <a:off x="2011679" y="2342119"/>
          <a:ext cx="7824763" cy="2173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6E2BA124-DAEC-414A-9889-2FED9647C2CF}"/>
              </a:ext>
            </a:extLst>
          </p:cNvPr>
          <p:cNvGraphicFramePr/>
          <p:nvPr/>
        </p:nvGraphicFramePr>
        <p:xfrm>
          <a:off x="2093739" y="4365521"/>
          <a:ext cx="7824763" cy="2173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84493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B3EFB-4F55-45E2-AAD1-75A652EB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IMAGES (méthode ORB) / </a:t>
            </a:r>
            <a:br>
              <a:rPr lang="fr-FR" dirty="0"/>
            </a:br>
            <a:r>
              <a:rPr lang="fr-FR" dirty="0"/>
              <a:t>Réduction de dimension (PCA + T-SNE)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A62482-6090-4196-861F-27805DF98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16" y="2017123"/>
            <a:ext cx="6127752" cy="63172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9682E2C-4605-45E8-B41A-4EE440D62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4" y="2912745"/>
            <a:ext cx="1384502" cy="516255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6AA31839-67C2-4CDC-819A-90E3904E8F83}"/>
              </a:ext>
            </a:extLst>
          </p:cNvPr>
          <p:cNvSpPr txBox="1"/>
          <p:nvPr/>
        </p:nvSpPr>
        <p:spPr>
          <a:xfrm>
            <a:off x="581192" y="2912745"/>
            <a:ext cx="179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T-SNE </a:t>
            </a:r>
            <a:r>
              <a:rPr lang="fr-FR" dirty="0" err="1"/>
              <a:t>shape</a:t>
            </a:r>
            <a:r>
              <a:rPr lang="fr-FR" dirty="0"/>
              <a:t> :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972500D7-3966-477D-B0F9-7D839C917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774" y="2648850"/>
            <a:ext cx="5750605" cy="422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0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rgbClr val="FFFEFF"/>
                </a:solidFill>
              </a:rPr>
              <a:t>PLAN DE PRESENTATION</a:t>
            </a:r>
          </a:p>
        </p:txBody>
      </p:sp>
      <p:graphicFrame>
        <p:nvGraphicFramePr>
          <p:cNvPr id="4" name="Espace réservé au contenu 3" descr="Graphique icône SmartArt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0622112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A5CD24B-14DD-4BCC-89D4-51FBCBF63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" r="-1" b="-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FB3EFB-4F55-45E2-AAD1-75A652EB7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rgbClr val="FFFFFF"/>
                </a:solidFill>
              </a:rPr>
              <a:t>données</a:t>
            </a:r>
            <a:r>
              <a:rPr lang="en-US" sz="2000" dirty="0">
                <a:solidFill>
                  <a:srgbClr val="FFFFFF"/>
                </a:solidFill>
              </a:rPr>
              <a:t> IMAGES (</a:t>
            </a:r>
            <a:r>
              <a:rPr lang="en-US" sz="2000" dirty="0" err="1">
                <a:solidFill>
                  <a:srgbClr val="FFFFFF"/>
                </a:solidFill>
              </a:rPr>
              <a:t>méthode</a:t>
            </a:r>
            <a:r>
              <a:rPr lang="en-US" sz="2000" dirty="0">
                <a:solidFill>
                  <a:srgbClr val="FFFFFF"/>
                </a:solidFill>
              </a:rPr>
              <a:t> ORB) / 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CLASSIFICATION NON </a:t>
            </a:r>
            <a:r>
              <a:rPr lang="en-US" sz="2000" dirty="0" err="1">
                <a:solidFill>
                  <a:srgbClr val="FFFFFF"/>
                </a:solidFill>
              </a:rPr>
              <a:t>Supervisée</a:t>
            </a:r>
            <a:r>
              <a:rPr lang="en-US" sz="2000" dirty="0">
                <a:solidFill>
                  <a:srgbClr val="FFFFFF"/>
                </a:solidFill>
              </a:rPr>
              <a:t> Mini </a:t>
            </a:r>
            <a:r>
              <a:rPr lang="en-US" sz="2000" dirty="0" err="1">
                <a:solidFill>
                  <a:srgbClr val="FFFFFF"/>
                </a:solidFill>
              </a:rPr>
              <a:t>batchs</a:t>
            </a:r>
            <a:r>
              <a:rPr lang="en-US" sz="2000" dirty="0">
                <a:solidFill>
                  <a:srgbClr val="FFFFFF"/>
                </a:solidFill>
              </a:rPr>
              <a:t> K-MEANS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406645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A1EB241-0852-428A-8A50-67737CA9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13">
            <a:extLst>
              <a:ext uri="{FF2B5EF4-FFF2-40B4-BE49-F238E27FC236}">
                <a16:creationId xmlns:a16="http://schemas.microsoft.com/office/drawing/2014/main" id="{7A23EDC2-E1E5-4C5D-9C74-714516AF5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15">
            <a:extLst>
              <a:ext uri="{FF2B5EF4-FFF2-40B4-BE49-F238E27FC236}">
                <a16:creationId xmlns:a16="http://schemas.microsoft.com/office/drawing/2014/main" id="{B2781548-0E4F-4401-A909-82EDF50DB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30110-5A0B-4476-9070-A890E1987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6B3AE72-FEDF-46AA-974F-89AE6D73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FB3EFB-4F55-45E2-AAD1-75A652EB7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accent1"/>
                </a:solidFill>
              </a:rPr>
              <a:t>données IMAGES (méthode ORB) / </a:t>
            </a:r>
            <a:br>
              <a:rPr lang="en-US" sz="3600">
                <a:solidFill>
                  <a:schemeClr val="accent1"/>
                </a:solidFill>
              </a:rPr>
            </a:br>
            <a:r>
              <a:rPr lang="en-US" sz="3600">
                <a:solidFill>
                  <a:schemeClr val="accent1"/>
                </a:solidFill>
              </a:rPr>
              <a:t>ANALYSE ET Résultats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6EBDF9C-4CAA-41D2-837A-8274356BF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40" y="3656233"/>
            <a:ext cx="3643988" cy="194678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4D0610B-ABF3-4158-AD86-E60E81307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757" y="2822851"/>
            <a:ext cx="6784611" cy="359584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606A188-BA67-4D51-AE09-D933B5B74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790605"/>
            <a:ext cx="3702689" cy="360273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811BD5-B4F0-45E5-B18A-CDD7BBB7D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201" y="2790605"/>
            <a:ext cx="7497916" cy="360273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CD38F9A8-675F-4234-8D87-D4599C574A69}"/>
              </a:ext>
            </a:extLst>
          </p:cNvPr>
          <p:cNvSpPr/>
          <p:nvPr/>
        </p:nvSpPr>
        <p:spPr>
          <a:xfrm>
            <a:off x="886269" y="6007488"/>
            <a:ext cx="492369" cy="256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DC9817D-8A26-4CD5-B7FD-7C2CC5F17EC8}"/>
              </a:ext>
            </a:extLst>
          </p:cNvPr>
          <p:cNvSpPr txBox="1"/>
          <p:nvPr/>
        </p:nvSpPr>
        <p:spPr>
          <a:xfrm>
            <a:off x="1477108" y="5950634"/>
            <a:ext cx="265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Résultats non concluants</a:t>
            </a:r>
          </a:p>
        </p:txBody>
      </p:sp>
    </p:spTree>
    <p:extLst>
      <p:ext uri="{BB962C8B-B14F-4D97-AF65-F5344CB8AC3E}">
        <p14:creationId xmlns:p14="http://schemas.microsoft.com/office/powerpoint/2010/main" val="309587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B3EFB-4F55-45E2-AAD1-75A652EB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IMAGES (</a:t>
            </a:r>
            <a:r>
              <a:rPr lang="fr-FR" dirty="0" err="1"/>
              <a:t>TRANSfert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 VGG16)/ </a:t>
            </a:r>
            <a:br>
              <a:rPr lang="fr-FR" dirty="0"/>
            </a:br>
            <a:r>
              <a:rPr lang="fr-FR" dirty="0"/>
              <a:t>Réduction de dimension (PCA + T-SNE)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EBB638E-75D3-404D-8C01-425D74E79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053883"/>
            <a:ext cx="6129084" cy="66938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DD7B485-F2B5-49BE-B012-8A36B1A74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892" y="2912745"/>
            <a:ext cx="1132660" cy="40604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2B99BC5-53FD-472A-A3CF-23F95C53C31E}"/>
              </a:ext>
            </a:extLst>
          </p:cNvPr>
          <p:cNvSpPr txBox="1"/>
          <p:nvPr/>
        </p:nvSpPr>
        <p:spPr>
          <a:xfrm>
            <a:off x="581192" y="2912745"/>
            <a:ext cx="179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T-SNE </a:t>
            </a:r>
            <a:r>
              <a:rPr lang="fr-FR" dirty="0" err="1"/>
              <a:t>shape</a:t>
            </a:r>
            <a:r>
              <a:rPr lang="fr-FR" dirty="0"/>
              <a:t>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0A3770E-5E9C-4380-B36D-5CFEE9EFC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855" y="2723271"/>
            <a:ext cx="5653674" cy="420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4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428C0D-77B7-4EF0-915B-A3BD5A0554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5" r="-2" b="-2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FB3EFB-4F55-45E2-AAD1-75A652EB7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rgbClr val="FFFFFF"/>
                </a:solidFill>
              </a:rPr>
              <a:t>données IMAGES (TRANSfert learning  VGG16)/ </a:t>
            </a:r>
            <a:br>
              <a:rPr lang="en-US" sz="2000">
                <a:solidFill>
                  <a:srgbClr val="FFFFFF"/>
                </a:solidFill>
              </a:rPr>
            </a:br>
            <a:r>
              <a:rPr lang="en-US" sz="2000">
                <a:solidFill>
                  <a:srgbClr val="FFFFFF"/>
                </a:solidFill>
              </a:rPr>
              <a:t>Classification non supervisée mini-batchs k-MEANS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75176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B3EFB-4F55-45E2-AAD1-75A652EB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données IMAGES (TRANSfert learning  VGG16)/ </a:t>
            </a:r>
            <a:br>
              <a:rPr lang="fr-FR"/>
            </a:br>
            <a:r>
              <a:rPr lang="fr-FR"/>
              <a:t>résultats et analyses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BCD62B-64AB-4C17-A001-ABAD03387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4" y="3072182"/>
            <a:ext cx="4799061" cy="252671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35EF4A8-90C0-467C-ADBA-84275B6F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212" y="2771335"/>
            <a:ext cx="5965034" cy="3384509"/>
          </a:xfrm>
          <a:prstGeom prst="rect">
            <a:avLst/>
          </a:prstGeom>
        </p:spPr>
      </p:pic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4D8AAD22-24ED-4A38-A3E6-C97BA866554B}"/>
              </a:ext>
            </a:extLst>
          </p:cNvPr>
          <p:cNvSpPr/>
          <p:nvPr/>
        </p:nvSpPr>
        <p:spPr>
          <a:xfrm>
            <a:off x="915986" y="5868920"/>
            <a:ext cx="559810" cy="256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01EE07A-03EB-4E43-A5EA-1654C65EB50A}"/>
              </a:ext>
            </a:extLst>
          </p:cNvPr>
          <p:cNvSpPr txBox="1"/>
          <p:nvPr/>
        </p:nvSpPr>
        <p:spPr>
          <a:xfrm>
            <a:off x="1475796" y="5626986"/>
            <a:ext cx="301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Résultats satisfaisants malgré une catégorie non détectée</a:t>
            </a:r>
          </a:p>
        </p:txBody>
      </p:sp>
    </p:spTree>
    <p:extLst>
      <p:ext uri="{BB962C8B-B14F-4D97-AF65-F5344CB8AC3E}">
        <p14:creationId xmlns:p14="http://schemas.microsoft.com/office/powerpoint/2010/main" val="2729448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B3EFB-4F55-45E2-AAD1-75A652EB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Assemblage données texte et données images (VGG16)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8245689-84F8-4577-977B-028F1EFA3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346" y="2815431"/>
            <a:ext cx="4569212" cy="73615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FEAD4A3-ABC9-4B64-AC51-B169BF00139B}"/>
              </a:ext>
            </a:extLst>
          </p:cNvPr>
          <p:cNvSpPr txBox="1"/>
          <p:nvPr/>
        </p:nvSpPr>
        <p:spPr>
          <a:xfrm>
            <a:off x="1358346" y="2318755"/>
            <a:ext cx="473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Concaténation des vecteurs TF-IDF &amp; VGG16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49C75C8-7A63-4877-93BB-D3D95B347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346" y="4418914"/>
            <a:ext cx="4894704" cy="51089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FDE2633-9C64-4185-B4BF-A7D35BBED878}"/>
              </a:ext>
            </a:extLst>
          </p:cNvPr>
          <p:cNvSpPr txBox="1"/>
          <p:nvPr/>
        </p:nvSpPr>
        <p:spPr>
          <a:xfrm>
            <a:off x="1358346" y="3800582"/>
            <a:ext cx="473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Réduction de dimension PCA puis T-SNE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C878905-8503-45F7-B951-FFA8A54A9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730" y="5216310"/>
            <a:ext cx="1205948" cy="39467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1C290455-7914-4753-B537-86507709E026}"/>
              </a:ext>
            </a:extLst>
          </p:cNvPr>
          <p:cNvSpPr txBox="1"/>
          <p:nvPr/>
        </p:nvSpPr>
        <p:spPr>
          <a:xfrm>
            <a:off x="1358346" y="5206379"/>
            <a:ext cx="157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T-SNE Shape :</a:t>
            </a:r>
          </a:p>
        </p:txBody>
      </p:sp>
    </p:spTree>
    <p:extLst>
      <p:ext uri="{BB962C8B-B14F-4D97-AF65-F5344CB8AC3E}">
        <p14:creationId xmlns:p14="http://schemas.microsoft.com/office/powerpoint/2010/main" val="266429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B3EFB-4F55-45E2-AAD1-75A652EB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Assemblage données texte et données images (VGG16)</a:t>
            </a:r>
            <a:br>
              <a:rPr lang="fr-FR" dirty="0"/>
            </a:br>
            <a:r>
              <a:rPr lang="fr-FR" dirty="0"/>
              <a:t>Classification non supervisée k-MEANS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2DDEC92-D104-4EB9-8C94-AD0D779F4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29" y="2290207"/>
            <a:ext cx="5199703" cy="382800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17105F6-BB81-498A-84CE-B31358BDA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82547"/>
            <a:ext cx="5199702" cy="383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81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B3EFB-4F55-45E2-AAD1-75A652EB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Assemblage données texte et données images (VGG16)</a:t>
            </a:r>
            <a:br>
              <a:rPr lang="fr-FR" dirty="0"/>
            </a:br>
            <a:r>
              <a:rPr lang="fr-FR" dirty="0"/>
              <a:t>Classification non supervisée k-MEANS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741E8BB-4734-4456-B2E5-6619FE5A6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28" y="2545037"/>
            <a:ext cx="5530446" cy="277459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28AE998-6ED7-4F2D-9545-DFEB594FA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903" y="2545037"/>
            <a:ext cx="5558905" cy="3039837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54E0C57-F4C3-4A33-B92E-42C453CABCE9}"/>
              </a:ext>
            </a:extLst>
          </p:cNvPr>
          <p:cNvSpPr/>
          <p:nvPr/>
        </p:nvSpPr>
        <p:spPr>
          <a:xfrm>
            <a:off x="4395382" y="6052640"/>
            <a:ext cx="787791" cy="253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B0119E9-B7AF-4984-8A32-4089E508B45D}"/>
              </a:ext>
            </a:extLst>
          </p:cNvPr>
          <p:cNvSpPr txBox="1"/>
          <p:nvPr/>
        </p:nvSpPr>
        <p:spPr>
          <a:xfrm>
            <a:off x="5526157" y="5705694"/>
            <a:ext cx="6202017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On détecte la catégorie « watches » qui n’était pas reconnu avec le texte seul et la catégorie « home </a:t>
            </a:r>
            <a:r>
              <a:rPr lang="fr-FR" dirty="0" err="1"/>
              <a:t>furnishing</a:t>
            </a:r>
            <a:r>
              <a:rPr lang="fr-FR" dirty="0"/>
              <a:t> qui n’était pas reconnue avec les données images seules</a:t>
            </a:r>
          </a:p>
        </p:txBody>
      </p:sp>
    </p:spTree>
    <p:extLst>
      <p:ext uri="{BB962C8B-B14F-4D97-AF65-F5344CB8AC3E}">
        <p14:creationId xmlns:p14="http://schemas.microsoft.com/office/powerpoint/2010/main" val="4293470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au contenu 4" descr="Valeurs numériqu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fr-FR" dirty="0"/>
              <a:t>Conclusion</a:t>
            </a:r>
          </a:p>
        </p:txBody>
      </p:sp>
      <p:graphicFrame>
        <p:nvGraphicFramePr>
          <p:cNvPr id="6" name="Espace réservé au contenu 5" descr="Graphique 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85320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5465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B3EFB-4F55-45E2-AAD1-75A652EB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pistes d’Amélioration et conclusion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2D8F84-A1C9-4D3B-AEAE-7B1687CA592A}"/>
              </a:ext>
            </a:extLst>
          </p:cNvPr>
          <p:cNvSpPr txBox="1"/>
          <p:nvPr/>
        </p:nvSpPr>
        <p:spPr>
          <a:xfrm>
            <a:off x="581192" y="2572157"/>
            <a:ext cx="8562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Pistes d’amélioration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Création d’un jeu de données correctement labelisé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Utilisation d’un jeu de données de plus grande taille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Stopwords</a:t>
            </a:r>
            <a:r>
              <a:rPr lang="fr-FR" dirty="0"/>
              <a:t> adaptés au vocabulaire du e-commerce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Utilisation également de transfert </a:t>
            </a:r>
            <a:r>
              <a:rPr lang="fr-FR" dirty="0" err="1"/>
              <a:t>learning</a:t>
            </a:r>
            <a:r>
              <a:rPr lang="fr-FR" dirty="0"/>
              <a:t> sur les données textes (exemple : BERT)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EA75835-77B7-46CC-9EE8-C77BE0DA7592}"/>
              </a:ext>
            </a:extLst>
          </p:cNvPr>
          <p:cNvSpPr txBox="1"/>
          <p:nvPr/>
        </p:nvSpPr>
        <p:spPr>
          <a:xfrm>
            <a:off x="581192" y="4504195"/>
            <a:ext cx="856280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Faisabilité du moteur de classification :</a:t>
            </a:r>
          </a:p>
          <a:p>
            <a:r>
              <a:rPr lang="fr-FR" dirty="0"/>
              <a:t>Même si les résultats restent à améliorer, nous avons pu montrer qu’il est possible de prédire les catégories grâce aux textes descriptifs ou grâce à l’image uploadée par le vendeur.</a:t>
            </a:r>
          </a:p>
        </p:txBody>
      </p:sp>
    </p:spTree>
    <p:extLst>
      <p:ext uri="{BB962C8B-B14F-4D97-AF65-F5344CB8AC3E}">
        <p14:creationId xmlns:p14="http://schemas.microsoft.com/office/powerpoint/2010/main" val="375127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Contexte / MISSIONS</a:t>
            </a:r>
          </a:p>
        </p:txBody>
      </p:sp>
      <p:pic>
        <p:nvPicPr>
          <p:cNvPr id="11" name="Espace réservé au contenu 4" descr="Graphique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2E1F10C-FD99-4089-A69F-89BC4C243B8B}"/>
              </a:ext>
            </a:extLst>
          </p:cNvPr>
          <p:cNvSpPr txBox="1"/>
          <p:nvPr/>
        </p:nvSpPr>
        <p:spPr>
          <a:xfrm>
            <a:off x="6824870" y="1931796"/>
            <a:ext cx="462691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sz="2000" dirty="0"/>
              <a:t>« Place de marché » souhaite lancer une marketplace e-commerce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000" dirty="0"/>
              <a:t>Les vendeurs postent des photos et descriptions de leurs articles mais l’attribution de catégorie, effectué manuellement est peu fiable.</a:t>
            </a:r>
          </a:p>
          <a:p>
            <a:endParaRPr lang="fr-F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000" dirty="0"/>
              <a:t>Nécessité d’automatiser la classification des articles en catégories</a:t>
            </a:r>
          </a:p>
          <a:p>
            <a:endParaRPr lang="fr-F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000" dirty="0"/>
              <a:t>L’entreprise demande d’étudier la faisabilité d’un moteur de classification.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000" dirty="0"/>
              <a:t>Contraintes : utiliser à minima un algorithme de type SIFT/ORB/SURF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5" name="Image 4" descr="Valeurs numériqu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fr-FR">
                <a:solidFill>
                  <a:srgbClr val="FFFFFF"/>
                </a:solidFill>
              </a:rPr>
              <a:t>Merci de votre attention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B3EFB-4F55-45E2-AAD1-75A652EB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 de travail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A8DA714F-665B-4EAE-8C18-A64DB2BD0E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1083838"/>
              </p:ext>
            </p:extLst>
          </p:nvPr>
        </p:nvGraphicFramePr>
        <p:xfrm>
          <a:off x="580858" y="2554355"/>
          <a:ext cx="11187072" cy="2456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542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8" name="Espace réservé au contenu 4" descr="Valeurs numériqu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fr-FR" dirty="0"/>
              <a:t>Préparation des données</a:t>
            </a:r>
          </a:p>
        </p:txBody>
      </p:sp>
      <p:graphicFrame>
        <p:nvGraphicFramePr>
          <p:cNvPr id="6" name="Espace réservé au contenu 5" descr="Graphique 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2209493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8C7D31-D39E-47C3-9B02-D2DDF953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des données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CE11402-2923-46EA-8285-BDC32EBF2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759237"/>
              </p:ext>
            </p:extLst>
          </p:nvPr>
        </p:nvGraphicFramePr>
        <p:xfrm>
          <a:off x="581025" y="2181225"/>
          <a:ext cx="11029950" cy="1013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6BAA414C-90EC-419E-AB8A-441BC0755942}"/>
              </a:ext>
            </a:extLst>
          </p:cNvPr>
          <p:cNvSpPr txBox="1"/>
          <p:nvPr/>
        </p:nvSpPr>
        <p:spPr>
          <a:xfrm>
            <a:off x="675860" y="2186609"/>
            <a:ext cx="10934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b="1" dirty="0"/>
              <a:t>Données textes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ECA527A-1202-4A80-B58D-1F4440E39C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024" y="2863508"/>
            <a:ext cx="4374349" cy="259638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EB06F65-31C1-43AD-9D55-4061F0F1FD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9390" y="2891679"/>
            <a:ext cx="3617525" cy="51434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5F43527-4358-4721-BEAF-7C8625E4FC33}"/>
              </a:ext>
            </a:extLst>
          </p:cNvPr>
          <p:cNvSpPr txBox="1"/>
          <p:nvPr/>
        </p:nvSpPr>
        <p:spPr>
          <a:xfrm>
            <a:off x="8008745" y="2297318"/>
            <a:ext cx="3458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/>
              <a:t>Images :</a:t>
            </a:r>
          </a:p>
          <a:p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077C560-49B6-422B-B20E-E691DD037773}"/>
              </a:ext>
            </a:extLst>
          </p:cNvPr>
          <p:cNvSpPr txBox="1"/>
          <p:nvPr/>
        </p:nvSpPr>
        <p:spPr>
          <a:xfrm>
            <a:off x="962024" y="5632174"/>
            <a:ext cx="467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Colonnes : identifiant, nom du produit, catégorie de produit, description, marque, spécifications…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25998E6F-224D-4B35-BAE1-2C61EFB571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5627" y="3776677"/>
            <a:ext cx="1371600" cy="135255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0DAB6ACC-224E-49C0-9EC6-BF9DAF959B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41556" y="3776887"/>
            <a:ext cx="1304925" cy="13716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ED33C789-D896-4D82-B7E5-DA17749791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82201" y="3776887"/>
            <a:ext cx="1247775" cy="13716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B7BA089-8E45-4E37-803B-BE30538878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46102" y="5283826"/>
            <a:ext cx="1381125" cy="134302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0C506089-50D4-4CE1-9FFC-3DB937C8CB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48701" y="5245322"/>
            <a:ext cx="1333500" cy="12287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963F748-AC4B-4D4C-9158-2CE0819E002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84840" y="5216746"/>
            <a:ext cx="13620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26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B3EFB-4F55-45E2-AAD1-75A652EB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des données texte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EDA9DE4-6F3C-4946-8650-3BF38F1EE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557" y="2225931"/>
            <a:ext cx="9341802" cy="175613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59629CB-272D-46C8-9127-EC397A26B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711" y="4714955"/>
            <a:ext cx="5436453" cy="63870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F5C48C0-7114-482A-AFC4-833900E4388F}"/>
              </a:ext>
            </a:extLst>
          </p:cNvPr>
          <p:cNvSpPr txBox="1"/>
          <p:nvPr/>
        </p:nvSpPr>
        <p:spPr>
          <a:xfrm>
            <a:off x="1727711" y="4114800"/>
            <a:ext cx="692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de 2 Sous-catégories de produits depuis l’arbre des catégories :  </a:t>
            </a:r>
          </a:p>
        </p:txBody>
      </p:sp>
    </p:spTree>
    <p:extLst>
      <p:ext uri="{BB962C8B-B14F-4D97-AF65-F5344CB8AC3E}">
        <p14:creationId xmlns:p14="http://schemas.microsoft.com/office/powerpoint/2010/main" val="269945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B3EFB-4F55-45E2-AAD1-75A652EB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des données texte / </a:t>
            </a:r>
            <a:br>
              <a:rPr lang="fr-FR" dirty="0"/>
            </a:br>
            <a:r>
              <a:rPr lang="fr-FR" dirty="0"/>
              <a:t>Nombre de produits dans les 2 sous-catégories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E663491-F6C0-4AF1-ACF8-300768EC4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256656"/>
            <a:ext cx="3851547" cy="435062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C194FF8-4C0A-49E7-84A8-8ED0EF134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739" y="2650868"/>
            <a:ext cx="7744014" cy="288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46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B3EFB-4F55-45E2-AAD1-75A652EB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des données texte /</a:t>
            </a:r>
            <a:br>
              <a:rPr lang="fr-FR" dirty="0"/>
            </a:br>
            <a:r>
              <a:rPr lang="fr-FR" dirty="0"/>
              <a:t>Mots les plus fréquents dans les descriptions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938281-EB50-4FAA-B32A-826FBBE84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252" y="2164238"/>
            <a:ext cx="6975987" cy="46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5843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de pointe</Template>
  <TotalTime>6398</TotalTime>
  <Words>791</Words>
  <Application>Microsoft Office PowerPoint</Application>
  <PresentationFormat>Grand écran</PresentationFormat>
  <Paragraphs>125</Paragraphs>
  <Slides>30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5" baseType="lpstr">
      <vt:lpstr>Calibri</vt:lpstr>
      <vt:lpstr>Gill Sans MT</vt:lpstr>
      <vt:lpstr>Wingdings</vt:lpstr>
      <vt:lpstr>Wingdings 2</vt:lpstr>
      <vt:lpstr>Dividende</vt:lpstr>
      <vt:lpstr>                     PROJET 6 :   Classifiez automatiquement des biens de consommation</vt:lpstr>
      <vt:lpstr>PLAN DE PRESENTATION</vt:lpstr>
      <vt:lpstr>Contexte / MISSIONS</vt:lpstr>
      <vt:lpstr>Schéma de travail</vt:lpstr>
      <vt:lpstr>Préparation des données</vt:lpstr>
      <vt:lpstr>Structure des données</vt:lpstr>
      <vt:lpstr>Exploration des données texte</vt:lpstr>
      <vt:lpstr>Exploration des données texte /  Nombre de produits dans les 2 sous-catégories</vt:lpstr>
      <vt:lpstr>Exploration des données texte / Mots les plus fréquents dans les descriptions</vt:lpstr>
      <vt:lpstr>Pré-traitements des données texte  </vt:lpstr>
      <vt:lpstr>Pré-traitements des données texte / Catégorisation </vt:lpstr>
      <vt:lpstr>Pré-traitements des données IMAGES</vt:lpstr>
      <vt:lpstr>Réduction de dimension et classification</vt:lpstr>
      <vt:lpstr>données texte / Première classification supervisée  (et sans réduction de dimension) </vt:lpstr>
      <vt:lpstr>données texte / Réduction de dimension</vt:lpstr>
      <vt:lpstr>données texte / Classification non supervisée Mini batchs K-MEANS</vt:lpstr>
      <vt:lpstr>données texte / Analyse et résultats</vt:lpstr>
      <vt:lpstr>des données IMAGES (méthode ORB) / Process de traitement</vt:lpstr>
      <vt:lpstr>données IMAGES (méthode ORB) /  Réduction de dimension (PCA + T-SNE)</vt:lpstr>
      <vt:lpstr>données IMAGES (méthode ORB) /  CLASSIFICATION NON Supervisée Mini batchs K-MEANS</vt:lpstr>
      <vt:lpstr>données IMAGES (méthode ORB) /  ANALYSE ET Résultats</vt:lpstr>
      <vt:lpstr>données IMAGES (TRANSfert learning  VGG16)/  Réduction de dimension (PCA + T-SNE)</vt:lpstr>
      <vt:lpstr>données IMAGES (TRANSfert learning  VGG16)/  Classification non supervisée mini-batchs k-MEANS</vt:lpstr>
      <vt:lpstr>données IMAGES (TRANSfert learning  VGG16)/  résultats et analyses</vt:lpstr>
      <vt:lpstr>Assemblage données texte et données images (VGG16)</vt:lpstr>
      <vt:lpstr>Assemblage données texte et données images (VGG16) Classification non supervisée k-MEANS</vt:lpstr>
      <vt:lpstr>Assemblage données texte et données images (VGG16) Classification non supervisée k-MEANS</vt:lpstr>
      <vt:lpstr>Conclusion</vt:lpstr>
      <vt:lpstr>pistes d’Amélioration et conclusion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Olist :   Segmenter les clients d’un site de E-COMMERCE</dc:title>
  <dc:creator>SHERALI ASSEFY</dc:creator>
  <cp:lastModifiedBy>SHERALI ASSEFY</cp:lastModifiedBy>
  <cp:revision>14</cp:revision>
  <dcterms:created xsi:type="dcterms:W3CDTF">2021-10-08T14:07:43Z</dcterms:created>
  <dcterms:modified xsi:type="dcterms:W3CDTF">2022-04-18T17:05:37Z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