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2" r:id="rId5"/>
    <p:sldId id="273" r:id="rId6"/>
    <p:sldId id="274" r:id="rId7"/>
    <p:sldId id="275" r:id="rId8"/>
    <p:sldId id="276" r:id="rId9"/>
    <p:sldId id="259" r:id="rId10"/>
    <p:sldId id="260" r:id="rId11"/>
    <p:sldId id="261" r:id="rId12"/>
    <p:sldId id="262" r:id="rId13"/>
    <p:sldId id="264" r:id="rId14"/>
    <p:sldId id="263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1157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2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3FFE-B574-4A52-8E5F-C2281E344CCA}" type="datetimeFigureOut">
              <a:rPr lang="en-PK" smtClean="0"/>
              <a:t>05/04/2024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0D667-7C31-4BAF-9E18-965B611B375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3015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2CFC-ADB9-E588-862D-0DD44464E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0E50C-0F13-D486-A2B4-C877711EC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7681-8CD7-FC7E-7FB2-CD3BB0BE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05/04/2024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BFC4-7EC9-FA43-47F0-46571386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62021-8F96-CA86-757F-AC444536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992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03AA-A891-B32C-D682-2C6559EF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CF58A-2E14-00F4-F5B3-66E933A74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3083C-BA45-B424-04C5-319DFA21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05/04/2024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F29C-0E1B-8390-512E-CB284583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4563C-0CF1-027D-530F-D97FF66C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155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5E90F-C4CD-5244-A28B-C5024ECA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07137-2BD7-A234-DDB5-87F708313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EEEA5-7AAA-99BF-55D8-D69A1531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05/04/2024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350D2-9B42-A8C6-2535-DF2B6554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3F63-310F-9AB5-A186-C3ECBAE1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0379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7365-5D00-8E10-FD2F-2FD8B5FC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4902"/>
          </a:xfrm>
          <a:solidFill>
            <a:schemeClr val="tx1"/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1286-A1FB-D370-6E33-8C029566C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1"/>
            <a:ext cx="10515600" cy="5085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90FD7-689B-5451-6D41-505BA02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05/04/2024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B2855-A01F-D536-54C1-D449C378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04CD-C5DF-B3AD-BBDE-050EE5A5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911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06E0-E2B8-2486-1DC8-E146DDBB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7FAAE-A7E1-4DD0-700C-F8BC8B03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11F86-8D14-9BED-19E8-13E489E7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05/04/2024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55C8-8605-21B9-69B4-630D8831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3D15-D11C-CAC0-AFB5-7461A1A9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576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5F52-AA59-2EF7-80D7-E1A42F03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3124-8F0C-929D-613C-729F426E9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B326E-7B32-44C9-0C3B-AE5B945E8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63359-2786-151C-4816-5C5CF3CF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05/04/2024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AF3F0-2C43-15F6-722C-8998728C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169B0-1DC1-6FCF-6556-46AECE9F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8489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236A-7AAD-2A75-376A-A07E2096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6A20D-46CE-6F74-BB80-A5318C0E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5D0EB-881E-DA7C-8E82-09159C97E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95DC4-D22A-69E4-C4CD-FE030E58E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5448F-C400-5646-39FF-9296F171C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3BBED-864E-3034-8FEB-1C7C37DF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05/04/2024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BE5CF-F71C-E609-0F0C-6A3564E1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3F168-BBC5-3A64-4252-88329790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064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382-D171-B26B-3F6B-0407C6EE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393-A4E4-59D5-6340-A5C6A47C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05/04/2024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D0F61-060E-08AB-0239-0DDAE799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7528A-CE01-531A-E437-A1349092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381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174BD-6786-3300-F6D8-2A97E769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05/04/2024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5E16F-19E8-1005-705F-3CFE8EC7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899A3-4A8D-FF63-C8AC-0AAF80C2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415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2025-E06D-FE5F-6BC8-F3F1BBA4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77368-23CC-9449-E7E1-E13866979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C81A9-0286-7439-A7EA-22E0000D5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0A982-8EF6-F353-EAE1-1EA8B916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05/04/2024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B85-DE71-0C1A-9B15-BF79EBA3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CEEF-BD3A-6CFB-E9EB-886D55D0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738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3F83-5C17-A5CD-B2AC-716DD6E4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54895-00DC-0C19-6B1D-D5F84783F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47692-ECA5-8832-6122-C6256CED1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11B05-093B-AB6B-44E0-76E37191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05/04/2024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B24EC-F25A-23A9-34FD-971DE07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571EA-19D5-E2AC-2EB6-425E1013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193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FD166-5396-7648-41B0-49BE909D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50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ABFB2-CAEA-F2CA-D9F4-B79FB54A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2052"/>
            <a:ext cx="10515600" cy="512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33841-3A0F-439E-6892-262E06A06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F413-F638-4936-9B7C-BAFEE04141FB}" type="datetimeFigureOut">
              <a:rPr lang="en-PK" smtClean="0"/>
              <a:t>05/04/2024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90A12-AE5F-A22B-59C8-DBC7EADE6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699B8-2D72-77A3-9CDA-E5097EEB5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243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salan.jawed@sse.habib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viz.org/download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yosyshq.readthedocs.io/projects/yosys/en/latest/getting_started/example_synth.html#addr-gen-pro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syshq.readthedocs.io/projects/yosys/en/latest/cmd/opt.html#cmd-opt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yosyshq.readthedocs.io/projects/yosys/en/latest/cmd/fs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syshq.readthedocs.io/projects/yosys/en/latest/using_yosys/synthesis/fsm.html" TargetMode="External"/><Relationship Id="rId5" Type="http://schemas.openxmlformats.org/officeDocument/2006/relationships/hyperlink" Target="https://yosyshq.readthedocs.io/projects/yosys/en/latest/using_yosys/synthesis/opt.html" TargetMode="External"/><Relationship Id="rId4" Type="http://schemas.openxmlformats.org/officeDocument/2006/relationships/hyperlink" Target="https://yosyshq.readthedocs.io/projects/yosys/en/latest/cmd/fsm.html#cmd-fsm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syshq.readthedocs.io/projects/yosys/en/latest/cmd/opt.html#cmd-opt" TargetMode="External"/><Relationship Id="rId2" Type="http://schemas.openxmlformats.org/officeDocument/2006/relationships/hyperlink" Target="https://yosyshq.readthedocs.io/projects/yosys/en/latest/getting_started/example_synth.html#rdata-fla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syshq.readthedocs.io/projects/yosys/en/latest/cmd/opt_dff.html#cmd-opt_df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syshq.net/yosys/download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yosyshq.readthedocs.io/projects/yosys/en/latest/cmd/wreduc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syshq.net/yosys/files/yosys_manual.pdf" TargetMode="External"/><Relationship Id="rId2" Type="http://schemas.openxmlformats.org/officeDocument/2006/relationships/hyperlink" Target="https://yosyshq.readthedocs.io/projects/yosys/en/latest/getting_started/example_synth.html#demo-desig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7DFA-E22F-32FF-6D8B-51E739CD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System Design</a:t>
            </a:r>
            <a:br>
              <a:rPr lang="en-US" dirty="0"/>
            </a:br>
            <a:r>
              <a:rPr lang="en-US" sz="1800" dirty="0">
                <a:latin typeface="Times New Roman" panose="02020603050405020304" pitchFamily="18" charset="0"/>
              </a:rPr>
              <a:t>CE 325 L1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 2024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997E6-C717-E265-272C-FA07E2AFC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Instructor : Dr. Syed Arsalan Jawed</a:t>
            </a:r>
          </a:p>
          <a:p>
            <a:r>
              <a:rPr lang="en-US" dirty="0"/>
              <a:t>Associate Professor of Practice</a:t>
            </a:r>
          </a:p>
          <a:p>
            <a:r>
              <a:rPr lang="en-US" dirty="0">
                <a:hlinkClick r:id="rId2"/>
              </a:rPr>
              <a:t>arsalan.jawed@sse.habib.edu.pk</a:t>
            </a:r>
            <a:endParaRPr lang="en-US" dirty="0"/>
          </a:p>
          <a:p>
            <a:r>
              <a:rPr lang="en-US" dirty="0"/>
              <a:t>Room : W-301</a:t>
            </a:r>
          </a:p>
          <a:p>
            <a:r>
              <a:rPr lang="en-US" dirty="0"/>
              <a:t>Office Hours : Monday 0930-1030, Wednesday 1430-1530, Friday 0930-1030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8127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133C-EC3E-F8D1-F10B-561C1961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used to using examples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C6139-629D-67E1-EEDD-57251F4C9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Execute </a:t>
            </a:r>
          </a:p>
          <a:p>
            <a:pPr lvl="1"/>
            <a:r>
              <a:rPr lang="en-US" i="1" dirty="0"/>
              <a:t>proc &lt;enter&gt;</a:t>
            </a:r>
          </a:p>
          <a:p>
            <a:pPr lvl="1"/>
            <a:r>
              <a:rPr lang="en-US" dirty="0"/>
              <a:t>This converts processes into netlist</a:t>
            </a:r>
          </a:p>
          <a:p>
            <a:pPr lvl="2"/>
            <a:r>
              <a:rPr lang="en-US" dirty="0"/>
              <a:t>It will find different constructs in the code and would convert it into hardware</a:t>
            </a:r>
          </a:p>
          <a:p>
            <a:pPr lvl="3"/>
            <a:r>
              <a:rPr lang="en-US" dirty="0"/>
              <a:t>Muxes</a:t>
            </a:r>
          </a:p>
          <a:p>
            <a:pPr lvl="3"/>
            <a:r>
              <a:rPr lang="en-US" dirty="0"/>
              <a:t>DFF</a:t>
            </a:r>
          </a:p>
          <a:p>
            <a:pPr lvl="3"/>
            <a:r>
              <a:rPr lang="en-US" dirty="0"/>
              <a:t>Memories</a:t>
            </a:r>
          </a:p>
          <a:p>
            <a:pPr lvl="3"/>
            <a:r>
              <a:rPr lang="en-US" dirty="0"/>
              <a:t>Latches</a:t>
            </a:r>
          </a:p>
          <a:p>
            <a:pPr lvl="1"/>
            <a:r>
              <a:rPr lang="en-US" dirty="0"/>
              <a:t>Read the messages given by proc carefully.</a:t>
            </a:r>
          </a:p>
          <a:p>
            <a:pPr lvl="1"/>
            <a:r>
              <a:rPr lang="en-US" dirty="0"/>
              <a:t>Complicated logic is still part of processes.</a:t>
            </a:r>
          </a:p>
          <a:p>
            <a:pPr lvl="1"/>
            <a:endParaRPr lang="en-US" dirty="0"/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98389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928E-891C-D99A-FD54-C78CFF62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File and </a:t>
            </a:r>
            <a:r>
              <a:rPr lang="en-US" dirty="0" err="1"/>
              <a:t>GraphViz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B57B3-394B-911A-CB33-92C9C29C1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 the show command to convert the synthesized logic into a .dot graphical representation.</a:t>
            </a:r>
          </a:p>
          <a:p>
            <a:pPr lvl="1"/>
            <a:r>
              <a:rPr lang="en-US" dirty="0"/>
              <a:t>Show demo</a:t>
            </a:r>
          </a:p>
          <a:p>
            <a:pPr lvl="1"/>
            <a:r>
              <a:rPr lang="en-US" dirty="0"/>
              <a:t>This will write demo.dot</a:t>
            </a:r>
          </a:p>
          <a:p>
            <a:pPr lvl="1"/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GraphViz</a:t>
            </a:r>
            <a:r>
              <a:rPr lang="en-US" dirty="0"/>
              <a:t> 64-bit Windows from the following link:</a:t>
            </a:r>
          </a:p>
          <a:p>
            <a:pPr lvl="1"/>
            <a:r>
              <a:rPr lang="en-US" dirty="0">
                <a:hlinkClick r:id="rId2"/>
              </a:rPr>
              <a:t>https://graphviz.org/download/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Select all options</a:t>
            </a:r>
          </a:p>
          <a:p>
            <a:pPr lvl="1"/>
            <a:endParaRPr lang="en-US" dirty="0"/>
          </a:p>
          <a:p>
            <a:r>
              <a:rPr lang="en-US" dirty="0"/>
              <a:t>Using a command prompt, go to the folder demo.dot was generated, run the following command to generate an graphical SVG file:</a:t>
            </a:r>
          </a:p>
          <a:p>
            <a:pPr lvl="1"/>
            <a:r>
              <a:rPr lang="en-US" dirty="0"/>
              <a:t>Dot –</a:t>
            </a:r>
            <a:r>
              <a:rPr lang="en-US" dirty="0" err="1"/>
              <a:t>Tsvg</a:t>
            </a:r>
            <a:r>
              <a:rPr lang="en-US" dirty="0"/>
              <a:t> demo.dot &gt; </a:t>
            </a:r>
            <a:r>
              <a:rPr lang="en-US" dirty="0" err="1"/>
              <a:t>demo.svg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Open the </a:t>
            </a:r>
            <a:r>
              <a:rPr lang="en-US" dirty="0" err="1"/>
              <a:t>demo.svg</a:t>
            </a:r>
            <a:r>
              <a:rPr lang="en-US" dirty="0"/>
              <a:t> file in Web browser. This will show complete graphical dataflow of your logic.</a:t>
            </a:r>
          </a:p>
          <a:p>
            <a:endParaRPr lang="en-US" dirty="0"/>
          </a:p>
          <a:p>
            <a:r>
              <a:rPr lang="en-US" dirty="0"/>
              <a:t>Analyze that in detail.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47476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A1B8-9BE3-E6EE-C649-2AC8D7B9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FIFO from the Examples Folder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C7FC-5876-577F-F68E-78581D95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to /examples/</a:t>
            </a:r>
            <a:r>
              <a:rPr lang="en-US" dirty="0" err="1"/>
              <a:t>fifo</a:t>
            </a:r>
            <a:r>
              <a:rPr lang="en-US" dirty="0"/>
              <a:t> folder</a:t>
            </a:r>
          </a:p>
          <a:p>
            <a:endParaRPr lang="en-US" dirty="0"/>
          </a:p>
          <a:p>
            <a:r>
              <a:rPr lang="en-US" dirty="0"/>
              <a:t>Reset the design</a:t>
            </a:r>
          </a:p>
          <a:p>
            <a:pPr lvl="1"/>
            <a:r>
              <a:rPr lang="en-US" dirty="0"/>
              <a:t>Design –reset</a:t>
            </a:r>
          </a:p>
          <a:p>
            <a:endParaRPr lang="en-US" dirty="0"/>
          </a:p>
          <a:p>
            <a:r>
              <a:rPr lang="en-US" dirty="0"/>
              <a:t>Read </a:t>
            </a:r>
            <a:r>
              <a:rPr lang="en-US" dirty="0" err="1"/>
              <a:t>Fifo</a:t>
            </a:r>
            <a:r>
              <a:rPr lang="en-US" dirty="0"/>
              <a:t>   (follow the complete example from repo link above)</a:t>
            </a:r>
          </a:p>
          <a:p>
            <a:pPr lvl="1"/>
            <a:r>
              <a:rPr lang="en-US" dirty="0" err="1"/>
              <a:t>Read_Verilog</a:t>
            </a:r>
            <a:r>
              <a:rPr lang="en-US" dirty="0"/>
              <a:t> fif.sv</a:t>
            </a:r>
          </a:p>
          <a:p>
            <a:pPr lvl="1"/>
            <a:r>
              <a:rPr lang="en-US" dirty="0"/>
              <a:t>hierarchy -check -top </a:t>
            </a:r>
            <a:r>
              <a:rPr lang="en-US" dirty="0" err="1"/>
              <a:t>fifo</a:t>
            </a:r>
            <a:endParaRPr lang="en-US" dirty="0"/>
          </a:p>
          <a:p>
            <a:pPr lvl="1"/>
            <a:r>
              <a:rPr lang="en-US" dirty="0"/>
              <a:t>Proc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Generate fifo.dot and convert to </a:t>
            </a:r>
            <a:r>
              <a:rPr lang="en-US" dirty="0" err="1"/>
              <a:t>svg</a:t>
            </a:r>
            <a:r>
              <a:rPr lang="en-US" dirty="0"/>
              <a:t> and open in web browser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8732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14C1CF4-5C1A-C92B-26E7-958253FF2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586" y="203294"/>
            <a:ext cx="10971888" cy="619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52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0D5A-9999-4484-C69C-894FE3DF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87673-64EC-BDC9-02D6-20258516C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 the following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fifo.svg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highlighted 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fifo_reader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block contains </a:t>
            </a: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instance</a:t>
            </a: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 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addr_gen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module</a:t>
            </a:r>
            <a:r>
              <a:rPr lang="en-US" altLang="en-PK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, </a:t>
            </a:r>
            <a:r>
              <a:rPr lang="en-US" altLang="en-PK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fifo_reader</a:t>
            </a:r>
            <a:r>
              <a:rPr lang="en-US" altLang="en-PK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and </a:t>
            </a:r>
            <a:r>
              <a:rPr lang="en-US" altLang="en-PK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fifo_writer</a:t>
            </a:r>
            <a:r>
              <a:rPr lang="en-US" altLang="en-PK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.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Notice how the type is shown as $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paramod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addr_gen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\\MAX_DATA=s32'.... This is a “parametric module”: an instance of the 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addr_gen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module with the MAX_DATA parameter set to the given value.</a:t>
            </a:r>
            <a:endParaRPr kumimoji="0" lang="en-US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other highlighted block is a $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memrd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cell. At this stage of synthesis we don’t yet know what type of memory is going to be implemented, but we </a:t>
            </a:r>
            <a:r>
              <a:rPr kumimoji="0" lang="en-PK" altLang="en-PK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know that 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rdata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&lt;= data[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raddr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 could be implemented as a read from memory.</a:t>
            </a:r>
            <a:endParaRPr kumimoji="0" lang="en-US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Also see that </a:t>
            </a:r>
            <a:r>
              <a:rPr kumimoji="0" lang="en-US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clock of $</a:t>
            </a:r>
            <a:r>
              <a:rPr kumimoji="0" lang="en-US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memrd</a:t>
            </a: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1’bx so its not getting implemented as a memory block.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Observe RTIL names are marked with $.</a:t>
            </a: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385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21A9-9404-2493-37E4-3EC84DF7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Commands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B9CEC-BDEA-D552-617B-BEE862B4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flatten the design to allow optimization between the modules, so far the module boundary has been preserved.</a:t>
            </a:r>
          </a:p>
          <a:p>
            <a:endParaRPr lang="en-US" dirty="0"/>
          </a:p>
          <a:p>
            <a:pPr lvl="1"/>
            <a:r>
              <a:rPr lang="en-US" dirty="0"/>
              <a:t>flatten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Observe the </a:t>
            </a:r>
            <a:r>
              <a:rPr lang="en-US" dirty="0" err="1"/>
              <a:t>svg</a:t>
            </a:r>
            <a:r>
              <a:rPr lang="en-US" dirty="0"/>
              <a:t> again and comment on the difference before flatten command.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Self-Study : Send me back the differences you find.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0112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2BED60-E468-1012-1208-21CB6DE4D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349" y="237067"/>
            <a:ext cx="10507302" cy="5939896"/>
          </a:xfrm>
        </p:spPr>
      </p:pic>
    </p:spTree>
    <p:extLst>
      <p:ext uri="{BB962C8B-B14F-4D97-AF65-F5344CB8AC3E}">
        <p14:creationId xmlns:p14="http://schemas.microsoft.com/office/powerpoint/2010/main" val="3317978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5D485-40DD-6894-A85D-DB6A3339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1BFCC-90BB-2BA2-2DAF-567223D29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following now:</a:t>
            </a:r>
          </a:p>
          <a:p>
            <a:pPr lvl="1"/>
            <a:r>
              <a:rPr lang="en-US" dirty="0"/>
              <a:t>Clean or </a:t>
            </a:r>
            <a:r>
              <a:rPr lang="en-US" dirty="0" err="1"/>
              <a:t>opt_clean</a:t>
            </a:r>
            <a:endParaRPr lang="en-US" dirty="0"/>
          </a:p>
          <a:p>
            <a:pPr lvl="1"/>
            <a:r>
              <a:rPr lang="en-US" dirty="0"/>
              <a:t>To remove the unused modules.</a:t>
            </a:r>
          </a:p>
          <a:p>
            <a:pPr lvl="1"/>
            <a:r>
              <a:rPr lang="en-US" dirty="0"/>
              <a:t>Observe </a:t>
            </a:r>
            <a:r>
              <a:rPr lang="en-US" dirty="0" err="1"/>
              <a:t>svg</a:t>
            </a:r>
            <a:r>
              <a:rPr lang="en-US" dirty="0"/>
              <a:t> again.</a:t>
            </a:r>
          </a:p>
          <a:p>
            <a:pPr lvl="2"/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Submit what differences you observe now.</a:t>
            </a: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92099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A78A-96C0-20F7-FEA5-8C2D0265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Optimizations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61831-2CC6-AE5E-3A8A-203091225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Opt_expr</a:t>
            </a:r>
            <a:endParaRPr lang="en-US" dirty="0"/>
          </a:p>
          <a:p>
            <a:r>
              <a:rPr lang="en-US" dirty="0" err="1"/>
              <a:t>Opt_clean</a:t>
            </a:r>
            <a:endParaRPr lang="en-US" dirty="0"/>
          </a:p>
          <a:p>
            <a:r>
              <a:rPr lang="en-US" dirty="0"/>
              <a:t>Check</a:t>
            </a:r>
          </a:p>
          <a:p>
            <a:r>
              <a:rPr lang="en-US" dirty="0" err="1"/>
              <a:t>Opt</a:t>
            </a:r>
            <a:r>
              <a:rPr lang="en-US" dirty="0"/>
              <a:t> –</a:t>
            </a:r>
            <a:r>
              <a:rPr lang="en-US" dirty="0" err="1"/>
              <a:t>nodffe</a:t>
            </a:r>
            <a:r>
              <a:rPr lang="en-US" dirty="0"/>
              <a:t> –</a:t>
            </a:r>
            <a:r>
              <a:rPr lang="en-US" dirty="0" err="1"/>
              <a:t>nosdff</a:t>
            </a:r>
            <a:endParaRPr lang="en-US" dirty="0"/>
          </a:p>
          <a:p>
            <a:r>
              <a:rPr lang="en-US" dirty="0" err="1"/>
              <a:t>Fsm</a:t>
            </a:r>
            <a:endParaRPr lang="en-US" dirty="0"/>
          </a:p>
          <a:p>
            <a:r>
              <a:rPr lang="en-US" dirty="0" err="1"/>
              <a:t>Opt</a:t>
            </a:r>
            <a:endParaRPr lang="en-US" dirty="0"/>
          </a:p>
          <a:p>
            <a:pPr lvl="1"/>
            <a:r>
              <a:rPr kumimoji="0" lang="en-PK" altLang="en-PK" sz="2000" b="1" i="0" u="none" strike="noStrike" cap="none" normalizeH="0" baseline="0" dirty="0">
                <a:ln>
                  <a:noFill/>
                </a:ln>
                <a:solidFill>
                  <a:srgbClr val="6EBF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nodffe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rgbClr val="BBBBB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nosdff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performing a set of simple optimizations on the design. This command also ensures that only a specific subset of FF types are included, in preparation for the next command: 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fsm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- extract and optimize finite state machines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Both 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perform simple optimizations"/>
              </a:rPr>
              <a:t>opt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extract and optimize finite state machines"/>
              </a:rPr>
              <a:t>fsm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are macro commands which are explored in more detail in 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Optimization passes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FSM handling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respectively. </a:t>
            </a:r>
          </a:p>
          <a:p>
            <a:pPr lvl="1"/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77835-0CD6-5E67-9611-E55C0B74B7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3045" y="884903"/>
            <a:ext cx="5353456" cy="31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3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D133-4123-6120-1F09-CEDA20DB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04D49-AB04-50F0-504B-2A52C2C57C3B}"/>
              </a:ext>
            </a:extLst>
          </p:cNvPr>
          <p:cNvSpPr txBox="1"/>
          <p:nvPr/>
        </p:nvSpPr>
        <p:spPr>
          <a:xfrm>
            <a:off x="651387" y="1070471"/>
            <a:ext cx="10700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Up until now, the data path for 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ont-stack--monospace)"/>
              </a:rPr>
              <a:t>rdata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has remained the same since 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2"/>
              </a:rPr>
              <a:t>rdata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  <a:hlinkClick r:id="rId2"/>
              </a:rPr>
              <a:t> output after flatten;;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. However the next call to 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stack--monospace)"/>
                <a:hlinkClick r:id="rId3" tooltip="perform simple optimizations"/>
              </a:rPr>
              <a:t>opt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does cause a change. Specifically, the call to 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ont-stack--monospace)"/>
                <a:hlinkClick r:id="rId4" tooltip="perform DFF optimizations"/>
              </a:rPr>
              <a:t>opt_dff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without the 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stack--monospace)"/>
              </a:rPr>
              <a:t>-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ont-stack--monospace)"/>
              </a:rPr>
              <a:t>nodffe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stack--monospace)"/>
              </a:rPr>
              <a:t> -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ont-stack--monospace)"/>
              </a:rPr>
              <a:t>nosdff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options is able to fold one of the 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stack--monospace)"/>
              </a:rPr>
              <a:t>$mux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cells into the 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stack--monospace)"/>
              </a:rPr>
              <a:t>$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ont-stack--monospace)"/>
              </a:rPr>
              <a:t>adff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to form an 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ont-stack--monospace)"/>
              </a:rPr>
              <a:t>$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ont-stack--monospace)"/>
              </a:rPr>
              <a:t>adffe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> cell; highlighted below: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PK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PK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 : The online example claims the above, carefully traverse through your SVG to observe if that has actually happened.</a:t>
            </a: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09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4DB9-2F42-01B0-9A74-D7F77891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Installing and Using Open Source Synthesis Tool </a:t>
            </a:r>
            <a:r>
              <a:rPr lang="en-US" sz="3600" dirty="0" err="1"/>
              <a:t>Yosys</a:t>
            </a:r>
            <a:endParaRPr lang="en-P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A8AB-8104-9E23-5FFE-792FE455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1"/>
            <a:ext cx="10515600" cy="526025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Download OSS_CAD***.EXE for Windows 11 from the following link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https://yosyshq.net/yosys/download.html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Place the .exe in an appropriate folder and launch. </a:t>
            </a:r>
          </a:p>
          <a:p>
            <a:r>
              <a:rPr lang="en-US" dirty="0"/>
              <a:t>Enable Developer Mode in Windows for the installation.</a:t>
            </a:r>
          </a:p>
          <a:p>
            <a:endParaRPr lang="en-US" dirty="0"/>
          </a:p>
          <a:p>
            <a:r>
              <a:rPr lang="en-US" dirty="0"/>
              <a:t>Open CMD as Admin. Go to the folder where .exe was placed. Go inside OSS_CAD folder.</a:t>
            </a:r>
          </a:p>
          <a:p>
            <a:endParaRPr lang="en-US" dirty="0"/>
          </a:p>
          <a:p>
            <a:r>
              <a:rPr lang="en-US" dirty="0"/>
              <a:t>Execute the following batch files</a:t>
            </a:r>
          </a:p>
          <a:p>
            <a:r>
              <a:rPr lang="en-US" dirty="0"/>
              <a:t>Environment &lt;enter&gt;</a:t>
            </a:r>
          </a:p>
          <a:p>
            <a:r>
              <a:rPr lang="en-US" dirty="0"/>
              <a:t>Start</a:t>
            </a:r>
          </a:p>
          <a:p>
            <a:r>
              <a:rPr lang="en-US" dirty="0"/>
              <a:t>This will open a new terminal</a:t>
            </a:r>
          </a:p>
          <a:p>
            <a:endParaRPr lang="en-US" dirty="0"/>
          </a:p>
          <a:p>
            <a:r>
              <a:rPr lang="en-US" dirty="0" err="1"/>
              <a:t>Yosys</a:t>
            </a:r>
            <a:r>
              <a:rPr lang="en-US" dirty="0"/>
              <a:t> is now installed.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44542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9238-93DF-C51D-2806-ABA00BF8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Optimizations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98ECC-44B8-B38E-C06D-6A66E81D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Wreduce</a:t>
            </a:r>
            <a:endParaRPr lang="en-US" dirty="0"/>
          </a:p>
          <a:p>
            <a:pPr lvl="1"/>
            <a:r>
              <a:rPr lang="en-US" b="0" i="0" dirty="0">
                <a:effectLst/>
                <a:latin typeface="-apple-system"/>
              </a:rPr>
              <a:t> </a:t>
            </a:r>
            <a:r>
              <a:rPr lang="en-US" b="0" i="0" dirty="0" err="1">
                <a:effectLst/>
                <a:latin typeface="-apple-system"/>
                <a:hlinkClick r:id="rId2"/>
              </a:rPr>
              <a:t>wreduce</a:t>
            </a:r>
            <a:r>
              <a:rPr lang="en-US" b="0" i="0" dirty="0">
                <a:effectLst/>
                <a:latin typeface="-apple-system"/>
                <a:hlinkClick r:id="rId2"/>
              </a:rPr>
              <a:t> - reduce the word size of operations if possible</a:t>
            </a:r>
            <a:r>
              <a:rPr lang="en-US" b="0" i="0" dirty="0">
                <a:effectLst/>
                <a:latin typeface="-apple-system"/>
              </a:rPr>
              <a:t>. If we run this we get the following:</a:t>
            </a:r>
          </a:p>
          <a:p>
            <a:pPr lvl="1"/>
            <a:endParaRPr lang="en-US" dirty="0">
              <a:latin typeface="-apple-system"/>
            </a:endParaRPr>
          </a:p>
          <a:p>
            <a:pPr lvl="1"/>
            <a:endParaRPr lang="en-US" b="0" i="0" dirty="0">
              <a:effectLst/>
              <a:latin typeface="-apple-system"/>
            </a:endParaRPr>
          </a:p>
          <a:p>
            <a:pPr lvl="1"/>
            <a:endParaRPr lang="en-US" dirty="0">
              <a:latin typeface="-apple-system"/>
            </a:endParaRPr>
          </a:p>
          <a:p>
            <a:pPr lvl="1"/>
            <a:endParaRPr lang="en-US" b="0" i="0" dirty="0">
              <a:effectLst/>
              <a:latin typeface="-apple-system"/>
            </a:endParaRPr>
          </a:p>
          <a:p>
            <a:pPr lvl="1"/>
            <a:endParaRPr lang="en-US" dirty="0">
              <a:latin typeface="-apple-system"/>
            </a:endParaRPr>
          </a:p>
          <a:p>
            <a:pPr lvl="1"/>
            <a:endParaRPr lang="en-US" b="0" i="0" dirty="0">
              <a:effectLst/>
              <a:latin typeface="-apple-system"/>
            </a:endParaRPr>
          </a:p>
          <a:p>
            <a:pPr lvl="1"/>
            <a:endParaRPr lang="en-US" dirty="0">
              <a:latin typeface="-apple-system"/>
            </a:endParaRPr>
          </a:p>
          <a:p>
            <a:pPr lvl="1"/>
            <a:endParaRPr lang="en-US" b="0" i="0" dirty="0">
              <a:effectLst/>
              <a:latin typeface="-apple-system"/>
            </a:endParaRPr>
          </a:p>
          <a:p>
            <a:pPr lvl="1"/>
            <a:r>
              <a:rPr lang="en-US" dirty="0">
                <a:latin typeface="-apple-system"/>
              </a:rPr>
              <a:t>Use the following to generate </a:t>
            </a:r>
            <a:r>
              <a:rPr lang="en-US" dirty="0" err="1">
                <a:latin typeface="-apple-system"/>
              </a:rPr>
              <a:t>svg</a:t>
            </a:r>
            <a:r>
              <a:rPr lang="en-US" dirty="0">
                <a:latin typeface="-apple-system"/>
              </a:rPr>
              <a:t> again</a:t>
            </a:r>
          </a:p>
          <a:p>
            <a:pPr lvl="2"/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var(--font-stack--monospace)"/>
              </a:rPr>
              <a:t>show -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effectLst/>
                <a:latin typeface="var(--font-stack--monospace)"/>
              </a:rPr>
              <a:t>notitle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var(--font-stack--monospace)"/>
              </a:rPr>
              <a:t> -format dot -prefix </a:t>
            </a:r>
            <a:r>
              <a:rPr kumimoji="0" lang="en-PK" altLang="en-PK" sz="2000" b="0" i="0" u="none" strike="noStrike" cap="none" normalizeH="0" baseline="0" dirty="0" err="1">
                <a:ln>
                  <a:noFill/>
                </a:ln>
                <a:effectLst/>
                <a:latin typeface="var(--font-stack--monospace)"/>
              </a:rPr>
              <a:t>rdata_wreduce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effectLst/>
                <a:latin typeface="var(--font-stack--monospace)"/>
              </a:rPr>
              <a:t> o:rdata %ci*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PK" altLang="en-PK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2"/>
            <a:endParaRPr lang="en-US" b="0" i="0" dirty="0">
              <a:effectLst/>
              <a:latin typeface="-apple-system"/>
            </a:endParaRPr>
          </a:p>
          <a:p>
            <a:pPr lvl="1"/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E601E-F3D1-557E-DED4-600FEE536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906" y="2324301"/>
            <a:ext cx="8745170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72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F188-801C-5D85-5C62-7FFB7560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74DDD8-C4B2-36D3-2554-14B7E389C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428788"/>
            <a:ext cx="10515600" cy="4410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F7637C-E56E-8262-9C05-9089807C2EEF}"/>
              </a:ext>
            </a:extLst>
          </p:cNvPr>
          <p:cNvSpPr txBox="1"/>
          <p:nvPr/>
        </p:nvSpPr>
        <p:spPr>
          <a:xfrm>
            <a:off x="7737987" y="1248697"/>
            <a:ext cx="4271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 what has been optimized and submit your feedback as part of class feedback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9118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C6F94-8453-6423-BB70-3D283723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Documents and Reps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CEF4-2564-7499-B6F4-4DE281FD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https://yosyshq.readthedocs.io/projects/yosys/en/latest/getting_started/example_synth.html#demo-design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original manual of </a:t>
            </a:r>
            <a:r>
              <a:rPr lang="en-US" dirty="0" err="1"/>
              <a:t>Yosys</a:t>
            </a:r>
            <a:r>
              <a:rPr lang="en-US" dirty="0"/>
              <a:t> in pdf</a:t>
            </a:r>
          </a:p>
          <a:p>
            <a:pPr lvl="1"/>
            <a:r>
              <a:rPr lang="en-US" dirty="0">
                <a:hlinkClick r:id="rId3"/>
              </a:rPr>
              <a:t>https://yosyshq.net/yosys/files/yosys_manual.pdf</a:t>
            </a:r>
            <a:endParaRPr lang="en-US" dirty="0"/>
          </a:p>
          <a:p>
            <a:pPr lvl="1"/>
            <a:r>
              <a:rPr lang="en-US" dirty="0"/>
              <a:t>Read 1.1 to know about history of </a:t>
            </a:r>
            <a:r>
              <a:rPr lang="en-US" dirty="0" err="1"/>
              <a:t>Yosys</a:t>
            </a:r>
            <a:r>
              <a:rPr lang="en-US" dirty="0"/>
              <a:t> and </a:t>
            </a:r>
            <a:r>
              <a:rPr lang="en-US" dirty="0" err="1"/>
              <a:t>OpenSource</a:t>
            </a:r>
            <a:r>
              <a:rPr lang="en-US" dirty="0"/>
              <a:t> tools.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will refer to this document as </a:t>
            </a:r>
            <a:r>
              <a:rPr lang="en-US" dirty="0" err="1"/>
              <a:t>Yosys</a:t>
            </a:r>
            <a:r>
              <a:rPr lang="en-US" dirty="0"/>
              <a:t> Manual Pdf in the slides.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4064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B0B3-2DED-C965-6329-0B444C13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parts of Synthesis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592BB-8B80-0A26-AFD8-5E1144D0D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Compliance with HDLs Standards</a:t>
            </a:r>
          </a:p>
          <a:p>
            <a:pPr lvl="1"/>
            <a:r>
              <a:rPr lang="en-US" dirty="0"/>
              <a:t>Handling behavioral description</a:t>
            </a:r>
          </a:p>
          <a:p>
            <a:pPr lvl="1"/>
            <a:endParaRPr lang="en-US" dirty="0"/>
          </a:p>
          <a:p>
            <a:r>
              <a:rPr lang="en-US" dirty="0"/>
              <a:t>Optimizations</a:t>
            </a:r>
          </a:p>
          <a:p>
            <a:pPr lvl="1"/>
            <a:r>
              <a:rPr lang="en-US" dirty="0"/>
              <a:t>Coarse Levels : at adders/multipliers level</a:t>
            </a:r>
          </a:p>
          <a:p>
            <a:pPr lvl="1"/>
            <a:r>
              <a:rPr lang="en-US" dirty="0"/>
              <a:t>Fine Levels : at single bit gates level</a:t>
            </a:r>
          </a:p>
          <a:p>
            <a:pPr lvl="1"/>
            <a:endParaRPr lang="en-US" dirty="0"/>
          </a:p>
          <a:p>
            <a:r>
              <a:rPr lang="en-US" dirty="0"/>
              <a:t>Technology Mapping</a:t>
            </a:r>
          </a:p>
          <a:p>
            <a:pPr lvl="1"/>
            <a:r>
              <a:rPr lang="en-US" dirty="0"/>
              <a:t>Converting the design into a netlist of cells available in the target architecture</a:t>
            </a:r>
          </a:p>
          <a:p>
            <a:pPr lvl="2"/>
            <a:r>
              <a:rPr lang="en-US" dirty="0"/>
              <a:t>FPGA : CLBs, LUT cells, special function units</a:t>
            </a:r>
          </a:p>
          <a:p>
            <a:pPr lvl="2"/>
            <a:r>
              <a:rPr lang="en-US" dirty="0"/>
              <a:t>ASIC : process specific cell lib provided by fab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1495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C9A0-67BD-69E3-EB64-C5D4E987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 Synthesis Flow in </a:t>
            </a:r>
            <a:r>
              <a:rPr lang="en-US" dirty="0" err="1"/>
              <a:t>Yosys</a:t>
            </a:r>
            <a:r>
              <a:rPr lang="en-US" dirty="0"/>
              <a:t> – </a:t>
            </a:r>
            <a:r>
              <a:rPr lang="en-US" sz="3600" dirty="0"/>
              <a:t>section 3.3 from </a:t>
            </a:r>
            <a:r>
              <a:rPr lang="en-US" sz="3600" dirty="0" err="1"/>
              <a:t>Yosys</a:t>
            </a:r>
            <a:r>
              <a:rPr lang="en-US" sz="3600" dirty="0"/>
              <a:t> Manual Pdf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CAAD-5C15-697B-F0BA-58D147298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4903"/>
            <a:ext cx="10515600" cy="597309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#1 read input file to internal representation </a:t>
            </a:r>
          </a:p>
          <a:p>
            <a:pPr marL="0" indent="0">
              <a:buNone/>
            </a:pPr>
            <a:r>
              <a:rPr lang="en-US" dirty="0" err="1"/>
              <a:t>read_verilog</a:t>
            </a:r>
            <a:r>
              <a:rPr lang="en-US" dirty="0"/>
              <a:t> </a:t>
            </a:r>
            <a:r>
              <a:rPr lang="en-US" dirty="0" err="1"/>
              <a:t>design.v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#2 convert high-level behavioral parts ("processes") to d-type flip-flops and muxes 5 </a:t>
            </a:r>
          </a:p>
          <a:p>
            <a:pPr marL="0" indent="0">
              <a:buNone/>
            </a:pPr>
            <a:r>
              <a:rPr lang="en-US" dirty="0"/>
              <a:t>proc </a:t>
            </a:r>
          </a:p>
          <a:p>
            <a:pPr marL="0" indent="0">
              <a:buNone/>
            </a:pPr>
            <a:r>
              <a:rPr lang="en-US" dirty="0"/>
              <a:t>#3 perform some simple optimizations</a:t>
            </a:r>
          </a:p>
          <a:p>
            <a:pPr marL="0" indent="0">
              <a:buNone/>
            </a:pPr>
            <a:r>
              <a:rPr lang="en-US" dirty="0" err="1"/>
              <a:t>Opt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#4 convert high-level memory constructs to d-type flip-flops and multiplexers</a:t>
            </a:r>
          </a:p>
          <a:p>
            <a:pPr marL="0" indent="0">
              <a:buNone/>
            </a:pPr>
            <a:r>
              <a:rPr lang="en-US" dirty="0"/>
              <a:t>Memory</a:t>
            </a:r>
          </a:p>
          <a:p>
            <a:pPr marL="0" indent="0">
              <a:buNone/>
            </a:pPr>
            <a:r>
              <a:rPr lang="en-US" dirty="0"/>
              <a:t>#5 perform some simple optimizations</a:t>
            </a:r>
          </a:p>
          <a:p>
            <a:pPr marL="0" indent="0">
              <a:buNone/>
            </a:pPr>
            <a:r>
              <a:rPr lang="en-US" dirty="0" err="1"/>
              <a:t>Opt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#6 convert design to (logical) gate-level netlists</a:t>
            </a:r>
          </a:p>
          <a:p>
            <a:pPr marL="0" indent="0">
              <a:buNone/>
            </a:pPr>
            <a:r>
              <a:rPr lang="en-US" dirty="0" err="1"/>
              <a:t>Techmap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#7 perform some simple optimizations</a:t>
            </a:r>
          </a:p>
          <a:p>
            <a:pPr marL="0" indent="0">
              <a:buNone/>
            </a:pPr>
            <a:r>
              <a:rPr lang="en-US" dirty="0" err="1"/>
              <a:t>Opt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#8 map internal register types to the ones from the cell library</a:t>
            </a:r>
          </a:p>
          <a:p>
            <a:pPr marL="0" indent="0">
              <a:buNone/>
            </a:pPr>
            <a:r>
              <a:rPr lang="en-US" dirty="0" err="1"/>
              <a:t>dfflibmap</a:t>
            </a:r>
            <a:r>
              <a:rPr lang="en-US" dirty="0"/>
              <a:t> -liberty cells.lib</a:t>
            </a:r>
          </a:p>
          <a:p>
            <a:pPr marL="0" indent="0">
              <a:buNone/>
            </a:pPr>
            <a:r>
              <a:rPr lang="en-US" dirty="0"/>
              <a:t>#9 use ABC to map remaining logic to cells from the cell library</a:t>
            </a:r>
          </a:p>
          <a:p>
            <a:pPr marL="0" indent="0">
              <a:buNone/>
            </a:pPr>
            <a:r>
              <a:rPr lang="en-US" dirty="0" err="1"/>
              <a:t>abc</a:t>
            </a:r>
            <a:r>
              <a:rPr lang="en-US" dirty="0"/>
              <a:t> -liberty cells.lib</a:t>
            </a:r>
          </a:p>
          <a:p>
            <a:pPr marL="0" indent="0">
              <a:buNone/>
            </a:pPr>
            <a:r>
              <a:rPr lang="en-US" dirty="0"/>
              <a:t>#10 cleanup </a:t>
            </a:r>
          </a:p>
          <a:p>
            <a:pPr marL="0" indent="0">
              <a:buNone/>
            </a:pPr>
            <a:r>
              <a:rPr lang="en-US" dirty="0"/>
              <a:t>opt  </a:t>
            </a:r>
          </a:p>
          <a:p>
            <a:pPr marL="0" indent="0">
              <a:buNone/>
            </a:pPr>
            <a:r>
              <a:rPr lang="en-US" dirty="0"/>
              <a:t>#11 write results to output file</a:t>
            </a:r>
          </a:p>
          <a:p>
            <a:pPr marL="0" indent="0">
              <a:buNone/>
            </a:pPr>
            <a:r>
              <a:rPr lang="en-US" dirty="0" err="1"/>
              <a:t>write_verilog</a:t>
            </a:r>
            <a:r>
              <a:rPr lang="en-US" dirty="0"/>
              <a:t> </a:t>
            </a:r>
            <a:r>
              <a:rPr lang="en-US" dirty="0" err="1"/>
              <a:t>synth.v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0856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07C8-3E05-C5B0-4F48-1E578F77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Overview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D781E-0F1A-BAA3-06DD-19A228667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864" y="1395713"/>
            <a:ext cx="6982799" cy="45154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808A2E-0F73-0214-24F8-351A7606015A}"/>
              </a:ext>
            </a:extLst>
          </p:cNvPr>
          <p:cNvSpPr txBox="1"/>
          <p:nvPr/>
        </p:nvSpPr>
        <p:spPr>
          <a:xfrm>
            <a:off x="6813755" y="1015165"/>
            <a:ext cx="51923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Design data is read in using one of the frontend modules. </a:t>
            </a:r>
          </a:p>
          <a:p>
            <a:endParaRPr lang="en-US" dirty="0"/>
          </a:p>
          <a:p>
            <a:r>
              <a:rPr lang="en-US" dirty="0"/>
              <a:t>The high-level HDL frontends for Verilog and VHDL code generate an abstract syntax tree (AST) that is then passed to the AST frontend. </a:t>
            </a:r>
          </a:p>
          <a:p>
            <a:endParaRPr lang="en-US" dirty="0"/>
          </a:p>
          <a:p>
            <a:r>
              <a:rPr lang="en-US" dirty="0"/>
              <a:t>The AST Frontend then compiles the AST to </a:t>
            </a:r>
            <a:r>
              <a:rPr lang="en-US" dirty="0" err="1"/>
              <a:t>Yosys’s</a:t>
            </a:r>
            <a:r>
              <a:rPr lang="en-US" dirty="0"/>
              <a:t> main internal data format, the RTL Intermediate Language (RTLIL). </a:t>
            </a:r>
          </a:p>
          <a:p>
            <a:endParaRPr lang="en-US" dirty="0"/>
          </a:p>
          <a:p>
            <a:r>
              <a:rPr lang="en-US" dirty="0"/>
              <a:t>Finally the design in RTLIL representation is converted back to text by one of the backends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2038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56CF-FE2C-A3CF-66B0-B20D36538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RTIL, just need to take an overview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5D3A5-1CBB-93A2-3800-AE19DC93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2C6ED-CFC5-1B51-6879-5384F5A05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32" y="1661866"/>
            <a:ext cx="6887536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0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FBE3-4ED6-49BD-43C3-319B0EBC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Self-Study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5EC8-3F6C-36CF-1D5E-9651C9029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Quickly go through Chapter 8</a:t>
            </a:r>
          </a:p>
          <a:p>
            <a:pPr lvl="1"/>
            <a:r>
              <a:rPr lang="en-US" dirty="0"/>
              <a:t>See what are different types of optimizations doing.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5685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133C-EC3E-F8D1-F10B-561C1961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examples folder from the OSS-CAD-Suite Installation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C6139-629D-67E1-EEDD-57251F4C9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 to examples folder and </a:t>
            </a:r>
            <a:r>
              <a:rPr lang="en-US" dirty="0" err="1"/>
              <a:t>quickstart</a:t>
            </a:r>
            <a:r>
              <a:rPr lang="en-US" dirty="0"/>
              <a:t> folder</a:t>
            </a:r>
          </a:p>
          <a:p>
            <a:endParaRPr lang="en-US" dirty="0"/>
          </a:p>
          <a:p>
            <a:r>
              <a:rPr lang="en-US" dirty="0"/>
              <a:t>Launch:</a:t>
            </a:r>
          </a:p>
          <a:p>
            <a:pPr lvl="1"/>
            <a:r>
              <a:rPr lang="en-US" i="1" dirty="0" err="1"/>
              <a:t>Yosys</a:t>
            </a:r>
            <a:r>
              <a:rPr lang="en-US" i="1" dirty="0"/>
              <a:t> demo.sv &lt;enter&gt;</a:t>
            </a:r>
          </a:p>
          <a:p>
            <a:pPr lvl="1"/>
            <a:r>
              <a:rPr lang="en-US" dirty="0"/>
              <a:t>This will open a new terminal and would read in the Verilog of demo.sv which has a simple 6-bit counter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 that you have </a:t>
            </a:r>
            <a:r>
              <a:rPr lang="en-US" i="1" dirty="0"/>
              <a:t>&lt;</a:t>
            </a:r>
            <a:r>
              <a:rPr lang="en-US" i="1" dirty="0" err="1"/>
              <a:t>yosys</a:t>
            </a:r>
            <a:r>
              <a:rPr lang="en-US" i="1" dirty="0"/>
              <a:t>&gt;</a:t>
            </a:r>
            <a:r>
              <a:rPr lang="en-US" dirty="0"/>
              <a:t> shell now.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Execute:</a:t>
            </a:r>
          </a:p>
          <a:p>
            <a:pPr lvl="1"/>
            <a:endParaRPr lang="en-US" dirty="0"/>
          </a:p>
          <a:p>
            <a:pPr lvl="1"/>
            <a:r>
              <a:rPr lang="en-US" i="1" dirty="0"/>
              <a:t>Hierarchy –check –top demo &lt;enter&gt;</a:t>
            </a:r>
          </a:p>
          <a:p>
            <a:pPr lvl="1"/>
            <a:r>
              <a:rPr lang="en-US" dirty="0"/>
              <a:t>This will set top module </a:t>
            </a:r>
            <a:r>
              <a:rPr lang="en-US"/>
              <a:t>as demo</a:t>
            </a:r>
            <a:endParaRPr lang="en-US" dirty="0"/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2681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62364</TotalTime>
  <Words>1279</Words>
  <Application>Microsoft Office PowerPoint</Application>
  <PresentationFormat>Widescreen</PresentationFormat>
  <Paragraphs>177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Times New Roman</vt:lpstr>
      <vt:lpstr>var(--font-stack--monospace)</vt:lpstr>
      <vt:lpstr>Office Theme</vt:lpstr>
      <vt:lpstr>Digital System Design CE 325 L1 SPRING 2024</vt:lpstr>
      <vt:lpstr>Installing and Using Open Source Synthesis Tool Yosys</vt:lpstr>
      <vt:lpstr>For Documents and Reps</vt:lpstr>
      <vt:lpstr>Three parts of Synthesis</vt:lpstr>
      <vt:lpstr>Typical Synthesis Flow in Yosys – section 3.3 from Yosys Manual Pdf</vt:lpstr>
      <vt:lpstr>Implementation Overview</vt:lpstr>
      <vt:lpstr>RTIL, just need to take an overview</vt:lpstr>
      <vt:lpstr>Self-Study</vt:lpstr>
      <vt:lpstr>Using examples folder from the OSS-CAD-Suite Installation</vt:lpstr>
      <vt:lpstr>Getting used to using examples</vt:lpstr>
      <vt:lpstr>Dot File and GraphViz</vt:lpstr>
      <vt:lpstr>Moving to FIFO from the Examples Folder</vt:lpstr>
      <vt:lpstr>PowerPoint Presentation</vt:lpstr>
      <vt:lpstr>PowerPoint Presentation</vt:lpstr>
      <vt:lpstr>Optimization Commands</vt:lpstr>
      <vt:lpstr>PowerPoint Presentation</vt:lpstr>
      <vt:lpstr>PowerPoint Presentation</vt:lpstr>
      <vt:lpstr>Further Optimizations</vt:lpstr>
      <vt:lpstr>PowerPoint Presentation</vt:lpstr>
      <vt:lpstr>Further Optimizations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Arsalan Jawed</dc:creator>
  <cp:lastModifiedBy>Arsalan Jawed</cp:lastModifiedBy>
  <cp:revision>203</cp:revision>
  <dcterms:created xsi:type="dcterms:W3CDTF">2024-01-06T16:49:04Z</dcterms:created>
  <dcterms:modified xsi:type="dcterms:W3CDTF">2024-04-06T12:23:04Z</dcterms:modified>
</cp:coreProperties>
</file>