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90" r:id="rId4"/>
    <p:sldId id="289" r:id="rId5"/>
    <p:sldId id="286" r:id="rId6"/>
    <p:sldId id="287" r:id="rId7"/>
    <p:sldId id="288" r:id="rId8"/>
    <p:sldId id="277" r:id="rId9"/>
    <p:sldId id="291" r:id="rId10"/>
    <p:sldId id="292" r:id="rId11"/>
    <p:sldId id="278" r:id="rId12"/>
    <p:sldId id="279" r:id="rId13"/>
    <p:sldId id="280" r:id="rId14"/>
    <p:sldId id="293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3FFE-B574-4A52-8E5F-C2281E344CCA}" type="datetimeFigureOut">
              <a:rPr lang="en-PK" smtClean="0"/>
              <a:t>15/04/2024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0D667-7C31-4BAF-9E18-965B611B375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301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2CFC-ADB9-E588-862D-0DD44464E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E50C-0F13-D486-A2B4-C877711E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7681-8CD7-FC7E-7FB2-CD3BB0BE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BFC4-7EC9-FA43-47F0-4657138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2021-8F96-CA86-757F-AC44453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992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03AA-A891-B32C-D682-2C6559EF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CF58A-2E14-00F4-F5B3-66E933A7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083C-BA45-B424-04C5-319DFA21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29C-0E1B-8390-512E-CB284583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563C-0CF1-027D-530F-D97FF66C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15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5E90F-C4CD-5244-A28B-C5024ECA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07137-2BD7-A234-DDB5-87F70831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EEEA5-7AAA-99BF-55D8-D69A1531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50D2-9B42-A8C6-2535-DF2B6554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3F63-310F-9AB5-A186-C3ECBAE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37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7365-5D00-8E10-FD2F-2FD8B5FC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4902"/>
          </a:xfrm>
          <a:solidFill>
            <a:schemeClr val="tx1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1286-A1FB-D370-6E33-8C029566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0FD7-689B-5451-6D41-505BA02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2855-A01F-D536-54C1-D449C378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04CD-C5DF-B3AD-BBDE-050EE5A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91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06E0-E2B8-2486-1DC8-E146DDB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FAAE-A7E1-4DD0-700C-F8BC8B03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1F86-8D14-9BED-19E8-13E489E7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55C8-8605-21B9-69B4-630D883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3D15-D11C-CAC0-AFB5-7461A1A9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57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5F52-AA59-2EF7-80D7-E1A42F03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3124-8F0C-929D-613C-729F426E9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B326E-7B32-44C9-0C3B-AE5B945E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63359-2786-151C-4816-5C5CF3CF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15/04/2024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AF3F0-2C43-15F6-722C-8998728C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69B0-1DC1-6FCF-6556-46AECE9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48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236A-7AAD-2A75-376A-A07E2096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A20D-46CE-6F74-BB80-A5318C0E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5D0EB-881E-DA7C-8E82-09159C97E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5DC4-D22A-69E4-C4CD-FE030E58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448F-C400-5646-39FF-9296F171C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3BBED-864E-3034-8FEB-1C7C37D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15/04/2024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BE5CF-F71C-E609-0F0C-6A3564E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3F168-BBC5-3A64-4252-88329790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06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382-D171-B26B-3F6B-0407C6EE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393-A4E4-59D5-6340-A5C6A47C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15/04/2024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0F61-060E-08AB-0239-0DDAE79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7528A-CE01-531A-E437-A1349092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381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174BD-6786-3300-F6D8-2A97E769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15/04/2024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5E16F-19E8-1005-705F-3CFE8EC7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99A3-4A8D-FF63-C8AC-0AAF80C2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41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2025-E06D-FE5F-6BC8-F3F1BBA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7368-23CC-9449-E7E1-E1386697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81A9-0286-7439-A7EA-22E0000D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0A982-8EF6-F353-EAE1-1EA8B916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15/04/2024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B85-DE71-0C1A-9B15-BF79EBA3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CEEF-BD3A-6CFB-E9EB-886D55D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73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F83-5C17-A5CD-B2AC-716DD6E4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54895-00DC-0C19-6B1D-D5F84783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47692-ECA5-8832-6122-C6256CED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1B05-093B-AB6B-44E0-76E37191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15/04/2024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24EC-F25A-23A9-34FD-971DE07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71EA-19D5-E2AC-2EB6-425E1013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9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FD166-5396-7648-41B0-49BE909D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50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BFB2-CAEA-F2CA-D9F4-B79FB54A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2052"/>
            <a:ext cx="10515600" cy="512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3841-3A0F-439E-6892-262E06A06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F413-F638-4936-9B7C-BAFEE04141FB}" type="datetimeFigureOut">
              <a:rPr lang="en-PK" smtClean="0"/>
              <a:t>15/04/2024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0A12-AE5F-A22B-59C8-DBC7EADE6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99B8-2D72-77A3-9CDA-E5097EEB5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24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salan.jawed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DFA-E22F-32FF-6D8B-51E739CD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System Design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</a:rPr>
              <a:t>CE 325 L1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2024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97E6-C717-E265-272C-FA07E2AFC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Instructor : Dr. Syed Arsalan Jawed</a:t>
            </a:r>
          </a:p>
          <a:p>
            <a:r>
              <a:rPr lang="en-US" dirty="0"/>
              <a:t>Associate Professor of Practice</a:t>
            </a:r>
          </a:p>
          <a:p>
            <a:r>
              <a:rPr lang="en-US" dirty="0">
                <a:hlinkClick r:id="rId2"/>
              </a:rPr>
              <a:t>arsalan.jawed@sse.habib.edu.pk</a:t>
            </a:r>
            <a:endParaRPr lang="en-US" dirty="0"/>
          </a:p>
          <a:p>
            <a:r>
              <a:rPr lang="en-US" dirty="0"/>
              <a:t>Room : W-301</a:t>
            </a:r>
          </a:p>
          <a:p>
            <a:r>
              <a:rPr lang="en-US" dirty="0"/>
              <a:t>Office Hours : Monday 0930-1030, Wednesday 1430-1530, Friday 0930-1030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8127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7AF7-EF19-4287-B568-8F1CFFB9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Synth Script &amp; your own script with </a:t>
            </a:r>
            <a:r>
              <a:rPr lang="en-US" dirty="0" err="1"/>
              <a:t>opt_expr</a:t>
            </a:r>
            <a:r>
              <a:rPr lang="en-US" dirty="0"/>
              <a:t>, </a:t>
            </a:r>
            <a:r>
              <a:rPr lang="en-US" dirty="0" err="1"/>
              <a:t>opt_clean</a:t>
            </a:r>
            <a:r>
              <a:rPr lang="en-US" dirty="0"/>
              <a:t> for your own FIFO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F35E-EE14-E5CE-8B58-B84B2317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would be the last assignment launched this week.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7754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7ED3-E0FB-0588-ABD3-A55E7F6F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Course Project Slightly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12CB-BAFF-6129-651C-8F318007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OpenLane</a:t>
            </a:r>
            <a:r>
              <a:rPr lang="en-US" dirty="0"/>
              <a:t> Tools from </a:t>
            </a:r>
            <a:r>
              <a:rPr lang="en-US" dirty="0" err="1"/>
              <a:t>Efabless</a:t>
            </a:r>
            <a:endParaRPr lang="en-US" dirty="0"/>
          </a:p>
          <a:p>
            <a:r>
              <a:rPr lang="en-US" dirty="0"/>
              <a:t>The project would be based on </a:t>
            </a:r>
            <a:r>
              <a:rPr lang="en-US" dirty="0" err="1"/>
              <a:t>PnR</a:t>
            </a:r>
            <a:r>
              <a:rPr lang="en-US" dirty="0"/>
              <a:t> of your FIFO.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3927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67D1-C784-E342-9F95-BF32295C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Ubuntu through WSL on Windows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A2F5-4F4D-8C3F-9A9B-19737B0B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Wsl</a:t>
            </a:r>
            <a:r>
              <a:rPr lang="en-US" dirty="0"/>
              <a:t> -- install </a:t>
            </a:r>
          </a:p>
          <a:p>
            <a:r>
              <a:rPr lang="en-US" dirty="0" err="1"/>
              <a:t>Wsl</a:t>
            </a:r>
            <a:r>
              <a:rPr lang="en-US" dirty="0"/>
              <a:t> -- update</a:t>
            </a:r>
          </a:p>
          <a:p>
            <a:r>
              <a:rPr lang="en-US" dirty="0" err="1"/>
              <a:t>Wsl</a:t>
            </a:r>
            <a:r>
              <a:rPr lang="en-US" dirty="0"/>
              <a:t> – install –d Ubuntu</a:t>
            </a:r>
          </a:p>
          <a:p>
            <a:r>
              <a:rPr lang="en-US" dirty="0"/>
              <a:t>(Enable option in Windows settings to use WSL)</a:t>
            </a:r>
          </a:p>
          <a:p>
            <a:endParaRPr lang="en-US" dirty="0"/>
          </a:p>
          <a:p>
            <a:r>
              <a:rPr lang="en-US" dirty="0"/>
              <a:t>Launch Ubuntu from Windows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1476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99B8-700A-326F-D382-BFDECF6D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Open on Ubuntu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95209-4FAD-A0B4-0D67-B15B3E9F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Go to home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library dependencies on the go.</a:t>
            </a:r>
          </a:p>
          <a:p>
            <a:pPr lvl="1"/>
            <a:r>
              <a:rPr lang="en-US" dirty="0"/>
              <a:t>You need to install Docker Container</a:t>
            </a:r>
          </a:p>
          <a:p>
            <a:pPr lvl="1"/>
            <a:endParaRPr lang="en-US" dirty="0"/>
          </a:p>
          <a:p>
            <a:r>
              <a:rPr lang="en-US" dirty="0"/>
              <a:t>Refer to the following link for the required packages:</a:t>
            </a:r>
          </a:p>
          <a:p>
            <a:pPr lvl="1"/>
            <a:r>
              <a:rPr lang="en-US" dirty="0"/>
              <a:t>https://openlane.readthedocs.io/en/latest/getting_started/installation/installation_win.html#installation-of-required-packages</a:t>
            </a:r>
          </a:p>
          <a:p>
            <a:endParaRPr lang="en-US" dirty="0"/>
          </a:p>
          <a:p>
            <a:r>
              <a:rPr lang="en-US" dirty="0"/>
              <a:t>Deadline for installation : 15</a:t>
            </a:r>
            <a:r>
              <a:rPr lang="en-US" baseline="30000" dirty="0"/>
              <a:t>th</a:t>
            </a:r>
            <a:r>
              <a:rPr lang="en-US" dirty="0"/>
              <a:t> April</a:t>
            </a:r>
          </a:p>
          <a:p>
            <a:r>
              <a:rPr lang="en-US" dirty="0"/>
              <a:t>3 Marks in Class Performance</a:t>
            </a:r>
          </a:p>
          <a:p>
            <a:endParaRPr lang="en-US" dirty="0"/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3DAF8-E230-A407-C1ED-AA645529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795" y="1484389"/>
            <a:ext cx="6223050" cy="1631216"/>
          </a:xfrm>
          <a:prstGeom prst="rect">
            <a:avLst/>
          </a:prstGeom>
          <a:solidFill>
            <a:srgbClr val="161B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fontStack-monospace, ui-monospace, SFMono-Regular, SF Mono, Menlo, Consolas, Liberation Mono, monospace)"/>
              </a:rPr>
              <a:t>cd $HOME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fontStack-monospace, ui-monospace, SFMono-Regular, SF Mono, Menlo, Consolas, Liberation Mono, monospace)"/>
              </a:rPr>
              <a:t>git clone https://github.com/The-OpenROAD-Project/OpenLane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fontStack-monospace, ui-monospace, SFMono-Regular, SF Mono, Menlo, Consolas, Liberation Mono, monospace)"/>
              </a:rPr>
              <a:t>cd </a:t>
            </a:r>
            <a:r>
              <a:rPr kumimoji="0" lang="en-PK" altLang="en-PK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fontStack-monospace, ui-monospace, SFMono-Regular, SF Mono, Menlo, Consolas, Liberation Mono, monospace)"/>
              </a:rPr>
              <a:t>OpenLane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fontStack-monospace, ui-monospace, SFMono-Regular, SF Mono, Menlo, Consolas, Liberation Mono, monospace)"/>
              </a:rPr>
              <a:t>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fontStack-monospace, ui-monospace, SFMono-Regular, SF Mono, Menlo, Consolas, Liberation Mono, monospace)"/>
              </a:rPr>
              <a:t>make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fontStack-monospace, ui-monospace, SFMono-Regular, SF Mono, Menlo, Consolas, Liberation Mono, monospace)"/>
              </a:rPr>
              <a:t>make test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1600" dirty="0">
                <a:solidFill>
                  <a:schemeClr val="bg1"/>
                </a:solidFill>
                <a:latin typeface="Arial" panose="020B0604020202020204" pitchFamily="34" charset="0"/>
              </a:rPr>
              <a:t>./</a:t>
            </a:r>
            <a:r>
              <a:rPr lang="en-US" altLang="en-PK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flow.tcl</a:t>
            </a:r>
            <a:r>
              <a:rPr lang="en-US" altLang="en-PK" sz="1600" dirty="0">
                <a:solidFill>
                  <a:schemeClr val="bg1"/>
                </a:solidFill>
                <a:latin typeface="Arial" panose="020B0604020202020204" pitchFamily="34" charset="0"/>
              </a:rPr>
              <a:t> –design </a:t>
            </a:r>
            <a:r>
              <a:rPr lang="en-US" altLang="en-PK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spm</a:t>
            </a:r>
            <a:endParaRPr kumimoji="0" lang="en-PK" altLang="en-PK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3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A19C-DA67-BDDF-6457-4B2898C9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E65C-6776-CBC6-CB67-8694209B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Run Timing Constraint Introduction to Synthesis with </a:t>
            </a:r>
            <a:r>
              <a:rPr lang="en-US"/>
              <a:t>OpenLane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73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2D7F-E173-7CDD-27A3-8BD139C0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Synthesis with and without Scripts using Simple Counter Example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047E-8B5C-82D7-DFDD-32166E85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23" y="1203349"/>
            <a:ext cx="4330959" cy="5085582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module counter(</a:t>
            </a:r>
            <a:r>
              <a:rPr lang="en-US" dirty="0" err="1"/>
              <a:t>clk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reset,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count_out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</a:t>
            </a:r>
            <a:r>
              <a:rPr lang="en-US" dirty="0" err="1"/>
              <a:t>clk</a:t>
            </a:r>
            <a:r>
              <a:rPr lang="en-US" dirty="0"/>
              <a:t>, reset;</a:t>
            </a:r>
          </a:p>
          <a:p>
            <a:pPr marL="0" indent="0">
              <a:buNone/>
            </a:pPr>
            <a:r>
              <a:rPr lang="en-US" dirty="0"/>
              <a:t>output [3:0] </a:t>
            </a:r>
            <a:r>
              <a:rPr lang="en-US" dirty="0" err="1"/>
              <a:t>count_out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reg [3:0] </a:t>
            </a:r>
            <a:r>
              <a:rPr lang="en-US" dirty="0" err="1"/>
              <a:t>count_out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always @(posedge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if(reset)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count_out</a:t>
            </a:r>
            <a:r>
              <a:rPr lang="en-US" dirty="0"/>
              <a:t> &lt;= 4'b0000;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count_out</a:t>
            </a:r>
            <a:r>
              <a:rPr lang="en-US" dirty="0"/>
              <a:t> &lt;= </a:t>
            </a:r>
            <a:r>
              <a:rPr lang="en-US" dirty="0" err="1"/>
              <a:t>count_out</a:t>
            </a:r>
            <a:r>
              <a:rPr lang="en-US" dirty="0"/>
              <a:t> + 4'b0001;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endmodule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4DB77-4FD4-357F-7FF5-B471B4449CA3}"/>
              </a:ext>
            </a:extLst>
          </p:cNvPr>
          <p:cNvSpPr txBox="1"/>
          <p:nvPr/>
        </p:nvSpPr>
        <p:spPr>
          <a:xfrm>
            <a:off x="5113176" y="1091381"/>
            <a:ext cx="6960636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Gate Level Netlist</a:t>
            </a:r>
          </a:p>
          <a:p>
            <a:r>
              <a:rPr lang="en-US" sz="1400" dirty="0"/>
              <a:t>/* Generated by </a:t>
            </a:r>
            <a:r>
              <a:rPr lang="en-US" sz="1400" dirty="0" err="1"/>
              <a:t>Yosys</a:t>
            </a:r>
            <a:r>
              <a:rPr lang="en-US" sz="1400" dirty="0"/>
              <a:t> 0.39+163 (git sha1 040605b04, x86_64-w64-mingw32-g++ 13.2.1 -</a:t>
            </a:r>
            <a:r>
              <a:rPr lang="en-US" sz="1400" dirty="0" err="1"/>
              <a:t>Os</a:t>
            </a:r>
            <a:r>
              <a:rPr lang="en-US" sz="1400" dirty="0"/>
              <a:t>) */</a:t>
            </a:r>
          </a:p>
          <a:p>
            <a:endParaRPr lang="en-US" sz="1400" dirty="0"/>
          </a:p>
          <a:p>
            <a:r>
              <a:rPr lang="en-US" sz="1400" dirty="0"/>
              <a:t>(* top =  1  *)</a:t>
            </a:r>
          </a:p>
          <a:p>
            <a:r>
              <a:rPr lang="en-US" sz="1400" dirty="0"/>
              <a:t>(* </a:t>
            </a:r>
            <a:r>
              <a:rPr lang="en-US" sz="1400" dirty="0" err="1"/>
              <a:t>src</a:t>
            </a:r>
            <a:r>
              <a:rPr lang="en-US" sz="1400" dirty="0"/>
              <a:t> = "counter.v:1.1-17.10" *)</a:t>
            </a:r>
          </a:p>
          <a:p>
            <a:r>
              <a:rPr lang="en-US" sz="1400" dirty="0"/>
              <a:t>module counter(</a:t>
            </a:r>
            <a:r>
              <a:rPr lang="en-US" sz="1400" dirty="0" err="1"/>
              <a:t>clk</a:t>
            </a:r>
            <a:r>
              <a:rPr lang="en-US" sz="1400" dirty="0"/>
              <a:t>, reset, </a:t>
            </a:r>
            <a:r>
              <a:rPr lang="en-US" sz="1400" dirty="0" err="1"/>
              <a:t>count_out</a:t>
            </a:r>
            <a:r>
              <a:rPr lang="en-US" sz="1400" dirty="0"/>
              <a:t>);</a:t>
            </a:r>
          </a:p>
          <a:p>
            <a:r>
              <a:rPr lang="en-US" sz="1400" dirty="0"/>
              <a:t>  (* </a:t>
            </a:r>
            <a:r>
              <a:rPr lang="en-US" sz="1400" dirty="0" err="1"/>
              <a:t>src</a:t>
            </a:r>
            <a:r>
              <a:rPr lang="en-US" sz="1400" dirty="0"/>
              <a:t> = "counter.v:14.18-14.37" *)</a:t>
            </a:r>
          </a:p>
          <a:p>
            <a:r>
              <a:rPr lang="en-US" sz="1400" dirty="0"/>
              <a:t>  wire [3:0] _0_;</a:t>
            </a:r>
          </a:p>
          <a:p>
            <a:r>
              <a:rPr lang="en-US" sz="1400" dirty="0"/>
              <a:t>  (* </a:t>
            </a:r>
            <a:r>
              <a:rPr lang="en-US" sz="1400" dirty="0" err="1"/>
              <a:t>src</a:t>
            </a:r>
            <a:r>
              <a:rPr lang="en-US" sz="1400" dirty="0"/>
              <a:t> = "counter.v:5.7-5.10" *)</a:t>
            </a:r>
          </a:p>
          <a:p>
            <a:r>
              <a:rPr lang="en-US" sz="1400" dirty="0"/>
              <a:t>  input </a:t>
            </a:r>
            <a:r>
              <a:rPr lang="en-US" sz="1400" dirty="0" err="1"/>
              <a:t>clk</a:t>
            </a:r>
            <a:r>
              <a:rPr lang="en-US" sz="1400" dirty="0"/>
              <a:t>;</a:t>
            </a:r>
          </a:p>
          <a:p>
            <a:r>
              <a:rPr lang="en-US" sz="1400" dirty="0"/>
              <a:t>  wire </a:t>
            </a:r>
            <a:r>
              <a:rPr lang="en-US" sz="1400" dirty="0" err="1"/>
              <a:t>clk</a:t>
            </a:r>
            <a:r>
              <a:rPr lang="en-US" sz="1400" dirty="0"/>
              <a:t>;</a:t>
            </a:r>
          </a:p>
          <a:p>
            <a:r>
              <a:rPr lang="en-US" sz="1400" dirty="0"/>
              <a:t>  (* </a:t>
            </a:r>
            <a:r>
              <a:rPr lang="en-US" sz="1400" dirty="0" err="1"/>
              <a:t>src</a:t>
            </a:r>
            <a:r>
              <a:rPr lang="en-US" sz="1400" dirty="0"/>
              <a:t> = "counter.v:6.14-6.23" *)</a:t>
            </a:r>
          </a:p>
          <a:p>
            <a:r>
              <a:rPr lang="en-US" sz="1400" dirty="0"/>
              <a:t>  output [3:0] </a:t>
            </a:r>
            <a:r>
              <a:rPr lang="en-US" sz="1400" dirty="0" err="1"/>
              <a:t>count_out</a:t>
            </a:r>
            <a:r>
              <a:rPr lang="en-US" sz="1400" dirty="0"/>
              <a:t>;</a:t>
            </a:r>
          </a:p>
          <a:p>
            <a:r>
              <a:rPr lang="en-US" sz="1400" dirty="0"/>
              <a:t>  reg [3:0] </a:t>
            </a:r>
            <a:r>
              <a:rPr lang="en-US" sz="1400" dirty="0" err="1"/>
              <a:t>count_out</a:t>
            </a:r>
            <a:r>
              <a:rPr lang="en-US" sz="1400" dirty="0"/>
              <a:t>;</a:t>
            </a:r>
          </a:p>
          <a:p>
            <a:r>
              <a:rPr lang="en-US" sz="1400" dirty="0"/>
              <a:t>  (* </a:t>
            </a:r>
            <a:r>
              <a:rPr lang="en-US" sz="1400" dirty="0" err="1"/>
              <a:t>src</a:t>
            </a:r>
            <a:r>
              <a:rPr lang="en-US" sz="1400" dirty="0"/>
              <a:t> = "counter.v:5.12-5.17" *)</a:t>
            </a:r>
          </a:p>
          <a:p>
            <a:r>
              <a:rPr lang="en-US" sz="1400" dirty="0"/>
              <a:t>  input reset;</a:t>
            </a:r>
          </a:p>
          <a:p>
            <a:r>
              <a:rPr lang="en-US" sz="1400" dirty="0"/>
              <a:t>  wire reset;</a:t>
            </a:r>
          </a:p>
          <a:p>
            <a:r>
              <a:rPr lang="en-US" sz="1400" dirty="0"/>
              <a:t>  assign _0_ = </a:t>
            </a:r>
            <a:r>
              <a:rPr lang="en-US" sz="1400" dirty="0" err="1"/>
              <a:t>count_out</a:t>
            </a:r>
            <a:r>
              <a:rPr lang="en-US" sz="1400" dirty="0"/>
              <a:t> + (* </a:t>
            </a:r>
            <a:r>
              <a:rPr lang="en-US" sz="1400" dirty="0" err="1"/>
              <a:t>src</a:t>
            </a:r>
            <a:r>
              <a:rPr lang="en-US" sz="1400" dirty="0"/>
              <a:t> = "counter.v:14.18-14.37" *) 4'h1;</a:t>
            </a:r>
          </a:p>
          <a:p>
            <a:r>
              <a:rPr lang="en-US" sz="1400" dirty="0"/>
              <a:t>  (* </a:t>
            </a:r>
            <a:r>
              <a:rPr lang="en-US" sz="1400" dirty="0" err="1"/>
              <a:t>src</a:t>
            </a:r>
            <a:r>
              <a:rPr lang="en-US" sz="1400" dirty="0"/>
              <a:t> = "counter.v:9.1-15.4" *)</a:t>
            </a:r>
          </a:p>
          <a:p>
            <a:r>
              <a:rPr lang="en-US" sz="1400" dirty="0"/>
              <a:t>  always @(posedge 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  <a:p>
            <a:r>
              <a:rPr lang="en-US" sz="1400" dirty="0"/>
              <a:t>    if (reset) </a:t>
            </a:r>
            <a:r>
              <a:rPr lang="en-US" sz="1400" dirty="0" err="1"/>
              <a:t>count_out</a:t>
            </a:r>
            <a:r>
              <a:rPr lang="en-US" sz="1400" dirty="0"/>
              <a:t> &lt;= 4'h0;</a:t>
            </a:r>
          </a:p>
          <a:p>
            <a:r>
              <a:rPr lang="en-US" sz="1400" dirty="0"/>
              <a:t>    else </a:t>
            </a:r>
            <a:r>
              <a:rPr lang="en-US" sz="1400" dirty="0" err="1"/>
              <a:t>count_out</a:t>
            </a:r>
            <a:r>
              <a:rPr lang="en-US" sz="1400" dirty="0"/>
              <a:t> &lt;= _0_;</a:t>
            </a:r>
          </a:p>
          <a:p>
            <a:r>
              <a:rPr lang="en-US" sz="1400" dirty="0" err="1"/>
              <a:t>endmodule</a:t>
            </a:r>
            <a:endParaRPr lang="en-US" sz="1400" dirty="0"/>
          </a:p>
          <a:p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22556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F1B1-46C6-F4F4-5193-FA6D2675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script and without TECHMAP 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9892E-629E-C25D-340A-B3F637B69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0350" y="2647950"/>
            <a:ext cx="6591300" cy="1971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EE954-AD92-E5D3-CB1B-A41A15919AB7}"/>
              </a:ext>
            </a:extLst>
          </p:cNvPr>
          <p:cNvSpPr txBox="1"/>
          <p:nvPr/>
        </p:nvSpPr>
        <p:spPr>
          <a:xfrm>
            <a:off x="905151" y="1259633"/>
            <a:ext cx="1895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design, </a:t>
            </a:r>
          </a:p>
          <a:p>
            <a:r>
              <a:rPr lang="en-US" dirty="0"/>
              <a:t>Hierarchy set top, </a:t>
            </a:r>
          </a:p>
          <a:p>
            <a:r>
              <a:rPr lang="en-US" dirty="0"/>
              <a:t>proc, </a:t>
            </a:r>
          </a:p>
          <a:p>
            <a:r>
              <a:rPr lang="en-US" dirty="0"/>
              <a:t>optimize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2007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00D1-5809-2289-58D0-7BB549ED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Script – With TECHMAP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FD33E-33EC-D238-B01F-C00D2E16A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026367"/>
            <a:ext cx="10515600" cy="5598367"/>
          </a:xfrm>
        </p:spPr>
      </p:pic>
    </p:spTree>
    <p:extLst>
      <p:ext uri="{BB962C8B-B14F-4D97-AF65-F5344CB8AC3E}">
        <p14:creationId xmlns:p14="http://schemas.microsoft.com/office/powerpoint/2010/main" val="3927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58CA-3A60-01B3-38B5-D77011EE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Synthesis Script Synth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EC75-625B-109C-4AAF-E8F71250D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Read_Verilog</a:t>
            </a:r>
            <a:r>
              <a:rPr lang="en-US" dirty="0"/>
              <a:t> </a:t>
            </a:r>
            <a:r>
              <a:rPr lang="en-US" dirty="0" err="1"/>
              <a:t>counter.v</a:t>
            </a:r>
            <a:endParaRPr lang="en-US" dirty="0"/>
          </a:p>
          <a:p>
            <a:r>
              <a:rPr lang="en-US" dirty="0"/>
              <a:t>Synth</a:t>
            </a:r>
          </a:p>
          <a:p>
            <a:r>
              <a:rPr lang="en-US" dirty="0"/>
              <a:t>Show</a:t>
            </a:r>
          </a:p>
          <a:p>
            <a:r>
              <a:rPr lang="en-US" dirty="0"/>
              <a:t>Convert to </a:t>
            </a:r>
            <a:r>
              <a:rPr lang="en-US" dirty="0" err="1"/>
              <a:t>svg</a:t>
            </a:r>
            <a:r>
              <a:rPr lang="en-US" dirty="0"/>
              <a:t> and display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3853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E729-F91C-5056-12B8-E2ED4751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 Script without </a:t>
            </a:r>
            <a:r>
              <a:rPr lang="en-US" dirty="0" err="1"/>
              <a:t>Techmap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CC0BB-0F3C-AB27-D655-1B051D485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696" y="1090613"/>
            <a:ext cx="9284607" cy="5086350"/>
          </a:xfrm>
        </p:spPr>
      </p:pic>
    </p:spTree>
    <p:extLst>
      <p:ext uri="{BB962C8B-B14F-4D97-AF65-F5344CB8AC3E}">
        <p14:creationId xmlns:p14="http://schemas.microsoft.com/office/powerpoint/2010/main" val="6712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BD4E-A237-6332-63D8-3D8FA542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 Script with </a:t>
            </a:r>
            <a:r>
              <a:rPr lang="en-US" dirty="0" err="1"/>
              <a:t>Techmap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96B84-8641-4295-0DA0-C676AA80E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696" y="1090613"/>
            <a:ext cx="9284607" cy="5086350"/>
          </a:xfrm>
        </p:spPr>
      </p:pic>
    </p:spTree>
    <p:extLst>
      <p:ext uri="{BB962C8B-B14F-4D97-AF65-F5344CB8AC3E}">
        <p14:creationId xmlns:p14="http://schemas.microsoft.com/office/powerpoint/2010/main" val="95281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35B1-B4AD-913B-7633-6F36D0E0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Synth – Generic Synthesis Script</a:t>
            </a:r>
            <a:br>
              <a:rPr lang="en-US" dirty="0"/>
            </a:br>
            <a:r>
              <a:rPr lang="en-US" sz="3100" dirty="0"/>
              <a:t>How Synth getting better results? Using multiple Optimizations, let us try separately.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7AED1A-D937-8038-BC4D-70A69DD55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22" y="1118605"/>
            <a:ext cx="5811752" cy="50863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A8A2C7-91A8-8FB5-93F2-707C47FE4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74" y="1273310"/>
            <a:ext cx="6335009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3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189C-7AE5-DAC1-46A4-341C2708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with </a:t>
            </a:r>
            <a:r>
              <a:rPr lang="en-US" dirty="0" err="1"/>
              <a:t>Opt_expr</a:t>
            </a:r>
            <a:r>
              <a:rPr lang="en-US" dirty="0"/>
              <a:t> and </a:t>
            </a:r>
            <a:r>
              <a:rPr lang="en-US" dirty="0" err="1"/>
              <a:t>opt_clean</a:t>
            </a:r>
            <a:r>
              <a:rPr lang="en-US" dirty="0"/>
              <a:t> after Proc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B06B7-9758-F968-EBD7-A0AD0F231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6984" y="1330196"/>
            <a:ext cx="8191500" cy="3095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61F66-87A4-4A8F-19EE-6DF60E952BF0}"/>
              </a:ext>
            </a:extLst>
          </p:cNvPr>
          <p:cNvSpPr txBox="1"/>
          <p:nvPr/>
        </p:nvSpPr>
        <p:spPr>
          <a:xfrm>
            <a:off x="1465117" y="4604474"/>
            <a:ext cx="4630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 Improvement, similar to Synth Script</a:t>
            </a:r>
          </a:p>
          <a:p>
            <a:endParaRPr lang="en-US" dirty="0"/>
          </a:p>
          <a:p>
            <a:r>
              <a:rPr lang="en-US" dirty="0"/>
              <a:t>What does </a:t>
            </a:r>
            <a:r>
              <a:rPr lang="en-US" dirty="0" err="1"/>
              <a:t>Opt_Expr</a:t>
            </a:r>
            <a:r>
              <a:rPr lang="en-US" dirty="0"/>
              <a:t> does?</a:t>
            </a:r>
            <a:endParaRPr lang="en-PK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839CCC9-B049-6325-56D9-2F31F7173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358" y="5862389"/>
            <a:ext cx="6900928" cy="377026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50" b="1" i="0" u="none" strike="noStrike" cap="none" normalizeH="0" baseline="0">
                <a:ln>
                  <a:noFill/>
                </a:ln>
                <a:solidFill>
                  <a:srgbClr val="6EBF26"/>
                </a:solidFill>
                <a:effectLst/>
                <a:latin typeface="var(--font-stack--monospace)"/>
              </a:rPr>
              <a:t>opt_expr</a:t>
            </a:r>
            <a:r>
              <a:rPr kumimoji="0" lang="en-PK" altLang="en-PK" sz="105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var(--font-stack--monospace)"/>
              </a:rPr>
              <a:t> </a:t>
            </a:r>
            <a:r>
              <a:rPr kumimoji="0" lang="en-PK" altLang="en-PK" sz="1400" b="0" i="0" u="none" strike="noStrike" cap="none" normalizeH="0" baseline="0">
                <a:ln>
                  <a:noFill/>
                </a:ln>
                <a:solidFill>
                  <a:srgbClr val="D0D0D0"/>
                </a:solidFill>
                <a:effectLst/>
                <a:latin typeface="Arial" panose="020B0604020202020204" pitchFamily="34" charset="0"/>
              </a:rPr>
              <a:t>[options]</a:t>
            </a:r>
            <a:r>
              <a:rPr kumimoji="0" lang="en-PK" altLang="en-PK" sz="105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var(--font-stack--monospace)"/>
              </a:rPr>
              <a:t> </a:t>
            </a:r>
            <a:r>
              <a:rPr kumimoji="0" lang="en-PK" altLang="en-PK" sz="1400" b="0" i="0" u="none" strike="noStrike" cap="none" normalizeH="0" baseline="0">
                <a:ln>
                  <a:noFill/>
                </a:ln>
                <a:solidFill>
                  <a:srgbClr val="D0D0D0"/>
                </a:solidFill>
                <a:effectLst/>
                <a:latin typeface="Arial" panose="020B0604020202020204" pitchFamily="34" charset="0"/>
              </a:rPr>
              <a:t>[selection]</a:t>
            </a:r>
            <a:r>
              <a:rPr kumimoji="0" lang="en-PK" altLang="en-PK" sz="1050" b="0" i="0" u="none" strike="noStrike" cap="none" normalizeH="0" baseline="0">
                <a:ln>
                  <a:noFill/>
                </a:ln>
                <a:solidFill>
                  <a:srgbClr val="D0D0D0"/>
                </a:solidFill>
                <a:effectLst/>
                <a:latin typeface="var(--font-stack--monospace)"/>
              </a:rPr>
              <a:t> </a:t>
            </a:r>
            <a:endParaRPr kumimoji="0" lang="en-PK" altLang="en-PK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50" b="0" i="0" u="none" strike="noStrike" cap="none" normalizeH="0" baseline="0">
                <a:ln>
                  <a:noFill/>
                </a:ln>
                <a:solidFill>
                  <a:srgbClr val="D0D0D0"/>
                </a:solidFill>
                <a:effectLst/>
                <a:latin typeface="var(--font-stack--monospace)"/>
              </a:rPr>
              <a:t>This pass performs const folding on internal cell types with constant inputs. It also performs some simple expression rewriting.</a:t>
            </a:r>
            <a:endParaRPr kumimoji="0" lang="en-PK" altLang="en-P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2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62591</TotalTime>
  <Words>625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var(--font-stack--monospace)</vt:lpstr>
      <vt:lpstr>var(--fontStack-monospace, ui-monospace, SFMono-Regular, SF Mono, Menlo, Consolas, Liberation Mono, monospace)</vt:lpstr>
      <vt:lpstr>Office Theme</vt:lpstr>
      <vt:lpstr>Digital System Design CE 325 L1 SPRING 2024</vt:lpstr>
      <vt:lpstr>Synthesis with and without Scripts using Simple Counter Example</vt:lpstr>
      <vt:lpstr>Without script and without TECHMAP </vt:lpstr>
      <vt:lpstr>Without Script – With TECHMAP</vt:lpstr>
      <vt:lpstr>With Synthesis Script Synth</vt:lpstr>
      <vt:lpstr>Synth Script without Techmap</vt:lpstr>
      <vt:lpstr>Synth Script with Techmap</vt:lpstr>
      <vt:lpstr>Synth – Generic Synthesis Script How Synth getting better results? Using multiple Optimizations, let us try separately.</vt:lpstr>
      <vt:lpstr>Counter with Opt_expr and opt_clean after Proc</vt:lpstr>
      <vt:lpstr>Use Synth Script &amp; your own script with opt_expr, opt_clean for your own FIFO </vt:lpstr>
      <vt:lpstr>Changing Course Project Slightly</vt:lpstr>
      <vt:lpstr>Install Ubuntu through WSL on Windows</vt:lpstr>
      <vt:lpstr>Clone Open on Ubuntu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Arsalan Jawed</dc:creator>
  <cp:lastModifiedBy>Arsalan Jawed</cp:lastModifiedBy>
  <cp:revision>216</cp:revision>
  <dcterms:created xsi:type="dcterms:W3CDTF">2024-01-06T16:49:04Z</dcterms:created>
  <dcterms:modified xsi:type="dcterms:W3CDTF">2024-04-15T07:59:44Z</dcterms:modified>
</cp:coreProperties>
</file>