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442" r:id="rId4"/>
    <p:sldId id="444" r:id="rId5"/>
    <p:sldId id="272" r:id="rId6"/>
    <p:sldId id="261" r:id="rId7"/>
    <p:sldId id="274" r:id="rId8"/>
    <p:sldId id="277" r:id="rId9"/>
    <p:sldId id="278" r:id="rId10"/>
    <p:sldId id="466" r:id="rId11"/>
    <p:sldId id="467" r:id="rId12"/>
    <p:sldId id="258" r:id="rId13"/>
    <p:sldId id="259" r:id="rId14"/>
    <p:sldId id="471" r:id="rId15"/>
    <p:sldId id="472" r:id="rId16"/>
    <p:sldId id="473" r:id="rId17"/>
    <p:sldId id="263" r:id="rId18"/>
    <p:sldId id="468" r:id="rId19"/>
    <p:sldId id="275" r:id="rId20"/>
    <p:sldId id="276" r:id="rId21"/>
    <p:sldId id="279" r:id="rId22"/>
    <p:sldId id="280" r:id="rId23"/>
    <p:sldId id="469" r:id="rId24"/>
    <p:sldId id="470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21/01/2024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EC0A-7411-3D2F-90C0-4734D501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210CF-CD16-325E-D68E-6A1FEF75C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8" y="1060479"/>
            <a:ext cx="7740050" cy="5549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16874D-56AB-0BCE-031F-431E0A965A4E}"/>
              </a:ext>
            </a:extLst>
          </p:cNvPr>
          <p:cNvSpPr txBox="1"/>
          <p:nvPr/>
        </p:nvSpPr>
        <p:spPr>
          <a:xfrm>
            <a:off x="8523890" y="1849821"/>
            <a:ext cx="3563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have feedback?</a:t>
            </a:r>
          </a:p>
          <a:p>
            <a:endParaRPr lang="en-US" dirty="0"/>
          </a:p>
          <a:p>
            <a:r>
              <a:rPr lang="en-US" dirty="0"/>
              <a:t>Why were did not want feedback in combination circuits?</a:t>
            </a:r>
          </a:p>
          <a:p>
            <a:endParaRPr lang="en-US" dirty="0"/>
          </a:p>
          <a:p>
            <a:r>
              <a:rPr lang="en-US" dirty="0"/>
              <a:t>How to retain memory in general?</a:t>
            </a:r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Feedforward the previous value.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6852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6BE9-003E-87C5-E4A8-DC41C73D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Transparent Latch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30C98-918A-DFDA-8DE0-2ED441A8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17" y="929423"/>
            <a:ext cx="5387807" cy="2499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E2D0A-8267-2204-E630-730AE18C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937" y="3429000"/>
            <a:ext cx="4890565" cy="32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>
            <a:extLst>
              <a:ext uri="{FF2B5EF4-FFF2-40B4-BE49-F238E27FC236}">
                <a16:creationId xmlns:a16="http://schemas.microsoft.com/office/drawing/2014/main" id="{C41C13DC-F977-C89F-7635-DDECDF4AC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/>
              <a:t>Positive Feedback: Bi-Stability</a:t>
            </a:r>
            <a:endParaRPr lang="en-US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2291" name="Picture 76">
            <a:extLst>
              <a:ext uri="{FF2B5EF4-FFF2-40B4-BE49-F238E27FC236}">
                <a16:creationId xmlns:a16="http://schemas.microsoft.com/office/drawing/2014/main" id="{9FDB9B7D-5F63-B398-3EC8-67620E50E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3" t="28751" r="38609" b="35179"/>
          <a:stretch>
            <a:fillRect/>
          </a:stretch>
        </p:blipFill>
        <p:spPr bwMode="auto">
          <a:xfrm>
            <a:off x="1682750" y="1266826"/>
            <a:ext cx="85852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02B4A0AB-D6F9-D813-2373-756FD915F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/>
              <a:t>Meta-Stability</a:t>
            </a:r>
            <a:endParaRPr lang="en-US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E572A87F-6DFA-C607-1B95-526E5A9A8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5219700"/>
            <a:ext cx="78279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b="1" i="0">
                <a:solidFill>
                  <a:srgbClr val="0000B6"/>
                </a:solidFill>
                <a:latin typeface="Book Antiqua" panose="02040602050305030304" pitchFamily="18" charset="0"/>
              </a:rPr>
              <a:t>Gain should be larger than 1 in the transition region</a:t>
            </a:r>
          </a:p>
          <a:p>
            <a:r>
              <a:rPr lang="en-US" altLang="en-PK" sz="3200" b="1" i="0">
                <a:solidFill>
                  <a:srgbClr val="0000B6"/>
                </a:solidFill>
                <a:latin typeface="Book Antiqua" panose="02040602050305030304" pitchFamily="18" charset="0"/>
              </a:rPr>
              <a:t>Only A and B are stable, C is meta-stable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B9103848-BD61-0006-63CF-1F894FF8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12888"/>
            <a:ext cx="85344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>
            <a:extLst>
              <a:ext uri="{FF2B5EF4-FFF2-40B4-BE49-F238E27FC236}">
                <a16:creationId xmlns:a16="http://schemas.microsoft.com/office/drawing/2014/main" id="{E756B720-A5C8-376C-822F-C6BBE107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4" y="1489075"/>
            <a:ext cx="362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800"/>
              <a:t>Vi1 is excited by small deviation 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C3CFE318-84AC-92A4-5B6E-331325554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err="1"/>
              <a:t>Mux</a:t>
            </a:r>
            <a:r>
              <a:rPr lang="en-US" sz="4000" dirty="0"/>
              <a:t>-Based Latches (now you see why comb feedback is prohibited!!)</a:t>
            </a:r>
          </a:p>
        </p:txBody>
      </p:sp>
      <p:sp>
        <p:nvSpPr>
          <p:cNvPr id="1029" name="Text Box 3">
            <a:extLst>
              <a:ext uri="{FF2B5EF4-FFF2-40B4-BE49-F238E27FC236}">
                <a16:creationId xmlns:a16="http://schemas.microsoft.com/office/drawing/2014/main" id="{FF8B8B50-0358-3A9D-E18C-BB7C6CB39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1374776"/>
            <a:ext cx="4001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b="1" i="0">
                <a:solidFill>
                  <a:srgbClr val="0000B6"/>
                </a:solidFill>
                <a:latin typeface="Book Antiqua" panose="02040602050305030304" pitchFamily="18" charset="0"/>
              </a:rPr>
              <a:t>Negative latch</a:t>
            </a:r>
          </a:p>
          <a:p>
            <a:r>
              <a:rPr lang="en-US" altLang="en-PK" b="1" i="0">
                <a:solidFill>
                  <a:srgbClr val="0000B6"/>
                </a:solidFill>
                <a:latin typeface="Book Antiqua" panose="02040602050305030304" pitchFamily="18" charset="0"/>
              </a:rPr>
              <a:t>(transparent when CLK= 0)</a:t>
            </a:r>
          </a:p>
        </p:txBody>
      </p:sp>
      <p:sp>
        <p:nvSpPr>
          <p:cNvPr id="1030" name="Text Box 4">
            <a:extLst>
              <a:ext uri="{FF2B5EF4-FFF2-40B4-BE49-F238E27FC236}">
                <a16:creationId xmlns:a16="http://schemas.microsoft.com/office/drawing/2014/main" id="{B224B9A6-8FC8-F784-9BB6-A1E47FB3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1527176"/>
            <a:ext cx="4001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b="1" i="0">
                <a:solidFill>
                  <a:srgbClr val="0000B6"/>
                </a:solidFill>
                <a:latin typeface="Book Antiqua" panose="02040602050305030304" pitchFamily="18" charset="0"/>
              </a:rPr>
              <a:t>Positive latch</a:t>
            </a:r>
          </a:p>
          <a:p>
            <a:r>
              <a:rPr lang="en-US" altLang="en-PK" b="1" i="0">
                <a:solidFill>
                  <a:srgbClr val="0000B6"/>
                </a:solidFill>
                <a:latin typeface="Book Antiqua" panose="02040602050305030304" pitchFamily="18" charset="0"/>
              </a:rPr>
              <a:t>(transparent when CLK= 1)</a:t>
            </a:r>
          </a:p>
        </p:txBody>
      </p:sp>
      <p:sp>
        <p:nvSpPr>
          <p:cNvPr id="1031" name="Rectangle 5">
            <a:extLst>
              <a:ext uri="{FF2B5EF4-FFF2-40B4-BE49-F238E27FC236}">
                <a16:creationId xmlns:a16="http://schemas.microsoft.com/office/drawing/2014/main" id="{30E10984-17AE-DE0B-3364-F8266B101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108576"/>
            <a:ext cx="3767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000" i="0">
                <a:solidFill>
                  <a:srgbClr val="000000"/>
                </a:solidFill>
                <a:latin typeface="Myriad Roman" charset="0"/>
              </a:rPr>
              <a:t>CLK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1032" name="Group 6">
            <a:extLst>
              <a:ext uri="{FF2B5EF4-FFF2-40B4-BE49-F238E27FC236}">
                <a16:creationId xmlns:a16="http://schemas.microsoft.com/office/drawing/2014/main" id="{16D59ABC-433D-D699-FC5E-0622F5DBEF54}"/>
              </a:ext>
            </a:extLst>
          </p:cNvPr>
          <p:cNvGrpSpPr>
            <a:grpSpLocks/>
          </p:cNvGrpSpPr>
          <p:nvPr/>
        </p:nvGrpSpPr>
        <p:grpSpPr bwMode="auto">
          <a:xfrm>
            <a:off x="2284414" y="2822575"/>
            <a:ext cx="2738437" cy="2438400"/>
            <a:chOff x="958" y="2223"/>
            <a:chExt cx="1725" cy="1536"/>
          </a:xfrm>
        </p:grpSpPr>
        <p:sp>
          <p:nvSpPr>
            <p:cNvPr id="1048" name="Freeform 7">
              <a:extLst>
                <a:ext uri="{FF2B5EF4-FFF2-40B4-BE49-F238E27FC236}">
                  <a16:creationId xmlns:a16="http://schemas.microsoft.com/office/drawing/2014/main" id="{9E94B0B2-EE09-177C-7767-E23F44EEF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2223"/>
              <a:ext cx="1093" cy="650"/>
            </a:xfrm>
            <a:custGeom>
              <a:avLst/>
              <a:gdLst>
                <a:gd name="T0" fmla="*/ 1093 w 1093"/>
                <a:gd name="T1" fmla="*/ 650 h 650"/>
                <a:gd name="T2" fmla="*/ 1093 w 1093"/>
                <a:gd name="T3" fmla="*/ 0 h 650"/>
                <a:gd name="T4" fmla="*/ 0 w 1093"/>
                <a:gd name="T5" fmla="*/ 0 h 650"/>
                <a:gd name="T6" fmla="*/ 0 w 1093"/>
                <a:gd name="T7" fmla="*/ 527 h 650"/>
                <a:gd name="T8" fmla="*/ 335 w 1093"/>
                <a:gd name="T9" fmla="*/ 527 h 6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3"/>
                <a:gd name="T16" fmla="*/ 0 h 650"/>
                <a:gd name="T17" fmla="*/ 1093 w 1093"/>
                <a:gd name="T18" fmla="*/ 650 h 6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3" h="650">
                  <a:moveTo>
                    <a:pt x="1093" y="650"/>
                  </a:moveTo>
                  <a:lnTo>
                    <a:pt x="1093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335" y="52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49" name="Freeform 8">
              <a:extLst>
                <a:ext uri="{FF2B5EF4-FFF2-40B4-BE49-F238E27FC236}">
                  <a16:creationId xmlns:a16="http://schemas.microsoft.com/office/drawing/2014/main" id="{E374DCBB-D814-DDDE-82DE-591F7D341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2710"/>
              <a:ext cx="133" cy="84"/>
            </a:xfrm>
            <a:custGeom>
              <a:avLst/>
              <a:gdLst>
                <a:gd name="T0" fmla="*/ 123 w 27"/>
                <a:gd name="T1" fmla="*/ 198 h 17"/>
                <a:gd name="T2" fmla="*/ 0 w 27"/>
                <a:gd name="T3" fmla="*/ 0 h 17"/>
                <a:gd name="T4" fmla="*/ 0 w 27"/>
                <a:gd name="T5" fmla="*/ 0 h 17"/>
                <a:gd name="T6" fmla="*/ 315 w 27"/>
                <a:gd name="T7" fmla="*/ 124 h 17"/>
                <a:gd name="T8" fmla="*/ 655 w 27"/>
                <a:gd name="T9" fmla="*/ 198 h 17"/>
                <a:gd name="T10" fmla="*/ 315 w 27"/>
                <a:gd name="T11" fmla="*/ 267 h 17"/>
                <a:gd name="T12" fmla="*/ 0 w 27"/>
                <a:gd name="T13" fmla="*/ 415 h 17"/>
                <a:gd name="T14" fmla="*/ 0 w 27"/>
                <a:gd name="T15" fmla="*/ 390 h 17"/>
                <a:gd name="T16" fmla="*/ 123 w 27"/>
                <a:gd name="T17" fmla="*/ 198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7"/>
                <a:gd name="T29" fmla="*/ 27 w 2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50" name="Line 9">
              <a:extLst>
                <a:ext uri="{FF2B5EF4-FFF2-40B4-BE49-F238E27FC236}">
                  <a16:creationId xmlns:a16="http://schemas.microsoft.com/office/drawing/2014/main" id="{8282A9D1-65AA-0A7C-439E-DC9E0A344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5" y="2873"/>
              <a:ext cx="7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51" name="Line 10">
              <a:extLst>
                <a:ext uri="{FF2B5EF4-FFF2-40B4-BE49-F238E27FC236}">
                  <a16:creationId xmlns:a16="http://schemas.microsoft.com/office/drawing/2014/main" id="{7E5ECE13-4525-29CC-8C0B-41F9B89AF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2" y="3198"/>
              <a:ext cx="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52" name="Freeform 11">
              <a:extLst>
                <a:ext uri="{FF2B5EF4-FFF2-40B4-BE49-F238E27FC236}">
                  <a16:creationId xmlns:a16="http://schemas.microsoft.com/office/drawing/2014/main" id="{B253F60B-A9CB-80F0-E990-34977D473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3158"/>
              <a:ext cx="133" cy="79"/>
            </a:xfrm>
            <a:custGeom>
              <a:avLst/>
              <a:gdLst>
                <a:gd name="T0" fmla="*/ 123 w 27"/>
                <a:gd name="T1" fmla="*/ 197 h 16"/>
                <a:gd name="T2" fmla="*/ 0 w 27"/>
                <a:gd name="T3" fmla="*/ 0 h 16"/>
                <a:gd name="T4" fmla="*/ 0 w 27"/>
                <a:gd name="T5" fmla="*/ 0 h 16"/>
                <a:gd name="T6" fmla="*/ 315 w 27"/>
                <a:gd name="T7" fmla="*/ 123 h 16"/>
                <a:gd name="T8" fmla="*/ 655 w 27"/>
                <a:gd name="T9" fmla="*/ 197 h 16"/>
                <a:gd name="T10" fmla="*/ 315 w 27"/>
                <a:gd name="T11" fmla="*/ 267 h 16"/>
                <a:gd name="T12" fmla="*/ 0 w 27"/>
                <a:gd name="T13" fmla="*/ 390 h 16"/>
                <a:gd name="T14" fmla="*/ 0 w 27"/>
                <a:gd name="T15" fmla="*/ 390 h 16"/>
                <a:gd name="T16" fmla="*/ 123 w 27"/>
                <a:gd name="T17" fmla="*/ 19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6"/>
                <a:gd name="T29" fmla="*/ 27 w 27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8" y="6"/>
                    <a:pt x="22" y="7"/>
                    <a:pt x="27" y="8"/>
                  </a:cubicBezTo>
                  <a:cubicBezTo>
                    <a:pt x="22" y="9"/>
                    <a:pt x="18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53" name="Freeform 12">
              <a:extLst>
                <a:ext uri="{FF2B5EF4-FFF2-40B4-BE49-F238E27FC236}">
                  <a16:creationId xmlns:a16="http://schemas.microsoft.com/office/drawing/2014/main" id="{56A561F0-5D16-FA86-54DD-5A6C11711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430"/>
              <a:ext cx="281" cy="994"/>
            </a:xfrm>
            <a:custGeom>
              <a:avLst/>
              <a:gdLst>
                <a:gd name="T0" fmla="*/ 0 w 281"/>
                <a:gd name="T1" fmla="*/ 994 h 994"/>
                <a:gd name="T2" fmla="*/ 281 w 281"/>
                <a:gd name="T3" fmla="*/ 782 h 994"/>
                <a:gd name="T4" fmla="*/ 281 w 281"/>
                <a:gd name="T5" fmla="*/ 206 h 994"/>
                <a:gd name="T6" fmla="*/ 0 w 281"/>
                <a:gd name="T7" fmla="*/ 0 h 994"/>
                <a:gd name="T8" fmla="*/ 0 w 281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994"/>
                <a:gd name="T17" fmla="*/ 281 w 281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994">
                  <a:moveTo>
                    <a:pt x="0" y="994"/>
                  </a:moveTo>
                  <a:lnTo>
                    <a:pt x="281" y="782"/>
                  </a:lnTo>
                  <a:lnTo>
                    <a:pt x="281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54" name="Freeform 13">
              <a:extLst>
                <a:ext uri="{FF2B5EF4-FFF2-40B4-BE49-F238E27FC236}">
                  <a16:creationId xmlns:a16="http://schemas.microsoft.com/office/drawing/2014/main" id="{00A9134A-D1B9-D728-36A1-22E168E7F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" y="2430"/>
              <a:ext cx="281" cy="994"/>
            </a:xfrm>
            <a:custGeom>
              <a:avLst/>
              <a:gdLst>
                <a:gd name="T0" fmla="*/ 0 w 281"/>
                <a:gd name="T1" fmla="*/ 994 h 994"/>
                <a:gd name="T2" fmla="*/ 281 w 281"/>
                <a:gd name="T3" fmla="*/ 782 h 994"/>
                <a:gd name="T4" fmla="*/ 281 w 281"/>
                <a:gd name="T5" fmla="*/ 206 h 994"/>
                <a:gd name="T6" fmla="*/ 0 w 281"/>
                <a:gd name="T7" fmla="*/ 0 h 994"/>
                <a:gd name="T8" fmla="*/ 0 w 281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1"/>
                <a:gd name="T16" fmla="*/ 0 h 994"/>
                <a:gd name="T17" fmla="*/ 281 w 281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1" h="994">
                  <a:moveTo>
                    <a:pt x="0" y="994"/>
                  </a:moveTo>
                  <a:lnTo>
                    <a:pt x="281" y="782"/>
                  </a:lnTo>
                  <a:lnTo>
                    <a:pt x="281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55" name="Line 14">
              <a:extLst>
                <a:ext uri="{FF2B5EF4-FFF2-40B4-BE49-F238E27FC236}">
                  <a16:creationId xmlns:a16="http://schemas.microsoft.com/office/drawing/2014/main" id="{887C882C-6670-CDD5-F04F-BA865AFB9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3424"/>
              <a:ext cx="1" cy="3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56" name="Freeform 15">
              <a:extLst>
                <a:ext uri="{FF2B5EF4-FFF2-40B4-BE49-F238E27FC236}">
                  <a16:creationId xmlns:a16="http://schemas.microsoft.com/office/drawing/2014/main" id="{1E8CE624-07EF-F383-7EDF-DB4366683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3321"/>
              <a:ext cx="84" cy="128"/>
            </a:xfrm>
            <a:custGeom>
              <a:avLst/>
              <a:gdLst>
                <a:gd name="T0" fmla="*/ 198 w 17"/>
                <a:gd name="T1" fmla="*/ 532 h 26"/>
                <a:gd name="T2" fmla="*/ 0 w 17"/>
                <a:gd name="T3" fmla="*/ 630 h 26"/>
                <a:gd name="T4" fmla="*/ 0 w 17"/>
                <a:gd name="T5" fmla="*/ 630 h 26"/>
                <a:gd name="T6" fmla="*/ 124 w 17"/>
                <a:gd name="T7" fmla="*/ 315 h 26"/>
                <a:gd name="T8" fmla="*/ 198 w 17"/>
                <a:gd name="T9" fmla="*/ 0 h 26"/>
                <a:gd name="T10" fmla="*/ 267 w 17"/>
                <a:gd name="T11" fmla="*/ 315 h 26"/>
                <a:gd name="T12" fmla="*/ 415 w 17"/>
                <a:gd name="T13" fmla="*/ 630 h 26"/>
                <a:gd name="T14" fmla="*/ 390 w 17"/>
                <a:gd name="T15" fmla="*/ 630 h 26"/>
                <a:gd name="T16" fmla="*/ 198 w 17"/>
                <a:gd name="T17" fmla="*/ 532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"/>
                <a:gd name="T28" fmla="*/ 0 h 26"/>
                <a:gd name="T29" fmla="*/ 17 w 17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" h="26">
                  <a:moveTo>
                    <a:pt x="8" y="2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9"/>
                    <a:pt x="7" y="4"/>
                    <a:pt x="8" y="0"/>
                  </a:cubicBezTo>
                  <a:cubicBezTo>
                    <a:pt x="9" y="4"/>
                    <a:pt x="10" y="9"/>
                    <a:pt x="11" y="13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57" name="Rectangle 16">
              <a:extLst>
                <a:ext uri="{FF2B5EF4-FFF2-40B4-BE49-F238E27FC236}">
                  <a16:creationId xmlns:a16="http://schemas.microsoft.com/office/drawing/2014/main" id="{42B75117-F48A-869E-FA64-EF3ED0FBD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2663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58" name="Rectangle 17">
              <a:extLst>
                <a:ext uri="{FF2B5EF4-FFF2-40B4-BE49-F238E27FC236}">
                  <a16:creationId xmlns:a16="http://schemas.microsoft.com/office/drawing/2014/main" id="{C3AED50E-1044-3416-A09C-8336D89B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5" y="3109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59" name="Rectangle 18">
              <a:extLst>
                <a:ext uri="{FF2B5EF4-FFF2-40B4-BE49-F238E27FC236}">
                  <a16:creationId xmlns:a16="http://schemas.microsoft.com/office/drawing/2014/main" id="{FA22A4BF-43D2-C904-2A27-BEEB897F6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3109"/>
              <a:ext cx="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60" name="Rectangle 19">
              <a:extLst>
                <a:ext uri="{FF2B5EF4-FFF2-40B4-BE49-F238E27FC236}">
                  <a16:creationId xmlns:a16="http://schemas.microsoft.com/office/drawing/2014/main" id="{1BCFEB00-4B72-506F-5929-1FB40533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629"/>
              <a:ext cx="1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pSp>
        <p:nvGrpSpPr>
          <p:cNvPr id="1033" name="Group 20">
            <a:extLst>
              <a:ext uri="{FF2B5EF4-FFF2-40B4-BE49-F238E27FC236}">
                <a16:creationId xmlns:a16="http://schemas.microsoft.com/office/drawing/2014/main" id="{AFA8A59A-B03C-3ECD-9DF0-E2B990E8C1BC}"/>
              </a:ext>
            </a:extLst>
          </p:cNvPr>
          <p:cNvGrpSpPr>
            <a:grpSpLocks/>
          </p:cNvGrpSpPr>
          <p:nvPr/>
        </p:nvGrpSpPr>
        <p:grpSpPr bwMode="auto">
          <a:xfrm>
            <a:off x="6932613" y="2746376"/>
            <a:ext cx="2735262" cy="2593975"/>
            <a:chOff x="3552" y="2112"/>
            <a:chExt cx="1723" cy="1634"/>
          </a:xfrm>
        </p:grpSpPr>
        <p:sp>
          <p:nvSpPr>
            <p:cNvPr id="1034" name="Freeform 21">
              <a:extLst>
                <a:ext uri="{FF2B5EF4-FFF2-40B4-BE49-F238E27FC236}">
                  <a16:creationId xmlns:a16="http://schemas.microsoft.com/office/drawing/2014/main" id="{08DB0117-46D5-73F7-B09A-7BCBBEE16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112"/>
              <a:ext cx="1093" cy="650"/>
            </a:xfrm>
            <a:custGeom>
              <a:avLst/>
              <a:gdLst>
                <a:gd name="T0" fmla="*/ 1093 w 1093"/>
                <a:gd name="T1" fmla="*/ 650 h 650"/>
                <a:gd name="T2" fmla="*/ 1093 w 1093"/>
                <a:gd name="T3" fmla="*/ 0 h 650"/>
                <a:gd name="T4" fmla="*/ 0 w 1093"/>
                <a:gd name="T5" fmla="*/ 0 h 650"/>
                <a:gd name="T6" fmla="*/ 0 w 1093"/>
                <a:gd name="T7" fmla="*/ 527 h 650"/>
                <a:gd name="T8" fmla="*/ 335 w 1093"/>
                <a:gd name="T9" fmla="*/ 527 h 6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3"/>
                <a:gd name="T16" fmla="*/ 0 h 650"/>
                <a:gd name="T17" fmla="*/ 1093 w 1093"/>
                <a:gd name="T18" fmla="*/ 650 h 6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3" h="650">
                  <a:moveTo>
                    <a:pt x="1093" y="650"/>
                  </a:moveTo>
                  <a:lnTo>
                    <a:pt x="1093" y="0"/>
                  </a:lnTo>
                  <a:lnTo>
                    <a:pt x="0" y="0"/>
                  </a:lnTo>
                  <a:lnTo>
                    <a:pt x="0" y="527"/>
                  </a:lnTo>
                  <a:lnTo>
                    <a:pt x="335" y="527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A7270DA7-4F45-E64E-D1ED-E2C865AF9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2599"/>
              <a:ext cx="132" cy="84"/>
            </a:xfrm>
            <a:custGeom>
              <a:avLst/>
              <a:gdLst>
                <a:gd name="T0" fmla="*/ 117 w 27"/>
                <a:gd name="T1" fmla="*/ 198 h 17"/>
                <a:gd name="T2" fmla="*/ 0 w 27"/>
                <a:gd name="T3" fmla="*/ 0 h 17"/>
                <a:gd name="T4" fmla="*/ 24 w 27"/>
                <a:gd name="T5" fmla="*/ 0 h 17"/>
                <a:gd name="T6" fmla="*/ 332 w 27"/>
                <a:gd name="T7" fmla="*/ 124 h 17"/>
                <a:gd name="T8" fmla="*/ 645 w 27"/>
                <a:gd name="T9" fmla="*/ 198 h 17"/>
                <a:gd name="T10" fmla="*/ 332 w 27"/>
                <a:gd name="T11" fmla="*/ 267 h 17"/>
                <a:gd name="T12" fmla="*/ 24 w 27"/>
                <a:gd name="T13" fmla="*/ 415 h 17"/>
                <a:gd name="T14" fmla="*/ 0 w 27"/>
                <a:gd name="T15" fmla="*/ 390 h 17"/>
                <a:gd name="T16" fmla="*/ 117 w 27"/>
                <a:gd name="T17" fmla="*/ 198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7"/>
                <a:gd name="T29" fmla="*/ 27 w 27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7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8" y="6"/>
                    <a:pt x="23" y="7"/>
                    <a:pt x="27" y="8"/>
                  </a:cubicBezTo>
                  <a:cubicBezTo>
                    <a:pt x="23" y="9"/>
                    <a:pt x="18" y="10"/>
                    <a:pt x="14" y="1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36" name="Line 23">
              <a:extLst>
                <a:ext uri="{FF2B5EF4-FFF2-40B4-BE49-F238E27FC236}">
                  <a16:creationId xmlns:a16="http://schemas.microsoft.com/office/drawing/2014/main" id="{A79B9642-6624-654A-0B7F-12F7B26DCF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7" y="2762"/>
              <a:ext cx="7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37" name="Line 24">
              <a:extLst>
                <a:ext uri="{FF2B5EF4-FFF2-40B4-BE49-F238E27FC236}">
                  <a16:creationId xmlns:a16="http://schemas.microsoft.com/office/drawing/2014/main" id="{0001FEF5-0EEB-12A6-C1C9-692B9A033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4" y="3087"/>
              <a:ext cx="39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38" name="Freeform 25">
              <a:extLst>
                <a:ext uri="{FF2B5EF4-FFF2-40B4-BE49-F238E27FC236}">
                  <a16:creationId xmlns:a16="http://schemas.microsoft.com/office/drawing/2014/main" id="{FF1ECF03-DC1A-8FDE-4DD4-7CD4DE94F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3047"/>
              <a:ext cx="132" cy="79"/>
            </a:xfrm>
            <a:custGeom>
              <a:avLst/>
              <a:gdLst>
                <a:gd name="T0" fmla="*/ 117 w 27"/>
                <a:gd name="T1" fmla="*/ 197 h 16"/>
                <a:gd name="T2" fmla="*/ 0 w 27"/>
                <a:gd name="T3" fmla="*/ 0 h 16"/>
                <a:gd name="T4" fmla="*/ 24 w 27"/>
                <a:gd name="T5" fmla="*/ 0 h 16"/>
                <a:gd name="T6" fmla="*/ 332 w 27"/>
                <a:gd name="T7" fmla="*/ 123 h 16"/>
                <a:gd name="T8" fmla="*/ 645 w 27"/>
                <a:gd name="T9" fmla="*/ 197 h 16"/>
                <a:gd name="T10" fmla="*/ 332 w 27"/>
                <a:gd name="T11" fmla="*/ 267 h 16"/>
                <a:gd name="T12" fmla="*/ 24 w 27"/>
                <a:gd name="T13" fmla="*/ 390 h 16"/>
                <a:gd name="T14" fmla="*/ 0 w 27"/>
                <a:gd name="T15" fmla="*/ 390 h 16"/>
                <a:gd name="T16" fmla="*/ 117 w 27"/>
                <a:gd name="T17" fmla="*/ 197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"/>
                <a:gd name="T28" fmla="*/ 0 h 16"/>
                <a:gd name="T29" fmla="*/ 27 w 27"/>
                <a:gd name="T30" fmla="*/ 16 h 1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" h="16">
                  <a:moveTo>
                    <a:pt x="5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8" y="6"/>
                    <a:pt x="23" y="7"/>
                    <a:pt x="27" y="8"/>
                  </a:cubicBezTo>
                  <a:cubicBezTo>
                    <a:pt x="23" y="9"/>
                    <a:pt x="18" y="10"/>
                    <a:pt x="14" y="1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39" name="Freeform 26">
              <a:extLst>
                <a:ext uri="{FF2B5EF4-FFF2-40B4-BE49-F238E27FC236}">
                  <a16:creationId xmlns:a16="http://schemas.microsoft.com/office/drawing/2014/main" id="{E19E0181-9572-9B14-98CD-7C3779812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2319"/>
              <a:ext cx="286" cy="994"/>
            </a:xfrm>
            <a:custGeom>
              <a:avLst/>
              <a:gdLst>
                <a:gd name="T0" fmla="*/ 0 w 286"/>
                <a:gd name="T1" fmla="*/ 994 h 994"/>
                <a:gd name="T2" fmla="*/ 286 w 286"/>
                <a:gd name="T3" fmla="*/ 782 h 994"/>
                <a:gd name="T4" fmla="*/ 286 w 286"/>
                <a:gd name="T5" fmla="*/ 206 h 994"/>
                <a:gd name="T6" fmla="*/ 0 w 286"/>
                <a:gd name="T7" fmla="*/ 0 h 994"/>
                <a:gd name="T8" fmla="*/ 0 w 286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994"/>
                <a:gd name="T17" fmla="*/ 286 w 286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994">
                  <a:moveTo>
                    <a:pt x="0" y="994"/>
                  </a:moveTo>
                  <a:lnTo>
                    <a:pt x="286" y="782"/>
                  </a:lnTo>
                  <a:lnTo>
                    <a:pt x="286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40" name="Freeform 27">
              <a:extLst>
                <a:ext uri="{FF2B5EF4-FFF2-40B4-BE49-F238E27FC236}">
                  <a16:creationId xmlns:a16="http://schemas.microsoft.com/office/drawing/2014/main" id="{9D3D78BA-5D2D-B779-4568-B96E273E6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2319"/>
              <a:ext cx="286" cy="994"/>
            </a:xfrm>
            <a:custGeom>
              <a:avLst/>
              <a:gdLst>
                <a:gd name="T0" fmla="*/ 0 w 286"/>
                <a:gd name="T1" fmla="*/ 994 h 994"/>
                <a:gd name="T2" fmla="*/ 286 w 286"/>
                <a:gd name="T3" fmla="*/ 782 h 994"/>
                <a:gd name="T4" fmla="*/ 286 w 286"/>
                <a:gd name="T5" fmla="*/ 206 h 994"/>
                <a:gd name="T6" fmla="*/ 0 w 286"/>
                <a:gd name="T7" fmla="*/ 0 h 994"/>
                <a:gd name="T8" fmla="*/ 0 w 286"/>
                <a:gd name="T9" fmla="*/ 994 h 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6"/>
                <a:gd name="T16" fmla="*/ 0 h 994"/>
                <a:gd name="T17" fmla="*/ 286 w 286"/>
                <a:gd name="T18" fmla="*/ 994 h 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6" h="994">
                  <a:moveTo>
                    <a:pt x="0" y="994"/>
                  </a:moveTo>
                  <a:lnTo>
                    <a:pt x="286" y="782"/>
                  </a:lnTo>
                  <a:lnTo>
                    <a:pt x="286" y="206"/>
                  </a:lnTo>
                  <a:lnTo>
                    <a:pt x="0" y="0"/>
                  </a:lnTo>
                  <a:lnTo>
                    <a:pt x="0" y="99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41" name="Line 28">
              <a:extLst>
                <a:ext uri="{FF2B5EF4-FFF2-40B4-BE49-F238E27FC236}">
                  <a16:creationId xmlns:a16="http://schemas.microsoft.com/office/drawing/2014/main" id="{8637AD53-4F4B-A367-BBC4-4E36B5551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13"/>
              <a:ext cx="1" cy="33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042" name="Freeform 29">
              <a:extLst>
                <a:ext uri="{FF2B5EF4-FFF2-40B4-BE49-F238E27FC236}">
                  <a16:creationId xmlns:a16="http://schemas.microsoft.com/office/drawing/2014/main" id="{5A246403-7529-4E00-A381-AF93DAA54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3210"/>
              <a:ext cx="79" cy="128"/>
            </a:xfrm>
            <a:custGeom>
              <a:avLst/>
              <a:gdLst>
                <a:gd name="T0" fmla="*/ 197 w 16"/>
                <a:gd name="T1" fmla="*/ 532 h 26"/>
                <a:gd name="T2" fmla="*/ 0 w 16"/>
                <a:gd name="T3" fmla="*/ 630 h 26"/>
                <a:gd name="T4" fmla="*/ 0 w 16"/>
                <a:gd name="T5" fmla="*/ 630 h 26"/>
                <a:gd name="T6" fmla="*/ 123 w 16"/>
                <a:gd name="T7" fmla="*/ 315 h 26"/>
                <a:gd name="T8" fmla="*/ 197 w 16"/>
                <a:gd name="T9" fmla="*/ 0 h 26"/>
                <a:gd name="T10" fmla="*/ 267 w 16"/>
                <a:gd name="T11" fmla="*/ 315 h 26"/>
                <a:gd name="T12" fmla="*/ 390 w 16"/>
                <a:gd name="T13" fmla="*/ 630 h 26"/>
                <a:gd name="T14" fmla="*/ 390 w 16"/>
                <a:gd name="T15" fmla="*/ 630 h 26"/>
                <a:gd name="T16" fmla="*/ 197 w 16"/>
                <a:gd name="T17" fmla="*/ 532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6"/>
                <a:gd name="T28" fmla="*/ 0 h 26"/>
                <a:gd name="T29" fmla="*/ 16 w 16"/>
                <a:gd name="T30" fmla="*/ 26 h 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6" h="26">
                  <a:moveTo>
                    <a:pt x="8" y="2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9"/>
                    <a:pt x="7" y="4"/>
                    <a:pt x="8" y="0"/>
                  </a:cubicBezTo>
                  <a:cubicBezTo>
                    <a:pt x="9" y="4"/>
                    <a:pt x="10" y="9"/>
                    <a:pt x="11" y="13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043" name="Rectangle 30">
              <a:extLst>
                <a:ext uri="{FF2B5EF4-FFF2-40B4-BE49-F238E27FC236}">
                  <a16:creationId xmlns:a16="http://schemas.microsoft.com/office/drawing/2014/main" id="{32E916DA-D788-9284-C336-440A4BA78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552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44" name="Rectangle 31">
              <a:extLst>
                <a:ext uri="{FF2B5EF4-FFF2-40B4-BE49-F238E27FC236}">
                  <a16:creationId xmlns:a16="http://schemas.microsoft.com/office/drawing/2014/main" id="{7A49C969-D732-DD90-45E2-EC58595B3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552"/>
              <a:ext cx="23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45" name="Rectangle 32">
              <a:extLst>
                <a:ext uri="{FF2B5EF4-FFF2-40B4-BE49-F238E27FC236}">
                  <a16:creationId xmlns:a16="http://schemas.microsoft.com/office/drawing/2014/main" id="{4597F755-D9F5-B327-4CF7-114E597D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2998"/>
              <a:ext cx="8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1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46" name="Rectangle 33">
              <a:extLst>
                <a:ext uri="{FF2B5EF4-FFF2-40B4-BE49-F238E27FC236}">
                  <a16:creationId xmlns:a16="http://schemas.microsoft.com/office/drawing/2014/main" id="{541B7305-83E7-0181-1FA7-1BFB0A9C3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98"/>
              <a:ext cx="9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047" name="Rectangle 34">
              <a:extLst>
                <a:ext uri="{FF2B5EF4-FFF2-40B4-BE49-F238E27FC236}">
                  <a16:creationId xmlns:a16="http://schemas.microsoft.com/office/drawing/2014/main" id="{50566760-CF0C-06B1-A956-DA1CDCBAF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" y="2518"/>
              <a:ext cx="10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2000" i="0">
                  <a:solidFill>
                    <a:srgbClr val="000000"/>
                  </a:solidFill>
                  <a:latin typeface="Myriad Roman" charset="0"/>
                </a:rPr>
                <a:t>Q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graphicFrame>
        <p:nvGraphicFramePr>
          <p:cNvPr id="1026" name="Object 35">
            <a:extLst>
              <a:ext uri="{FF2B5EF4-FFF2-40B4-BE49-F238E27FC236}">
                <a16:creationId xmlns:a16="http://schemas.microsoft.com/office/drawing/2014/main" id="{F25D4A20-7996-E27B-8F58-C0DFE386CB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5565775"/>
          <a:ext cx="2514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41200" progId="Equation.3">
                  <p:embed/>
                </p:oleObj>
              </mc:Choice>
              <mc:Fallback>
                <p:oleObj name="Equation" r:id="rId2" imgW="1282680" imgH="241200" progId="Equation.3">
                  <p:embed/>
                  <p:pic>
                    <p:nvPicPr>
                      <p:cNvPr id="1026" name="Object 35">
                        <a:extLst>
                          <a:ext uri="{FF2B5EF4-FFF2-40B4-BE49-F238E27FC236}">
                            <a16:creationId xmlns:a16="http://schemas.microsoft.com/office/drawing/2014/main" id="{F25D4A20-7996-E27B-8F58-C0DFE386CB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565775"/>
                        <a:ext cx="2514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6">
            <a:extLst>
              <a:ext uri="{FF2B5EF4-FFF2-40B4-BE49-F238E27FC236}">
                <a16:creationId xmlns:a16="http://schemas.microsoft.com/office/drawing/2014/main" id="{A5F2189D-BE3B-2DCC-6513-CCDB7759D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4013" y="5565775"/>
          <a:ext cx="2514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680" imgH="241200" progId="Equation.3">
                  <p:embed/>
                </p:oleObj>
              </mc:Choice>
              <mc:Fallback>
                <p:oleObj name="Equation" r:id="rId4" imgW="1282680" imgH="241200" progId="Equation.3">
                  <p:embed/>
                  <p:pic>
                    <p:nvPicPr>
                      <p:cNvPr id="1027" name="Object 36">
                        <a:extLst>
                          <a:ext uri="{FF2B5EF4-FFF2-40B4-BE49-F238E27FC236}">
                            <a16:creationId xmlns:a16="http://schemas.microsoft.com/office/drawing/2014/main" id="{A5F2189D-BE3B-2DCC-6513-CCDB7759D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4013" y="5565775"/>
                        <a:ext cx="2514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7FC05B41-F33E-0C15-4654-511E84EF0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Writing into a Static Latch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64C90123-D3F7-1678-463C-CE4CD6E9D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90801"/>
            <a:ext cx="35052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0" name="Group 4">
            <a:extLst>
              <a:ext uri="{FF2B5EF4-FFF2-40B4-BE49-F238E27FC236}">
                <a16:creationId xmlns:a16="http://schemas.microsoft.com/office/drawing/2014/main" id="{96288A99-3E5A-4DBB-7C1C-DF2F2D9717BA}"/>
              </a:ext>
            </a:extLst>
          </p:cNvPr>
          <p:cNvGrpSpPr>
            <a:grpSpLocks/>
          </p:cNvGrpSpPr>
          <p:nvPr/>
        </p:nvGrpSpPr>
        <p:grpSpPr bwMode="auto">
          <a:xfrm>
            <a:off x="6324601" y="2660650"/>
            <a:ext cx="3413637" cy="1599776"/>
            <a:chOff x="2589" y="1676"/>
            <a:chExt cx="2576" cy="1475"/>
          </a:xfrm>
        </p:grpSpPr>
        <p:sp>
          <p:nvSpPr>
            <p:cNvPr id="14344" name="Freeform 5">
              <a:extLst>
                <a:ext uri="{FF2B5EF4-FFF2-40B4-BE49-F238E27FC236}">
                  <a16:creationId xmlns:a16="http://schemas.microsoft.com/office/drawing/2014/main" id="{5D51CCC5-FF15-5290-C5B9-9342AF361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" y="2161"/>
              <a:ext cx="322" cy="369"/>
            </a:xfrm>
            <a:custGeom>
              <a:avLst/>
              <a:gdLst>
                <a:gd name="T0" fmla="*/ 0 w 322"/>
                <a:gd name="T1" fmla="*/ 369 h 369"/>
                <a:gd name="T2" fmla="*/ 322 w 322"/>
                <a:gd name="T3" fmla="*/ 187 h 369"/>
                <a:gd name="T4" fmla="*/ 0 w 322"/>
                <a:gd name="T5" fmla="*/ 0 h 369"/>
                <a:gd name="T6" fmla="*/ 0 w 322"/>
                <a:gd name="T7" fmla="*/ 369 h 3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2"/>
                <a:gd name="T13" fmla="*/ 0 h 369"/>
                <a:gd name="T14" fmla="*/ 322 w 322"/>
                <a:gd name="T15" fmla="*/ 369 h 3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2" h="369">
                  <a:moveTo>
                    <a:pt x="0" y="369"/>
                  </a:moveTo>
                  <a:lnTo>
                    <a:pt x="322" y="187"/>
                  </a:lnTo>
                  <a:lnTo>
                    <a:pt x="0" y="0"/>
                  </a:lnTo>
                  <a:lnTo>
                    <a:pt x="0" y="369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4345" name="Oval 6">
              <a:extLst>
                <a:ext uri="{FF2B5EF4-FFF2-40B4-BE49-F238E27FC236}">
                  <a16:creationId xmlns:a16="http://schemas.microsoft.com/office/drawing/2014/main" id="{FBC52A5A-8AD2-B6AB-BE00-3ED8FC644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2315"/>
              <a:ext cx="66" cy="6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4346" name="Line 7">
              <a:extLst>
                <a:ext uri="{FF2B5EF4-FFF2-40B4-BE49-F238E27FC236}">
                  <a16:creationId xmlns:a16="http://schemas.microsoft.com/office/drawing/2014/main" id="{1A47072E-2AB8-2CBF-174E-A25997C25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" y="2348"/>
              <a:ext cx="407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47" name="Rectangle 8">
              <a:extLst>
                <a:ext uri="{FF2B5EF4-FFF2-40B4-BE49-F238E27FC236}">
                  <a16:creationId xmlns:a16="http://schemas.microsoft.com/office/drawing/2014/main" id="{9EF98CFC-E35F-1A4D-8FD9-2330AFFA7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269"/>
              <a:ext cx="11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19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348" name="Rectangle 9">
              <a:extLst>
                <a:ext uri="{FF2B5EF4-FFF2-40B4-BE49-F238E27FC236}">
                  <a16:creationId xmlns:a16="http://schemas.microsoft.com/office/drawing/2014/main" id="{483349AA-F765-1B9B-F68A-1A2D9AA06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676"/>
              <a:ext cx="27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1900" i="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349" name="Line 10">
              <a:extLst>
                <a:ext uri="{FF2B5EF4-FFF2-40B4-BE49-F238E27FC236}">
                  <a16:creationId xmlns:a16="http://schemas.microsoft.com/office/drawing/2014/main" id="{97CF04E8-25BC-09E0-0D85-9E61D7E94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7" y="2348"/>
              <a:ext cx="73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50" name="Line 11">
              <a:extLst>
                <a:ext uri="{FF2B5EF4-FFF2-40B4-BE49-F238E27FC236}">
                  <a16:creationId xmlns:a16="http://schemas.microsoft.com/office/drawing/2014/main" id="{CF4C3F0E-C4D8-0B6D-7C2B-FE7D3BDA0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" y="2619"/>
              <a:ext cx="1" cy="21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51" name="Line 12">
              <a:extLst>
                <a:ext uri="{FF2B5EF4-FFF2-40B4-BE49-F238E27FC236}">
                  <a16:creationId xmlns:a16="http://schemas.microsoft.com/office/drawing/2014/main" id="{329FDBB0-D2C3-AB7B-8F42-C64C44AE3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516"/>
              <a:ext cx="4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52" name="Line 13">
              <a:extLst>
                <a:ext uri="{FF2B5EF4-FFF2-40B4-BE49-F238E27FC236}">
                  <a16:creationId xmlns:a16="http://schemas.microsoft.com/office/drawing/2014/main" id="{66DCEF5C-0CB2-D13D-F340-CFF0C8BA9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0" y="2614"/>
              <a:ext cx="2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53" name="Line 14">
              <a:extLst>
                <a:ext uri="{FF2B5EF4-FFF2-40B4-BE49-F238E27FC236}">
                  <a16:creationId xmlns:a16="http://schemas.microsoft.com/office/drawing/2014/main" id="{A447388F-ACD8-39A0-ADA9-9F17ED36E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2180"/>
              <a:ext cx="495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54" name="Line 15">
              <a:extLst>
                <a:ext uri="{FF2B5EF4-FFF2-40B4-BE49-F238E27FC236}">
                  <a16:creationId xmlns:a16="http://schemas.microsoft.com/office/drawing/2014/main" id="{CD9AA44C-44EE-56D4-1BF2-B6054D25E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0" y="2077"/>
              <a:ext cx="25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55" name="Line 16">
              <a:extLst>
                <a:ext uri="{FF2B5EF4-FFF2-40B4-BE49-F238E27FC236}">
                  <a16:creationId xmlns:a16="http://schemas.microsoft.com/office/drawing/2014/main" id="{4375B859-1B08-F2A5-3F07-5DD23094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862"/>
              <a:ext cx="1" cy="1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56" name="Rectangle 17">
              <a:extLst>
                <a:ext uri="{FF2B5EF4-FFF2-40B4-BE49-F238E27FC236}">
                  <a16:creationId xmlns:a16="http://schemas.microsoft.com/office/drawing/2014/main" id="{2241C35D-FC1B-2A96-D24C-CDE4BD9BA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180"/>
              <a:ext cx="271" cy="336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4357" name="Oval 18">
              <a:extLst>
                <a:ext uri="{FF2B5EF4-FFF2-40B4-BE49-F238E27FC236}">
                  <a16:creationId xmlns:a16="http://schemas.microsoft.com/office/drawing/2014/main" id="{5D4DF56F-56C8-54A3-F2C3-C81A2D88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9" y="2007"/>
              <a:ext cx="65" cy="6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4358" name="Rectangle 19">
              <a:extLst>
                <a:ext uri="{FF2B5EF4-FFF2-40B4-BE49-F238E27FC236}">
                  <a16:creationId xmlns:a16="http://schemas.microsoft.com/office/drawing/2014/main" id="{1D35A1D2-A1E2-AD4E-BACE-0513CDE4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881"/>
              <a:ext cx="27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1900" i="0">
                  <a:solidFill>
                    <a:srgbClr val="000000"/>
                  </a:solidFill>
                  <a:latin typeface="Myriad Roman" charset="0"/>
                </a:rPr>
                <a:t>CLK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359" name="Line 20">
              <a:extLst>
                <a:ext uri="{FF2B5EF4-FFF2-40B4-BE49-F238E27FC236}">
                  <a16:creationId xmlns:a16="http://schemas.microsoft.com/office/drawing/2014/main" id="{9EB641DC-FE5F-9776-0D68-0B97FB498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" y="2880"/>
              <a:ext cx="33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60" name="Rectangle 21">
              <a:extLst>
                <a:ext uri="{FF2B5EF4-FFF2-40B4-BE49-F238E27FC236}">
                  <a16:creationId xmlns:a16="http://schemas.microsoft.com/office/drawing/2014/main" id="{6D9736D3-B0E1-6279-9899-721822A5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269"/>
              <a:ext cx="114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PK" sz="1900" i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altLang="en-PK" sz="1800" i="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4361" name="Line 22">
              <a:extLst>
                <a:ext uri="{FF2B5EF4-FFF2-40B4-BE49-F238E27FC236}">
                  <a16:creationId xmlns:a16="http://schemas.microsoft.com/office/drawing/2014/main" id="{AA422AB9-C98E-B606-744B-D4F7B20F6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" y="2268"/>
              <a:ext cx="126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62" name="Line 23">
              <a:extLst>
                <a:ext uri="{FF2B5EF4-FFF2-40B4-BE49-F238E27FC236}">
                  <a16:creationId xmlns:a16="http://schemas.microsoft.com/office/drawing/2014/main" id="{E45D4FCC-0D9F-ED72-0273-3D2FACAA9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8" y="2348"/>
              <a:ext cx="41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PK"/>
            </a:p>
          </p:txBody>
        </p:sp>
        <p:sp>
          <p:nvSpPr>
            <p:cNvPr id="14363" name="Freeform 24">
              <a:extLst>
                <a:ext uri="{FF2B5EF4-FFF2-40B4-BE49-F238E27FC236}">
                  <a16:creationId xmlns:a16="http://schemas.microsoft.com/office/drawing/2014/main" id="{884226AF-FF7C-4677-C48B-91E758C0E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2348"/>
              <a:ext cx="271" cy="467"/>
            </a:xfrm>
            <a:custGeom>
              <a:avLst/>
              <a:gdLst>
                <a:gd name="T0" fmla="*/ 271 w 271"/>
                <a:gd name="T1" fmla="*/ 467 h 467"/>
                <a:gd name="T2" fmla="*/ 0 w 271"/>
                <a:gd name="T3" fmla="*/ 467 h 467"/>
                <a:gd name="T4" fmla="*/ 0 w 271"/>
                <a:gd name="T5" fmla="*/ 0 h 467"/>
                <a:gd name="T6" fmla="*/ 0 60000 65536"/>
                <a:gd name="T7" fmla="*/ 0 60000 65536"/>
                <a:gd name="T8" fmla="*/ 0 60000 65536"/>
                <a:gd name="T9" fmla="*/ 0 w 271"/>
                <a:gd name="T10" fmla="*/ 0 h 467"/>
                <a:gd name="T11" fmla="*/ 271 w 271"/>
                <a:gd name="T12" fmla="*/ 467 h 4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1" h="467">
                  <a:moveTo>
                    <a:pt x="271" y="467"/>
                  </a:moveTo>
                  <a:lnTo>
                    <a:pt x="0" y="46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4364" name="Freeform 25">
              <a:extLst>
                <a:ext uri="{FF2B5EF4-FFF2-40B4-BE49-F238E27FC236}">
                  <a16:creationId xmlns:a16="http://schemas.microsoft.com/office/drawing/2014/main" id="{E46C1A47-A634-2ECD-8CCB-08AD8564F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" y="2348"/>
              <a:ext cx="276" cy="467"/>
            </a:xfrm>
            <a:custGeom>
              <a:avLst/>
              <a:gdLst>
                <a:gd name="T0" fmla="*/ 0 w 276"/>
                <a:gd name="T1" fmla="*/ 467 h 467"/>
                <a:gd name="T2" fmla="*/ 276 w 276"/>
                <a:gd name="T3" fmla="*/ 467 h 467"/>
                <a:gd name="T4" fmla="*/ 276 w 276"/>
                <a:gd name="T5" fmla="*/ 0 h 467"/>
                <a:gd name="T6" fmla="*/ 0 60000 65536"/>
                <a:gd name="T7" fmla="*/ 0 60000 65536"/>
                <a:gd name="T8" fmla="*/ 0 60000 65536"/>
                <a:gd name="T9" fmla="*/ 0 w 276"/>
                <a:gd name="T10" fmla="*/ 0 h 467"/>
                <a:gd name="T11" fmla="*/ 276 w 276"/>
                <a:gd name="T12" fmla="*/ 467 h 4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467">
                  <a:moveTo>
                    <a:pt x="0" y="467"/>
                  </a:moveTo>
                  <a:lnTo>
                    <a:pt x="276" y="467"/>
                  </a:lnTo>
                  <a:lnTo>
                    <a:pt x="276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4365" name="Freeform 26">
              <a:extLst>
                <a:ext uri="{FF2B5EF4-FFF2-40B4-BE49-F238E27FC236}">
                  <a16:creationId xmlns:a16="http://schemas.microsoft.com/office/drawing/2014/main" id="{B0C3377A-2E42-E603-9261-8A2E01C53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2693"/>
              <a:ext cx="215" cy="248"/>
            </a:xfrm>
            <a:custGeom>
              <a:avLst/>
              <a:gdLst>
                <a:gd name="T0" fmla="*/ 215 w 215"/>
                <a:gd name="T1" fmla="*/ 0 h 248"/>
                <a:gd name="T2" fmla="*/ 0 w 215"/>
                <a:gd name="T3" fmla="*/ 122 h 248"/>
                <a:gd name="T4" fmla="*/ 215 w 215"/>
                <a:gd name="T5" fmla="*/ 248 h 248"/>
                <a:gd name="T6" fmla="*/ 215 w 215"/>
                <a:gd name="T7" fmla="*/ 0 h 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248"/>
                <a:gd name="T14" fmla="*/ 215 w 215"/>
                <a:gd name="T15" fmla="*/ 248 h 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248">
                  <a:moveTo>
                    <a:pt x="215" y="0"/>
                  </a:moveTo>
                  <a:lnTo>
                    <a:pt x="0" y="122"/>
                  </a:lnTo>
                  <a:lnTo>
                    <a:pt x="215" y="248"/>
                  </a:lnTo>
                  <a:lnTo>
                    <a:pt x="215" y="0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  <p:sp>
          <p:nvSpPr>
            <p:cNvPr id="14366" name="Oval 27">
              <a:extLst>
                <a:ext uri="{FF2B5EF4-FFF2-40B4-BE49-F238E27FC236}">
                  <a16:creationId xmlns:a16="http://schemas.microsoft.com/office/drawing/2014/main" id="{E1A8D796-A353-AB5E-A745-FEDADCB4A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1" y="2782"/>
              <a:ext cx="66" cy="65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PK" altLang="en-PK"/>
            </a:p>
          </p:txBody>
        </p:sp>
      </p:grpSp>
      <p:sp>
        <p:nvSpPr>
          <p:cNvPr id="14341" name="Text Box 28">
            <a:extLst>
              <a:ext uri="{FF2B5EF4-FFF2-40B4-BE49-F238E27FC236}">
                <a16:creationId xmlns:a16="http://schemas.microsoft.com/office/drawing/2014/main" id="{0C3FC9AF-8539-46BE-079B-2591FED8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10201"/>
            <a:ext cx="282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Converting into a MUX</a:t>
            </a:r>
          </a:p>
        </p:txBody>
      </p:sp>
      <p:sp>
        <p:nvSpPr>
          <p:cNvPr id="14342" name="Text Box 29">
            <a:extLst>
              <a:ext uri="{FF2B5EF4-FFF2-40B4-BE49-F238E27FC236}">
                <a16:creationId xmlns:a16="http://schemas.microsoft.com/office/drawing/2014/main" id="{6FF93DCB-69B3-DDCF-DEF2-FE8816E4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05401"/>
            <a:ext cx="375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Forcing the state</a:t>
            </a:r>
          </a:p>
          <a:p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(can implement as NMOS-only)</a:t>
            </a:r>
          </a:p>
        </p:txBody>
      </p:sp>
      <p:sp>
        <p:nvSpPr>
          <p:cNvPr id="14343" name="Text Box 30">
            <a:extLst>
              <a:ext uri="{FF2B5EF4-FFF2-40B4-BE49-F238E27FC236}">
                <a16:creationId xmlns:a16="http://schemas.microsoft.com/office/drawing/2014/main" id="{8B1745D6-382B-702E-8AB9-6DDE3E1C6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1774826"/>
            <a:ext cx="70596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Use the clock as a decoupling signal, </a:t>
            </a:r>
            <a:b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</a:br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that distinguishes between the transparent and opaque states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39F43434-6AB6-39CD-C5D7-901869B18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686800" cy="838200"/>
          </a:xfrm>
        </p:spPr>
        <p:txBody>
          <a:bodyPr/>
          <a:lstStyle/>
          <a:p>
            <a:pPr>
              <a:defRPr/>
            </a:pPr>
            <a:r>
              <a:rPr lang="en-US"/>
              <a:t>Mux-Based Latch</a:t>
            </a:r>
            <a:endParaRPr lang="en-US" sz="3600"/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6D825C05-1521-EB9C-2F40-11919DF65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98626"/>
            <a:ext cx="54102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EB15AB08-0274-3BF3-0764-8FFD4AE91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Mux-Based Latch</a:t>
            </a: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65D8388D-5D34-AD40-8EF6-C5382106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83820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>
            <a:extLst>
              <a:ext uri="{FF2B5EF4-FFF2-40B4-BE49-F238E27FC236}">
                <a16:creationId xmlns:a16="http://schemas.microsoft.com/office/drawing/2014/main" id="{65603F2A-2FB0-C5C7-6C6B-C2707C404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5791201"/>
            <a:ext cx="1533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NMOS only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D478E0EA-D0C4-034A-355C-2DA9E6BA1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791201"/>
            <a:ext cx="2889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Non-overlapping clocks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DCF3-DB96-00CC-3995-1D3A64FB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, D FF, Master Slave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D8C55-3431-A311-72C3-80DF316D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1147677"/>
            <a:ext cx="6411310" cy="5183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60DC3-21B6-8BF9-D8CB-D5ED2EA77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88" y="1147677"/>
            <a:ext cx="5982218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231E498F-E308-7687-301E-8F1058973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9325" y="773113"/>
            <a:ext cx="77724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Master-Slave (Edge-Triggered) Register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BFF685AF-1B60-A448-9FCC-8DD4512F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819276"/>
            <a:ext cx="78914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09CD8F0E-0A5A-352B-7C1C-DAAC35D10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5072064"/>
            <a:ext cx="5221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i="0">
                <a:solidFill>
                  <a:schemeClr val="tx2"/>
                </a:solidFill>
                <a:latin typeface="Book Antiqua" panose="02040602050305030304" pitchFamily="18" charset="0"/>
              </a:rPr>
              <a:t>Two opposite latches trigger on edge</a:t>
            </a:r>
          </a:p>
          <a:p>
            <a:r>
              <a:rPr lang="en-US" altLang="en-PK" i="0">
                <a:solidFill>
                  <a:schemeClr val="tx2"/>
                </a:solidFill>
                <a:latin typeface="Book Antiqua" panose="02040602050305030304" pitchFamily="18" charset="0"/>
              </a:rPr>
              <a:t>Also called master-slave latch pair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154C-5C2C-693F-D63F-F087F3DC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of this Lecture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7E38-C265-D549-51F5-157583D7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Fundamentals of Sequential Logic</a:t>
            </a:r>
          </a:p>
          <a:p>
            <a:r>
              <a:rPr lang="en-US" dirty="0"/>
              <a:t>Storage Elements</a:t>
            </a:r>
          </a:p>
          <a:p>
            <a:pPr lvl="1"/>
            <a:r>
              <a:rPr lang="en-US" dirty="0"/>
              <a:t>Latches</a:t>
            </a:r>
          </a:p>
          <a:p>
            <a:pPr lvl="1"/>
            <a:r>
              <a:rPr lang="en-US" dirty="0"/>
              <a:t>Flip-Flops</a:t>
            </a:r>
          </a:p>
          <a:p>
            <a:pPr lvl="1"/>
            <a:r>
              <a:rPr lang="en-US" dirty="0"/>
              <a:t>Associated timing concepts</a:t>
            </a:r>
          </a:p>
          <a:p>
            <a:r>
              <a:rPr lang="en-US" dirty="0"/>
              <a:t>Buses and Tri-State Devices</a:t>
            </a:r>
          </a:p>
          <a:p>
            <a:r>
              <a:rPr lang="en-US" dirty="0"/>
              <a:t>State Transition Graphs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1474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6C20A6FC-BCCD-0A37-B365-F35FE6FB0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Master-Slave Register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912166F3-66FA-619C-60DC-F0F80C767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2239"/>
            <a:ext cx="822960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4">
            <a:extLst>
              <a:ext uri="{FF2B5EF4-FFF2-40B4-BE49-F238E27FC236}">
                <a16:creationId xmlns:a16="http://schemas.microsoft.com/office/drawing/2014/main" id="{8FB7C357-C9EF-7B26-671F-3D4A2B601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846264"/>
            <a:ext cx="337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000" i="0">
                <a:solidFill>
                  <a:schemeClr val="tx2"/>
                </a:solidFill>
                <a:latin typeface="Book Antiqua" panose="02040602050305030304" pitchFamily="18" charset="0"/>
              </a:rPr>
              <a:t>Multiplexer-based latch pair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EF9DD9F6-01C6-4169-019F-0C62DCBD0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Clk-Q Delay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4E9E376C-8066-77A0-745F-68045174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1"/>
            <a:ext cx="5410200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>
            <a:extLst>
              <a:ext uri="{FF2B5EF4-FFF2-40B4-BE49-F238E27FC236}">
                <a16:creationId xmlns:a16="http://schemas.microsoft.com/office/drawing/2014/main" id="{A4C90F41-187C-447D-E6ED-7807C1B08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Setup Time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9ED28A97-39A8-044D-94B1-549AD045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68476"/>
            <a:ext cx="80772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3">
            <a:extLst>
              <a:ext uri="{FF2B5EF4-FFF2-40B4-BE49-F238E27FC236}">
                <a16:creationId xmlns:a16="http://schemas.microsoft.com/office/drawing/2014/main" id="{467C6A20-3932-DE61-2A68-1017F4DB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64" y="1319213"/>
            <a:ext cx="1995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/>
              <a:t>Violated here</a:t>
            </a: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BCE2F2A7-57CE-58E8-BA89-125E1D04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1331913"/>
            <a:ext cx="2239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/>
              <a:t>Picked up here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E54B-A41F-3962-BF36-92C57D31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DFF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8027F-BCCB-4C1F-66A5-5A6F31AB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3" y="1070405"/>
            <a:ext cx="7381751" cy="54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4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0039-EEF3-800A-514C-67A03195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Flip Flop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B5EF-2AF8-50DB-7A85-566518BD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students to suggest an architecture.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9063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4EA2-75A4-40FD-4BDE-4A6CC051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Logic</a:t>
            </a:r>
            <a:endParaRPr lang="en-PK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B351CA-7554-64C5-D252-34E7A5953328}"/>
              </a:ext>
            </a:extLst>
          </p:cNvPr>
          <p:cNvGrpSpPr/>
          <p:nvPr/>
        </p:nvGrpSpPr>
        <p:grpSpPr>
          <a:xfrm>
            <a:off x="167599" y="1652286"/>
            <a:ext cx="5051536" cy="3553428"/>
            <a:chOff x="1955006" y="1464469"/>
            <a:chExt cx="8281988" cy="3903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AFAAC9-D32C-7C78-21EA-73BD0FE02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656" y="1974057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67067B-9E8E-3575-69B6-A7B15D70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056" y="1974057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F89D11-6328-44E6-F333-537743362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656" y="2494757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3FEBFA-8104-8D62-D2C6-F450B76D1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056" y="2494757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17D56D-84E9-EBB4-6B3A-01F243251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656" y="1464469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9F9F78-A67A-A2AB-A24E-76C8E0357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7056" y="1464469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D52FA2-0478-9595-BA61-12F4F2283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069" y="1629569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2AB879-1ECD-2896-AFFC-A57D39134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069" y="2316957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EEC854-E2AA-8717-B8AF-E5D678077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069" y="1705769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ADDADB-1D0F-9CB3-E877-644CBA7B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169" y="1705769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79493E-941B-A122-0507-DA77D7D5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069" y="1974057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E712E3-C7F2-E0F3-00B1-BD6569383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169" y="1974057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B33441A-E878-E4F3-79FA-686EF25AC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069" y="1464469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D56416B-062E-D6AB-BB02-AC836E89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169" y="1464469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7A8EE3-3318-362B-77C8-A3761B2B9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281" y="1464469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B9F4C5-5C32-1D6A-2B17-941C516B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9281" y="1807369"/>
              <a:ext cx="1588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89BACE-9F86-8D26-D179-7AFD2B497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169" y="2494757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3C9C0E-5FD1-AA2B-7CE9-46FFC15D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169" y="2316957"/>
              <a:ext cx="1587" cy="127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PK" altLang="en-PK" sz="14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7C663-3AE0-3345-1C5E-FD9536E7E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956" y="4160046"/>
              <a:ext cx="1568989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Combinational </a:t>
              </a:r>
              <a:endParaRPr lang="en-US" altLang="en-PK" sz="14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B23D82-B3DD-4537-C164-9037FC005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0269" y="4160046"/>
              <a:ext cx="1069647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Sequential</a:t>
              </a:r>
              <a:endParaRPr lang="en-US" altLang="en-PK" sz="1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5A440D-53AA-8B0B-C840-FF6A2AC1C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556" y="5012533"/>
              <a:ext cx="1053878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 = </a:t>
              </a:r>
              <a:endParaRPr lang="en-US" altLang="en-PK" sz="14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5221CB-9D9B-921E-575A-3CF23B8E3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770" y="5025232"/>
              <a:ext cx="84100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PK" sz="14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3206B2-9AF3-360C-8660-CBFE156AC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969" y="5012531"/>
              <a:ext cx="84100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PK" sz="14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F83608-DA20-C4C1-0F7B-9818C10DD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869" y="5025230"/>
              <a:ext cx="236531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</a:t>
              </a:r>
              <a:endParaRPr lang="en-US" altLang="en-PK" sz="14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D1C3C2-B47D-21C6-7F3A-A84DA6547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169" y="5012532"/>
              <a:ext cx="84100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PK" sz="14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E52023-C76F-4951-6DF3-EE8AC871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8470" y="4987132"/>
              <a:ext cx="1053878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Output = </a:t>
              </a:r>
              <a:endParaRPr lang="en-US" altLang="en-PK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C134D0-A1D8-F66F-7BD1-7531ADB03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5269" y="4999831"/>
              <a:ext cx="84100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en-PK" sz="14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EAA5B6-1214-A675-80C4-46AEE3261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4169" y="4987132"/>
              <a:ext cx="84100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PK" sz="14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424484-AA86-02CD-9862-A1DED0F65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8781" y="4999831"/>
              <a:ext cx="1574245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In, Previous In</a:t>
              </a:r>
              <a:endParaRPr lang="en-US" altLang="en-PK" sz="14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D221C7-F0C7-7563-71B1-1DFD8C229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281" y="4987131"/>
              <a:ext cx="84100" cy="342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PK" sz="1200" b="1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PK" sz="140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062F0E-1CC2-2C6F-13F6-6CB195BA4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5006" y="1642269"/>
              <a:ext cx="8281988" cy="200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FBDBEF09-1737-FC5E-9D97-6C0B2BA04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900" y="1479996"/>
            <a:ext cx="6642501" cy="129551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0BE94AA-9D51-7AE8-5C24-781F0A056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900" y="3245079"/>
            <a:ext cx="6642502" cy="86113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4454787-CEC7-1AFA-A231-F11A9AFCE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8552" y="4615938"/>
            <a:ext cx="6642501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525D-838D-C9B6-4B85-B3B68356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Elements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B6AB6-7103-3353-619E-8CEBA5AC53A7}"/>
              </a:ext>
            </a:extLst>
          </p:cNvPr>
          <p:cNvSpPr txBox="1"/>
          <p:nvPr/>
        </p:nvSpPr>
        <p:spPr>
          <a:xfrm>
            <a:off x="525517" y="1313793"/>
            <a:ext cx="7413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Latches 	</a:t>
            </a:r>
            <a:r>
              <a:rPr lang="en-US" dirty="0">
                <a:sym typeface="Wingdings" panose="05000000000000000000" pitchFamily="2" charset="2"/>
              </a:rPr>
              <a:t> Level Sensitive, stores data as long as Enable signal is high.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DFF 	 Edge sensitive, Stores input data only at the edge of clock signal.</a:t>
            </a:r>
          </a:p>
          <a:p>
            <a:r>
              <a:rPr lang="en-US" dirty="0">
                <a:sym typeface="Wingdings" panose="05000000000000000000" pitchFamily="2" charset="2"/>
              </a:rPr>
              <a:t>		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487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6D912CC0-74AD-B5EC-00EB-20A3616E6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4400" y="369888"/>
            <a:ext cx="7772400" cy="715962"/>
          </a:xfrm>
        </p:spPr>
        <p:txBody>
          <a:bodyPr/>
          <a:lstStyle/>
          <a:p>
            <a:pPr>
              <a:defRPr/>
            </a:pPr>
            <a:r>
              <a:rPr lang="en-US"/>
              <a:t>Latch versus Register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850916D-EE6D-A21E-4D57-20CC4C76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397000"/>
            <a:ext cx="4152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PK" i="0">
                <a:solidFill>
                  <a:srgbClr val="315263"/>
                </a:solidFill>
              </a:rPr>
              <a:t>Latch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PK" i="0">
                <a:solidFill>
                  <a:srgbClr val="315263"/>
                </a:solidFill>
              </a:rPr>
              <a:t>	stores data when </a:t>
            </a:r>
            <a:br>
              <a:rPr lang="en-US" altLang="en-PK" i="0">
                <a:solidFill>
                  <a:srgbClr val="315263"/>
                </a:solidFill>
              </a:rPr>
            </a:br>
            <a:r>
              <a:rPr lang="en-US" altLang="en-PK" i="0">
                <a:solidFill>
                  <a:srgbClr val="315263"/>
                </a:solidFill>
              </a:rPr>
              <a:t>clock is low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D775E11-8D82-BE2F-483A-B969B217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300" y="2994025"/>
            <a:ext cx="76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2313600B-6D8C-A139-F5A8-4E29FD020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31845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37449A40-9A8F-922F-FA59-7BC65BF4F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38449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4C550BA4-BCF5-2AB1-9B2D-A0A223E0C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300" y="32226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222B1EE5-C63A-9AA5-D577-362403CB7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0321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09303A87-1960-E3E5-2032-E7198E7C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3652839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FFEDB59E-1D2F-9191-D9F3-027D4755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30321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B4690E6D-6463-1D3D-FBF6-71FF8CAD5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7800" y="2955925"/>
            <a:ext cx="762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4CB256CB-4C28-ABAC-261C-F50ED66A7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31464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7D85F7C0-DAB2-D00D-031A-78DF5DEBC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8700" y="38068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58" name="Line 14">
            <a:extLst>
              <a:ext uri="{FF2B5EF4-FFF2-40B4-BE49-F238E27FC236}">
                <a16:creationId xmlns:a16="http://schemas.microsoft.com/office/drawing/2014/main" id="{BFD87759-3743-5861-668D-4FB9B6AFA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9800" y="31845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40B6B259-DAED-B96C-8478-0424EB9BB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800" y="29940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0404EBEB-3D0B-D7C2-F918-C737F34FA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4313" y="3614739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7249592E-AA95-563A-C756-A7726FEE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800" y="29940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2" name="Line 18">
            <a:extLst>
              <a:ext uri="{FF2B5EF4-FFF2-40B4-BE49-F238E27FC236}">
                <a16:creationId xmlns:a16="http://schemas.microsoft.com/office/drawing/2014/main" id="{D3DADB22-90FE-1A9F-007D-08A80D87B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3733801"/>
            <a:ext cx="133350" cy="8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083D4CD9-500A-729D-72DD-F8783F331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4626" y="3810000"/>
            <a:ext cx="125413" cy="90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64" name="Rectangle 20">
            <a:extLst>
              <a:ext uri="{FF2B5EF4-FFF2-40B4-BE49-F238E27FC236}">
                <a16:creationId xmlns:a16="http://schemas.microsoft.com/office/drawing/2014/main" id="{9D96F3A7-1E96-4741-234C-85F0AF31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474788"/>
            <a:ext cx="3594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en-PK" i="0">
                <a:solidFill>
                  <a:srgbClr val="315263"/>
                </a:solidFill>
              </a:rPr>
              <a:t>Register</a:t>
            </a:r>
          </a:p>
          <a:p>
            <a:pPr>
              <a:spcBef>
                <a:spcPct val="20000"/>
              </a:spcBef>
              <a:buClr>
                <a:srgbClr val="315263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PK" i="0">
                <a:solidFill>
                  <a:srgbClr val="315263"/>
                </a:solidFill>
              </a:rPr>
              <a:t>	stores data when </a:t>
            </a:r>
            <a:br>
              <a:rPr lang="en-US" altLang="en-PK" i="0">
                <a:solidFill>
                  <a:srgbClr val="315263"/>
                </a:solidFill>
              </a:rPr>
            </a:br>
            <a:r>
              <a:rPr lang="en-US" altLang="en-PK" i="0">
                <a:solidFill>
                  <a:srgbClr val="315263"/>
                </a:solidFill>
              </a:rPr>
              <a:t>clock rises </a:t>
            </a:r>
          </a:p>
        </p:txBody>
      </p:sp>
      <p:sp>
        <p:nvSpPr>
          <p:cNvPr id="6165" name="Line 21">
            <a:extLst>
              <a:ext uri="{FF2B5EF4-FFF2-40B4-BE49-F238E27FC236}">
                <a16:creationId xmlns:a16="http://schemas.microsoft.com/office/drawing/2014/main" id="{CD92AE88-0D75-7F28-5A64-86A7A21A2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66" name="Line 22">
            <a:extLst>
              <a:ext uri="{FF2B5EF4-FFF2-40B4-BE49-F238E27FC236}">
                <a16:creationId xmlns:a16="http://schemas.microsoft.com/office/drawing/2014/main" id="{3852EBA9-F572-C3F3-0103-91936BF19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67" name="Line 23">
            <a:extLst>
              <a:ext uri="{FF2B5EF4-FFF2-40B4-BE49-F238E27FC236}">
                <a16:creationId xmlns:a16="http://schemas.microsoft.com/office/drawing/2014/main" id="{73A3E9DC-A84F-76B7-8E3B-32D072A78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68" name="Line 24">
            <a:extLst>
              <a:ext uri="{FF2B5EF4-FFF2-40B4-BE49-F238E27FC236}">
                <a16:creationId xmlns:a16="http://schemas.microsoft.com/office/drawing/2014/main" id="{8D76D7EC-E3F7-0DF5-8615-F8E2EDEEB4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69" name="Line 25">
            <a:extLst>
              <a:ext uri="{FF2B5EF4-FFF2-40B4-BE49-F238E27FC236}">
                <a16:creationId xmlns:a16="http://schemas.microsoft.com/office/drawing/2014/main" id="{0702FB84-0471-8DFE-40A6-3536CDDF9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0" name="Line 26">
            <a:extLst>
              <a:ext uri="{FF2B5EF4-FFF2-40B4-BE49-F238E27FC236}">
                <a16:creationId xmlns:a16="http://schemas.microsoft.com/office/drawing/2014/main" id="{6EEAACE6-6298-AE9B-1AB5-3E582E309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1" name="Line 27">
            <a:extLst>
              <a:ext uri="{FF2B5EF4-FFF2-40B4-BE49-F238E27FC236}">
                <a16:creationId xmlns:a16="http://schemas.microsoft.com/office/drawing/2014/main" id="{DA33A6D1-E478-7BF7-0395-EC36593DC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2" name="Line 28">
            <a:extLst>
              <a:ext uri="{FF2B5EF4-FFF2-40B4-BE49-F238E27FC236}">
                <a16:creationId xmlns:a16="http://schemas.microsoft.com/office/drawing/2014/main" id="{0A3A36E8-D54A-0B5B-F11F-F178B2C3EF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3" name="Line 29">
            <a:extLst>
              <a:ext uri="{FF2B5EF4-FFF2-40B4-BE49-F238E27FC236}">
                <a16:creationId xmlns:a16="http://schemas.microsoft.com/office/drawing/2014/main" id="{794CD48F-09E7-6B46-3886-9714CCE28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4" name="Line 30">
            <a:extLst>
              <a:ext uri="{FF2B5EF4-FFF2-40B4-BE49-F238E27FC236}">
                <a16:creationId xmlns:a16="http://schemas.microsoft.com/office/drawing/2014/main" id="{CC30BE47-56FF-11C9-F4E6-1A4436003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5" name="Line 31">
            <a:extLst>
              <a:ext uri="{FF2B5EF4-FFF2-40B4-BE49-F238E27FC236}">
                <a16:creationId xmlns:a16="http://schemas.microsoft.com/office/drawing/2014/main" id="{1B0C6C8D-1E5B-F8C6-A063-3F3AFAB09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6" name="Line 32">
            <a:extLst>
              <a:ext uri="{FF2B5EF4-FFF2-40B4-BE49-F238E27FC236}">
                <a16:creationId xmlns:a16="http://schemas.microsoft.com/office/drawing/2014/main" id="{32AE39B3-8AA5-E6BF-3DFD-F5AFFD152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7" name="Line 33">
            <a:extLst>
              <a:ext uri="{FF2B5EF4-FFF2-40B4-BE49-F238E27FC236}">
                <a16:creationId xmlns:a16="http://schemas.microsoft.com/office/drawing/2014/main" id="{8024EE7D-711A-C7FA-A8BA-A3A3FEDE8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8" name="Line 34">
            <a:extLst>
              <a:ext uri="{FF2B5EF4-FFF2-40B4-BE49-F238E27FC236}">
                <a16:creationId xmlns:a16="http://schemas.microsoft.com/office/drawing/2014/main" id="{437A4F23-9C8A-C64A-7F26-8BBF829F5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0895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79" name="Line 35">
            <a:extLst>
              <a:ext uri="{FF2B5EF4-FFF2-40B4-BE49-F238E27FC236}">
                <a16:creationId xmlns:a16="http://schemas.microsoft.com/office/drawing/2014/main" id="{17241473-8942-0D7F-3789-741B56FC1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0" name="Line 36">
            <a:extLst>
              <a:ext uri="{FF2B5EF4-FFF2-40B4-BE49-F238E27FC236}">
                <a16:creationId xmlns:a16="http://schemas.microsoft.com/office/drawing/2014/main" id="{2AE1A48C-242B-C0EF-36E9-19899F142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1" name="Line 37">
            <a:extLst>
              <a:ext uri="{FF2B5EF4-FFF2-40B4-BE49-F238E27FC236}">
                <a16:creationId xmlns:a16="http://schemas.microsoft.com/office/drawing/2014/main" id="{1E0CA997-3BB1-3D3A-7599-C5228F1F7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2" name="Line 38">
            <a:extLst>
              <a:ext uri="{FF2B5EF4-FFF2-40B4-BE49-F238E27FC236}">
                <a16:creationId xmlns:a16="http://schemas.microsoft.com/office/drawing/2014/main" id="{9651BEA7-45DA-2523-656A-EB8229D91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3" name="Line 39">
            <a:extLst>
              <a:ext uri="{FF2B5EF4-FFF2-40B4-BE49-F238E27FC236}">
                <a16:creationId xmlns:a16="http://schemas.microsoft.com/office/drawing/2014/main" id="{CA194A7F-F48F-01DF-464F-30BF2D3F8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4" name="Line 40">
            <a:extLst>
              <a:ext uri="{FF2B5EF4-FFF2-40B4-BE49-F238E27FC236}">
                <a16:creationId xmlns:a16="http://schemas.microsoft.com/office/drawing/2014/main" id="{5FB6924B-2D00-073B-C4DB-62FC21B19C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5" name="Line 41">
            <a:extLst>
              <a:ext uri="{FF2B5EF4-FFF2-40B4-BE49-F238E27FC236}">
                <a16:creationId xmlns:a16="http://schemas.microsoft.com/office/drawing/2014/main" id="{77A9A066-1920-FE97-AF65-662EC9A90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6" name="Line 42">
            <a:extLst>
              <a:ext uri="{FF2B5EF4-FFF2-40B4-BE49-F238E27FC236}">
                <a16:creationId xmlns:a16="http://schemas.microsoft.com/office/drawing/2014/main" id="{0EB766EE-2250-E325-CF9E-47EBB8801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7" name="Line 43">
            <a:extLst>
              <a:ext uri="{FF2B5EF4-FFF2-40B4-BE49-F238E27FC236}">
                <a16:creationId xmlns:a16="http://schemas.microsoft.com/office/drawing/2014/main" id="{29DCC833-C320-104F-2AA9-2A2DF5A9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91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8" name="Line 44">
            <a:extLst>
              <a:ext uri="{FF2B5EF4-FFF2-40B4-BE49-F238E27FC236}">
                <a16:creationId xmlns:a16="http://schemas.microsoft.com/office/drawing/2014/main" id="{6DB8548C-A78E-78BF-A3B6-C0FB5B47D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89" name="Line 45">
            <a:extLst>
              <a:ext uri="{FF2B5EF4-FFF2-40B4-BE49-F238E27FC236}">
                <a16:creationId xmlns:a16="http://schemas.microsoft.com/office/drawing/2014/main" id="{4F288D82-291B-DFC1-898F-E5FB9FDFE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0801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0" name="Line 46">
            <a:extLst>
              <a:ext uri="{FF2B5EF4-FFF2-40B4-BE49-F238E27FC236}">
                <a16:creationId xmlns:a16="http://schemas.microsoft.com/office/drawing/2014/main" id="{8A6E6F0A-203F-CAE7-6DC9-0D1C22A96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1" name="Line 47">
            <a:extLst>
              <a:ext uri="{FF2B5EF4-FFF2-40B4-BE49-F238E27FC236}">
                <a16:creationId xmlns:a16="http://schemas.microsoft.com/office/drawing/2014/main" id="{F8CB1EF8-1E6F-9EFF-A2D5-9747026CD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2" name="Line 48">
            <a:extLst>
              <a:ext uri="{FF2B5EF4-FFF2-40B4-BE49-F238E27FC236}">
                <a16:creationId xmlns:a16="http://schemas.microsoft.com/office/drawing/2014/main" id="{441AC2F0-77A2-E379-63D2-A9F4EF061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3" name="Line 49">
            <a:extLst>
              <a:ext uri="{FF2B5EF4-FFF2-40B4-BE49-F238E27FC236}">
                <a16:creationId xmlns:a16="http://schemas.microsoft.com/office/drawing/2014/main" id="{1769B2D1-C552-68AD-B297-D9745AFF7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4" name="Line 50">
            <a:extLst>
              <a:ext uri="{FF2B5EF4-FFF2-40B4-BE49-F238E27FC236}">
                <a16:creationId xmlns:a16="http://schemas.microsoft.com/office/drawing/2014/main" id="{6F6C3CEB-15F8-1ECB-E529-41D97645E2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5" name="Line 51">
            <a:extLst>
              <a:ext uri="{FF2B5EF4-FFF2-40B4-BE49-F238E27FC236}">
                <a16:creationId xmlns:a16="http://schemas.microsoft.com/office/drawing/2014/main" id="{BE9BC5AA-9FA0-BDF2-9EE8-BCF1E83E8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6" name="Line 52">
            <a:extLst>
              <a:ext uri="{FF2B5EF4-FFF2-40B4-BE49-F238E27FC236}">
                <a16:creationId xmlns:a16="http://schemas.microsoft.com/office/drawing/2014/main" id="{549B2AD7-F4CA-9BDA-BA90-D26EF4BC6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7" name="Line 53">
            <a:extLst>
              <a:ext uri="{FF2B5EF4-FFF2-40B4-BE49-F238E27FC236}">
                <a16:creationId xmlns:a16="http://schemas.microsoft.com/office/drawing/2014/main" id="{03CB9066-059F-445E-642D-259F78498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8" name="Line 54">
            <a:extLst>
              <a:ext uri="{FF2B5EF4-FFF2-40B4-BE49-F238E27FC236}">
                <a16:creationId xmlns:a16="http://schemas.microsoft.com/office/drawing/2014/main" id="{8961C70C-7B29-DA81-A1D3-C60227EF27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54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199" name="Line 55">
            <a:extLst>
              <a:ext uri="{FF2B5EF4-FFF2-40B4-BE49-F238E27FC236}">
                <a16:creationId xmlns:a16="http://schemas.microsoft.com/office/drawing/2014/main" id="{FA8A987B-773F-353F-7E48-6D5B5C64D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4860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0" name="Line 56">
            <a:extLst>
              <a:ext uri="{FF2B5EF4-FFF2-40B4-BE49-F238E27FC236}">
                <a16:creationId xmlns:a16="http://schemas.microsoft.com/office/drawing/2014/main" id="{674050CB-B849-DC8D-F99E-0D5FFCE277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44799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1" name="Line 57">
            <a:extLst>
              <a:ext uri="{FF2B5EF4-FFF2-40B4-BE49-F238E27FC236}">
                <a16:creationId xmlns:a16="http://schemas.microsoft.com/office/drawing/2014/main" id="{AF6BC655-66ED-144C-59CE-DD430D84A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44799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2" name="Line 58">
            <a:extLst>
              <a:ext uri="{FF2B5EF4-FFF2-40B4-BE49-F238E27FC236}">
                <a16:creationId xmlns:a16="http://schemas.microsoft.com/office/drawing/2014/main" id="{AF3DDDB0-0684-2FC8-D525-96C035D2F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3" name="Line 59">
            <a:extLst>
              <a:ext uri="{FF2B5EF4-FFF2-40B4-BE49-F238E27FC236}">
                <a16:creationId xmlns:a16="http://schemas.microsoft.com/office/drawing/2014/main" id="{6CF25B36-217C-1FC7-CD47-EC05DD3EE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4" name="Line 60">
            <a:extLst>
              <a:ext uri="{FF2B5EF4-FFF2-40B4-BE49-F238E27FC236}">
                <a16:creationId xmlns:a16="http://schemas.microsoft.com/office/drawing/2014/main" id="{28BA674D-734D-6D6A-10B2-B685D3B76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08952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5" name="Line 61">
            <a:extLst>
              <a:ext uri="{FF2B5EF4-FFF2-40B4-BE49-F238E27FC236}">
                <a16:creationId xmlns:a16="http://schemas.microsoft.com/office/drawing/2014/main" id="{5E8FF82E-A017-E367-A85A-858456C0F2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50895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6" name="Line 62">
            <a:extLst>
              <a:ext uri="{FF2B5EF4-FFF2-40B4-BE49-F238E27FC236}">
                <a16:creationId xmlns:a16="http://schemas.microsoft.com/office/drawing/2014/main" id="{CECAC8B1-3305-319F-B0C5-1FD840E73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4705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7" name="Line 63">
            <a:extLst>
              <a:ext uri="{FF2B5EF4-FFF2-40B4-BE49-F238E27FC236}">
                <a16:creationId xmlns:a16="http://schemas.microsoft.com/office/drawing/2014/main" id="{28A48C35-661F-F74D-B999-318363740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54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8" name="Line 64">
            <a:extLst>
              <a:ext uri="{FF2B5EF4-FFF2-40B4-BE49-F238E27FC236}">
                <a16:creationId xmlns:a16="http://schemas.microsoft.com/office/drawing/2014/main" id="{CB7124EE-1649-D85A-6302-997BA5B9B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4705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09" name="Line 65">
            <a:extLst>
              <a:ext uri="{FF2B5EF4-FFF2-40B4-BE49-F238E27FC236}">
                <a16:creationId xmlns:a16="http://schemas.microsoft.com/office/drawing/2014/main" id="{BE9B5DFC-188E-CCDA-C424-0C71D8778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10" name="Line 66">
            <a:extLst>
              <a:ext uri="{FF2B5EF4-FFF2-40B4-BE49-F238E27FC236}">
                <a16:creationId xmlns:a16="http://schemas.microsoft.com/office/drawing/2014/main" id="{9355D438-CEE7-E19F-0B3A-974F0C6D6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11" name="Line 67">
            <a:extLst>
              <a:ext uri="{FF2B5EF4-FFF2-40B4-BE49-F238E27FC236}">
                <a16:creationId xmlns:a16="http://schemas.microsoft.com/office/drawing/2014/main" id="{3368D42F-ED36-50C9-9CB4-C2439CD72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12" name="Line 68">
            <a:extLst>
              <a:ext uri="{FF2B5EF4-FFF2-40B4-BE49-F238E27FC236}">
                <a16:creationId xmlns:a16="http://schemas.microsoft.com/office/drawing/2014/main" id="{8812DBF0-8DE5-65A7-A591-C6271435E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699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13" name="Line 69">
            <a:extLst>
              <a:ext uri="{FF2B5EF4-FFF2-40B4-BE49-F238E27FC236}">
                <a16:creationId xmlns:a16="http://schemas.microsoft.com/office/drawing/2014/main" id="{1213C4EE-D4C6-7C3E-8A1D-1CDC45801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699125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14" name="Line 70">
            <a:extLst>
              <a:ext uri="{FF2B5EF4-FFF2-40B4-BE49-F238E27FC236}">
                <a16:creationId xmlns:a16="http://schemas.microsoft.com/office/drawing/2014/main" id="{2B53F759-953A-692C-BD6F-02753C83E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2600" y="56991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15" name="Line 71">
            <a:extLst>
              <a:ext uri="{FF2B5EF4-FFF2-40B4-BE49-F238E27FC236}">
                <a16:creationId xmlns:a16="http://schemas.microsoft.com/office/drawing/2014/main" id="{1D9FE020-2952-DB54-98BD-9CBB16D7F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60801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PK"/>
          </a:p>
        </p:txBody>
      </p:sp>
      <p:sp>
        <p:nvSpPr>
          <p:cNvPr id="6216" name="Text Box 72">
            <a:extLst>
              <a:ext uri="{FF2B5EF4-FFF2-40B4-BE49-F238E27FC236}">
                <a16:creationId xmlns:a16="http://schemas.microsoft.com/office/drawing/2014/main" id="{6CF4EA26-483C-42CE-68B6-2767A4A1B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03726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17" name="Text Box 73">
            <a:extLst>
              <a:ext uri="{FF2B5EF4-FFF2-40B4-BE49-F238E27FC236}">
                <a16:creationId xmlns:a16="http://schemas.microsoft.com/office/drawing/2014/main" id="{3F6A8644-D837-1DF1-F818-320FD7358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03726"/>
            <a:ext cx="62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Clk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18" name="Text Box 74">
            <a:extLst>
              <a:ext uri="{FF2B5EF4-FFF2-40B4-BE49-F238E27FC236}">
                <a16:creationId xmlns:a16="http://schemas.microsoft.com/office/drawing/2014/main" id="{9C58E646-889B-4FAA-8558-6F51FD2B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0895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19" name="Text Box 75">
            <a:extLst>
              <a:ext uri="{FF2B5EF4-FFF2-40B4-BE49-F238E27FC236}">
                <a16:creationId xmlns:a16="http://schemas.microsoft.com/office/drawing/2014/main" id="{0312EB57-7CF0-BD84-D0CC-E00482A5F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0133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20" name="Text Box 76">
            <a:extLst>
              <a:ext uri="{FF2B5EF4-FFF2-40B4-BE49-F238E27FC236}">
                <a16:creationId xmlns:a16="http://schemas.microsoft.com/office/drawing/2014/main" id="{E4A8B644-5A1B-EAE3-3A17-AB81A1CF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991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21" name="Text Box 77">
            <a:extLst>
              <a:ext uri="{FF2B5EF4-FFF2-40B4-BE49-F238E27FC236}">
                <a16:creationId xmlns:a16="http://schemas.microsoft.com/office/drawing/2014/main" id="{8B0DEDBC-A396-549A-A043-00981425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9912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PK" sz="2000" i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PK" sz="4400" i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80B3C371-B059-6BCB-9A60-ABA3E89C4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Latches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59D583C0-468E-69E1-C21C-987733A6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830580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9">
            <a:extLst>
              <a:ext uri="{FF2B5EF4-FFF2-40B4-BE49-F238E27FC236}">
                <a16:creationId xmlns:a16="http://schemas.microsoft.com/office/drawing/2014/main" id="{C6442EAC-9A71-69EA-5D25-B9CDEA9C1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8975" y="2873376"/>
            <a:ext cx="1588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8B756DF2-E8EB-F844-F67C-080B5334C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Latch-Based Design</a:t>
            </a: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72C8D22E-CB7E-B635-FA67-55EB57D3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124200"/>
            <a:ext cx="152400" cy="152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BB1BB27-5F1A-7D79-4064-D247C15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1"/>
            <a:ext cx="3124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PK" i="0">
                <a:latin typeface="Times New Roman" panose="02020603050405020304" pitchFamily="18" charset="0"/>
              </a:rPr>
              <a:t> N latch is transparent</a:t>
            </a:r>
            <a:br>
              <a:rPr lang="en-US" altLang="en-PK" i="0">
                <a:latin typeface="Times New Roman" panose="02020603050405020304" pitchFamily="18" charset="0"/>
              </a:rPr>
            </a:br>
            <a:r>
              <a:rPr lang="en-US" altLang="en-PK" i="0">
                <a:latin typeface="Times New Roman" panose="02020603050405020304" pitchFamily="18" charset="0"/>
              </a:rPr>
              <a:t>when </a:t>
            </a:r>
            <a:r>
              <a:rPr lang="en-US" altLang="en-PK" i="0">
                <a:latin typeface="Symbol" panose="05050102010706020507" pitchFamily="18" charset="2"/>
              </a:rPr>
              <a:t>f</a:t>
            </a:r>
            <a:r>
              <a:rPr lang="en-US" altLang="en-PK" i="0">
                <a:latin typeface="Times New Roman" panose="02020603050405020304" pitchFamily="18" charset="0"/>
              </a:rPr>
              <a:t> = 0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E1C8699-0E3D-EE0F-D0D1-6F28CF88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828801"/>
            <a:ext cx="30041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PK" i="0">
                <a:latin typeface="Times New Roman" panose="02020603050405020304" pitchFamily="18" charset="0"/>
              </a:rPr>
              <a:t> P latch is transparent </a:t>
            </a:r>
            <a:br>
              <a:rPr lang="en-US" altLang="en-PK" i="0">
                <a:latin typeface="Times New Roman" panose="02020603050405020304" pitchFamily="18" charset="0"/>
              </a:rPr>
            </a:br>
            <a:r>
              <a:rPr lang="en-US" altLang="en-PK" i="0">
                <a:latin typeface="Times New Roman" panose="02020603050405020304" pitchFamily="18" charset="0"/>
              </a:rPr>
              <a:t>when </a:t>
            </a:r>
            <a:r>
              <a:rPr lang="en-US" altLang="en-PK" i="0">
                <a:latin typeface="Symbol" panose="05050102010706020507" pitchFamily="18" charset="2"/>
              </a:rPr>
              <a:t>f</a:t>
            </a:r>
            <a:r>
              <a:rPr lang="en-US" altLang="en-PK" i="0"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8199" name="Rectangle 9">
            <a:extLst>
              <a:ext uri="{FF2B5EF4-FFF2-40B4-BE49-F238E27FC236}">
                <a16:creationId xmlns:a16="http://schemas.microsoft.com/office/drawing/2014/main" id="{87D9DC43-F6AE-BE6E-DC10-A7A13D265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939" y="3271838"/>
            <a:ext cx="795337" cy="1579562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00" name="Rectangle 10">
            <a:extLst>
              <a:ext uri="{FF2B5EF4-FFF2-40B4-BE49-F238E27FC236}">
                <a16:creationId xmlns:a16="http://schemas.microsoft.com/office/drawing/2014/main" id="{DFBE2E3E-2CA8-7828-7EC0-56C60A9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3706813"/>
            <a:ext cx="677862" cy="709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01" name="Rectangle 11">
            <a:extLst>
              <a:ext uri="{FF2B5EF4-FFF2-40B4-BE49-F238E27FC236}">
                <a16:creationId xmlns:a16="http://schemas.microsoft.com/office/drawing/2014/main" id="{3A2BC8BC-98F3-CCCC-4BE7-BAE47BA19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3730625"/>
            <a:ext cx="2035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200" i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en-US" altLang="en-PK"/>
          </a:p>
        </p:txBody>
      </p:sp>
      <p:sp>
        <p:nvSpPr>
          <p:cNvPr id="8202" name="Rectangle 12">
            <a:extLst>
              <a:ext uri="{FF2B5EF4-FFF2-40B4-BE49-F238E27FC236}">
                <a16:creationId xmlns:a16="http://schemas.microsoft.com/office/drawing/2014/main" id="{CCBE09CA-8EEC-5339-E2CF-5B99E973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6" y="4065588"/>
            <a:ext cx="6428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Latch</a:t>
            </a:r>
            <a:endParaRPr lang="en-US" altLang="en-PK"/>
          </a:p>
        </p:txBody>
      </p:sp>
      <p:sp>
        <p:nvSpPr>
          <p:cNvPr id="8203" name="Freeform 13">
            <a:extLst>
              <a:ext uri="{FF2B5EF4-FFF2-40B4-BE49-F238E27FC236}">
                <a16:creationId xmlns:a16="http://schemas.microsoft.com/office/drawing/2014/main" id="{562E5702-2EA4-45EC-26F7-7B8FE4E66911}"/>
              </a:ext>
            </a:extLst>
          </p:cNvPr>
          <p:cNvSpPr>
            <a:spLocks/>
          </p:cNvSpPr>
          <p:nvPr/>
        </p:nvSpPr>
        <p:spPr bwMode="auto">
          <a:xfrm>
            <a:off x="5137150" y="3667125"/>
            <a:ext cx="2374900" cy="788988"/>
          </a:xfrm>
          <a:custGeom>
            <a:avLst/>
            <a:gdLst>
              <a:gd name="T0" fmla="*/ 0 w 1496"/>
              <a:gd name="T1" fmla="*/ 627520142 h 497"/>
              <a:gd name="T2" fmla="*/ 10080625 w 1496"/>
              <a:gd name="T3" fmla="*/ 556955740 h 497"/>
              <a:gd name="T4" fmla="*/ 40322499 w 1496"/>
              <a:gd name="T5" fmla="*/ 493951015 h 497"/>
              <a:gd name="T6" fmla="*/ 88206259 w 1496"/>
              <a:gd name="T7" fmla="*/ 430947878 h 497"/>
              <a:gd name="T8" fmla="*/ 158769048 w 1496"/>
              <a:gd name="T9" fmla="*/ 370464005 h 497"/>
              <a:gd name="T10" fmla="*/ 249494693 w 1496"/>
              <a:gd name="T11" fmla="*/ 312499596 h 497"/>
              <a:gd name="T12" fmla="*/ 355342808 w 1496"/>
              <a:gd name="T13" fmla="*/ 254536773 h 497"/>
              <a:gd name="T14" fmla="*/ 483870041 w 1496"/>
              <a:gd name="T15" fmla="*/ 206652942 h 497"/>
              <a:gd name="T16" fmla="*/ 622477795 w 1496"/>
              <a:gd name="T17" fmla="*/ 158770749 h 497"/>
              <a:gd name="T18" fmla="*/ 776208070 w 1496"/>
              <a:gd name="T19" fmla="*/ 115927282 h 497"/>
              <a:gd name="T20" fmla="*/ 942538527 w 1496"/>
              <a:gd name="T21" fmla="*/ 78125693 h 497"/>
              <a:gd name="T22" fmla="*/ 1118949407 w 1496"/>
              <a:gd name="T23" fmla="*/ 52924120 h 497"/>
              <a:gd name="T24" fmla="*/ 1305440908 w 1496"/>
              <a:gd name="T25" fmla="*/ 25201578 h 497"/>
              <a:gd name="T26" fmla="*/ 1491932410 w 1496"/>
              <a:gd name="T27" fmla="*/ 10080632 h 497"/>
              <a:gd name="T28" fmla="*/ 1688504930 w 1496"/>
              <a:gd name="T29" fmla="*/ 0 h 497"/>
              <a:gd name="T30" fmla="*/ 1885077053 w 1496"/>
              <a:gd name="T31" fmla="*/ 0 h 497"/>
              <a:gd name="T32" fmla="*/ 2081649177 w 1496"/>
              <a:gd name="T33" fmla="*/ 0 h 497"/>
              <a:gd name="T34" fmla="*/ 2147483647 w 1496"/>
              <a:gd name="T35" fmla="*/ 10080632 h 497"/>
              <a:gd name="T36" fmla="*/ 2147483647 w 1496"/>
              <a:gd name="T37" fmla="*/ 25201578 h 497"/>
              <a:gd name="T38" fmla="*/ 2147483647 w 1496"/>
              <a:gd name="T39" fmla="*/ 52924120 h 497"/>
              <a:gd name="T40" fmla="*/ 2147483647 w 1496"/>
              <a:gd name="T41" fmla="*/ 78125693 h 497"/>
              <a:gd name="T42" fmla="*/ 2147483647 w 1496"/>
              <a:gd name="T43" fmla="*/ 115927282 h 497"/>
              <a:gd name="T44" fmla="*/ 2147483647 w 1496"/>
              <a:gd name="T45" fmla="*/ 158770749 h 497"/>
              <a:gd name="T46" fmla="*/ 2147483647 w 1496"/>
              <a:gd name="T47" fmla="*/ 206652942 h 497"/>
              <a:gd name="T48" fmla="*/ 2147483647 w 1496"/>
              <a:gd name="T49" fmla="*/ 254536773 h 497"/>
              <a:gd name="T50" fmla="*/ 2147483647 w 1496"/>
              <a:gd name="T51" fmla="*/ 312499596 h 497"/>
              <a:gd name="T52" fmla="*/ 2147483647 w 1496"/>
              <a:gd name="T53" fmla="*/ 370464005 h 497"/>
              <a:gd name="T54" fmla="*/ 2147483647 w 1496"/>
              <a:gd name="T55" fmla="*/ 430947878 h 497"/>
              <a:gd name="T56" fmla="*/ 2147483647 w 1496"/>
              <a:gd name="T57" fmla="*/ 493951015 h 497"/>
              <a:gd name="T58" fmla="*/ 2147483647 w 1496"/>
              <a:gd name="T59" fmla="*/ 556955740 h 497"/>
              <a:gd name="T60" fmla="*/ 2147483647 w 1496"/>
              <a:gd name="T61" fmla="*/ 627520142 h 497"/>
              <a:gd name="T62" fmla="*/ 2147483647 w 1496"/>
              <a:gd name="T63" fmla="*/ 690523279 h 497"/>
              <a:gd name="T64" fmla="*/ 2147483647 w 1496"/>
              <a:gd name="T65" fmla="*/ 753528003 h 497"/>
              <a:gd name="T66" fmla="*/ 2147483647 w 1496"/>
              <a:gd name="T67" fmla="*/ 819052091 h 497"/>
              <a:gd name="T68" fmla="*/ 2147483647 w 1496"/>
              <a:gd name="T69" fmla="*/ 882055427 h 497"/>
              <a:gd name="T70" fmla="*/ 2147483647 w 1496"/>
              <a:gd name="T71" fmla="*/ 940019837 h 497"/>
              <a:gd name="T72" fmla="*/ 2147483647 w 1496"/>
              <a:gd name="T73" fmla="*/ 992942345 h 497"/>
              <a:gd name="T74" fmla="*/ 2147483647 w 1496"/>
              <a:gd name="T75" fmla="*/ 1045866440 h 497"/>
              <a:gd name="T76" fmla="*/ 2147483647 w 1496"/>
              <a:gd name="T77" fmla="*/ 1093748634 h 497"/>
              <a:gd name="T78" fmla="*/ 2147483647 w 1496"/>
              <a:gd name="T79" fmla="*/ 1131551786 h 497"/>
              <a:gd name="T80" fmla="*/ 2147483647 w 1496"/>
              <a:gd name="T81" fmla="*/ 1169353351 h 497"/>
              <a:gd name="T82" fmla="*/ 2147483647 w 1496"/>
              <a:gd name="T83" fmla="*/ 1199595237 h 497"/>
              <a:gd name="T84" fmla="*/ 2147483647 w 1496"/>
              <a:gd name="T85" fmla="*/ 1222277446 h 497"/>
              <a:gd name="T86" fmla="*/ 2147483647 w 1496"/>
              <a:gd name="T87" fmla="*/ 1237398390 h 497"/>
              <a:gd name="T88" fmla="*/ 2081649177 w 1496"/>
              <a:gd name="T89" fmla="*/ 1247479019 h 497"/>
              <a:gd name="T90" fmla="*/ 1885077053 w 1496"/>
              <a:gd name="T91" fmla="*/ 1252519333 h 497"/>
              <a:gd name="T92" fmla="*/ 1688504930 w 1496"/>
              <a:gd name="T93" fmla="*/ 1247479019 h 497"/>
              <a:gd name="T94" fmla="*/ 1491932410 w 1496"/>
              <a:gd name="T95" fmla="*/ 1237398390 h 497"/>
              <a:gd name="T96" fmla="*/ 1305440908 w 1496"/>
              <a:gd name="T97" fmla="*/ 1222277446 h 497"/>
              <a:gd name="T98" fmla="*/ 1118949407 w 1496"/>
              <a:gd name="T99" fmla="*/ 1199595237 h 497"/>
              <a:gd name="T100" fmla="*/ 942538527 w 1496"/>
              <a:gd name="T101" fmla="*/ 1169353351 h 497"/>
              <a:gd name="T102" fmla="*/ 776208070 w 1496"/>
              <a:gd name="T103" fmla="*/ 1131551786 h 497"/>
              <a:gd name="T104" fmla="*/ 622477795 w 1496"/>
              <a:gd name="T105" fmla="*/ 1093748634 h 497"/>
              <a:gd name="T106" fmla="*/ 483870041 w 1496"/>
              <a:gd name="T107" fmla="*/ 1045866440 h 497"/>
              <a:gd name="T108" fmla="*/ 355342808 w 1496"/>
              <a:gd name="T109" fmla="*/ 992942345 h 497"/>
              <a:gd name="T110" fmla="*/ 249494693 w 1496"/>
              <a:gd name="T111" fmla="*/ 940019837 h 497"/>
              <a:gd name="T112" fmla="*/ 158769048 w 1496"/>
              <a:gd name="T113" fmla="*/ 882055427 h 497"/>
              <a:gd name="T114" fmla="*/ 88206259 w 1496"/>
              <a:gd name="T115" fmla="*/ 819052091 h 497"/>
              <a:gd name="T116" fmla="*/ 40322499 w 1496"/>
              <a:gd name="T117" fmla="*/ 753528003 h 497"/>
              <a:gd name="T118" fmla="*/ 10080625 w 1496"/>
              <a:gd name="T119" fmla="*/ 690523279 h 497"/>
              <a:gd name="T120" fmla="*/ 0 w 1496"/>
              <a:gd name="T121" fmla="*/ 627520142 h 49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96"/>
              <a:gd name="T184" fmla="*/ 0 h 497"/>
              <a:gd name="T185" fmla="*/ 1496 w 1496"/>
              <a:gd name="T186" fmla="*/ 497 h 497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96" h="497">
                <a:moveTo>
                  <a:pt x="0" y="249"/>
                </a:moveTo>
                <a:lnTo>
                  <a:pt x="4" y="221"/>
                </a:lnTo>
                <a:lnTo>
                  <a:pt x="16" y="196"/>
                </a:lnTo>
                <a:lnTo>
                  <a:pt x="35" y="171"/>
                </a:lnTo>
                <a:lnTo>
                  <a:pt x="63" y="147"/>
                </a:lnTo>
                <a:lnTo>
                  <a:pt x="99" y="124"/>
                </a:lnTo>
                <a:lnTo>
                  <a:pt x="141" y="101"/>
                </a:lnTo>
                <a:lnTo>
                  <a:pt x="192" y="82"/>
                </a:lnTo>
                <a:lnTo>
                  <a:pt x="247" y="63"/>
                </a:lnTo>
                <a:lnTo>
                  <a:pt x="308" y="46"/>
                </a:lnTo>
                <a:lnTo>
                  <a:pt x="374" y="31"/>
                </a:lnTo>
                <a:lnTo>
                  <a:pt x="444" y="21"/>
                </a:lnTo>
                <a:lnTo>
                  <a:pt x="518" y="10"/>
                </a:lnTo>
                <a:lnTo>
                  <a:pt x="592" y="4"/>
                </a:lnTo>
                <a:lnTo>
                  <a:pt x="670" y="0"/>
                </a:lnTo>
                <a:lnTo>
                  <a:pt x="748" y="0"/>
                </a:lnTo>
                <a:lnTo>
                  <a:pt x="826" y="0"/>
                </a:lnTo>
                <a:lnTo>
                  <a:pt x="904" y="4"/>
                </a:lnTo>
                <a:lnTo>
                  <a:pt x="981" y="10"/>
                </a:lnTo>
                <a:lnTo>
                  <a:pt x="1052" y="21"/>
                </a:lnTo>
                <a:lnTo>
                  <a:pt x="1122" y="31"/>
                </a:lnTo>
                <a:lnTo>
                  <a:pt x="1188" y="46"/>
                </a:lnTo>
                <a:lnTo>
                  <a:pt x="1249" y="63"/>
                </a:lnTo>
                <a:lnTo>
                  <a:pt x="1304" y="82"/>
                </a:lnTo>
                <a:lnTo>
                  <a:pt x="1355" y="101"/>
                </a:lnTo>
                <a:lnTo>
                  <a:pt x="1397" y="124"/>
                </a:lnTo>
                <a:lnTo>
                  <a:pt x="1433" y="147"/>
                </a:lnTo>
                <a:lnTo>
                  <a:pt x="1461" y="171"/>
                </a:lnTo>
                <a:lnTo>
                  <a:pt x="1482" y="196"/>
                </a:lnTo>
                <a:lnTo>
                  <a:pt x="1494" y="221"/>
                </a:lnTo>
                <a:lnTo>
                  <a:pt x="1496" y="249"/>
                </a:lnTo>
                <a:lnTo>
                  <a:pt x="1494" y="274"/>
                </a:lnTo>
                <a:lnTo>
                  <a:pt x="1482" y="299"/>
                </a:lnTo>
                <a:lnTo>
                  <a:pt x="1461" y="325"/>
                </a:lnTo>
                <a:lnTo>
                  <a:pt x="1433" y="350"/>
                </a:lnTo>
                <a:lnTo>
                  <a:pt x="1397" y="373"/>
                </a:lnTo>
                <a:lnTo>
                  <a:pt x="1355" y="394"/>
                </a:lnTo>
                <a:lnTo>
                  <a:pt x="1304" y="415"/>
                </a:lnTo>
                <a:lnTo>
                  <a:pt x="1249" y="434"/>
                </a:lnTo>
                <a:lnTo>
                  <a:pt x="1188" y="449"/>
                </a:lnTo>
                <a:lnTo>
                  <a:pt x="1122" y="464"/>
                </a:lnTo>
                <a:lnTo>
                  <a:pt x="1052" y="476"/>
                </a:lnTo>
                <a:lnTo>
                  <a:pt x="981" y="485"/>
                </a:lnTo>
                <a:lnTo>
                  <a:pt x="904" y="491"/>
                </a:lnTo>
                <a:lnTo>
                  <a:pt x="826" y="495"/>
                </a:lnTo>
                <a:lnTo>
                  <a:pt x="748" y="497"/>
                </a:lnTo>
                <a:lnTo>
                  <a:pt x="670" y="495"/>
                </a:lnTo>
                <a:lnTo>
                  <a:pt x="592" y="491"/>
                </a:lnTo>
                <a:lnTo>
                  <a:pt x="518" y="485"/>
                </a:lnTo>
                <a:lnTo>
                  <a:pt x="444" y="476"/>
                </a:lnTo>
                <a:lnTo>
                  <a:pt x="374" y="464"/>
                </a:lnTo>
                <a:lnTo>
                  <a:pt x="308" y="449"/>
                </a:lnTo>
                <a:lnTo>
                  <a:pt x="247" y="434"/>
                </a:lnTo>
                <a:lnTo>
                  <a:pt x="192" y="415"/>
                </a:lnTo>
                <a:lnTo>
                  <a:pt x="141" y="394"/>
                </a:lnTo>
                <a:lnTo>
                  <a:pt x="99" y="373"/>
                </a:lnTo>
                <a:lnTo>
                  <a:pt x="63" y="350"/>
                </a:lnTo>
                <a:lnTo>
                  <a:pt x="35" y="325"/>
                </a:lnTo>
                <a:lnTo>
                  <a:pt x="16" y="299"/>
                </a:lnTo>
                <a:lnTo>
                  <a:pt x="4" y="274"/>
                </a:lnTo>
                <a:lnTo>
                  <a:pt x="0" y="249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04" name="Rectangle 14">
            <a:extLst>
              <a:ext uri="{FF2B5EF4-FFF2-40B4-BE49-F238E27FC236}">
                <a16:creationId xmlns:a16="http://schemas.microsoft.com/office/drawing/2014/main" id="{BF310893-0BF6-1E90-10A9-ABCF08A01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1" y="3875088"/>
            <a:ext cx="69532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05" name="Rectangle 15">
            <a:extLst>
              <a:ext uri="{FF2B5EF4-FFF2-40B4-BE49-F238E27FC236}">
                <a16:creationId xmlns:a16="http://schemas.microsoft.com/office/drawing/2014/main" id="{B863B9A5-5E8A-1DA8-74E4-F9E6AD0A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9" y="3897313"/>
            <a:ext cx="658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Logic</a:t>
            </a:r>
            <a:endParaRPr lang="en-US" altLang="en-PK"/>
          </a:p>
        </p:txBody>
      </p:sp>
      <p:sp>
        <p:nvSpPr>
          <p:cNvPr id="8206" name="Freeform 16">
            <a:extLst>
              <a:ext uri="{FF2B5EF4-FFF2-40B4-BE49-F238E27FC236}">
                <a16:creationId xmlns:a16="http://schemas.microsoft.com/office/drawing/2014/main" id="{14A09E9D-F672-B7FB-DB01-8B82F75EC6F1}"/>
              </a:ext>
            </a:extLst>
          </p:cNvPr>
          <p:cNvSpPr>
            <a:spLocks/>
          </p:cNvSpPr>
          <p:nvPr/>
        </p:nvSpPr>
        <p:spPr bwMode="auto">
          <a:xfrm>
            <a:off x="5137150" y="5246689"/>
            <a:ext cx="2374900" cy="790575"/>
          </a:xfrm>
          <a:custGeom>
            <a:avLst/>
            <a:gdLst>
              <a:gd name="T0" fmla="*/ 0 w 1496"/>
              <a:gd name="T1" fmla="*/ 627519745 h 498"/>
              <a:gd name="T2" fmla="*/ 10080625 w 1496"/>
              <a:gd name="T3" fmla="*/ 564515060 h 498"/>
              <a:gd name="T4" fmla="*/ 40322499 w 1496"/>
              <a:gd name="T5" fmla="*/ 498991014 h 498"/>
              <a:gd name="T6" fmla="*/ 88206259 w 1496"/>
              <a:gd name="T7" fmla="*/ 435987917 h 498"/>
              <a:gd name="T8" fmla="*/ 158769048 w 1496"/>
              <a:gd name="T9" fmla="*/ 372983133 h 498"/>
              <a:gd name="T10" fmla="*/ 249494693 w 1496"/>
              <a:gd name="T11" fmla="*/ 312499398 h 498"/>
              <a:gd name="T12" fmla="*/ 355342808 w 1496"/>
              <a:gd name="T13" fmla="*/ 259576923 h 498"/>
              <a:gd name="T14" fmla="*/ 483870041 w 1496"/>
              <a:gd name="T15" fmla="*/ 206652811 h 498"/>
              <a:gd name="T16" fmla="*/ 622477795 w 1496"/>
              <a:gd name="T17" fmla="*/ 158769061 h 498"/>
              <a:gd name="T18" fmla="*/ 776208070 w 1496"/>
              <a:gd name="T19" fmla="*/ 123488469 h 498"/>
              <a:gd name="T20" fmla="*/ 942538527 w 1496"/>
              <a:gd name="T21" fmla="*/ 85685316 h 498"/>
              <a:gd name="T22" fmla="*/ 1118949407 w 1496"/>
              <a:gd name="T23" fmla="*/ 52924087 h 498"/>
              <a:gd name="T24" fmla="*/ 1305440908 w 1496"/>
              <a:gd name="T25" fmla="*/ 32762829 h 498"/>
              <a:gd name="T26" fmla="*/ 1491932410 w 1496"/>
              <a:gd name="T27" fmla="*/ 15120940 h 498"/>
              <a:gd name="T28" fmla="*/ 1688504930 w 1496"/>
              <a:gd name="T29" fmla="*/ 5040313 h 498"/>
              <a:gd name="T30" fmla="*/ 1885077053 w 1496"/>
              <a:gd name="T31" fmla="*/ 0 h 498"/>
              <a:gd name="T32" fmla="*/ 2081649177 w 1496"/>
              <a:gd name="T33" fmla="*/ 5040313 h 498"/>
              <a:gd name="T34" fmla="*/ 2147483647 w 1496"/>
              <a:gd name="T35" fmla="*/ 15120940 h 498"/>
              <a:gd name="T36" fmla="*/ 2147483647 w 1496"/>
              <a:gd name="T37" fmla="*/ 32762829 h 498"/>
              <a:gd name="T38" fmla="*/ 2147483647 w 1496"/>
              <a:gd name="T39" fmla="*/ 52924087 h 498"/>
              <a:gd name="T40" fmla="*/ 2147483647 w 1496"/>
              <a:gd name="T41" fmla="*/ 85685316 h 498"/>
              <a:gd name="T42" fmla="*/ 2147483647 w 1496"/>
              <a:gd name="T43" fmla="*/ 123488469 h 498"/>
              <a:gd name="T44" fmla="*/ 2147483647 w 1496"/>
              <a:gd name="T45" fmla="*/ 158769061 h 498"/>
              <a:gd name="T46" fmla="*/ 2147483647 w 1496"/>
              <a:gd name="T47" fmla="*/ 206652811 h 498"/>
              <a:gd name="T48" fmla="*/ 2147483647 w 1496"/>
              <a:gd name="T49" fmla="*/ 259576923 h 498"/>
              <a:gd name="T50" fmla="*/ 2147483647 w 1496"/>
              <a:gd name="T51" fmla="*/ 312499398 h 498"/>
              <a:gd name="T52" fmla="*/ 2147483647 w 1496"/>
              <a:gd name="T53" fmla="*/ 372983133 h 498"/>
              <a:gd name="T54" fmla="*/ 2147483647 w 1496"/>
              <a:gd name="T55" fmla="*/ 435987917 h 498"/>
              <a:gd name="T56" fmla="*/ 2147483647 w 1496"/>
              <a:gd name="T57" fmla="*/ 498991014 h 498"/>
              <a:gd name="T58" fmla="*/ 2147483647 w 1496"/>
              <a:gd name="T59" fmla="*/ 564515060 h 498"/>
              <a:gd name="T60" fmla="*/ 2147483647 w 1496"/>
              <a:gd name="T61" fmla="*/ 627519745 h 498"/>
              <a:gd name="T62" fmla="*/ 2147483647 w 1496"/>
              <a:gd name="T63" fmla="*/ 695563153 h 498"/>
              <a:gd name="T64" fmla="*/ 2147483647 w 1496"/>
              <a:gd name="T65" fmla="*/ 761087199 h 498"/>
              <a:gd name="T66" fmla="*/ 2147483647 w 1496"/>
              <a:gd name="T67" fmla="*/ 824091884 h 498"/>
              <a:gd name="T68" fmla="*/ 2147483647 w 1496"/>
              <a:gd name="T69" fmla="*/ 882054868 h 498"/>
              <a:gd name="T70" fmla="*/ 2147483647 w 1496"/>
              <a:gd name="T71" fmla="*/ 940019241 h 498"/>
              <a:gd name="T72" fmla="*/ 2147483647 w 1496"/>
              <a:gd name="T73" fmla="*/ 997982027 h 498"/>
              <a:gd name="T74" fmla="*/ 2147483647 w 1496"/>
              <a:gd name="T75" fmla="*/ 1045865778 h 498"/>
              <a:gd name="T76" fmla="*/ 2147483647 w 1496"/>
              <a:gd name="T77" fmla="*/ 1093747941 h 498"/>
              <a:gd name="T78" fmla="*/ 2147483647 w 1496"/>
              <a:gd name="T79" fmla="*/ 1136591381 h 498"/>
              <a:gd name="T80" fmla="*/ 2147483647 w 1496"/>
              <a:gd name="T81" fmla="*/ 1169352610 h 498"/>
              <a:gd name="T82" fmla="*/ 2147483647 w 1496"/>
              <a:gd name="T83" fmla="*/ 1202115427 h 498"/>
              <a:gd name="T84" fmla="*/ 2147483647 w 1496"/>
              <a:gd name="T85" fmla="*/ 1227316984 h 498"/>
              <a:gd name="T86" fmla="*/ 2147483647 w 1496"/>
              <a:gd name="T87" fmla="*/ 1242437917 h 498"/>
              <a:gd name="T88" fmla="*/ 2081649177 w 1496"/>
              <a:gd name="T89" fmla="*/ 1255037902 h 498"/>
              <a:gd name="T90" fmla="*/ 1885077053 w 1496"/>
              <a:gd name="T91" fmla="*/ 1255037902 h 498"/>
              <a:gd name="T92" fmla="*/ 1688504930 w 1496"/>
              <a:gd name="T93" fmla="*/ 1255037902 h 498"/>
              <a:gd name="T94" fmla="*/ 1491932410 w 1496"/>
              <a:gd name="T95" fmla="*/ 1242437917 h 498"/>
              <a:gd name="T96" fmla="*/ 1305440908 w 1496"/>
              <a:gd name="T97" fmla="*/ 1227316984 h 498"/>
              <a:gd name="T98" fmla="*/ 1118949407 w 1496"/>
              <a:gd name="T99" fmla="*/ 1202115427 h 498"/>
              <a:gd name="T100" fmla="*/ 942538527 w 1496"/>
              <a:gd name="T101" fmla="*/ 1169352610 h 498"/>
              <a:gd name="T102" fmla="*/ 776208070 w 1496"/>
              <a:gd name="T103" fmla="*/ 1136591381 h 498"/>
              <a:gd name="T104" fmla="*/ 622477795 w 1496"/>
              <a:gd name="T105" fmla="*/ 1093747941 h 498"/>
              <a:gd name="T106" fmla="*/ 483870041 w 1496"/>
              <a:gd name="T107" fmla="*/ 1045865778 h 498"/>
              <a:gd name="T108" fmla="*/ 355342808 w 1496"/>
              <a:gd name="T109" fmla="*/ 997982027 h 498"/>
              <a:gd name="T110" fmla="*/ 249494693 w 1496"/>
              <a:gd name="T111" fmla="*/ 940019241 h 498"/>
              <a:gd name="T112" fmla="*/ 158769048 w 1496"/>
              <a:gd name="T113" fmla="*/ 882054868 h 498"/>
              <a:gd name="T114" fmla="*/ 88206259 w 1496"/>
              <a:gd name="T115" fmla="*/ 824091884 h 498"/>
              <a:gd name="T116" fmla="*/ 40322499 w 1496"/>
              <a:gd name="T117" fmla="*/ 761087199 h 498"/>
              <a:gd name="T118" fmla="*/ 10080625 w 1496"/>
              <a:gd name="T119" fmla="*/ 695563153 h 498"/>
              <a:gd name="T120" fmla="*/ 0 w 1496"/>
              <a:gd name="T121" fmla="*/ 627519745 h 49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1496"/>
              <a:gd name="T184" fmla="*/ 0 h 498"/>
              <a:gd name="T185" fmla="*/ 1496 w 1496"/>
              <a:gd name="T186" fmla="*/ 498 h 49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1496" h="498">
                <a:moveTo>
                  <a:pt x="0" y="249"/>
                </a:moveTo>
                <a:lnTo>
                  <a:pt x="4" y="224"/>
                </a:lnTo>
                <a:lnTo>
                  <a:pt x="16" y="198"/>
                </a:lnTo>
                <a:lnTo>
                  <a:pt x="35" y="173"/>
                </a:lnTo>
                <a:lnTo>
                  <a:pt x="63" y="148"/>
                </a:lnTo>
                <a:lnTo>
                  <a:pt x="99" y="124"/>
                </a:lnTo>
                <a:lnTo>
                  <a:pt x="141" y="103"/>
                </a:lnTo>
                <a:lnTo>
                  <a:pt x="192" y="82"/>
                </a:lnTo>
                <a:lnTo>
                  <a:pt x="247" y="63"/>
                </a:lnTo>
                <a:lnTo>
                  <a:pt x="308" y="49"/>
                </a:lnTo>
                <a:lnTo>
                  <a:pt x="374" y="34"/>
                </a:lnTo>
                <a:lnTo>
                  <a:pt x="444" y="21"/>
                </a:lnTo>
                <a:lnTo>
                  <a:pt x="518" y="13"/>
                </a:lnTo>
                <a:lnTo>
                  <a:pt x="592" y="6"/>
                </a:lnTo>
                <a:lnTo>
                  <a:pt x="670" y="2"/>
                </a:lnTo>
                <a:lnTo>
                  <a:pt x="748" y="0"/>
                </a:lnTo>
                <a:lnTo>
                  <a:pt x="826" y="2"/>
                </a:lnTo>
                <a:lnTo>
                  <a:pt x="904" y="6"/>
                </a:lnTo>
                <a:lnTo>
                  <a:pt x="981" y="13"/>
                </a:lnTo>
                <a:lnTo>
                  <a:pt x="1052" y="21"/>
                </a:lnTo>
                <a:lnTo>
                  <a:pt x="1122" y="34"/>
                </a:lnTo>
                <a:lnTo>
                  <a:pt x="1188" y="49"/>
                </a:lnTo>
                <a:lnTo>
                  <a:pt x="1249" y="63"/>
                </a:lnTo>
                <a:lnTo>
                  <a:pt x="1304" y="82"/>
                </a:lnTo>
                <a:lnTo>
                  <a:pt x="1355" y="103"/>
                </a:lnTo>
                <a:lnTo>
                  <a:pt x="1397" y="124"/>
                </a:lnTo>
                <a:lnTo>
                  <a:pt x="1433" y="148"/>
                </a:lnTo>
                <a:lnTo>
                  <a:pt x="1461" y="173"/>
                </a:lnTo>
                <a:lnTo>
                  <a:pt x="1482" y="198"/>
                </a:lnTo>
                <a:lnTo>
                  <a:pt x="1494" y="224"/>
                </a:lnTo>
                <a:lnTo>
                  <a:pt x="1496" y="249"/>
                </a:lnTo>
                <a:lnTo>
                  <a:pt x="1494" y="276"/>
                </a:lnTo>
                <a:lnTo>
                  <a:pt x="1482" y="302"/>
                </a:lnTo>
                <a:lnTo>
                  <a:pt x="1461" y="327"/>
                </a:lnTo>
                <a:lnTo>
                  <a:pt x="1433" y="350"/>
                </a:lnTo>
                <a:lnTo>
                  <a:pt x="1397" y="373"/>
                </a:lnTo>
                <a:lnTo>
                  <a:pt x="1355" y="396"/>
                </a:lnTo>
                <a:lnTo>
                  <a:pt x="1304" y="415"/>
                </a:lnTo>
                <a:lnTo>
                  <a:pt x="1249" y="434"/>
                </a:lnTo>
                <a:lnTo>
                  <a:pt x="1188" y="451"/>
                </a:lnTo>
                <a:lnTo>
                  <a:pt x="1122" y="464"/>
                </a:lnTo>
                <a:lnTo>
                  <a:pt x="1052" y="477"/>
                </a:lnTo>
                <a:lnTo>
                  <a:pt x="981" y="487"/>
                </a:lnTo>
                <a:lnTo>
                  <a:pt x="904" y="493"/>
                </a:lnTo>
                <a:lnTo>
                  <a:pt x="826" y="498"/>
                </a:lnTo>
                <a:lnTo>
                  <a:pt x="748" y="498"/>
                </a:lnTo>
                <a:lnTo>
                  <a:pt x="670" y="498"/>
                </a:lnTo>
                <a:lnTo>
                  <a:pt x="592" y="493"/>
                </a:lnTo>
                <a:lnTo>
                  <a:pt x="518" y="487"/>
                </a:lnTo>
                <a:lnTo>
                  <a:pt x="444" y="477"/>
                </a:lnTo>
                <a:lnTo>
                  <a:pt x="374" y="464"/>
                </a:lnTo>
                <a:lnTo>
                  <a:pt x="308" y="451"/>
                </a:lnTo>
                <a:lnTo>
                  <a:pt x="247" y="434"/>
                </a:lnTo>
                <a:lnTo>
                  <a:pt x="192" y="415"/>
                </a:lnTo>
                <a:lnTo>
                  <a:pt x="141" y="396"/>
                </a:lnTo>
                <a:lnTo>
                  <a:pt x="99" y="373"/>
                </a:lnTo>
                <a:lnTo>
                  <a:pt x="63" y="350"/>
                </a:lnTo>
                <a:lnTo>
                  <a:pt x="35" y="327"/>
                </a:lnTo>
                <a:lnTo>
                  <a:pt x="16" y="302"/>
                </a:lnTo>
                <a:lnTo>
                  <a:pt x="4" y="276"/>
                </a:lnTo>
                <a:lnTo>
                  <a:pt x="0" y="249"/>
                </a:lnTo>
                <a:close/>
              </a:path>
            </a:pathLst>
          </a:custGeom>
          <a:solidFill>
            <a:srgbClr val="FFFFFF"/>
          </a:solidFill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07" name="Rectangle 17">
            <a:extLst>
              <a:ext uri="{FF2B5EF4-FFF2-40B4-BE49-F238E27FC236}">
                <a16:creationId xmlns:a16="http://schemas.microsoft.com/office/drawing/2014/main" id="{BF667BCB-5854-53BC-5C1F-A8753FFD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1" y="5454650"/>
            <a:ext cx="69532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08" name="Rectangle 18">
            <a:extLst>
              <a:ext uri="{FF2B5EF4-FFF2-40B4-BE49-F238E27FC236}">
                <a16:creationId xmlns:a16="http://schemas.microsoft.com/office/drawing/2014/main" id="{17EB5565-D053-10C9-B818-F7046E09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9" y="5478463"/>
            <a:ext cx="658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Logic</a:t>
            </a:r>
            <a:endParaRPr lang="en-US" altLang="en-PK"/>
          </a:p>
        </p:txBody>
      </p:sp>
      <p:sp>
        <p:nvSpPr>
          <p:cNvPr id="8209" name="Rectangle 19">
            <a:extLst>
              <a:ext uri="{FF2B5EF4-FFF2-40B4-BE49-F238E27FC236}">
                <a16:creationId xmlns:a16="http://schemas.microsoft.com/office/drawing/2014/main" id="{4F1BBC0F-AC11-9FF2-5AB4-24460EF10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1" y="3271838"/>
            <a:ext cx="792163" cy="1579562"/>
          </a:xfrm>
          <a:prstGeom prst="rect">
            <a:avLst/>
          </a:prstGeom>
          <a:solidFill>
            <a:srgbClr val="FFFFFF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10" name="Rectangle 20">
            <a:extLst>
              <a:ext uri="{FF2B5EF4-FFF2-40B4-BE49-F238E27FC236}">
                <a16:creationId xmlns:a16="http://schemas.microsoft.com/office/drawing/2014/main" id="{70CA0151-2C18-C859-7AED-683653CC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1" y="3706813"/>
            <a:ext cx="677863" cy="7096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11" name="Rectangle 21">
            <a:extLst>
              <a:ext uri="{FF2B5EF4-FFF2-40B4-BE49-F238E27FC236}">
                <a16:creationId xmlns:a16="http://schemas.microsoft.com/office/drawing/2014/main" id="{0DF76C55-596D-0569-6990-3AD966683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88" y="3730625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200" i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en-US" altLang="en-PK"/>
          </a:p>
        </p:txBody>
      </p:sp>
      <p:sp>
        <p:nvSpPr>
          <p:cNvPr id="8212" name="Rectangle 22">
            <a:extLst>
              <a:ext uri="{FF2B5EF4-FFF2-40B4-BE49-F238E27FC236}">
                <a16:creationId xmlns:a16="http://schemas.microsoft.com/office/drawing/2014/main" id="{8A38383B-8EF5-882A-9FFC-D5E50779C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889" y="4065588"/>
            <a:ext cx="6428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200" i="0">
                <a:solidFill>
                  <a:srgbClr val="000000"/>
                </a:solidFill>
                <a:latin typeface="Times New Roman" panose="02020603050405020304" pitchFamily="18" charset="0"/>
              </a:rPr>
              <a:t>Latch</a:t>
            </a:r>
            <a:endParaRPr lang="en-US" altLang="en-PK"/>
          </a:p>
        </p:txBody>
      </p:sp>
      <p:sp>
        <p:nvSpPr>
          <p:cNvPr id="8213" name="Line 23">
            <a:extLst>
              <a:ext uri="{FF2B5EF4-FFF2-40B4-BE49-F238E27FC236}">
                <a16:creationId xmlns:a16="http://schemas.microsoft.com/office/drawing/2014/main" id="{AAB27AB5-2B41-63D2-2BDB-D69022E89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0276" y="4062414"/>
            <a:ext cx="2952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8214" name="Freeform 24">
            <a:extLst>
              <a:ext uri="{FF2B5EF4-FFF2-40B4-BE49-F238E27FC236}">
                <a16:creationId xmlns:a16="http://schemas.microsoft.com/office/drawing/2014/main" id="{DC94475F-D778-7EA1-7C66-B4C92A39EBAE}"/>
              </a:ext>
            </a:extLst>
          </p:cNvPr>
          <p:cNvSpPr>
            <a:spLocks/>
          </p:cNvSpPr>
          <p:nvPr/>
        </p:nvSpPr>
        <p:spPr bwMode="auto">
          <a:xfrm>
            <a:off x="5022850" y="4005263"/>
            <a:ext cx="114300" cy="112712"/>
          </a:xfrm>
          <a:custGeom>
            <a:avLst/>
            <a:gdLst>
              <a:gd name="T0" fmla="*/ 0 w 72"/>
              <a:gd name="T1" fmla="*/ 0 h 71"/>
              <a:gd name="T2" fmla="*/ 181451223 w 72"/>
              <a:gd name="T3" fmla="*/ 90725208 h 71"/>
              <a:gd name="T4" fmla="*/ 0 w 72"/>
              <a:gd name="T5" fmla="*/ 178929479 h 71"/>
              <a:gd name="T6" fmla="*/ 0 w 72"/>
              <a:gd name="T7" fmla="*/ 0 h 7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71"/>
              <a:gd name="T14" fmla="*/ 72 w 72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71">
                <a:moveTo>
                  <a:pt x="0" y="0"/>
                </a:moveTo>
                <a:lnTo>
                  <a:pt x="72" y="36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15" name="Line 25">
            <a:extLst>
              <a:ext uri="{FF2B5EF4-FFF2-40B4-BE49-F238E27FC236}">
                <a16:creationId xmlns:a16="http://schemas.microsoft.com/office/drawing/2014/main" id="{0E51DD1A-0378-A690-A324-FDCBF2683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4062414"/>
            <a:ext cx="3000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8216" name="Freeform 26">
            <a:extLst>
              <a:ext uri="{FF2B5EF4-FFF2-40B4-BE49-F238E27FC236}">
                <a16:creationId xmlns:a16="http://schemas.microsoft.com/office/drawing/2014/main" id="{658D1649-F3ED-9799-8328-0275EDCDDBEA}"/>
              </a:ext>
            </a:extLst>
          </p:cNvPr>
          <p:cNvSpPr>
            <a:spLocks/>
          </p:cNvSpPr>
          <p:nvPr/>
        </p:nvSpPr>
        <p:spPr bwMode="auto">
          <a:xfrm>
            <a:off x="7797800" y="4005263"/>
            <a:ext cx="114300" cy="112712"/>
          </a:xfrm>
          <a:custGeom>
            <a:avLst/>
            <a:gdLst>
              <a:gd name="T0" fmla="*/ 0 w 72"/>
              <a:gd name="T1" fmla="*/ 0 h 71"/>
              <a:gd name="T2" fmla="*/ 181451223 w 72"/>
              <a:gd name="T3" fmla="*/ 90725208 h 71"/>
              <a:gd name="T4" fmla="*/ 0 w 72"/>
              <a:gd name="T5" fmla="*/ 178929479 h 71"/>
              <a:gd name="T6" fmla="*/ 0 w 72"/>
              <a:gd name="T7" fmla="*/ 0 h 7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71"/>
              <a:gd name="T14" fmla="*/ 72 w 72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71">
                <a:moveTo>
                  <a:pt x="0" y="0"/>
                </a:moveTo>
                <a:lnTo>
                  <a:pt x="72" y="36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17" name="Line 27">
            <a:extLst>
              <a:ext uri="{FF2B5EF4-FFF2-40B4-BE49-F238E27FC236}">
                <a16:creationId xmlns:a16="http://schemas.microsoft.com/office/drawing/2014/main" id="{89D0C6CA-66AF-E9F5-4D2F-432175AC4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1" y="2873375"/>
            <a:ext cx="49577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8218" name="Line 28">
            <a:extLst>
              <a:ext uri="{FF2B5EF4-FFF2-40B4-BE49-F238E27FC236}">
                <a16:creationId xmlns:a16="http://schemas.microsoft.com/office/drawing/2014/main" id="{160BF273-19FA-C63A-1579-F880EA1F7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1189" y="2873376"/>
            <a:ext cx="1587" cy="398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8219" name="Freeform 30">
            <a:extLst>
              <a:ext uri="{FF2B5EF4-FFF2-40B4-BE49-F238E27FC236}">
                <a16:creationId xmlns:a16="http://schemas.microsoft.com/office/drawing/2014/main" id="{A391E132-7BF7-E5DF-55CA-89D30E9FFF1F}"/>
              </a:ext>
            </a:extLst>
          </p:cNvPr>
          <p:cNvSpPr>
            <a:spLocks/>
          </p:cNvSpPr>
          <p:nvPr/>
        </p:nvSpPr>
        <p:spPr bwMode="auto">
          <a:xfrm>
            <a:off x="4394200" y="2846388"/>
            <a:ext cx="57150" cy="57150"/>
          </a:xfrm>
          <a:custGeom>
            <a:avLst/>
            <a:gdLst>
              <a:gd name="T0" fmla="*/ 47882167 w 36"/>
              <a:gd name="T1" fmla="*/ 0 h 36"/>
              <a:gd name="T2" fmla="*/ 65524060 w 36"/>
              <a:gd name="T3" fmla="*/ 5040312 h 36"/>
              <a:gd name="T4" fmla="*/ 80644991 w 36"/>
              <a:gd name="T5" fmla="*/ 10080624 h 36"/>
              <a:gd name="T6" fmla="*/ 85685301 w 36"/>
              <a:gd name="T7" fmla="*/ 27720926 h 36"/>
              <a:gd name="T8" fmla="*/ 90725611 w 36"/>
              <a:gd name="T9" fmla="*/ 47882167 h 36"/>
              <a:gd name="T10" fmla="*/ 85685301 w 36"/>
              <a:gd name="T11" fmla="*/ 65524060 h 36"/>
              <a:gd name="T12" fmla="*/ 80644991 w 36"/>
              <a:gd name="T13" fmla="*/ 80644991 h 36"/>
              <a:gd name="T14" fmla="*/ 65524060 w 36"/>
              <a:gd name="T15" fmla="*/ 85685301 h 36"/>
              <a:gd name="T16" fmla="*/ 47882167 w 36"/>
              <a:gd name="T17" fmla="*/ 90725611 h 36"/>
              <a:gd name="T18" fmla="*/ 27720926 w 36"/>
              <a:gd name="T19" fmla="*/ 85685301 h 36"/>
              <a:gd name="T20" fmla="*/ 12599985 w 36"/>
              <a:gd name="T21" fmla="*/ 80644991 h 36"/>
              <a:gd name="T22" fmla="*/ 5040312 w 36"/>
              <a:gd name="T23" fmla="*/ 65524060 h 36"/>
              <a:gd name="T24" fmla="*/ 0 w 36"/>
              <a:gd name="T25" fmla="*/ 47882167 h 36"/>
              <a:gd name="T26" fmla="*/ 5040312 w 36"/>
              <a:gd name="T27" fmla="*/ 27720926 h 36"/>
              <a:gd name="T28" fmla="*/ 12599985 w 36"/>
              <a:gd name="T29" fmla="*/ 10080624 h 36"/>
              <a:gd name="T30" fmla="*/ 27720926 w 36"/>
              <a:gd name="T31" fmla="*/ 5040312 h 36"/>
              <a:gd name="T32" fmla="*/ 47882167 w 36"/>
              <a:gd name="T33" fmla="*/ 0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"/>
              <a:gd name="T52" fmla="*/ 0 h 36"/>
              <a:gd name="T53" fmla="*/ 36 w 36"/>
              <a:gd name="T54" fmla="*/ 36 h 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" h="36">
                <a:moveTo>
                  <a:pt x="19" y="0"/>
                </a:moveTo>
                <a:lnTo>
                  <a:pt x="26" y="2"/>
                </a:lnTo>
                <a:lnTo>
                  <a:pt x="32" y="4"/>
                </a:lnTo>
                <a:lnTo>
                  <a:pt x="34" y="11"/>
                </a:lnTo>
                <a:lnTo>
                  <a:pt x="36" y="19"/>
                </a:lnTo>
                <a:lnTo>
                  <a:pt x="34" y="26"/>
                </a:lnTo>
                <a:lnTo>
                  <a:pt x="32" y="32"/>
                </a:lnTo>
                <a:lnTo>
                  <a:pt x="26" y="34"/>
                </a:lnTo>
                <a:lnTo>
                  <a:pt x="19" y="36"/>
                </a:lnTo>
                <a:lnTo>
                  <a:pt x="11" y="34"/>
                </a:lnTo>
                <a:lnTo>
                  <a:pt x="5" y="32"/>
                </a:lnTo>
                <a:lnTo>
                  <a:pt x="2" y="26"/>
                </a:lnTo>
                <a:lnTo>
                  <a:pt x="0" y="19"/>
                </a:lnTo>
                <a:lnTo>
                  <a:pt x="2" y="11"/>
                </a:lnTo>
                <a:lnTo>
                  <a:pt x="5" y="4"/>
                </a:lnTo>
                <a:lnTo>
                  <a:pt x="11" y="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0" name="Freeform 31">
            <a:extLst>
              <a:ext uri="{FF2B5EF4-FFF2-40B4-BE49-F238E27FC236}">
                <a16:creationId xmlns:a16="http://schemas.microsoft.com/office/drawing/2014/main" id="{0D36F52A-31BC-452D-FACA-01430615D660}"/>
              </a:ext>
            </a:extLst>
          </p:cNvPr>
          <p:cNvSpPr>
            <a:spLocks/>
          </p:cNvSpPr>
          <p:nvPr/>
        </p:nvSpPr>
        <p:spPr bwMode="auto">
          <a:xfrm>
            <a:off x="4424364" y="2840038"/>
            <a:ext cx="33337" cy="36512"/>
          </a:xfrm>
          <a:custGeom>
            <a:avLst/>
            <a:gdLst>
              <a:gd name="T0" fmla="*/ 52921699 w 21"/>
              <a:gd name="T1" fmla="*/ 57962012 h 23"/>
              <a:gd name="T2" fmla="*/ 52921699 w 21"/>
              <a:gd name="T3" fmla="*/ 57962012 h 23"/>
              <a:gd name="T4" fmla="*/ 52921699 w 21"/>
              <a:gd name="T5" fmla="*/ 32760790 h 23"/>
              <a:gd name="T6" fmla="*/ 37800982 w 21"/>
              <a:gd name="T7" fmla="*/ 15120732 h 23"/>
              <a:gd name="T8" fmla="*/ 22680270 w 21"/>
              <a:gd name="T9" fmla="*/ 0 h 23"/>
              <a:gd name="T10" fmla="*/ 0 w 21"/>
              <a:gd name="T11" fmla="*/ 0 h 23"/>
              <a:gd name="T12" fmla="*/ 0 w 21"/>
              <a:gd name="T13" fmla="*/ 20160973 h 23"/>
              <a:gd name="T14" fmla="*/ 17640035 w 21"/>
              <a:gd name="T15" fmla="*/ 27720549 h 23"/>
              <a:gd name="T16" fmla="*/ 22680270 w 21"/>
              <a:gd name="T17" fmla="*/ 32760790 h 23"/>
              <a:gd name="T18" fmla="*/ 27720512 w 21"/>
              <a:gd name="T19" fmla="*/ 37801032 h 23"/>
              <a:gd name="T20" fmla="*/ 32760747 w 21"/>
              <a:gd name="T21" fmla="*/ 57962012 h 23"/>
              <a:gd name="T22" fmla="*/ 32760747 w 21"/>
              <a:gd name="T23" fmla="*/ 57962012 h 23"/>
              <a:gd name="T24" fmla="*/ 52921699 w 21"/>
              <a:gd name="T25" fmla="*/ 57962012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"/>
              <a:gd name="T40" fmla="*/ 0 h 23"/>
              <a:gd name="T41" fmla="*/ 21 w 21"/>
              <a:gd name="T42" fmla="*/ 23 h 2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" h="23">
                <a:moveTo>
                  <a:pt x="21" y="23"/>
                </a:moveTo>
                <a:lnTo>
                  <a:pt x="21" y="23"/>
                </a:lnTo>
                <a:lnTo>
                  <a:pt x="21" y="13"/>
                </a:lnTo>
                <a:lnTo>
                  <a:pt x="15" y="6"/>
                </a:lnTo>
                <a:lnTo>
                  <a:pt x="9" y="0"/>
                </a:lnTo>
                <a:lnTo>
                  <a:pt x="0" y="0"/>
                </a:lnTo>
                <a:lnTo>
                  <a:pt x="0" y="8"/>
                </a:lnTo>
                <a:lnTo>
                  <a:pt x="7" y="11"/>
                </a:lnTo>
                <a:lnTo>
                  <a:pt x="9" y="13"/>
                </a:lnTo>
                <a:lnTo>
                  <a:pt x="11" y="15"/>
                </a:lnTo>
                <a:lnTo>
                  <a:pt x="13" y="23"/>
                </a:lnTo>
                <a:lnTo>
                  <a:pt x="2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1" name="Freeform 32">
            <a:extLst>
              <a:ext uri="{FF2B5EF4-FFF2-40B4-BE49-F238E27FC236}">
                <a16:creationId xmlns:a16="http://schemas.microsoft.com/office/drawing/2014/main" id="{5460B47D-726B-AF7F-EB13-4F4D397F4240}"/>
              </a:ext>
            </a:extLst>
          </p:cNvPr>
          <p:cNvSpPr>
            <a:spLocks/>
          </p:cNvSpPr>
          <p:nvPr/>
        </p:nvSpPr>
        <p:spPr bwMode="auto">
          <a:xfrm>
            <a:off x="4424364" y="2876550"/>
            <a:ext cx="33337" cy="33338"/>
          </a:xfrm>
          <a:custGeom>
            <a:avLst/>
            <a:gdLst>
              <a:gd name="T0" fmla="*/ 0 w 21"/>
              <a:gd name="T1" fmla="*/ 52924874 h 21"/>
              <a:gd name="T2" fmla="*/ 0 w 21"/>
              <a:gd name="T3" fmla="*/ 52924874 h 21"/>
              <a:gd name="T4" fmla="*/ 22680270 w 21"/>
              <a:gd name="T5" fmla="*/ 52924874 h 21"/>
              <a:gd name="T6" fmla="*/ 37800982 w 21"/>
              <a:gd name="T7" fmla="*/ 37803703 h 21"/>
              <a:gd name="T8" fmla="*/ 52921699 w 21"/>
              <a:gd name="T9" fmla="*/ 22682538 h 21"/>
              <a:gd name="T10" fmla="*/ 52921699 w 21"/>
              <a:gd name="T11" fmla="*/ 0 h 21"/>
              <a:gd name="T12" fmla="*/ 32760747 w 21"/>
              <a:gd name="T13" fmla="*/ 0 h 21"/>
              <a:gd name="T14" fmla="*/ 27720512 w 21"/>
              <a:gd name="T15" fmla="*/ 17642152 h 21"/>
              <a:gd name="T16" fmla="*/ 22680270 w 21"/>
              <a:gd name="T17" fmla="*/ 22682538 h 21"/>
              <a:gd name="T18" fmla="*/ 17640035 w 21"/>
              <a:gd name="T19" fmla="*/ 27722931 h 21"/>
              <a:gd name="T20" fmla="*/ 0 w 21"/>
              <a:gd name="T21" fmla="*/ 32763317 h 21"/>
              <a:gd name="T22" fmla="*/ 0 w 21"/>
              <a:gd name="T23" fmla="*/ 32763317 h 21"/>
              <a:gd name="T24" fmla="*/ 0 w 21"/>
              <a:gd name="T25" fmla="*/ 52924874 h 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"/>
              <a:gd name="T40" fmla="*/ 0 h 21"/>
              <a:gd name="T41" fmla="*/ 21 w 21"/>
              <a:gd name="T42" fmla="*/ 21 h 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" h="21">
                <a:moveTo>
                  <a:pt x="0" y="21"/>
                </a:moveTo>
                <a:lnTo>
                  <a:pt x="0" y="21"/>
                </a:lnTo>
                <a:lnTo>
                  <a:pt x="9" y="21"/>
                </a:lnTo>
                <a:lnTo>
                  <a:pt x="15" y="15"/>
                </a:lnTo>
                <a:lnTo>
                  <a:pt x="21" y="9"/>
                </a:lnTo>
                <a:lnTo>
                  <a:pt x="21" y="0"/>
                </a:lnTo>
                <a:lnTo>
                  <a:pt x="13" y="0"/>
                </a:lnTo>
                <a:lnTo>
                  <a:pt x="11" y="7"/>
                </a:lnTo>
                <a:lnTo>
                  <a:pt x="9" y="9"/>
                </a:lnTo>
                <a:lnTo>
                  <a:pt x="7" y="11"/>
                </a:lnTo>
                <a:lnTo>
                  <a:pt x="0" y="13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2" name="Freeform 33">
            <a:extLst>
              <a:ext uri="{FF2B5EF4-FFF2-40B4-BE49-F238E27FC236}">
                <a16:creationId xmlns:a16="http://schemas.microsoft.com/office/drawing/2014/main" id="{410FD60E-4A01-60BE-3F5D-B9438237901A}"/>
              </a:ext>
            </a:extLst>
          </p:cNvPr>
          <p:cNvSpPr>
            <a:spLocks/>
          </p:cNvSpPr>
          <p:nvPr/>
        </p:nvSpPr>
        <p:spPr bwMode="auto">
          <a:xfrm>
            <a:off x="4387851" y="2876550"/>
            <a:ext cx="36513" cy="33338"/>
          </a:xfrm>
          <a:custGeom>
            <a:avLst/>
            <a:gdLst>
              <a:gd name="T0" fmla="*/ 0 w 23"/>
              <a:gd name="T1" fmla="*/ 0 h 21"/>
              <a:gd name="T2" fmla="*/ 0 w 23"/>
              <a:gd name="T3" fmla="*/ 0 h 21"/>
              <a:gd name="T4" fmla="*/ 0 w 23"/>
              <a:gd name="T5" fmla="*/ 22682538 h 21"/>
              <a:gd name="T6" fmla="*/ 15121146 w 23"/>
              <a:gd name="T7" fmla="*/ 37803703 h 21"/>
              <a:gd name="T8" fmla="*/ 32763275 w 23"/>
              <a:gd name="T9" fmla="*/ 52924874 h 21"/>
              <a:gd name="T10" fmla="*/ 57965187 w 23"/>
              <a:gd name="T11" fmla="*/ 52924874 h 21"/>
              <a:gd name="T12" fmla="*/ 57965187 w 23"/>
              <a:gd name="T13" fmla="*/ 32763317 h 21"/>
              <a:gd name="T14" fmla="*/ 37803655 w 23"/>
              <a:gd name="T15" fmla="*/ 27722931 h 21"/>
              <a:gd name="T16" fmla="*/ 32763275 w 23"/>
              <a:gd name="T17" fmla="*/ 22682538 h 21"/>
              <a:gd name="T18" fmla="*/ 27722895 w 23"/>
              <a:gd name="T19" fmla="*/ 17642152 h 21"/>
              <a:gd name="T20" fmla="*/ 22682509 w 23"/>
              <a:gd name="T21" fmla="*/ 0 h 21"/>
              <a:gd name="T22" fmla="*/ 22682509 w 23"/>
              <a:gd name="T23" fmla="*/ 0 h 21"/>
              <a:gd name="T24" fmla="*/ 0 w 23"/>
              <a:gd name="T25" fmla="*/ 0 h 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3"/>
              <a:gd name="T40" fmla="*/ 0 h 21"/>
              <a:gd name="T41" fmla="*/ 23 w 23"/>
              <a:gd name="T42" fmla="*/ 21 h 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3" h="21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6" y="15"/>
                </a:lnTo>
                <a:lnTo>
                  <a:pt x="13" y="21"/>
                </a:lnTo>
                <a:lnTo>
                  <a:pt x="23" y="21"/>
                </a:lnTo>
                <a:lnTo>
                  <a:pt x="23" y="13"/>
                </a:lnTo>
                <a:lnTo>
                  <a:pt x="15" y="11"/>
                </a:lnTo>
                <a:lnTo>
                  <a:pt x="13" y="9"/>
                </a:lnTo>
                <a:lnTo>
                  <a:pt x="11" y="7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3" name="Freeform 34">
            <a:extLst>
              <a:ext uri="{FF2B5EF4-FFF2-40B4-BE49-F238E27FC236}">
                <a16:creationId xmlns:a16="http://schemas.microsoft.com/office/drawing/2014/main" id="{F7D80FAC-ECDA-D4E2-C9B4-BBDF6E7DA7D0}"/>
              </a:ext>
            </a:extLst>
          </p:cNvPr>
          <p:cNvSpPr>
            <a:spLocks/>
          </p:cNvSpPr>
          <p:nvPr/>
        </p:nvSpPr>
        <p:spPr bwMode="auto">
          <a:xfrm>
            <a:off x="4387851" y="2840038"/>
            <a:ext cx="36513" cy="36512"/>
          </a:xfrm>
          <a:custGeom>
            <a:avLst/>
            <a:gdLst>
              <a:gd name="T0" fmla="*/ 57965187 w 23"/>
              <a:gd name="T1" fmla="*/ 0 h 23"/>
              <a:gd name="T2" fmla="*/ 57965187 w 23"/>
              <a:gd name="T3" fmla="*/ 0 h 23"/>
              <a:gd name="T4" fmla="*/ 32763275 w 23"/>
              <a:gd name="T5" fmla="*/ 0 h 23"/>
              <a:gd name="T6" fmla="*/ 15121146 w 23"/>
              <a:gd name="T7" fmla="*/ 15120732 h 23"/>
              <a:gd name="T8" fmla="*/ 0 w 23"/>
              <a:gd name="T9" fmla="*/ 32760790 h 23"/>
              <a:gd name="T10" fmla="*/ 0 w 23"/>
              <a:gd name="T11" fmla="*/ 57962012 h 23"/>
              <a:gd name="T12" fmla="*/ 22682509 w 23"/>
              <a:gd name="T13" fmla="*/ 57962012 h 23"/>
              <a:gd name="T14" fmla="*/ 27722895 w 23"/>
              <a:gd name="T15" fmla="*/ 37801032 h 23"/>
              <a:gd name="T16" fmla="*/ 32763275 w 23"/>
              <a:gd name="T17" fmla="*/ 32760790 h 23"/>
              <a:gd name="T18" fmla="*/ 37803655 w 23"/>
              <a:gd name="T19" fmla="*/ 27720549 h 23"/>
              <a:gd name="T20" fmla="*/ 57965187 w 23"/>
              <a:gd name="T21" fmla="*/ 20160973 h 23"/>
              <a:gd name="T22" fmla="*/ 57965187 w 23"/>
              <a:gd name="T23" fmla="*/ 20160973 h 23"/>
              <a:gd name="T24" fmla="*/ 57965187 w 23"/>
              <a:gd name="T25" fmla="*/ 0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3"/>
              <a:gd name="T40" fmla="*/ 0 h 23"/>
              <a:gd name="T41" fmla="*/ 23 w 23"/>
              <a:gd name="T42" fmla="*/ 23 h 2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3" h="23">
                <a:moveTo>
                  <a:pt x="23" y="0"/>
                </a:moveTo>
                <a:lnTo>
                  <a:pt x="23" y="0"/>
                </a:lnTo>
                <a:lnTo>
                  <a:pt x="13" y="0"/>
                </a:lnTo>
                <a:lnTo>
                  <a:pt x="6" y="6"/>
                </a:lnTo>
                <a:lnTo>
                  <a:pt x="0" y="13"/>
                </a:lnTo>
                <a:lnTo>
                  <a:pt x="0" y="23"/>
                </a:lnTo>
                <a:lnTo>
                  <a:pt x="9" y="23"/>
                </a:lnTo>
                <a:lnTo>
                  <a:pt x="11" y="15"/>
                </a:lnTo>
                <a:lnTo>
                  <a:pt x="13" y="13"/>
                </a:lnTo>
                <a:lnTo>
                  <a:pt x="15" y="11"/>
                </a:lnTo>
                <a:lnTo>
                  <a:pt x="23" y="8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4" name="Freeform 35">
            <a:extLst>
              <a:ext uri="{FF2B5EF4-FFF2-40B4-BE49-F238E27FC236}">
                <a16:creationId xmlns:a16="http://schemas.microsoft.com/office/drawing/2014/main" id="{2B782AA2-A4D0-128B-CA1A-E9F0366DAE90}"/>
              </a:ext>
            </a:extLst>
          </p:cNvPr>
          <p:cNvSpPr>
            <a:spLocks/>
          </p:cNvSpPr>
          <p:nvPr/>
        </p:nvSpPr>
        <p:spPr bwMode="auto">
          <a:xfrm>
            <a:off x="8278813" y="2846388"/>
            <a:ext cx="55562" cy="57150"/>
          </a:xfrm>
          <a:custGeom>
            <a:avLst/>
            <a:gdLst>
              <a:gd name="T0" fmla="*/ 47881736 w 35"/>
              <a:gd name="T1" fmla="*/ 0 h 36"/>
              <a:gd name="T2" fmla="*/ 63002543 w 35"/>
              <a:gd name="T3" fmla="*/ 5040312 h 36"/>
              <a:gd name="T4" fmla="*/ 78123338 w 35"/>
              <a:gd name="T5" fmla="*/ 10080624 h 36"/>
              <a:gd name="T6" fmla="*/ 83163603 w 35"/>
              <a:gd name="T7" fmla="*/ 27720926 h 36"/>
              <a:gd name="T8" fmla="*/ 88203868 w 35"/>
              <a:gd name="T9" fmla="*/ 47882167 h 36"/>
              <a:gd name="T10" fmla="*/ 83163603 w 35"/>
              <a:gd name="T11" fmla="*/ 65524060 h 36"/>
              <a:gd name="T12" fmla="*/ 78123338 w 35"/>
              <a:gd name="T13" fmla="*/ 80644991 h 36"/>
              <a:gd name="T14" fmla="*/ 63002543 w 35"/>
              <a:gd name="T15" fmla="*/ 85685301 h 36"/>
              <a:gd name="T16" fmla="*/ 47881736 w 35"/>
              <a:gd name="T17" fmla="*/ 90725611 h 36"/>
              <a:gd name="T18" fmla="*/ 25201331 w 35"/>
              <a:gd name="T19" fmla="*/ 85685301 h 36"/>
              <a:gd name="T20" fmla="*/ 10080533 w 35"/>
              <a:gd name="T21" fmla="*/ 80644991 h 36"/>
              <a:gd name="T22" fmla="*/ 5040266 w 35"/>
              <a:gd name="T23" fmla="*/ 65524060 h 36"/>
              <a:gd name="T24" fmla="*/ 0 w 35"/>
              <a:gd name="T25" fmla="*/ 47882167 h 36"/>
              <a:gd name="T26" fmla="*/ 5040266 w 35"/>
              <a:gd name="T27" fmla="*/ 27720926 h 36"/>
              <a:gd name="T28" fmla="*/ 10080533 w 35"/>
              <a:gd name="T29" fmla="*/ 10080624 h 36"/>
              <a:gd name="T30" fmla="*/ 25201331 w 35"/>
              <a:gd name="T31" fmla="*/ 5040312 h 36"/>
              <a:gd name="T32" fmla="*/ 47881736 w 35"/>
              <a:gd name="T33" fmla="*/ 0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5"/>
              <a:gd name="T52" fmla="*/ 0 h 36"/>
              <a:gd name="T53" fmla="*/ 35 w 35"/>
              <a:gd name="T54" fmla="*/ 36 h 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5" h="36">
                <a:moveTo>
                  <a:pt x="19" y="0"/>
                </a:moveTo>
                <a:lnTo>
                  <a:pt x="25" y="2"/>
                </a:lnTo>
                <a:lnTo>
                  <a:pt x="31" y="4"/>
                </a:lnTo>
                <a:lnTo>
                  <a:pt x="33" y="11"/>
                </a:lnTo>
                <a:lnTo>
                  <a:pt x="35" y="19"/>
                </a:lnTo>
                <a:lnTo>
                  <a:pt x="33" y="26"/>
                </a:lnTo>
                <a:lnTo>
                  <a:pt x="31" y="32"/>
                </a:lnTo>
                <a:lnTo>
                  <a:pt x="25" y="34"/>
                </a:lnTo>
                <a:lnTo>
                  <a:pt x="19" y="36"/>
                </a:lnTo>
                <a:lnTo>
                  <a:pt x="10" y="34"/>
                </a:lnTo>
                <a:lnTo>
                  <a:pt x="4" y="32"/>
                </a:lnTo>
                <a:lnTo>
                  <a:pt x="2" y="26"/>
                </a:lnTo>
                <a:lnTo>
                  <a:pt x="0" y="19"/>
                </a:lnTo>
                <a:lnTo>
                  <a:pt x="2" y="11"/>
                </a:lnTo>
                <a:lnTo>
                  <a:pt x="4" y="4"/>
                </a:lnTo>
                <a:lnTo>
                  <a:pt x="10" y="2"/>
                </a:lnTo>
                <a:lnTo>
                  <a:pt x="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5" name="Freeform 36">
            <a:extLst>
              <a:ext uri="{FF2B5EF4-FFF2-40B4-BE49-F238E27FC236}">
                <a16:creationId xmlns:a16="http://schemas.microsoft.com/office/drawing/2014/main" id="{94D8AA9F-9DCE-4A5F-8B2A-18B6CFC3FCD7}"/>
              </a:ext>
            </a:extLst>
          </p:cNvPr>
          <p:cNvSpPr>
            <a:spLocks/>
          </p:cNvSpPr>
          <p:nvPr/>
        </p:nvSpPr>
        <p:spPr bwMode="auto">
          <a:xfrm>
            <a:off x="8308975" y="2840038"/>
            <a:ext cx="33338" cy="36512"/>
          </a:xfrm>
          <a:custGeom>
            <a:avLst/>
            <a:gdLst>
              <a:gd name="T0" fmla="*/ 52924874 w 21"/>
              <a:gd name="T1" fmla="*/ 57962012 h 23"/>
              <a:gd name="T2" fmla="*/ 52924874 w 21"/>
              <a:gd name="T3" fmla="*/ 57962012 h 23"/>
              <a:gd name="T4" fmla="*/ 52924874 w 21"/>
              <a:gd name="T5" fmla="*/ 32760790 h 23"/>
              <a:gd name="T6" fmla="*/ 35282716 w 21"/>
              <a:gd name="T7" fmla="*/ 15120732 h 23"/>
              <a:gd name="T8" fmla="*/ 20161551 w 21"/>
              <a:gd name="T9" fmla="*/ 0 h 23"/>
              <a:gd name="T10" fmla="*/ 0 w 21"/>
              <a:gd name="T11" fmla="*/ 0 h 23"/>
              <a:gd name="T12" fmla="*/ 0 w 21"/>
              <a:gd name="T13" fmla="*/ 20160973 h 23"/>
              <a:gd name="T14" fmla="*/ 15121165 w 21"/>
              <a:gd name="T15" fmla="*/ 27720549 h 23"/>
              <a:gd name="T16" fmla="*/ 20161551 w 21"/>
              <a:gd name="T17" fmla="*/ 32760790 h 23"/>
              <a:gd name="T18" fmla="*/ 25201938 w 21"/>
              <a:gd name="T19" fmla="*/ 37801032 h 23"/>
              <a:gd name="T20" fmla="*/ 30242330 w 21"/>
              <a:gd name="T21" fmla="*/ 57962012 h 23"/>
              <a:gd name="T22" fmla="*/ 30242330 w 21"/>
              <a:gd name="T23" fmla="*/ 57962012 h 23"/>
              <a:gd name="T24" fmla="*/ 52924874 w 21"/>
              <a:gd name="T25" fmla="*/ 57962012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"/>
              <a:gd name="T40" fmla="*/ 0 h 23"/>
              <a:gd name="T41" fmla="*/ 21 w 21"/>
              <a:gd name="T42" fmla="*/ 23 h 2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" h="23">
                <a:moveTo>
                  <a:pt x="21" y="23"/>
                </a:moveTo>
                <a:lnTo>
                  <a:pt x="21" y="23"/>
                </a:lnTo>
                <a:lnTo>
                  <a:pt x="21" y="13"/>
                </a:lnTo>
                <a:lnTo>
                  <a:pt x="14" y="6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6" y="11"/>
                </a:lnTo>
                <a:lnTo>
                  <a:pt x="8" y="13"/>
                </a:lnTo>
                <a:lnTo>
                  <a:pt x="10" y="15"/>
                </a:lnTo>
                <a:lnTo>
                  <a:pt x="12" y="23"/>
                </a:lnTo>
                <a:lnTo>
                  <a:pt x="21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6" name="Freeform 37">
            <a:extLst>
              <a:ext uri="{FF2B5EF4-FFF2-40B4-BE49-F238E27FC236}">
                <a16:creationId xmlns:a16="http://schemas.microsoft.com/office/drawing/2014/main" id="{3040C0F6-B7DF-62CA-27CF-B2A6022BDD70}"/>
              </a:ext>
            </a:extLst>
          </p:cNvPr>
          <p:cNvSpPr>
            <a:spLocks/>
          </p:cNvSpPr>
          <p:nvPr/>
        </p:nvSpPr>
        <p:spPr bwMode="auto">
          <a:xfrm>
            <a:off x="8308975" y="2876550"/>
            <a:ext cx="33338" cy="33338"/>
          </a:xfrm>
          <a:custGeom>
            <a:avLst/>
            <a:gdLst>
              <a:gd name="T0" fmla="*/ 0 w 21"/>
              <a:gd name="T1" fmla="*/ 52924874 h 21"/>
              <a:gd name="T2" fmla="*/ 0 w 21"/>
              <a:gd name="T3" fmla="*/ 52924874 h 21"/>
              <a:gd name="T4" fmla="*/ 20161551 w 21"/>
              <a:gd name="T5" fmla="*/ 52924874 h 21"/>
              <a:gd name="T6" fmla="*/ 35282716 w 21"/>
              <a:gd name="T7" fmla="*/ 37803703 h 21"/>
              <a:gd name="T8" fmla="*/ 52924874 w 21"/>
              <a:gd name="T9" fmla="*/ 22682538 h 21"/>
              <a:gd name="T10" fmla="*/ 52924874 w 21"/>
              <a:gd name="T11" fmla="*/ 0 h 21"/>
              <a:gd name="T12" fmla="*/ 30242330 w 21"/>
              <a:gd name="T13" fmla="*/ 0 h 21"/>
              <a:gd name="T14" fmla="*/ 25201938 w 21"/>
              <a:gd name="T15" fmla="*/ 17642152 h 21"/>
              <a:gd name="T16" fmla="*/ 20161551 w 21"/>
              <a:gd name="T17" fmla="*/ 22682538 h 21"/>
              <a:gd name="T18" fmla="*/ 15121165 w 21"/>
              <a:gd name="T19" fmla="*/ 27722931 h 21"/>
              <a:gd name="T20" fmla="*/ 0 w 21"/>
              <a:gd name="T21" fmla="*/ 32763317 h 21"/>
              <a:gd name="T22" fmla="*/ 0 w 21"/>
              <a:gd name="T23" fmla="*/ 32763317 h 21"/>
              <a:gd name="T24" fmla="*/ 0 w 21"/>
              <a:gd name="T25" fmla="*/ 52924874 h 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1"/>
              <a:gd name="T40" fmla="*/ 0 h 21"/>
              <a:gd name="T41" fmla="*/ 21 w 21"/>
              <a:gd name="T42" fmla="*/ 21 h 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1" h="21">
                <a:moveTo>
                  <a:pt x="0" y="21"/>
                </a:moveTo>
                <a:lnTo>
                  <a:pt x="0" y="21"/>
                </a:lnTo>
                <a:lnTo>
                  <a:pt x="8" y="21"/>
                </a:lnTo>
                <a:lnTo>
                  <a:pt x="14" y="15"/>
                </a:lnTo>
                <a:lnTo>
                  <a:pt x="21" y="9"/>
                </a:lnTo>
                <a:lnTo>
                  <a:pt x="21" y="0"/>
                </a:lnTo>
                <a:lnTo>
                  <a:pt x="12" y="0"/>
                </a:lnTo>
                <a:lnTo>
                  <a:pt x="10" y="7"/>
                </a:lnTo>
                <a:lnTo>
                  <a:pt x="8" y="9"/>
                </a:lnTo>
                <a:lnTo>
                  <a:pt x="6" y="11"/>
                </a:lnTo>
                <a:lnTo>
                  <a:pt x="0" y="13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7" name="Freeform 38">
            <a:extLst>
              <a:ext uri="{FF2B5EF4-FFF2-40B4-BE49-F238E27FC236}">
                <a16:creationId xmlns:a16="http://schemas.microsoft.com/office/drawing/2014/main" id="{4848FAD5-C815-3106-9A60-7783E7BF1B38}"/>
              </a:ext>
            </a:extLst>
          </p:cNvPr>
          <p:cNvSpPr>
            <a:spLocks/>
          </p:cNvSpPr>
          <p:nvPr/>
        </p:nvSpPr>
        <p:spPr bwMode="auto">
          <a:xfrm>
            <a:off x="8270875" y="2876550"/>
            <a:ext cx="38100" cy="33338"/>
          </a:xfrm>
          <a:custGeom>
            <a:avLst/>
            <a:gdLst>
              <a:gd name="T0" fmla="*/ 0 w 24"/>
              <a:gd name="T1" fmla="*/ 0 h 21"/>
              <a:gd name="T2" fmla="*/ 0 w 24"/>
              <a:gd name="T3" fmla="*/ 0 h 21"/>
              <a:gd name="T4" fmla="*/ 0 w 24"/>
              <a:gd name="T5" fmla="*/ 22682538 h 21"/>
              <a:gd name="T6" fmla="*/ 17640301 w 24"/>
              <a:gd name="T7" fmla="*/ 37803703 h 21"/>
              <a:gd name="T8" fmla="*/ 32761239 w 24"/>
              <a:gd name="T9" fmla="*/ 52924874 h 21"/>
              <a:gd name="T10" fmla="*/ 60483756 w 24"/>
              <a:gd name="T11" fmla="*/ 52924874 h 21"/>
              <a:gd name="T12" fmla="*/ 60483756 w 24"/>
              <a:gd name="T13" fmla="*/ 32763317 h 21"/>
              <a:gd name="T14" fmla="*/ 37801550 w 24"/>
              <a:gd name="T15" fmla="*/ 27722931 h 21"/>
              <a:gd name="T16" fmla="*/ 32761239 w 24"/>
              <a:gd name="T17" fmla="*/ 22682538 h 21"/>
              <a:gd name="T18" fmla="*/ 27722516 w 24"/>
              <a:gd name="T19" fmla="*/ 17642152 h 21"/>
              <a:gd name="T20" fmla="*/ 22682199 w 24"/>
              <a:gd name="T21" fmla="*/ 0 h 21"/>
              <a:gd name="T22" fmla="*/ 22682199 w 24"/>
              <a:gd name="T23" fmla="*/ 0 h 21"/>
              <a:gd name="T24" fmla="*/ 0 w 24"/>
              <a:gd name="T25" fmla="*/ 0 h 2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"/>
              <a:gd name="T40" fmla="*/ 0 h 21"/>
              <a:gd name="T41" fmla="*/ 24 w 24"/>
              <a:gd name="T42" fmla="*/ 21 h 2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" h="21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7" y="15"/>
                </a:lnTo>
                <a:lnTo>
                  <a:pt x="13" y="21"/>
                </a:lnTo>
                <a:lnTo>
                  <a:pt x="24" y="21"/>
                </a:lnTo>
                <a:lnTo>
                  <a:pt x="24" y="13"/>
                </a:lnTo>
                <a:lnTo>
                  <a:pt x="15" y="11"/>
                </a:lnTo>
                <a:lnTo>
                  <a:pt x="13" y="9"/>
                </a:lnTo>
                <a:lnTo>
                  <a:pt x="11" y="7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8" name="Freeform 39">
            <a:extLst>
              <a:ext uri="{FF2B5EF4-FFF2-40B4-BE49-F238E27FC236}">
                <a16:creationId xmlns:a16="http://schemas.microsoft.com/office/drawing/2014/main" id="{F1995E87-3D9C-1552-4812-993C34C2FC25}"/>
              </a:ext>
            </a:extLst>
          </p:cNvPr>
          <p:cNvSpPr>
            <a:spLocks/>
          </p:cNvSpPr>
          <p:nvPr/>
        </p:nvSpPr>
        <p:spPr bwMode="auto">
          <a:xfrm>
            <a:off x="8270875" y="2840038"/>
            <a:ext cx="38100" cy="36512"/>
          </a:xfrm>
          <a:custGeom>
            <a:avLst/>
            <a:gdLst>
              <a:gd name="T0" fmla="*/ 60483756 w 24"/>
              <a:gd name="T1" fmla="*/ 0 h 23"/>
              <a:gd name="T2" fmla="*/ 60483756 w 24"/>
              <a:gd name="T3" fmla="*/ 0 h 23"/>
              <a:gd name="T4" fmla="*/ 32761239 w 24"/>
              <a:gd name="T5" fmla="*/ 0 h 23"/>
              <a:gd name="T6" fmla="*/ 17640301 w 24"/>
              <a:gd name="T7" fmla="*/ 15120732 h 23"/>
              <a:gd name="T8" fmla="*/ 0 w 24"/>
              <a:gd name="T9" fmla="*/ 32760790 h 23"/>
              <a:gd name="T10" fmla="*/ 0 w 24"/>
              <a:gd name="T11" fmla="*/ 57962012 h 23"/>
              <a:gd name="T12" fmla="*/ 22682199 w 24"/>
              <a:gd name="T13" fmla="*/ 57962012 h 23"/>
              <a:gd name="T14" fmla="*/ 27722516 w 24"/>
              <a:gd name="T15" fmla="*/ 37801032 h 23"/>
              <a:gd name="T16" fmla="*/ 32761239 w 24"/>
              <a:gd name="T17" fmla="*/ 32760790 h 23"/>
              <a:gd name="T18" fmla="*/ 37801550 w 24"/>
              <a:gd name="T19" fmla="*/ 27720549 h 23"/>
              <a:gd name="T20" fmla="*/ 60483756 w 24"/>
              <a:gd name="T21" fmla="*/ 20160973 h 23"/>
              <a:gd name="T22" fmla="*/ 60483756 w 24"/>
              <a:gd name="T23" fmla="*/ 20160973 h 23"/>
              <a:gd name="T24" fmla="*/ 60483756 w 24"/>
              <a:gd name="T25" fmla="*/ 0 h 2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"/>
              <a:gd name="T40" fmla="*/ 0 h 23"/>
              <a:gd name="T41" fmla="*/ 24 w 24"/>
              <a:gd name="T42" fmla="*/ 23 h 2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" h="23">
                <a:moveTo>
                  <a:pt x="24" y="0"/>
                </a:moveTo>
                <a:lnTo>
                  <a:pt x="24" y="0"/>
                </a:lnTo>
                <a:lnTo>
                  <a:pt x="13" y="0"/>
                </a:lnTo>
                <a:lnTo>
                  <a:pt x="7" y="6"/>
                </a:lnTo>
                <a:lnTo>
                  <a:pt x="0" y="13"/>
                </a:lnTo>
                <a:lnTo>
                  <a:pt x="0" y="23"/>
                </a:lnTo>
                <a:lnTo>
                  <a:pt x="9" y="23"/>
                </a:lnTo>
                <a:lnTo>
                  <a:pt x="11" y="15"/>
                </a:lnTo>
                <a:lnTo>
                  <a:pt x="13" y="13"/>
                </a:lnTo>
                <a:lnTo>
                  <a:pt x="15" y="11"/>
                </a:lnTo>
                <a:lnTo>
                  <a:pt x="24" y="8"/>
                </a:lnTo>
                <a:lnTo>
                  <a:pt x="2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29" name="Freeform 40">
            <a:extLst>
              <a:ext uri="{FF2B5EF4-FFF2-40B4-BE49-F238E27FC236}">
                <a16:creationId xmlns:a16="http://schemas.microsoft.com/office/drawing/2014/main" id="{93DF9003-576B-7DF8-D1F3-0252CA6ACD4A}"/>
              </a:ext>
            </a:extLst>
          </p:cNvPr>
          <p:cNvSpPr>
            <a:spLocks/>
          </p:cNvSpPr>
          <p:nvPr/>
        </p:nvSpPr>
        <p:spPr bwMode="auto">
          <a:xfrm>
            <a:off x="3548064" y="4062413"/>
            <a:ext cx="1589087" cy="1579562"/>
          </a:xfrm>
          <a:custGeom>
            <a:avLst/>
            <a:gdLst>
              <a:gd name="T0" fmla="*/ 2147483647 w 1001"/>
              <a:gd name="T1" fmla="*/ 2147483647 h 995"/>
              <a:gd name="T2" fmla="*/ 0 w 1001"/>
              <a:gd name="T3" fmla="*/ 2147483647 h 995"/>
              <a:gd name="T4" fmla="*/ 0 w 1001"/>
              <a:gd name="T5" fmla="*/ 0 h 995"/>
              <a:gd name="T6" fmla="*/ 476308670 w 1001"/>
              <a:gd name="T7" fmla="*/ 0 h 995"/>
              <a:gd name="T8" fmla="*/ 0 60000 65536"/>
              <a:gd name="T9" fmla="*/ 0 60000 65536"/>
              <a:gd name="T10" fmla="*/ 0 60000 65536"/>
              <a:gd name="T11" fmla="*/ 0 60000 65536"/>
              <a:gd name="T12" fmla="*/ 0 w 1001"/>
              <a:gd name="T13" fmla="*/ 0 h 995"/>
              <a:gd name="T14" fmla="*/ 1001 w 1001"/>
              <a:gd name="T15" fmla="*/ 995 h 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" h="995">
                <a:moveTo>
                  <a:pt x="1001" y="995"/>
                </a:moveTo>
                <a:lnTo>
                  <a:pt x="0" y="995"/>
                </a:lnTo>
                <a:lnTo>
                  <a:pt x="0" y="0"/>
                </a:lnTo>
                <a:lnTo>
                  <a:pt x="18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30" name="Freeform 41">
            <a:extLst>
              <a:ext uri="{FF2B5EF4-FFF2-40B4-BE49-F238E27FC236}">
                <a16:creationId xmlns:a16="http://schemas.microsoft.com/office/drawing/2014/main" id="{EF15AFCC-4A48-0931-7C15-A5E880486FC5}"/>
              </a:ext>
            </a:extLst>
          </p:cNvPr>
          <p:cNvSpPr>
            <a:spLocks/>
          </p:cNvSpPr>
          <p:nvPr/>
        </p:nvSpPr>
        <p:spPr bwMode="auto">
          <a:xfrm>
            <a:off x="3830638" y="4005263"/>
            <a:ext cx="114300" cy="112712"/>
          </a:xfrm>
          <a:custGeom>
            <a:avLst/>
            <a:gdLst>
              <a:gd name="T0" fmla="*/ 0 w 72"/>
              <a:gd name="T1" fmla="*/ 0 h 71"/>
              <a:gd name="T2" fmla="*/ 181451223 w 72"/>
              <a:gd name="T3" fmla="*/ 90725208 h 71"/>
              <a:gd name="T4" fmla="*/ 0 w 72"/>
              <a:gd name="T5" fmla="*/ 178929479 h 71"/>
              <a:gd name="T6" fmla="*/ 0 w 72"/>
              <a:gd name="T7" fmla="*/ 0 h 7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71"/>
              <a:gd name="T14" fmla="*/ 72 w 72"/>
              <a:gd name="T15" fmla="*/ 71 h 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71">
                <a:moveTo>
                  <a:pt x="0" y="0"/>
                </a:moveTo>
                <a:lnTo>
                  <a:pt x="72" y="36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31" name="Freeform 42">
            <a:extLst>
              <a:ext uri="{FF2B5EF4-FFF2-40B4-BE49-F238E27FC236}">
                <a16:creationId xmlns:a16="http://schemas.microsoft.com/office/drawing/2014/main" id="{09E576F6-BD5B-0A04-4844-4FFF5838EB76}"/>
              </a:ext>
            </a:extLst>
          </p:cNvPr>
          <p:cNvSpPr>
            <a:spLocks/>
          </p:cNvSpPr>
          <p:nvPr/>
        </p:nvSpPr>
        <p:spPr bwMode="auto">
          <a:xfrm>
            <a:off x="7613650" y="4062413"/>
            <a:ext cx="1487488" cy="1579562"/>
          </a:xfrm>
          <a:custGeom>
            <a:avLst/>
            <a:gdLst>
              <a:gd name="T0" fmla="*/ 1731349062 w 937"/>
              <a:gd name="T1" fmla="*/ 0 h 995"/>
              <a:gd name="T2" fmla="*/ 2147483647 w 937"/>
              <a:gd name="T3" fmla="*/ 0 h 995"/>
              <a:gd name="T4" fmla="*/ 2147483647 w 937"/>
              <a:gd name="T5" fmla="*/ 2147483647 h 995"/>
              <a:gd name="T6" fmla="*/ 0 w 937"/>
              <a:gd name="T7" fmla="*/ 2147483647 h 995"/>
              <a:gd name="T8" fmla="*/ 0 60000 65536"/>
              <a:gd name="T9" fmla="*/ 0 60000 65536"/>
              <a:gd name="T10" fmla="*/ 0 60000 65536"/>
              <a:gd name="T11" fmla="*/ 0 60000 65536"/>
              <a:gd name="T12" fmla="*/ 0 w 937"/>
              <a:gd name="T13" fmla="*/ 0 h 995"/>
              <a:gd name="T14" fmla="*/ 937 w 937"/>
              <a:gd name="T15" fmla="*/ 995 h 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7" h="995">
                <a:moveTo>
                  <a:pt x="687" y="0"/>
                </a:moveTo>
                <a:lnTo>
                  <a:pt x="937" y="0"/>
                </a:lnTo>
                <a:lnTo>
                  <a:pt x="937" y="995"/>
                </a:lnTo>
                <a:lnTo>
                  <a:pt x="0" y="995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32" name="Freeform 43">
            <a:extLst>
              <a:ext uri="{FF2B5EF4-FFF2-40B4-BE49-F238E27FC236}">
                <a16:creationId xmlns:a16="http://schemas.microsoft.com/office/drawing/2014/main" id="{21CA6782-BCA9-3254-6E1A-3FFB13D619CF}"/>
              </a:ext>
            </a:extLst>
          </p:cNvPr>
          <p:cNvSpPr>
            <a:spLocks/>
          </p:cNvSpPr>
          <p:nvPr/>
        </p:nvSpPr>
        <p:spPr bwMode="auto">
          <a:xfrm>
            <a:off x="7512050" y="5584825"/>
            <a:ext cx="114300" cy="114300"/>
          </a:xfrm>
          <a:custGeom>
            <a:avLst/>
            <a:gdLst>
              <a:gd name="T0" fmla="*/ 181451223 w 72"/>
              <a:gd name="T1" fmla="*/ 181451223 h 72"/>
              <a:gd name="T2" fmla="*/ 0 w 72"/>
              <a:gd name="T3" fmla="*/ 90725611 h 72"/>
              <a:gd name="T4" fmla="*/ 181451223 w 72"/>
              <a:gd name="T5" fmla="*/ 0 h 72"/>
              <a:gd name="T6" fmla="*/ 181451223 w 72"/>
              <a:gd name="T7" fmla="*/ 181451223 h 72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72"/>
              <a:gd name="T14" fmla="*/ 72 w 72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72">
                <a:moveTo>
                  <a:pt x="72" y="72"/>
                </a:moveTo>
                <a:lnTo>
                  <a:pt x="0" y="36"/>
                </a:lnTo>
                <a:lnTo>
                  <a:pt x="72" y="0"/>
                </a:lnTo>
                <a:lnTo>
                  <a:pt x="72" y="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33" name="Rectangle 44">
            <a:extLst>
              <a:ext uri="{FF2B5EF4-FFF2-40B4-BE49-F238E27FC236}">
                <a16:creationId xmlns:a16="http://schemas.microsoft.com/office/drawing/2014/main" id="{6BD5A8C6-159A-305C-F360-770D8A9C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2489200"/>
            <a:ext cx="184150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8234" name="Rectangle 45">
            <a:extLst>
              <a:ext uri="{FF2B5EF4-FFF2-40B4-BE49-F238E27FC236}">
                <a16:creationId xmlns:a16="http://schemas.microsoft.com/office/drawing/2014/main" id="{BBE2D3D5-AE59-C83F-640D-11F09535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2481263"/>
            <a:ext cx="1474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2200" i="0">
                <a:solidFill>
                  <a:srgbClr val="000000"/>
                </a:solidFill>
                <a:latin typeface="Symbol" panose="05050102010706020507" pitchFamily="18" charset="2"/>
              </a:rPr>
              <a:t>f</a:t>
            </a:r>
            <a:endParaRPr lang="en-US" altLang="en-P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>
            <a:extLst>
              <a:ext uri="{FF2B5EF4-FFF2-40B4-BE49-F238E27FC236}">
                <a16:creationId xmlns:a16="http://schemas.microsoft.com/office/drawing/2014/main" id="{16D2DD31-C2BF-C1E2-2EE6-DE9BD5AB9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Timing Definitions</a:t>
            </a:r>
          </a:p>
        </p:txBody>
      </p:sp>
      <p:sp>
        <p:nvSpPr>
          <p:cNvPr id="9219" name="Freeform 3">
            <a:extLst>
              <a:ext uri="{FF2B5EF4-FFF2-40B4-BE49-F238E27FC236}">
                <a16:creationId xmlns:a16="http://schemas.microsoft.com/office/drawing/2014/main" id="{D05DDEE6-F2CF-998C-56CE-BEB7D7966881}"/>
              </a:ext>
            </a:extLst>
          </p:cNvPr>
          <p:cNvSpPr>
            <a:spLocks/>
          </p:cNvSpPr>
          <p:nvPr/>
        </p:nvSpPr>
        <p:spPr bwMode="auto">
          <a:xfrm>
            <a:off x="2901950" y="2233614"/>
            <a:ext cx="4610100" cy="776287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1232354908 h 489"/>
              <a:gd name="T4" fmla="*/ 2147483647 w 2904"/>
              <a:gd name="T5" fmla="*/ 1232354908 h 489"/>
              <a:gd name="T6" fmla="*/ 0 60000 65536"/>
              <a:gd name="T7" fmla="*/ 0 60000 65536"/>
              <a:gd name="T8" fmla="*/ 0 60000 65536"/>
              <a:gd name="T9" fmla="*/ 0 w 2904"/>
              <a:gd name="T10" fmla="*/ 0 h 489"/>
              <a:gd name="T11" fmla="*/ 2904 w 2904"/>
              <a:gd name="T12" fmla="*/ 489 h 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20" name="Freeform 4">
            <a:extLst>
              <a:ext uri="{FF2B5EF4-FFF2-40B4-BE49-F238E27FC236}">
                <a16:creationId xmlns:a16="http://schemas.microsoft.com/office/drawing/2014/main" id="{1E8DE537-D7B2-8E97-0230-B0BF5139A025}"/>
              </a:ext>
            </a:extLst>
          </p:cNvPr>
          <p:cNvSpPr>
            <a:spLocks/>
          </p:cNvSpPr>
          <p:nvPr/>
        </p:nvSpPr>
        <p:spPr bwMode="auto">
          <a:xfrm>
            <a:off x="7486651" y="2978150"/>
            <a:ext cx="104775" cy="63500"/>
          </a:xfrm>
          <a:custGeom>
            <a:avLst/>
            <a:gdLst>
              <a:gd name="T0" fmla="*/ 109778005 w 20"/>
              <a:gd name="T1" fmla="*/ 168010405 h 12"/>
              <a:gd name="T2" fmla="*/ 0 w 20"/>
              <a:gd name="T3" fmla="*/ 0 h 12"/>
              <a:gd name="T4" fmla="*/ 0 w 20"/>
              <a:gd name="T5" fmla="*/ 0 h 12"/>
              <a:gd name="T6" fmla="*/ 274447612 w 20"/>
              <a:gd name="T7" fmla="*/ 112008714 h 12"/>
              <a:gd name="T8" fmla="*/ 548889986 w 20"/>
              <a:gd name="T9" fmla="*/ 168010405 h 12"/>
              <a:gd name="T10" fmla="*/ 274447612 w 20"/>
              <a:gd name="T11" fmla="*/ 224012136 h 12"/>
              <a:gd name="T12" fmla="*/ 0 w 20"/>
              <a:gd name="T13" fmla="*/ 336020809 h 12"/>
              <a:gd name="T14" fmla="*/ 0 w 20"/>
              <a:gd name="T15" fmla="*/ 336020809 h 12"/>
              <a:gd name="T16" fmla="*/ 109778005 w 20"/>
              <a:gd name="T17" fmla="*/ 168010405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4"/>
                  <a:pt x="17" y="5"/>
                  <a:pt x="20" y="6"/>
                </a:cubicBezTo>
                <a:cubicBezTo>
                  <a:pt x="17" y="7"/>
                  <a:pt x="13" y="7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21" name="Freeform 5">
            <a:extLst>
              <a:ext uri="{FF2B5EF4-FFF2-40B4-BE49-F238E27FC236}">
                <a16:creationId xmlns:a16="http://schemas.microsoft.com/office/drawing/2014/main" id="{97968AF2-F6FF-6121-2CCF-5DE4CA8AE86F}"/>
              </a:ext>
            </a:extLst>
          </p:cNvPr>
          <p:cNvSpPr>
            <a:spLocks/>
          </p:cNvSpPr>
          <p:nvPr/>
        </p:nvSpPr>
        <p:spPr bwMode="auto">
          <a:xfrm>
            <a:off x="2870200" y="2154238"/>
            <a:ext cx="63500" cy="106362"/>
          </a:xfrm>
          <a:custGeom>
            <a:avLst/>
            <a:gdLst>
              <a:gd name="T0" fmla="*/ 168010405 w 12"/>
              <a:gd name="T1" fmla="*/ 480798768 h 20"/>
              <a:gd name="T2" fmla="*/ 0 w 12"/>
              <a:gd name="T3" fmla="*/ 565643703 h 20"/>
              <a:gd name="T4" fmla="*/ 0 w 12"/>
              <a:gd name="T5" fmla="*/ 565643703 h 20"/>
              <a:gd name="T6" fmla="*/ 112008714 w 12"/>
              <a:gd name="T7" fmla="*/ 282821851 h 20"/>
              <a:gd name="T8" fmla="*/ 168010405 w 12"/>
              <a:gd name="T9" fmla="*/ 0 h 20"/>
              <a:gd name="T10" fmla="*/ 224012136 w 12"/>
              <a:gd name="T11" fmla="*/ 282821851 h 20"/>
              <a:gd name="T12" fmla="*/ 336020809 w 12"/>
              <a:gd name="T13" fmla="*/ 565643703 h 20"/>
              <a:gd name="T14" fmla="*/ 336020809 w 12"/>
              <a:gd name="T15" fmla="*/ 565643703 h 20"/>
              <a:gd name="T16" fmla="*/ 168010405 w 12"/>
              <a:gd name="T17" fmla="*/ 480798768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0"/>
              <a:gd name="T29" fmla="*/ 12 w 12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0">
                <a:moveTo>
                  <a:pt x="6" y="17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4"/>
                  <a:pt x="6" y="0"/>
                </a:cubicBezTo>
                <a:cubicBezTo>
                  <a:pt x="7" y="4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5DE3D8F-236C-2159-D529-8249FED22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2755900"/>
            <a:ext cx="46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t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8ABDD0F-D34E-CFA6-B4A6-8C09E898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4" y="2482851"/>
            <a:ext cx="31418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CLK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24" name="Freeform 8">
            <a:extLst>
              <a:ext uri="{FF2B5EF4-FFF2-40B4-BE49-F238E27FC236}">
                <a16:creationId xmlns:a16="http://schemas.microsoft.com/office/drawing/2014/main" id="{112B0F2E-18E0-B395-DA61-B8376586B4CF}"/>
              </a:ext>
            </a:extLst>
          </p:cNvPr>
          <p:cNvSpPr>
            <a:spLocks/>
          </p:cNvSpPr>
          <p:nvPr/>
        </p:nvSpPr>
        <p:spPr bwMode="auto">
          <a:xfrm>
            <a:off x="2901951" y="2371726"/>
            <a:ext cx="4625975" cy="638175"/>
          </a:xfrm>
          <a:custGeom>
            <a:avLst/>
            <a:gdLst>
              <a:gd name="T0" fmla="*/ 2147483647 w 2914"/>
              <a:gd name="T1" fmla="*/ 1013102902 h 402"/>
              <a:gd name="T2" fmla="*/ 2147483647 w 2914"/>
              <a:gd name="T3" fmla="*/ 1013102902 h 402"/>
              <a:gd name="T4" fmla="*/ 2147483647 w 2914"/>
              <a:gd name="T5" fmla="*/ 0 h 402"/>
              <a:gd name="T6" fmla="*/ 2147483647 w 2914"/>
              <a:gd name="T7" fmla="*/ 0 h 402"/>
              <a:gd name="T8" fmla="*/ 2147483647 w 2914"/>
              <a:gd name="T9" fmla="*/ 1013102902 h 402"/>
              <a:gd name="T10" fmla="*/ 856853235 w 2914"/>
              <a:gd name="T11" fmla="*/ 1013102902 h 402"/>
              <a:gd name="T12" fmla="*/ 546873128 w 2914"/>
              <a:gd name="T13" fmla="*/ 0 h 402"/>
              <a:gd name="T14" fmla="*/ 0 w 2914"/>
              <a:gd name="T15" fmla="*/ 0 h 40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14"/>
              <a:gd name="T25" fmla="*/ 0 h 402"/>
              <a:gd name="T26" fmla="*/ 2914 w 2914"/>
              <a:gd name="T27" fmla="*/ 402 h 40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14" h="402">
                <a:moveTo>
                  <a:pt x="2914" y="402"/>
                </a:moveTo>
                <a:lnTo>
                  <a:pt x="2688" y="402"/>
                </a:lnTo>
                <a:lnTo>
                  <a:pt x="2565" y="0"/>
                </a:lnTo>
                <a:lnTo>
                  <a:pt x="1416" y="0"/>
                </a:lnTo>
                <a:lnTo>
                  <a:pt x="1292" y="402"/>
                </a:lnTo>
                <a:lnTo>
                  <a:pt x="340" y="402"/>
                </a:lnTo>
                <a:lnTo>
                  <a:pt x="217" y="0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25" name="Freeform 9">
            <a:extLst>
              <a:ext uri="{FF2B5EF4-FFF2-40B4-BE49-F238E27FC236}">
                <a16:creationId xmlns:a16="http://schemas.microsoft.com/office/drawing/2014/main" id="{37C12F9F-6808-95DA-E3BC-AE2824F400B6}"/>
              </a:ext>
            </a:extLst>
          </p:cNvPr>
          <p:cNvSpPr>
            <a:spLocks/>
          </p:cNvSpPr>
          <p:nvPr/>
        </p:nvSpPr>
        <p:spPr bwMode="auto">
          <a:xfrm>
            <a:off x="2901950" y="3222625"/>
            <a:ext cx="4610100" cy="776288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1232358083 h 489"/>
              <a:gd name="T4" fmla="*/ 2147483647 w 2904"/>
              <a:gd name="T5" fmla="*/ 1232358083 h 489"/>
              <a:gd name="T6" fmla="*/ 0 60000 65536"/>
              <a:gd name="T7" fmla="*/ 0 60000 65536"/>
              <a:gd name="T8" fmla="*/ 0 60000 65536"/>
              <a:gd name="T9" fmla="*/ 0 w 2904"/>
              <a:gd name="T10" fmla="*/ 0 h 489"/>
              <a:gd name="T11" fmla="*/ 2904 w 2904"/>
              <a:gd name="T12" fmla="*/ 489 h 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26" name="Freeform 10">
            <a:extLst>
              <a:ext uri="{FF2B5EF4-FFF2-40B4-BE49-F238E27FC236}">
                <a16:creationId xmlns:a16="http://schemas.microsoft.com/office/drawing/2014/main" id="{44B1E1A9-9C57-E8CD-853F-28F8FBE78B96}"/>
              </a:ext>
            </a:extLst>
          </p:cNvPr>
          <p:cNvSpPr>
            <a:spLocks/>
          </p:cNvSpPr>
          <p:nvPr/>
        </p:nvSpPr>
        <p:spPr bwMode="auto">
          <a:xfrm>
            <a:off x="7486651" y="3967163"/>
            <a:ext cx="104775" cy="63500"/>
          </a:xfrm>
          <a:custGeom>
            <a:avLst/>
            <a:gdLst>
              <a:gd name="T0" fmla="*/ 109778005 w 20"/>
              <a:gd name="T1" fmla="*/ 168010405 h 12"/>
              <a:gd name="T2" fmla="*/ 0 w 20"/>
              <a:gd name="T3" fmla="*/ 0 h 12"/>
              <a:gd name="T4" fmla="*/ 0 w 20"/>
              <a:gd name="T5" fmla="*/ 0 h 12"/>
              <a:gd name="T6" fmla="*/ 274447612 w 20"/>
              <a:gd name="T7" fmla="*/ 112008714 h 12"/>
              <a:gd name="T8" fmla="*/ 548889986 w 20"/>
              <a:gd name="T9" fmla="*/ 168010405 h 12"/>
              <a:gd name="T10" fmla="*/ 274447612 w 20"/>
              <a:gd name="T11" fmla="*/ 224012136 h 12"/>
              <a:gd name="T12" fmla="*/ 0 w 20"/>
              <a:gd name="T13" fmla="*/ 336020809 h 12"/>
              <a:gd name="T14" fmla="*/ 0 w 20"/>
              <a:gd name="T15" fmla="*/ 336020809 h 12"/>
              <a:gd name="T16" fmla="*/ 109778005 w 20"/>
              <a:gd name="T17" fmla="*/ 168010405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4"/>
                  <a:pt x="17" y="5"/>
                  <a:pt x="20" y="6"/>
                </a:cubicBezTo>
                <a:cubicBezTo>
                  <a:pt x="17" y="7"/>
                  <a:pt x="13" y="7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27" name="Freeform 11">
            <a:extLst>
              <a:ext uri="{FF2B5EF4-FFF2-40B4-BE49-F238E27FC236}">
                <a16:creationId xmlns:a16="http://schemas.microsoft.com/office/drawing/2014/main" id="{06D43694-64CE-5E1D-E105-E532C4022062}"/>
              </a:ext>
            </a:extLst>
          </p:cNvPr>
          <p:cNvSpPr>
            <a:spLocks/>
          </p:cNvSpPr>
          <p:nvPr/>
        </p:nvSpPr>
        <p:spPr bwMode="auto">
          <a:xfrm>
            <a:off x="2870200" y="3143251"/>
            <a:ext cx="63500" cy="104775"/>
          </a:xfrm>
          <a:custGeom>
            <a:avLst/>
            <a:gdLst>
              <a:gd name="T0" fmla="*/ 168010405 w 12"/>
              <a:gd name="T1" fmla="*/ 466557822 h 20"/>
              <a:gd name="T2" fmla="*/ 0 w 12"/>
              <a:gd name="T3" fmla="*/ 548889986 h 20"/>
              <a:gd name="T4" fmla="*/ 0 w 12"/>
              <a:gd name="T5" fmla="*/ 548889986 h 20"/>
              <a:gd name="T6" fmla="*/ 112008714 w 12"/>
              <a:gd name="T7" fmla="*/ 274447612 h 20"/>
              <a:gd name="T8" fmla="*/ 168010405 w 12"/>
              <a:gd name="T9" fmla="*/ 0 h 20"/>
              <a:gd name="T10" fmla="*/ 224012136 w 12"/>
              <a:gd name="T11" fmla="*/ 274447612 h 20"/>
              <a:gd name="T12" fmla="*/ 336020809 w 12"/>
              <a:gd name="T13" fmla="*/ 548889986 h 20"/>
              <a:gd name="T14" fmla="*/ 336020809 w 12"/>
              <a:gd name="T15" fmla="*/ 548889986 h 20"/>
              <a:gd name="T16" fmla="*/ 168010405 w 12"/>
              <a:gd name="T17" fmla="*/ 466557822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0"/>
              <a:gd name="T29" fmla="*/ 12 w 12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0">
                <a:moveTo>
                  <a:pt x="6" y="17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4"/>
                  <a:pt x="6" y="0"/>
                </a:cubicBezTo>
                <a:cubicBezTo>
                  <a:pt x="7" y="4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285269-2EE6-3B66-F206-806BFA75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3744914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t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7C6D3FE-B7DA-CE41-85F4-DD45722A9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3471864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D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F0E75401-1CB5-1FC5-4793-B75711F7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043364"/>
            <a:ext cx="464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t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73EC4C6C-A03D-8988-B0D3-4C390E03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4129088"/>
            <a:ext cx="57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000">
                <a:solidFill>
                  <a:srgbClr val="000000"/>
                </a:solidFill>
                <a:latin typeface="Times Ten Roman" pitchFamily="18" charset="0"/>
              </a:rPr>
              <a:t>c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77734352-E87F-EFA9-57E9-A73BF329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4144963"/>
            <a:ext cx="6572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000" i="0">
                <a:solidFill>
                  <a:srgbClr val="000000"/>
                </a:solidFill>
                <a:latin typeface="MathematicalPi 1" pitchFamily="82" charset="0"/>
              </a:rPr>
              <a:t>2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0E450363-D5D9-6396-C66C-EC231AD9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4129088"/>
            <a:ext cx="641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000">
                <a:solidFill>
                  <a:srgbClr val="000000"/>
                </a:solidFill>
                <a:latin typeface="Times Ten Roman" pitchFamily="18" charset="0"/>
              </a:rPr>
              <a:t>q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503568BE-5A83-1F5E-41FD-235CC80F7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011489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t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02D4FF52-4F5F-5449-9666-953C351CD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097213"/>
            <a:ext cx="22762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000">
                <a:solidFill>
                  <a:srgbClr val="000000"/>
                </a:solidFill>
                <a:latin typeface="Times Ten Roman" pitchFamily="18" charset="0"/>
              </a:rPr>
              <a:t>hold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95C175B4-3F85-6878-CDC0-6724412C9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3011489"/>
            <a:ext cx="4648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t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EAFBF93A-D9AF-70CB-87BD-07DD1F74B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097213"/>
            <a:ext cx="1138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000">
                <a:solidFill>
                  <a:srgbClr val="000000"/>
                </a:solidFill>
                <a:latin typeface="Times Ten Roman" pitchFamily="18" charset="0"/>
              </a:rPr>
              <a:t>su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38" name="Freeform 22">
            <a:extLst>
              <a:ext uri="{FF2B5EF4-FFF2-40B4-BE49-F238E27FC236}">
                <a16:creationId xmlns:a16="http://schemas.microsoft.com/office/drawing/2014/main" id="{5ACD0A35-060C-23BD-B95E-1DDF04B86F54}"/>
              </a:ext>
            </a:extLst>
          </p:cNvPr>
          <p:cNvSpPr>
            <a:spLocks/>
          </p:cNvSpPr>
          <p:nvPr/>
        </p:nvSpPr>
        <p:spPr bwMode="auto">
          <a:xfrm>
            <a:off x="2901950" y="4237039"/>
            <a:ext cx="4610100" cy="776287"/>
          </a:xfrm>
          <a:custGeom>
            <a:avLst/>
            <a:gdLst>
              <a:gd name="T0" fmla="*/ 0 w 2904"/>
              <a:gd name="T1" fmla="*/ 0 h 489"/>
              <a:gd name="T2" fmla="*/ 0 w 2904"/>
              <a:gd name="T3" fmla="*/ 1232354908 h 489"/>
              <a:gd name="T4" fmla="*/ 2147483647 w 2904"/>
              <a:gd name="T5" fmla="*/ 1232354908 h 489"/>
              <a:gd name="T6" fmla="*/ 0 60000 65536"/>
              <a:gd name="T7" fmla="*/ 0 60000 65536"/>
              <a:gd name="T8" fmla="*/ 0 60000 65536"/>
              <a:gd name="T9" fmla="*/ 0 w 2904"/>
              <a:gd name="T10" fmla="*/ 0 h 489"/>
              <a:gd name="T11" fmla="*/ 2904 w 2904"/>
              <a:gd name="T12" fmla="*/ 489 h 4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4" h="489">
                <a:moveTo>
                  <a:pt x="0" y="0"/>
                </a:moveTo>
                <a:lnTo>
                  <a:pt x="0" y="489"/>
                </a:lnTo>
                <a:lnTo>
                  <a:pt x="2904" y="489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39" name="Freeform 23">
            <a:extLst>
              <a:ext uri="{FF2B5EF4-FFF2-40B4-BE49-F238E27FC236}">
                <a16:creationId xmlns:a16="http://schemas.microsoft.com/office/drawing/2014/main" id="{49DB1176-D36A-9584-49C4-38BBA667A0B9}"/>
              </a:ext>
            </a:extLst>
          </p:cNvPr>
          <p:cNvSpPr>
            <a:spLocks/>
          </p:cNvSpPr>
          <p:nvPr/>
        </p:nvSpPr>
        <p:spPr bwMode="auto">
          <a:xfrm>
            <a:off x="7486651" y="4976813"/>
            <a:ext cx="104775" cy="68262"/>
          </a:xfrm>
          <a:custGeom>
            <a:avLst/>
            <a:gdLst>
              <a:gd name="T0" fmla="*/ 109778005 w 20"/>
              <a:gd name="T1" fmla="*/ 193002954 h 13"/>
              <a:gd name="T2" fmla="*/ 0 w 20"/>
              <a:gd name="T3" fmla="*/ 27572599 h 13"/>
              <a:gd name="T4" fmla="*/ 0 w 20"/>
              <a:gd name="T5" fmla="*/ 0 h 13"/>
              <a:gd name="T6" fmla="*/ 274447612 w 20"/>
              <a:gd name="T7" fmla="*/ 110290397 h 13"/>
              <a:gd name="T8" fmla="*/ 548889986 w 20"/>
              <a:gd name="T9" fmla="*/ 193002954 h 13"/>
              <a:gd name="T10" fmla="*/ 274447612 w 20"/>
              <a:gd name="T11" fmla="*/ 248148132 h 13"/>
              <a:gd name="T12" fmla="*/ 0 w 20"/>
              <a:gd name="T13" fmla="*/ 358438570 h 13"/>
              <a:gd name="T14" fmla="*/ 0 w 20"/>
              <a:gd name="T15" fmla="*/ 358438570 h 13"/>
              <a:gd name="T16" fmla="*/ 109778005 w 20"/>
              <a:gd name="T17" fmla="*/ 193002954 h 1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3"/>
              <a:gd name="T29" fmla="*/ 20 w 20"/>
              <a:gd name="T30" fmla="*/ 13 h 1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3">
                <a:moveTo>
                  <a:pt x="4" y="7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7" y="6"/>
                  <a:pt x="20" y="7"/>
                </a:cubicBezTo>
                <a:cubicBezTo>
                  <a:pt x="17" y="7"/>
                  <a:pt x="13" y="8"/>
                  <a:pt x="1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lnTo>
                  <a:pt x="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40" name="Freeform 24">
            <a:extLst>
              <a:ext uri="{FF2B5EF4-FFF2-40B4-BE49-F238E27FC236}">
                <a16:creationId xmlns:a16="http://schemas.microsoft.com/office/drawing/2014/main" id="{D9996010-11D0-6056-9840-46014189624C}"/>
              </a:ext>
            </a:extLst>
          </p:cNvPr>
          <p:cNvSpPr>
            <a:spLocks/>
          </p:cNvSpPr>
          <p:nvPr/>
        </p:nvSpPr>
        <p:spPr bwMode="auto">
          <a:xfrm>
            <a:off x="2870200" y="4157663"/>
            <a:ext cx="63500" cy="106362"/>
          </a:xfrm>
          <a:custGeom>
            <a:avLst/>
            <a:gdLst>
              <a:gd name="T0" fmla="*/ 168010405 w 12"/>
              <a:gd name="T1" fmla="*/ 452517123 h 20"/>
              <a:gd name="T2" fmla="*/ 0 w 12"/>
              <a:gd name="T3" fmla="*/ 565643703 h 20"/>
              <a:gd name="T4" fmla="*/ 0 w 12"/>
              <a:gd name="T5" fmla="*/ 565643703 h 20"/>
              <a:gd name="T6" fmla="*/ 112008714 w 12"/>
              <a:gd name="T7" fmla="*/ 282821851 h 20"/>
              <a:gd name="T8" fmla="*/ 168010405 w 12"/>
              <a:gd name="T9" fmla="*/ 0 h 20"/>
              <a:gd name="T10" fmla="*/ 224012136 w 12"/>
              <a:gd name="T11" fmla="*/ 282821851 h 20"/>
              <a:gd name="T12" fmla="*/ 336020809 w 12"/>
              <a:gd name="T13" fmla="*/ 565643703 h 20"/>
              <a:gd name="T14" fmla="*/ 336020809 w 12"/>
              <a:gd name="T15" fmla="*/ 565643703 h 20"/>
              <a:gd name="T16" fmla="*/ 168010405 w 12"/>
              <a:gd name="T17" fmla="*/ 452517123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"/>
              <a:gd name="T28" fmla="*/ 0 h 20"/>
              <a:gd name="T29" fmla="*/ 12 w 12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" h="20">
                <a:moveTo>
                  <a:pt x="6" y="16"/>
                </a:moveTo>
                <a:cubicBezTo>
                  <a:pt x="0" y="20"/>
                  <a:pt x="0" y="20"/>
                  <a:pt x="0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5" y="3"/>
                  <a:pt x="6" y="0"/>
                </a:cubicBezTo>
                <a:cubicBezTo>
                  <a:pt x="7" y="3"/>
                  <a:pt x="7" y="7"/>
                  <a:pt x="8" y="1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lnTo>
                  <a:pt x="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ADD43AE1-3061-F557-280F-D6258011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4757739"/>
            <a:ext cx="46038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t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337AD106-FEDF-A7F9-66DF-5ACB92A54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3" y="448468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>
                <a:solidFill>
                  <a:srgbClr val="000000"/>
                </a:solidFill>
                <a:latin typeface="Times Ten Roman" pitchFamily="18" charset="0"/>
              </a:rPr>
              <a:t>Q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9C5CA148-0F86-D15A-EA41-4B39DF71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4554539"/>
            <a:ext cx="4465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b="1" i="0">
                <a:solidFill>
                  <a:srgbClr val="000000"/>
                </a:solidFill>
                <a:latin typeface="Times Ten Roman" pitchFamily="18" charset="0"/>
              </a:rPr>
              <a:t>DATA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A1657106-F123-8FD1-FAE4-67D2AEEF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9" y="4745039"/>
            <a:ext cx="6432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b="1" i="0">
                <a:solidFill>
                  <a:srgbClr val="000000"/>
                </a:solidFill>
                <a:latin typeface="Times Ten Roman" pitchFamily="18" charset="0"/>
              </a:rPr>
              <a:t>STABLE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45" name="Line 29">
            <a:extLst>
              <a:ext uri="{FF2B5EF4-FFF2-40B4-BE49-F238E27FC236}">
                <a16:creationId xmlns:a16="http://schemas.microsoft.com/office/drawing/2014/main" id="{03EEAEB9-7259-0557-F95C-65E2689C5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3286125"/>
            <a:ext cx="1588" cy="427038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46" name="Freeform 30">
            <a:extLst>
              <a:ext uri="{FF2B5EF4-FFF2-40B4-BE49-F238E27FC236}">
                <a16:creationId xmlns:a16="http://schemas.microsoft.com/office/drawing/2014/main" id="{B2D13FE5-2FF3-7666-D45E-A25E043CBF43}"/>
              </a:ext>
            </a:extLst>
          </p:cNvPr>
          <p:cNvSpPr>
            <a:spLocks/>
          </p:cNvSpPr>
          <p:nvPr/>
        </p:nvSpPr>
        <p:spPr bwMode="auto">
          <a:xfrm>
            <a:off x="2901950" y="3402013"/>
            <a:ext cx="4673600" cy="596900"/>
          </a:xfrm>
          <a:custGeom>
            <a:avLst/>
            <a:gdLst>
              <a:gd name="T0" fmla="*/ 2147483647 w 2944"/>
              <a:gd name="T1" fmla="*/ 0 h 376"/>
              <a:gd name="T2" fmla="*/ 2147483647 w 2944"/>
              <a:gd name="T3" fmla="*/ 0 h 376"/>
              <a:gd name="T4" fmla="*/ 2147483647 w 2944"/>
              <a:gd name="T5" fmla="*/ 947578839 h 376"/>
              <a:gd name="T6" fmla="*/ 2147483647 w 2944"/>
              <a:gd name="T7" fmla="*/ 947578839 h 376"/>
              <a:gd name="T8" fmla="*/ 1940520463 w 2944"/>
              <a:gd name="T9" fmla="*/ 0 h 376"/>
              <a:gd name="T10" fmla="*/ 0 w 2944"/>
              <a:gd name="T11" fmla="*/ 0 h 3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4"/>
              <a:gd name="T19" fmla="*/ 0 h 376"/>
              <a:gd name="T20" fmla="*/ 2944 w 2944"/>
              <a:gd name="T21" fmla="*/ 376 h 3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4" h="376">
                <a:moveTo>
                  <a:pt x="2944" y="0"/>
                </a:moveTo>
                <a:lnTo>
                  <a:pt x="1825" y="0"/>
                </a:lnTo>
                <a:lnTo>
                  <a:pt x="1639" y="376"/>
                </a:lnTo>
                <a:lnTo>
                  <a:pt x="956" y="376"/>
                </a:lnTo>
                <a:lnTo>
                  <a:pt x="770" y="0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47" name="Freeform 31">
            <a:extLst>
              <a:ext uri="{FF2B5EF4-FFF2-40B4-BE49-F238E27FC236}">
                <a16:creationId xmlns:a16="http://schemas.microsoft.com/office/drawing/2014/main" id="{D338026A-6407-3038-2167-10248E5B428A}"/>
              </a:ext>
            </a:extLst>
          </p:cNvPr>
          <p:cNvSpPr>
            <a:spLocks/>
          </p:cNvSpPr>
          <p:nvPr/>
        </p:nvSpPr>
        <p:spPr bwMode="auto">
          <a:xfrm>
            <a:off x="2901951" y="3402013"/>
            <a:ext cx="4621213" cy="596900"/>
          </a:xfrm>
          <a:custGeom>
            <a:avLst/>
            <a:gdLst>
              <a:gd name="T0" fmla="*/ 2147483647 w 2911"/>
              <a:gd name="T1" fmla="*/ 947578839 h 376"/>
              <a:gd name="T2" fmla="*/ 2147483647 w 2911"/>
              <a:gd name="T3" fmla="*/ 947578839 h 376"/>
              <a:gd name="T4" fmla="*/ 2147483647 w 2911"/>
              <a:gd name="T5" fmla="*/ 0 h 376"/>
              <a:gd name="T6" fmla="*/ 2147483647 w 2911"/>
              <a:gd name="T7" fmla="*/ 0 h 376"/>
              <a:gd name="T8" fmla="*/ 1955641599 w 2911"/>
              <a:gd name="T9" fmla="*/ 947578839 h 376"/>
              <a:gd name="T10" fmla="*/ 0 w 2911"/>
              <a:gd name="T11" fmla="*/ 947578839 h 3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11"/>
              <a:gd name="T19" fmla="*/ 0 h 376"/>
              <a:gd name="T20" fmla="*/ 2911 w 2911"/>
              <a:gd name="T21" fmla="*/ 376 h 3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11" h="376">
                <a:moveTo>
                  <a:pt x="2911" y="376"/>
                </a:moveTo>
                <a:lnTo>
                  <a:pt x="1815" y="376"/>
                </a:lnTo>
                <a:lnTo>
                  <a:pt x="1629" y="0"/>
                </a:lnTo>
                <a:lnTo>
                  <a:pt x="963" y="0"/>
                </a:lnTo>
                <a:lnTo>
                  <a:pt x="776" y="376"/>
                </a:lnTo>
                <a:lnTo>
                  <a:pt x="0" y="376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FFDDE70B-2166-DE2D-7263-98EFD40CF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6739" y="3286125"/>
            <a:ext cx="1587" cy="427038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80C1C1B5-C38F-E88D-E831-27A2FA560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3489" y="2714625"/>
            <a:ext cx="1587" cy="2298700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50" name="Line 34">
            <a:extLst>
              <a:ext uri="{FF2B5EF4-FFF2-40B4-BE49-F238E27FC236}">
                <a16:creationId xmlns:a16="http://schemas.microsoft.com/office/drawing/2014/main" id="{E82565FF-28D1-B353-7280-619167E6E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9" y="3286125"/>
            <a:ext cx="61753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51" name="Freeform 35">
            <a:extLst>
              <a:ext uri="{FF2B5EF4-FFF2-40B4-BE49-F238E27FC236}">
                <a16:creationId xmlns:a16="http://schemas.microsoft.com/office/drawing/2014/main" id="{E574EB9F-534A-64ED-3826-98792E7CFE9A}"/>
              </a:ext>
            </a:extLst>
          </p:cNvPr>
          <p:cNvSpPr>
            <a:spLocks/>
          </p:cNvSpPr>
          <p:nvPr/>
        </p:nvSpPr>
        <p:spPr bwMode="auto">
          <a:xfrm>
            <a:off x="4938714" y="3254375"/>
            <a:ext cx="104775" cy="63500"/>
          </a:xfrm>
          <a:custGeom>
            <a:avLst/>
            <a:gdLst>
              <a:gd name="T0" fmla="*/ 109778005 w 20"/>
              <a:gd name="T1" fmla="*/ 168010405 h 12"/>
              <a:gd name="T2" fmla="*/ 0 w 20"/>
              <a:gd name="T3" fmla="*/ 28003501 h 12"/>
              <a:gd name="T4" fmla="*/ 27445811 w 20"/>
              <a:gd name="T5" fmla="*/ 0 h 12"/>
              <a:gd name="T6" fmla="*/ 274447612 w 20"/>
              <a:gd name="T7" fmla="*/ 112008714 h 12"/>
              <a:gd name="T8" fmla="*/ 548889986 w 20"/>
              <a:gd name="T9" fmla="*/ 168010405 h 12"/>
              <a:gd name="T10" fmla="*/ 274447612 w 20"/>
              <a:gd name="T11" fmla="*/ 224012136 h 12"/>
              <a:gd name="T12" fmla="*/ 27445811 w 20"/>
              <a:gd name="T13" fmla="*/ 336020809 h 12"/>
              <a:gd name="T14" fmla="*/ 0 w 20"/>
              <a:gd name="T15" fmla="*/ 336020809 h 12"/>
              <a:gd name="T16" fmla="*/ 109778005 w 20"/>
              <a:gd name="T17" fmla="*/ 168010405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7" y="6"/>
                  <a:pt x="20" y="6"/>
                </a:cubicBezTo>
                <a:cubicBezTo>
                  <a:pt x="17" y="7"/>
                  <a:pt x="13" y="8"/>
                  <a:pt x="10" y="8"/>
                </a:cubicBezTo>
                <a:cubicBezTo>
                  <a:pt x="1" y="12"/>
                  <a:pt x="1" y="12"/>
                  <a:pt x="1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52" name="Freeform 36">
            <a:extLst>
              <a:ext uri="{FF2B5EF4-FFF2-40B4-BE49-F238E27FC236}">
                <a16:creationId xmlns:a16="http://schemas.microsoft.com/office/drawing/2014/main" id="{4D39B38E-9521-97EB-17B2-EA4E0E21135D}"/>
              </a:ext>
            </a:extLst>
          </p:cNvPr>
          <p:cNvSpPr>
            <a:spLocks/>
          </p:cNvSpPr>
          <p:nvPr/>
        </p:nvSpPr>
        <p:spPr bwMode="auto">
          <a:xfrm>
            <a:off x="4276726" y="3254375"/>
            <a:ext cx="100013" cy="63500"/>
          </a:xfrm>
          <a:custGeom>
            <a:avLst/>
            <a:gdLst>
              <a:gd name="T0" fmla="*/ 443326032 w 19"/>
              <a:gd name="T1" fmla="*/ 168010405 h 12"/>
              <a:gd name="T2" fmla="*/ 526452594 w 19"/>
              <a:gd name="T3" fmla="*/ 336020809 h 12"/>
              <a:gd name="T4" fmla="*/ 526452594 w 19"/>
              <a:gd name="T5" fmla="*/ 336020809 h 12"/>
              <a:gd name="T6" fmla="*/ 277078092 w 19"/>
              <a:gd name="T7" fmla="*/ 224012136 h 12"/>
              <a:gd name="T8" fmla="*/ 0 w 19"/>
              <a:gd name="T9" fmla="*/ 168010405 h 12"/>
              <a:gd name="T10" fmla="*/ 277078092 w 19"/>
              <a:gd name="T11" fmla="*/ 112008714 h 12"/>
              <a:gd name="T12" fmla="*/ 526452594 w 19"/>
              <a:gd name="T13" fmla="*/ 0 h 12"/>
              <a:gd name="T14" fmla="*/ 526452594 w 19"/>
              <a:gd name="T15" fmla="*/ 0 h 12"/>
              <a:gd name="T16" fmla="*/ 443326032 w 19"/>
              <a:gd name="T17" fmla="*/ 168010405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2"/>
              <a:gd name="T29" fmla="*/ 19 w 19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2">
                <a:moveTo>
                  <a:pt x="16" y="6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8"/>
                  <a:pt x="3" y="7"/>
                  <a:pt x="0" y="6"/>
                </a:cubicBezTo>
                <a:cubicBezTo>
                  <a:pt x="3" y="6"/>
                  <a:pt x="6" y="5"/>
                  <a:pt x="10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53" name="Line 37">
            <a:extLst>
              <a:ext uri="{FF2B5EF4-FFF2-40B4-BE49-F238E27FC236}">
                <a16:creationId xmlns:a16="http://schemas.microsoft.com/office/drawing/2014/main" id="{30CF8951-7A06-62B0-7D73-EBB92B8E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1" y="3286125"/>
            <a:ext cx="4492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54" name="Freeform 38">
            <a:extLst>
              <a:ext uri="{FF2B5EF4-FFF2-40B4-BE49-F238E27FC236}">
                <a16:creationId xmlns:a16="http://schemas.microsoft.com/office/drawing/2014/main" id="{5BD72A26-2782-5589-C97F-246DF8C45D5B}"/>
              </a:ext>
            </a:extLst>
          </p:cNvPr>
          <p:cNvSpPr>
            <a:spLocks/>
          </p:cNvSpPr>
          <p:nvPr/>
        </p:nvSpPr>
        <p:spPr bwMode="auto">
          <a:xfrm>
            <a:off x="5540376" y="3254375"/>
            <a:ext cx="106363" cy="63500"/>
          </a:xfrm>
          <a:custGeom>
            <a:avLst/>
            <a:gdLst>
              <a:gd name="T0" fmla="*/ 113133003 w 20"/>
              <a:gd name="T1" fmla="*/ 168010405 h 12"/>
              <a:gd name="T2" fmla="*/ 0 w 20"/>
              <a:gd name="T3" fmla="*/ 28003501 h 12"/>
              <a:gd name="T4" fmla="*/ 0 w 20"/>
              <a:gd name="T5" fmla="*/ 0 h 12"/>
              <a:gd name="T6" fmla="*/ 282829829 w 20"/>
              <a:gd name="T7" fmla="*/ 112008714 h 12"/>
              <a:gd name="T8" fmla="*/ 565654339 w 20"/>
              <a:gd name="T9" fmla="*/ 168010405 h 12"/>
              <a:gd name="T10" fmla="*/ 282829829 w 20"/>
              <a:gd name="T11" fmla="*/ 224012136 h 12"/>
              <a:gd name="T12" fmla="*/ 0 w 20"/>
              <a:gd name="T13" fmla="*/ 336020809 h 12"/>
              <a:gd name="T14" fmla="*/ 0 w 20"/>
              <a:gd name="T15" fmla="*/ 336020809 h 12"/>
              <a:gd name="T16" fmla="*/ 113133003 w 20"/>
              <a:gd name="T17" fmla="*/ 168010405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"/>
              <a:gd name="T28" fmla="*/ 0 h 12"/>
              <a:gd name="T29" fmla="*/ 20 w 20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" h="12">
                <a:moveTo>
                  <a:pt x="4" y="6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10" y="4"/>
                  <a:pt x="10" y="4"/>
                  <a:pt x="10" y="4"/>
                </a:cubicBezTo>
                <a:cubicBezTo>
                  <a:pt x="13" y="5"/>
                  <a:pt x="16" y="6"/>
                  <a:pt x="20" y="6"/>
                </a:cubicBezTo>
                <a:cubicBezTo>
                  <a:pt x="16" y="7"/>
                  <a:pt x="13" y="8"/>
                  <a:pt x="1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lnTo>
                  <a:pt x="4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55" name="Freeform 39">
            <a:extLst>
              <a:ext uri="{FF2B5EF4-FFF2-40B4-BE49-F238E27FC236}">
                <a16:creationId xmlns:a16="http://schemas.microsoft.com/office/drawing/2014/main" id="{BD97FA8B-E8F9-6B0B-19D5-8777F873949B}"/>
              </a:ext>
            </a:extLst>
          </p:cNvPr>
          <p:cNvSpPr>
            <a:spLocks/>
          </p:cNvSpPr>
          <p:nvPr/>
        </p:nvSpPr>
        <p:spPr bwMode="auto">
          <a:xfrm>
            <a:off x="5043488" y="3254375"/>
            <a:ext cx="100012" cy="63500"/>
          </a:xfrm>
          <a:custGeom>
            <a:avLst/>
            <a:gdLst>
              <a:gd name="T0" fmla="*/ 443321600 w 19"/>
              <a:gd name="T1" fmla="*/ 168010405 h 12"/>
              <a:gd name="T2" fmla="*/ 526442066 w 19"/>
              <a:gd name="T3" fmla="*/ 336020809 h 12"/>
              <a:gd name="T4" fmla="*/ 526442066 w 19"/>
              <a:gd name="T5" fmla="*/ 336020809 h 12"/>
              <a:gd name="T6" fmla="*/ 277075321 w 19"/>
              <a:gd name="T7" fmla="*/ 224012136 h 12"/>
              <a:gd name="T8" fmla="*/ 0 w 19"/>
              <a:gd name="T9" fmla="*/ 168010405 h 12"/>
              <a:gd name="T10" fmla="*/ 277075321 w 19"/>
              <a:gd name="T11" fmla="*/ 112008714 h 12"/>
              <a:gd name="T12" fmla="*/ 526442066 w 19"/>
              <a:gd name="T13" fmla="*/ 0 h 12"/>
              <a:gd name="T14" fmla="*/ 526442066 w 19"/>
              <a:gd name="T15" fmla="*/ 0 h 12"/>
              <a:gd name="T16" fmla="*/ 443321600 w 19"/>
              <a:gd name="T17" fmla="*/ 168010405 h 1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2"/>
              <a:gd name="T29" fmla="*/ 19 w 19"/>
              <a:gd name="T30" fmla="*/ 12 h 1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2">
                <a:moveTo>
                  <a:pt x="16" y="6"/>
                </a:moveTo>
                <a:cubicBezTo>
                  <a:pt x="19" y="12"/>
                  <a:pt x="19" y="12"/>
                  <a:pt x="19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8"/>
                  <a:pt x="3" y="7"/>
                  <a:pt x="0" y="6"/>
                </a:cubicBezTo>
                <a:cubicBezTo>
                  <a:pt x="3" y="6"/>
                  <a:pt x="6" y="5"/>
                  <a:pt x="10" y="4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56" name="Line 40">
            <a:extLst>
              <a:ext uri="{FF2B5EF4-FFF2-40B4-BE49-F238E27FC236}">
                <a16:creationId xmlns:a16="http://schemas.microsoft.com/office/drawing/2014/main" id="{0B92E209-BAE1-1BC0-7D7E-37AD807DFB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2639" y="4311651"/>
            <a:ext cx="1587" cy="442913"/>
          </a:xfrm>
          <a:prstGeom prst="line">
            <a:avLst/>
          </a:prstGeom>
          <a:noFill/>
          <a:ln w="11113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7AEF5DFE-394F-3A9C-3A43-E41FC23B0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1" y="4311650"/>
            <a:ext cx="671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58" name="Freeform 42">
            <a:extLst>
              <a:ext uri="{FF2B5EF4-FFF2-40B4-BE49-F238E27FC236}">
                <a16:creationId xmlns:a16="http://schemas.microsoft.com/office/drawing/2014/main" id="{4C8DB4D8-9EDC-1065-9008-C2C13F57DAC3}"/>
              </a:ext>
            </a:extLst>
          </p:cNvPr>
          <p:cNvSpPr>
            <a:spLocks/>
          </p:cNvSpPr>
          <p:nvPr/>
        </p:nvSpPr>
        <p:spPr bwMode="auto">
          <a:xfrm>
            <a:off x="5762626" y="4279900"/>
            <a:ext cx="100013" cy="57150"/>
          </a:xfrm>
          <a:custGeom>
            <a:avLst/>
            <a:gdLst>
              <a:gd name="T0" fmla="*/ 83126582 w 19"/>
              <a:gd name="T1" fmla="*/ 161957889 h 11"/>
              <a:gd name="T2" fmla="*/ 0 w 19"/>
              <a:gd name="T3" fmla="*/ 0 h 11"/>
              <a:gd name="T4" fmla="*/ 0 w 19"/>
              <a:gd name="T5" fmla="*/ 0 h 11"/>
              <a:gd name="T6" fmla="*/ 249374502 w 19"/>
              <a:gd name="T7" fmla="*/ 80976347 h 11"/>
              <a:gd name="T8" fmla="*/ 526452594 w 19"/>
              <a:gd name="T9" fmla="*/ 161957889 h 11"/>
              <a:gd name="T10" fmla="*/ 249374502 w 19"/>
              <a:gd name="T11" fmla="*/ 215943879 h 11"/>
              <a:gd name="T12" fmla="*/ 0 w 19"/>
              <a:gd name="T13" fmla="*/ 296920205 h 11"/>
              <a:gd name="T14" fmla="*/ 0 w 19"/>
              <a:gd name="T15" fmla="*/ 296920205 h 11"/>
              <a:gd name="T16" fmla="*/ 83126582 w 19"/>
              <a:gd name="T17" fmla="*/ 161957889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1"/>
              <a:gd name="T29" fmla="*/ 19 w 19"/>
              <a:gd name="T30" fmla="*/ 11 h 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1">
                <a:moveTo>
                  <a:pt x="3" y="6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9" y="3"/>
                  <a:pt x="9" y="3"/>
                  <a:pt x="9" y="3"/>
                </a:cubicBezTo>
                <a:cubicBezTo>
                  <a:pt x="13" y="4"/>
                  <a:pt x="16" y="5"/>
                  <a:pt x="19" y="6"/>
                </a:cubicBezTo>
                <a:cubicBezTo>
                  <a:pt x="16" y="6"/>
                  <a:pt x="13" y="7"/>
                  <a:pt x="9" y="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lnTo>
                  <a:pt x="3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59" name="Freeform 43">
            <a:extLst>
              <a:ext uri="{FF2B5EF4-FFF2-40B4-BE49-F238E27FC236}">
                <a16:creationId xmlns:a16="http://schemas.microsoft.com/office/drawing/2014/main" id="{2A1FD8A2-EA9D-B1DC-5A1E-334E316E7063}"/>
              </a:ext>
            </a:extLst>
          </p:cNvPr>
          <p:cNvSpPr>
            <a:spLocks/>
          </p:cNvSpPr>
          <p:nvPr/>
        </p:nvSpPr>
        <p:spPr bwMode="auto">
          <a:xfrm>
            <a:off x="5043488" y="4279900"/>
            <a:ext cx="100012" cy="57150"/>
          </a:xfrm>
          <a:custGeom>
            <a:avLst/>
            <a:gdLst>
              <a:gd name="T0" fmla="*/ 443321600 w 19"/>
              <a:gd name="T1" fmla="*/ 161957889 h 11"/>
              <a:gd name="T2" fmla="*/ 526442066 w 19"/>
              <a:gd name="T3" fmla="*/ 296920205 h 11"/>
              <a:gd name="T4" fmla="*/ 526442066 w 19"/>
              <a:gd name="T5" fmla="*/ 296920205 h 11"/>
              <a:gd name="T6" fmla="*/ 277075321 w 19"/>
              <a:gd name="T7" fmla="*/ 215943879 h 11"/>
              <a:gd name="T8" fmla="*/ 0 w 19"/>
              <a:gd name="T9" fmla="*/ 161957889 h 11"/>
              <a:gd name="T10" fmla="*/ 277075321 w 19"/>
              <a:gd name="T11" fmla="*/ 80976347 h 11"/>
              <a:gd name="T12" fmla="*/ 526442066 w 19"/>
              <a:gd name="T13" fmla="*/ 0 h 11"/>
              <a:gd name="T14" fmla="*/ 526442066 w 19"/>
              <a:gd name="T15" fmla="*/ 0 h 11"/>
              <a:gd name="T16" fmla="*/ 443321600 w 19"/>
              <a:gd name="T17" fmla="*/ 161957889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1"/>
              <a:gd name="T29" fmla="*/ 19 w 19"/>
              <a:gd name="T30" fmla="*/ 11 h 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1">
                <a:moveTo>
                  <a:pt x="16" y="6"/>
                </a:moveTo>
                <a:cubicBezTo>
                  <a:pt x="19" y="11"/>
                  <a:pt x="19" y="11"/>
                  <a:pt x="19" y="11"/>
                </a:cubicBezTo>
                <a:cubicBezTo>
                  <a:pt x="19" y="11"/>
                  <a:pt x="19" y="11"/>
                  <a:pt x="19" y="11"/>
                </a:cubicBezTo>
                <a:cubicBezTo>
                  <a:pt x="10" y="8"/>
                  <a:pt x="10" y="8"/>
                  <a:pt x="10" y="8"/>
                </a:cubicBezTo>
                <a:cubicBezTo>
                  <a:pt x="6" y="7"/>
                  <a:pt x="3" y="6"/>
                  <a:pt x="0" y="6"/>
                </a:cubicBezTo>
                <a:cubicBezTo>
                  <a:pt x="3" y="5"/>
                  <a:pt x="6" y="4"/>
                  <a:pt x="10" y="3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lnTo>
                  <a:pt x="16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60" name="Freeform 44">
            <a:extLst>
              <a:ext uri="{FF2B5EF4-FFF2-40B4-BE49-F238E27FC236}">
                <a16:creationId xmlns:a16="http://schemas.microsoft.com/office/drawing/2014/main" id="{314DB578-315D-8472-2B8F-8A33C19A5D0B}"/>
              </a:ext>
            </a:extLst>
          </p:cNvPr>
          <p:cNvSpPr>
            <a:spLocks/>
          </p:cNvSpPr>
          <p:nvPr/>
        </p:nvSpPr>
        <p:spPr bwMode="auto">
          <a:xfrm>
            <a:off x="2901950" y="4495801"/>
            <a:ext cx="4673600" cy="517525"/>
          </a:xfrm>
          <a:custGeom>
            <a:avLst/>
            <a:gdLst>
              <a:gd name="T0" fmla="*/ 2147483647 w 2944"/>
              <a:gd name="T1" fmla="*/ 0 h 326"/>
              <a:gd name="T2" fmla="*/ 2147483647 w 2944"/>
              <a:gd name="T3" fmla="*/ 0 h 326"/>
              <a:gd name="T4" fmla="*/ 2147483647 w 2944"/>
              <a:gd name="T5" fmla="*/ 821570828 h 326"/>
              <a:gd name="T6" fmla="*/ 2147483647 w 2944"/>
              <a:gd name="T7" fmla="*/ 821570828 h 326"/>
              <a:gd name="T8" fmla="*/ 2147483647 w 2944"/>
              <a:gd name="T9" fmla="*/ 0 h 326"/>
              <a:gd name="T10" fmla="*/ 0 w 2944"/>
              <a:gd name="T11" fmla="*/ 0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44"/>
              <a:gd name="T19" fmla="*/ 0 h 326"/>
              <a:gd name="T20" fmla="*/ 2944 w 2944"/>
              <a:gd name="T21" fmla="*/ 326 h 3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44" h="326">
                <a:moveTo>
                  <a:pt x="2944" y="0"/>
                </a:moveTo>
                <a:lnTo>
                  <a:pt x="1909" y="0"/>
                </a:lnTo>
                <a:lnTo>
                  <a:pt x="1825" y="326"/>
                </a:lnTo>
                <a:lnTo>
                  <a:pt x="1589" y="326"/>
                </a:lnTo>
                <a:lnTo>
                  <a:pt x="1506" y="0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61" name="Freeform 45">
            <a:extLst>
              <a:ext uri="{FF2B5EF4-FFF2-40B4-BE49-F238E27FC236}">
                <a16:creationId xmlns:a16="http://schemas.microsoft.com/office/drawing/2014/main" id="{B246D0EB-CFAB-4797-6F1B-423CB219ECEA}"/>
              </a:ext>
            </a:extLst>
          </p:cNvPr>
          <p:cNvSpPr>
            <a:spLocks/>
          </p:cNvSpPr>
          <p:nvPr/>
        </p:nvSpPr>
        <p:spPr bwMode="auto">
          <a:xfrm>
            <a:off x="2901950" y="4495801"/>
            <a:ext cx="4605338" cy="517525"/>
          </a:xfrm>
          <a:custGeom>
            <a:avLst/>
            <a:gdLst>
              <a:gd name="T0" fmla="*/ 2147483647 w 2901"/>
              <a:gd name="T1" fmla="*/ 821570828 h 326"/>
              <a:gd name="T2" fmla="*/ 2147483647 w 2901"/>
              <a:gd name="T3" fmla="*/ 821570828 h 326"/>
              <a:gd name="T4" fmla="*/ 2147483647 w 2901"/>
              <a:gd name="T5" fmla="*/ 0 h 326"/>
              <a:gd name="T6" fmla="*/ 2147483647 w 2901"/>
              <a:gd name="T7" fmla="*/ 0 h 326"/>
              <a:gd name="T8" fmla="*/ 2147483647 w 2901"/>
              <a:gd name="T9" fmla="*/ 821570828 h 326"/>
              <a:gd name="T10" fmla="*/ 0 w 2901"/>
              <a:gd name="T11" fmla="*/ 821570828 h 3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01"/>
              <a:gd name="T19" fmla="*/ 0 h 326"/>
              <a:gd name="T20" fmla="*/ 2901 w 2901"/>
              <a:gd name="T21" fmla="*/ 326 h 3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01" h="326">
                <a:moveTo>
                  <a:pt x="2901" y="326"/>
                </a:moveTo>
                <a:lnTo>
                  <a:pt x="1909" y="326"/>
                </a:lnTo>
                <a:lnTo>
                  <a:pt x="1825" y="0"/>
                </a:lnTo>
                <a:lnTo>
                  <a:pt x="1589" y="0"/>
                </a:lnTo>
                <a:lnTo>
                  <a:pt x="1506" y="326"/>
                </a:lnTo>
                <a:lnTo>
                  <a:pt x="0" y="326"/>
                </a:lnTo>
              </a:path>
            </a:pathLst>
          </a:cu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62" name="Rectangle 46">
            <a:extLst>
              <a:ext uri="{FF2B5EF4-FFF2-40B4-BE49-F238E27FC236}">
                <a16:creationId xmlns:a16="http://schemas.microsoft.com/office/drawing/2014/main" id="{291E8866-B98C-34DF-00A9-8E9C7E7F5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500439"/>
            <a:ext cx="4465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b="1" i="0">
                <a:solidFill>
                  <a:srgbClr val="000000"/>
                </a:solidFill>
                <a:latin typeface="Times Ten Roman" pitchFamily="18" charset="0"/>
              </a:rPr>
              <a:t>DATA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63" name="Rectangle 47">
            <a:extLst>
              <a:ext uri="{FF2B5EF4-FFF2-40B4-BE49-F238E27FC236}">
                <a16:creationId xmlns:a16="http://schemas.microsoft.com/office/drawing/2014/main" id="{BEF5195B-7378-C17A-C48F-FF4ABF2DA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4" y="3687764"/>
            <a:ext cx="64325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b="1" i="0">
                <a:solidFill>
                  <a:srgbClr val="000000"/>
                </a:solidFill>
                <a:latin typeface="Times Ten Roman" pitchFamily="18" charset="0"/>
              </a:rPr>
              <a:t>STABLE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64" name="Rectangle 48">
            <a:extLst>
              <a:ext uri="{FF2B5EF4-FFF2-40B4-BE49-F238E27FC236}">
                <a16:creationId xmlns:a16="http://schemas.microsoft.com/office/drawing/2014/main" id="{F083F7BC-5F31-DF44-44EB-66113ED8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4726" y="2722564"/>
            <a:ext cx="55463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i="0">
                <a:solidFill>
                  <a:srgbClr val="000000"/>
                </a:solidFill>
                <a:latin typeface="Times Ten Roman" pitchFamily="18" charset="0"/>
              </a:rPr>
              <a:t>Register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65" name="Rectangle 49">
            <a:extLst>
              <a:ext uri="{FF2B5EF4-FFF2-40B4-BE49-F238E27FC236}">
                <a16:creationId xmlns:a16="http://schemas.microsoft.com/office/drawing/2014/main" id="{37975C7C-5A53-7136-B02F-DF4959EDF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789" y="3568701"/>
            <a:ext cx="32380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b="1">
                <a:solidFill>
                  <a:srgbClr val="000000"/>
                </a:solidFill>
                <a:latin typeface="Times Ten Roman" pitchFamily="18" charset="0"/>
              </a:rPr>
              <a:t>CLK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66" name="Rectangle 50">
            <a:extLst>
              <a:ext uri="{FF2B5EF4-FFF2-40B4-BE49-F238E27FC236}">
                <a16:creationId xmlns:a16="http://schemas.microsoft.com/office/drawing/2014/main" id="{4AAD0C78-7075-1DA4-5D70-1F51986E6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638" y="297338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b="1">
                <a:solidFill>
                  <a:srgbClr val="000000"/>
                </a:solidFill>
                <a:latin typeface="Times Ten Roman" pitchFamily="18" charset="0"/>
              </a:rPr>
              <a:t>D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67" name="Rectangle 51">
            <a:extLst>
              <a:ext uri="{FF2B5EF4-FFF2-40B4-BE49-F238E27FC236}">
                <a16:creationId xmlns:a16="http://schemas.microsoft.com/office/drawing/2014/main" id="{62687291-3AE5-CCC9-6646-C3D0EC4E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973389"/>
            <a:ext cx="12022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sz="1300" b="1">
                <a:solidFill>
                  <a:srgbClr val="000000"/>
                </a:solidFill>
                <a:latin typeface="Times Ten Roman" pitchFamily="18" charset="0"/>
              </a:rPr>
              <a:t>Q</a:t>
            </a:r>
            <a:endParaRPr lang="en-US" altLang="en-PK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9268" name="Line 52">
            <a:extLst>
              <a:ext uri="{FF2B5EF4-FFF2-40B4-BE49-F238E27FC236}">
                <a16:creationId xmlns:a16="http://schemas.microsoft.com/office/drawing/2014/main" id="{F58A10E5-C6A4-F192-B303-AE2FAFE68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2700" y="3538538"/>
            <a:ext cx="1588" cy="196850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69" name="Freeform 53">
            <a:extLst>
              <a:ext uri="{FF2B5EF4-FFF2-40B4-BE49-F238E27FC236}">
                <a16:creationId xmlns:a16="http://schemas.microsoft.com/office/drawing/2014/main" id="{93275486-AF55-E758-7CF3-B520E60AA257}"/>
              </a:ext>
            </a:extLst>
          </p:cNvPr>
          <p:cNvSpPr>
            <a:spLocks/>
          </p:cNvSpPr>
          <p:nvPr/>
        </p:nvSpPr>
        <p:spPr bwMode="auto">
          <a:xfrm>
            <a:off x="8861425" y="3438526"/>
            <a:ext cx="84138" cy="142875"/>
          </a:xfrm>
          <a:custGeom>
            <a:avLst/>
            <a:gdLst>
              <a:gd name="T0" fmla="*/ 221225072 w 16"/>
              <a:gd name="T1" fmla="*/ 616039950 h 27"/>
              <a:gd name="T2" fmla="*/ 0 w 16"/>
              <a:gd name="T3" fmla="*/ 756046992 h 27"/>
              <a:gd name="T4" fmla="*/ 0 w 16"/>
              <a:gd name="T5" fmla="*/ 728043500 h 27"/>
              <a:gd name="T6" fmla="*/ 138265002 w 16"/>
              <a:gd name="T7" fmla="*/ 364024396 h 27"/>
              <a:gd name="T8" fmla="*/ 221225072 w 16"/>
              <a:gd name="T9" fmla="*/ 0 h 27"/>
              <a:gd name="T10" fmla="*/ 304185100 w 16"/>
              <a:gd name="T11" fmla="*/ 364024396 h 27"/>
              <a:gd name="T12" fmla="*/ 442450144 w 16"/>
              <a:gd name="T13" fmla="*/ 728043500 h 27"/>
              <a:gd name="T14" fmla="*/ 442450144 w 16"/>
              <a:gd name="T15" fmla="*/ 756046992 h 27"/>
              <a:gd name="T16" fmla="*/ 221225072 w 16"/>
              <a:gd name="T17" fmla="*/ 616039950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"/>
              <a:gd name="T28" fmla="*/ 0 h 27"/>
              <a:gd name="T29" fmla="*/ 16 w 16"/>
              <a:gd name="T30" fmla="*/ 27 h 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" h="27">
                <a:moveTo>
                  <a:pt x="8" y="22"/>
                </a:moveTo>
                <a:cubicBezTo>
                  <a:pt x="0" y="27"/>
                  <a:pt x="0" y="27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9"/>
                  <a:pt x="7" y="4"/>
                  <a:pt x="8" y="0"/>
                </a:cubicBezTo>
                <a:cubicBezTo>
                  <a:pt x="9" y="4"/>
                  <a:pt x="10" y="9"/>
                  <a:pt x="11" y="13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7"/>
                  <a:pt x="16" y="27"/>
                  <a:pt x="16" y="27"/>
                </a:cubicBezTo>
                <a:lnTo>
                  <a:pt x="8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70" name="Rectangle 54">
            <a:extLst>
              <a:ext uri="{FF2B5EF4-FFF2-40B4-BE49-F238E27FC236}">
                <a16:creationId xmlns:a16="http://schemas.microsoft.com/office/drawing/2014/main" id="{A0B96C2C-DF8B-D849-F717-02C831ED4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550" y="2682875"/>
            <a:ext cx="877888" cy="755650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71" name="Freeform 55">
            <a:extLst>
              <a:ext uri="{FF2B5EF4-FFF2-40B4-BE49-F238E27FC236}">
                <a16:creationId xmlns:a16="http://schemas.microsoft.com/office/drawing/2014/main" id="{1B866B54-783A-978F-3D27-363710EE86A1}"/>
              </a:ext>
            </a:extLst>
          </p:cNvPr>
          <p:cNvSpPr>
            <a:spLocks/>
          </p:cNvSpPr>
          <p:nvPr/>
        </p:nvSpPr>
        <p:spPr bwMode="auto">
          <a:xfrm>
            <a:off x="8750300" y="3286125"/>
            <a:ext cx="306388" cy="152400"/>
          </a:xfrm>
          <a:custGeom>
            <a:avLst/>
            <a:gdLst>
              <a:gd name="T0" fmla="*/ 486391788 w 193"/>
              <a:gd name="T1" fmla="*/ 241935022 h 96"/>
              <a:gd name="T2" fmla="*/ 241935418 w 193"/>
              <a:gd name="T3" fmla="*/ 0 h 96"/>
              <a:gd name="T4" fmla="*/ 0 w 193"/>
              <a:gd name="T5" fmla="*/ 241935022 h 96"/>
              <a:gd name="T6" fmla="*/ 0 60000 65536"/>
              <a:gd name="T7" fmla="*/ 0 60000 65536"/>
              <a:gd name="T8" fmla="*/ 0 60000 65536"/>
              <a:gd name="T9" fmla="*/ 0 w 193"/>
              <a:gd name="T10" fmla="*/ 0 h 96"/>
              <a:gd name="T11" fmla="*/ 193 w 193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" h="96">
                <a:moveTo>
                  <a:pt x="193" y="96"/>
                </a:moveTo>
                <a:lnTo>
                  <a:pt x="96" y="0"/>
                </a:lnTo>
                <a:lnTo>
                  <a:pt x="0" y="96"/>
                </a:lnTo>
              </a:path>
            </a:pathLst>
          </a:cu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72" name="Line 56">
            <a:extLst>
              <a:ext uri="{FF2B5EF4-FFF2-40B4-BE49-F238E27FC236}">
                <a16:creationId xmlns:a16="http://schemas.microsoft.com/office/drawing/2014/main" id="{195AF1C7-3956-C48D-C5AB-A40C9C8E3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2914" y="3068639"/>
            <a:ext cx="3016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73" name="Freeform 57">
            <a:extLst>
              <a:ext uri="{FF2B5EF4-FFF2-40B4-BE49-F238E27FC236}">
                <a16:creationId xmlns:a16="http://schemas.microsoft.com/office/drawing/2014/main" id="{EECA596A-1357-7749-0FE5-64A51A765420}"/>
              </a:ext>
            </a:extLst>
          </p:cNvPr>
          <p:cNvSpPr>
            <a:spLocks/>
          </p:cNvSpPr>
          <p:nvPr/>
        </p:nvSpPr>
        <p:spPr bwMode="auto">
          <a:xfrm>
            <a:off x="8326438" y="3025776"/>
            <a:ext cx="138112" cy="85725"/>
          </a:xfrm>
          <a:custGeom>
            <a:avLst/>
            <a:gdLst>
              <a:gd name="T0" fmla="*/ 141086720 w 26"/>
              <a:gd name="T1" fmla="*/ 229651891 h 16"/>
              <a:gd name="T2" fmla="*/ 0 w 26"/>
              <a:gd name="T3" fmla="*/ 459298425 h 16"/>
              <a:gd name="T4" fmla="*/ 0 w 26"/>
              <a:gd name="T5" fmla="*/ 459298425 h 16"/>
              <a:gd name="T6" fmla="*/ 366825530 w 26"/>
              <a:gd name="T7" fmla="*/ 315767971 h 16"/>
              <a:gd name="T8" fmla="*/ 733651061 w 26"/>
              <a:gd name="T9" fmla="*/ 229651891 h 16"/>
              <a:gd name="T10" fmla="*/ 366825530 w 26"/>
              <a:gd name="T11" fmla="*/ 143530412 h 16"/>
              <a:gd name="T12" fmla="*/ 0 w 26"/>
              <a:gd name="T13" fmla="*/ 0 h 16"/>
              <a:gd name="T14" fmla="*/ 0 w 26"/>
              <a:gd name="T15" fmla="*/ 0 h 16"/>
              <a:gd name="T16" fmla="*/ 141086720 w 26"/>
              <a:gd name="T17" fmla="*/ 229651891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"/>
              <a:gd name="T28" fmla="*/ 0 h 16"/>
              <a:gd name="T29" fmla="*/ 26 w 26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17" y="10"/>
                  <a:pt x="22" y="9"/>
                  <a:pt x="26" y="8"/>
                </a:cubicBezTo>
                <a:cubicBezTo>
                  <a:pt x="22" y="7"/>
                  <a:pt x="17" y="6"/>
                  <a:pt x="13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  <p:sp>
        <p:nvSpPr>
          <p:cNvPr id="9274" name="Line 58">
            <a:extLst>
              <a:ext uri="{FF2B5EF4-FFF2-40B4-BE49-F238E27FC236}">
                <a16:creationId xmlns:a16="http://schemas.microsoft.com/office/drawing/2014/main" id="{AA5DAE84-BEB7-0CA8-AA7B-F318CAC6E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2439" y="3068639"/>
            <a:ext cx="301625" cy="1587"/>
          </a:xfrm>
          <a:prstGeom prst="line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9275" name="Freeform 59">
            <a:extLst>
              <a:ext uri="{FF2B5EF4-FFF2-40B4-BE49-F238E27FC236}">
                <a16:creationId xmlns:a16="http://schemas.microsoft.com/office/drawing/2014/main" id="{0DD85471-D8FB-2B5B-DD70-DC2E08793CC6}"/>
              </a:ext>
            </a:extLst>
          </p:cNvPr>
          <p:cNvSpPr>
            <a:spLocks/>
          </p:cNvSpPr>
          <p:nvPr/>
        </p:nvSpPr>
        <p:spPr bwMode="auto">
          <a:xfrm>
            <a:off x="9605964" y="3025776"/>
            <a:ext cx="142875" cy="85725"/>
          </a:xfrm>
          <a:custGeom>
            <a:avLst/>
            <a:gdLst>
              <a:gd name="T0" fmla="*/ 140006918 w 27"/>
              <a:gd name="T1" fmla="*/ 229651891 h 16"/>
              <a:gd name="T2" fmla="*/ 0 w 27"/>
              <a:gd name="T3" fmla="*/ 459298425 h 16"/>
              <a:gd name="T4" fmla="*/ 0 w 27"/>
              <a:gd name="T5" fmla="*/ 459298425 h 16"/>
              <a:gd name="T6" fmla="*/ 364024396 w 27"/>
              <a:gd name="T7" fmla="*/ 315767971 h 16"/>
              <a:gd name="T8" fmla="*/ 756046992 w 27"/>
              <a:gd name="T9" fmla="*/ 229651891 h 16"/>
              <a:gd name="T10" fmla="*/ 364024396 w 27"/>
              <a:gd name="T11" fmla="*/ 143530412 h 16"/>
              <a:gd name="T12" fmla="*/ 0 w 27"/>
              <a:gd name="T13" fmla="*/ 0 h 16"/>
              <a:gd name="T14" fmla="*/ 0 w 27"/>
              <a:gd name="T15" fmla="*/ 0 h 16"/>
              <a:gd name="T16" fmla="*/ 140006918 w 27"/>
              <a:gd name="T17" fmla="*/ 229651891 h 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"/>
              <a:gd name="T28" fmla="*/ 0 h 16"/>
              <a:gd name="T29" fmla="*/ 27 w 27"/>
              <a:gd name="T30" fmla="*/ 16 h 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" h="16">
                <a:moveTo>
                  <a:pt x="5" y="8"/>
                </a:move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11"/>
                  <a:pt x="13" y="11"/>
                  <a:pt x="13" y="11"/>
                </a:cubicBezTo>
                <a:cubicBezTo>
                  <a:pt x="18" y="10"/>
                  <a:pt x="22" y="9"/>
                  <a:pt x="27" y="8"/>
                </a:cubicBezTo>
                <a:cubicBezTo>
                  <a:pt x="22" y="7"/>
                  <a:pt x="18" y="6"/>
                  <a:pt x="13" y="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PK" altLang="en-P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69548DDB-A9F1-15DD-F657-35CD27F98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Characterizing Timing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BDD7CDA3-CBCF-FDD1-AD57-ECC5C07A2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5867400" cy="328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4">
            <a:extLst>
              <a:ext uri="{FF2B5EF4-FFF2-40B4-BE49-F238E27FC236}">
                <a16:creationId xmlns:a16="http://schemas.microsoft.com/office/drawing/2014/main" id="{C496CDDE-1FAA-39F2-9B3E-699ECC8E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6" y="5538788"/>
            <a:ext cx="1287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i="0">
                <a:solidFill>
                  <a:schemeClr val="tx2"/>
                </a:solidFill>
                <a:latin typeface="Book Antiqua" panose="02040602050305030304" pitchFamily="18" charset="0"/>
              </a:rPr>
              <a:t>Register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E425DF71-DD39-0F1C-D0ED-586A9A7B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91163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PK" i="0">
                <a:solidFill>
                  <a:schemeClr val="tx2"/>
                </a:solidFill>
                <a:latin typeface="Book Antiqua" panose="02040602050305030304" pitchFamily="18" charset="0"/>
              </a:rPr>
              <a:t>Latch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20140</TotalTime>
  <Words>413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Book Antiqua</vt:lpstr>
      <vt:lpstr>Calibri</vt:lpstr>
      <vt:lpstr>Calibri Light</vt:lpstr>
      <vt:lpstr>MathematicalPi 1</vt:lpstr>
      <vt:lpstr>Monotype Sorts</vt:lpstr>
      <vt:lpstr>Myriad Roman</vt:lpstr>
      <vt:lpstr>Symbol</vt:lpstr>
      <vt:lpstr>Times New Roman</vt:lpstr>
      <vt:lpstr>Times Ten Roman</vt:lpstr>
      <vt:lpstr>Wingdings</vt:lpstr>
      <vt:lpstr>Office Theme</vt:lpstr>
      <vt:lpstr>Equation</vt:lpstr>
      <vt:lpstr>Digital System Design CE 325 L1 SPRING 2024</vt:lpstr>
      <vt:lpstr>Contents of this Lecture</vt:lpstr>
      <vt:lpstr>Sequential Logic</vt:lpstr>
      <vt:lpstr>Storage Elements</vt:lpstr>
      <vt:lpstr>Latch versus Register</vt:lpstr>
      <vt:lpstr>Latches</vt:lpstr>
      <vt:lpstr>Latch-Based Design</vt:lpstr>
      <vt:lpstr>Timing Definitions</vt:lpstr>
      <vt:lpstr>Characterizing Timing</vt:lpstr>
      <vt:lpstr>Latches</vt:lpstr>
      <vt:lpstr>Transparent Latch</vt:lpstr>
      <vt:lpstr>Positive Feedback: Bi-Stability</vt:lpstr>
      <vt:lpstr>Meta-Stability</vt:lpstr>
      <vt:lpstr>Mux-Based Latches (now you see why comb feedback is prohibited!!)</vt:lpstr>
      <vt:lpstr>Writing into a Static Latch</vt:lpstr>
      <vt:lpstr>Mux-Based Latch</vt:lpstr>
      <vt:lpstr>Mux-Based Latch</vt:lpstr>
      <vt:lpstr>Flip-Flop , D FF, Master Slave</vt:lpstr>
      <vt:lpstr>Master-Slave (Edge-Triggered) Register</vt:lpstr>
      <vt:lpstr>Master-Slave Register</vt:lpstr>
      <vt:lpstr>Clk-Q Delay</vt:lpstr>
      <vt:lpstr>Setup Time</vt:lpstr>
      <vt:lpstr>DFF</vt:lpstr>
      <vt:lpstr>Toggle Flip Flop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99</cp:revision>
  <dcterms:created xsi:type="dcterms:W3CDTF">2024-01-06T16:49:04Z</dcterms:created>
  <dcterms:modified xsi:type="dcterms:W3CDTF">2024-01-27T16:58:14Z</dcterms:modified>
</cp:coreProperties>
</file>