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Average"/>
      <p:regular r:id="rId15"/>
    </p:embeddedFont>
    <p:embeddedFont>
      <p:font typeface="Oswa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verage-regular.fntdata"/><Relationship Id="rId14" Type="http://schemas.openxmlformats.org/officeDocument/2006/relationships/slide" Target="slides/slide9.xml"/><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Let the audience to know that subscriber and member is the same and casual and customer is also same.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0c21ad9ac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0c21ad9a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next slide, we will talk about some manipulation in our data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0c21ad9ac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20c21ad9a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was some comma which were used to separate numbers in ride length columns, during calculation it was running into error, so I just removed them to avoid error. Also outliers are removed as per quarters.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0c21ad9ac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0c21ad9a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graph shows the distance average which each user type took by weekday. In next slide, we will disaggregate this graph by quarter to give us detailed view.</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0c21ad9ac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0c21ad9a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graph shows the distance average which each user type took by weekday at quarter level. Next, will walk you through a trend analysis between ride frequency and length.</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0c21ad9ac_0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0c21ad9a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the analysis result, it looks there is no relationship between customers and subscribers in general. But, overall subscribers mostly take the rides for shorter distances but many rides. Despite that, customers take the rides for longer distances but few rides. This is consistent for overall analysis and also disaggregated by quarter.</a:t>
            </a:r>
            <a:endParaRPr/>
          </a:p>
          <a:p>
            <a:pPr indent="0" lvl="0" marL="0" rtl="0" algn="l">
              <a:spcBef>
                <a:spcPts val="0"/>
              </a:spcBef>
              <a:spcAft>
                <a:spcPts val="0"/>
              </a:spcAft>
              <a:buNone/>
            </a:pPr>
            <a:r>
              <a:rPr lang="en"/>
              <a:t>Taking the log of ride </a:t>
            </a:r>
            <a:r>
              <a:rPr lang="en"/>
              <a:t>frequency, because the original numbers are long and appearing with scientific symbols.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0c21ad9ac_0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0c21ad9a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0c21ad9ac_0_1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0c21ad9ac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1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rtl="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3"/>
                </a:solidFill>
                <a:latin typeface="Average"/>
                <a:ea typeface="Average"/>
                <a:cs typeface="Average"/>
                <a:sym typeface="Average"/>
              </a:defRPr>
            </a:lvl1pPr>
            <a:lvl2pPr lvl="1" rtl="0" algn="r">
              <a:buNone/>
              <a:defRPr sz="1000">
                <a:solidFill>
                  <a:schemeClr val="accent3"/>
                </a:solidFill>
                <a:latin typeface="Average"/>
                <a:ea typeface="Average"/>
                <a:cs typeface="Average"/>
                <a:sym typeface="Average"/>
              </a:defRPr>
            </a:lvl2pPr>
            <a:lvl3pPr lvl="2" rtl="0" algn="r">
              <a:buNone/>
              <a:defRPr sz="1000">
                <a:solidFill>
                  <a:schemeClr val="accent3"/>
                </a:solidFill>
                <a:latin typeface="Average"/>
                <a:ea typeface="Average"/>
                <a:cs typeface="Average"/>
                <a:sym typeface="Average"/>
              </a:defRPr>
            </a:lvl3pPr>
            <a:lvl4pPr lvl="3" rtl="0" algn="r">
              <a:buNone/>
              <a:defRPr sz="1000">
                <a:solidFill>
                  <a:schemeClr val="accent3"/>
                </a:solidFill>
                <a:latin typeface="Average"/>
                <a:ea typeface="Average"/>
                <a:cs typeface="Average"/>
                <a:sym typeface="Average"/>
              </a:defRPr>
            </a:lvl4pPr>
            <a:lvl5pPr lvl="4" rtl="0" algn="r">
              <a:buNone/>
              <a:defRPr sz="1000">
                <a:solidFill>
                  <a:schemeClr val="accent3"/>
                </a:solidFill>
                <a:latin typeface="Average"/>
                <a:ea typeface="Average"/>
                <a:cs typeface="Average"/>
                <a:sym typeface="Average"/>
              </a:defRPr>
            </a:lvl5pPr>
            <a:lvl6pPr lvl="5" rtl="0" algn="r">
              <a:buNone/>
              <a:defRPr sz="1000">
                <a:solidFill>
                  <a:schemeClr val="accent3"/>
                </a:solidFill>
                <a:latin typeface="Average"/>
                <a:ea typeface="Average"/>
                <a:cs typeface="Average"/>
                <a:sym typeface="Average"/>
              </a:defRPr>
            </a:lvl6pPr>
            <a:lvl7pPr lvl="6" rtl="0" algn="r">
              <a:buNone/>
              <a:defRPr sz="1000">
                <a:solidFill>
                  <a:schemeClr val="accent3"/>
                </a:solidFill>
                <a:latin typeface="Average"/>
                <a:ea typeface="Average"/>
                <a:cs typeface="Average"/>
                <a:sym typeface="Average"/>
              </a:defRPr>
            </a:lvl7pPr>
            <a:lvl8pPr lvl="7" rtl="0" algn="r">
              <a:buNone/>
              <a:defRPr sz="1000">
                <a:solidFill>
                  <a:schemeClr val="accent3"/>
                </a:solidFill>
                <a:latin typeface="Average"/>
                <a:ea typeface="Average"/>
                <a:cs typeface="Average"/>
                <a:sym typeface="Average"/>
              </a:defRPr>
            </a:lvl8pPr>
            <a:lvl9pPr lvl="8" rtl="0"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Convert casual riders to annual members</a:t>
            </a:r>
            <a:endParaRPr sz="2800"/>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Amin SHERZAD</a:t>
            </a:r>
            <a:endParaRPr/>
          </a:p>
          <a:p>
            <a:pPr indent="0" lvl="0" marL="0" rtl="0" algn="ctr">
              <a:spcBef>
                <a:spcPts val="0"/>
              </a:spcBef>
              <a:spcAft>
                <a:spcPts val="0"/>
              </a:spcAft>
              <a:buNone/>
            </a:pPr>
            <a:r>
              <a:rPr lang="en"/>
              <a:t>Last </a:t>
            </a:r>
            <a:r>
              <a:rPr lang="en"/>
              <a:t>updated</a:t>
            </a:r>
            <a:r>
              <a:rPr lang="en"/>
              <a:t>: April 3, 2022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Identifying trends in using bike for annual members and casual riders, to help </a:t>
            </a:r>
            <a:r>
              <a:rPr b="1" lang="en"/>
              <a:t>convert</a:t>
            </a:r>
            <a:r>
              <a:rPr lang="en"/>
              <a:t> </a:t>
            </a:r>
            <a:r>
              <a:rPr b="1" lang="en"/>
              <a:t>casual riders</a:t>
            </a:r>
            <a:r>
              <a:rPr lang="en"/>
              <a:t> to </a:t>
            </a:r>
            <a:r>
              <a:rPr b="1" lang="en"/>
              <a:t>annual members</a:t>
            </a:r>
            <a:r>
              <a:rPr lang="en"/>
              <a:t>.</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overview</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dataset is only from 2018 divided by quarter, it’s publicly available online.</a:t>
            </a:r>
            <a:endParaRPr/>
          </a:p>
          <a:p>
            <a:pPr indent="-342900" lvl="0" marL="457200" rtl="0" algn="l">
              <a:spcBef>
                <a:spcPts val="0"/>
              </a:spcBef>
              <a:spcAft>
                <a:spcPts val="0"/>
              </a:spcAft>
              <a:buSzPts val="1800"/>
              <a:buChar char="●"/>
            </a:pPr>
            <a:r>
              <a:rPr lang="en"/>
              <a:t>The dataset is limited to the United States, Chicago city.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manipulation:</a:t>
            </a:r>
            <a:endParaRPr/>
          </a:p>
        </p:txBody>
      </p:sp>
      <p:sp>
        <p:nvSpPr>
          <p:cNvPr id="78" name="Google Shape;78;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Variables added: quarter, ride_length, day_of_week. These are needed for analysis phase.</a:t>
            </a:r>
            <a:endParaRPr/>
          </a:p>
          <a:p>
            <a:pPr indent="-342900" lvl="0" marL="457200" rtl="0" algn="l">
              <a:spcBef>
                <a:spcPts val="0"/>
              </a:spcBef>
              <a:spcAft>
                <a:spcPts val="0"/>
              </a:spcAft>
              <a:buSzPts val="1800"/>
              <a:buChar char="●"/>
            </a:pPr>
            <a:r>
              <a:rPr lang="en"/>
              <a:t>Outliers are removed</a:t>
            </a:r>
            <a:endParaRPr/>
          </a:p>
          <a:p>
            <a:pPr indent="-342900" lvl="0" marL="457200" rtl="0" algn="l">
              <a:spcBef>
                <a:spcPts val="0"/>
              </a:spcBef>
              <a:spcAft>
                <a:spcPts val="0"/>
              </a:spcAft>
              <a:buSzPts val="1800"/>
              <a:buChar char="●"/>
            </a:pPr>
            <a:r>
              <a:rPr lang="en"/>
              <a:t>Alignment: some symbols removed from values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265500" y="973925"/>
            <a:ext cx="4045200" cy="88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t>Ride length by weekday</a:t>
            </a:r>
            <a:endParaRPr sz="3500"/>
          </a:p>
        </p:txBody>
      </p:sp>
      <p:pic>
        <p:nvPicPr>
          <p:cNvPr id="84" name="Google Shape;84;p17"/>
          <p:cNvPicPr preferRelativeResize="0"/>
          <p:nvPr/>
        </p:nvPicPr>
        <p:blipFill>
          <a:blip r:embed="rId3">
            <a:alphaModFix/>
          </a:blip>
          <a:stretch>
            <a:fillRect/>
          </a:stretch>
        </p:blipFill>
        <p:spPr>
          <a:xfrm>
            <a:off x="4572000" y="457200"/>
            <a:ext cx="4419601" cy="4148750"/>
          </a:xfrm>
          <a:prstGeom prst="rect">
            <a:avLst/>
          </a:prstGeom>
          <a:noFill/>
          <a:ln>
            <a:noFill/>
          </a:ln>
        </p:spPr>
      </p:pic>
      <p:sp>
        <p:nvSpPr>
          <p:cNvPr id="85" name="Google Shape;85;p17"/>
          <p:cNvSpPr txBox="1"/>
          <p:nvPr/>
        </p:nvSpPr>
        <p:spPr>
          <a:xfrm>
            <a:off x="265500" y="1857475"/>
            <a:ext cx="4107000" cy="1908600"/>
          </a:xfrm>
          <a:prstGeom prst="rect">
            <a:avLst/>
          </a:prstGeom>
          <a:noFill/>
          <a:ln>
            <a:noFill/>
          </a:ln>
        </p:spPr>
        <p:txBody>
          <a:bodyPr anchorCtr="0" anchor="t" bIns="91425" lIns="91425" spcFirstLastPara="1" rIns="91425" wrap="square" tIns="91425">
            <a:spAutoFit/>
          </a:bodyPr>
          <a:lstStyle/>
          <a:p>
            <a:pPr indent="-317500" lvl="0" marL="457200" rtl="0" algn="l">
              <a:lnSpc>
                <a:spcPct val="100000"/>
              </a:lnSpc>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No relation between casual and member riders</a:t>
            </a:r>
            <a:endParaRPr>
              <a:solidFill>
                <a:schemeClr val="dk1"/>
              </a:solidFill>
              <a:latin typeface="Average"/>
              <a:ea typeface="Average"/>
              <a:cs typeface="Average"/>
              <a:sym typeface="Average"/>
            </a:endParaRPr>
          </a:p>
          <a:p>
            <a:pPr indent="0" lvl="0" marL="457200" rtl="0" algn="l">
              <a:lnSpc>
                <a:spcPct val="100000"/>
              </a:lnSpc>
              <a:spcBef>
                <a:spcPts val="0"/>
              </a:spcBef>
              <a:spcAft>
                <a:spcPts val="0"/>
              </a:spcAft>
              <a:buNone/>
            </a:pPr>
            <a:r>
              <a:t/>
            </a:r>
            <a:endParaRPr>
              <a:solidFill>
                <a:schemeClr val="dk1"/>
              </a:solidFill>
              <a:latin typeface="Average"/>
              <a:ea typeface="Average"/>
              <a:cs typeface="Average"/>
              <a:sym typeface="Average"/>
            </a:endParaRPr>
          </a:p>
          <a:p>
            <a:pPr indent="-317500" lvl="0" marL="457200" rtl="0" algn="l">
              <a:lnSpc>
                <a:spcPct val="100000"/>
              </a:lnSpc>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Members are taking short rides but more rides all weekdays</a:t>
            </a:r>
            <a:endParaRPr>
              <a:solidFill>
                <a:schemeClr val="dk1"/>
              </a:solidFill>
              <a:latin typeface="Average"/>
              <a:ea typeface="Average"/>
              <a:cs typeface="Average"/>
              <a:sym typeface="Average"/>
            </a:endParaRPr>
          </a:p>
          <a:p>
            <a:pPr indent="0" lvl="0" marL="457200" rtl="0" algn="l">
              <a:lnSpc>
                <a:spcPct val="100000"/>
              </a:lnSpc>
              <a:spcBef>
                <a:spcPts val="0"/>
              </a:spcBef>
              <a:spcAft>
                <a:spcPts val="0"/>
              </a:spcAft>
              <a:buNone/>
            </a:pPr>
            <a:r>
              <a:t/>
            </a:r>
            <a:endParaRPr>
              <a:solidFill>
                <a:schemeClr val="dk1"/>
              </a:solidFill>
              <a:latin typeface="Average"/>
              <a:ea typeface="Average"/>
              <a:cs typeface="Average"/>
              <a:sym typeface="Average"/>
            </a:endParaRPr>
          </a:p>
          <a:p>
            <a:pPr indent="-317500" lvl="0" marL="457200" rtl="0" algn="l">
              <a:lnSpc>
                <a:spcPct val="100000"/>
              </a:lnSpc>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Casual riders take long rides but fewer rides all weekdays</a:t>
            </a:r>
            <a:endParaRPr>
              <a:solidFill>
                <a:schemeClr val="dk1"/>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209575" y="1378025"/>
            <a:ext cx="4045200" cy="83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Ride length by quarter</a:t>
            </a:r>
            <a:endParaRPr sz="3600"/>
          </a:p>
        </p:txBody>
      </p:sp>
      <p:pic>
        <p:nvPicPr>
          <p:cNvPr id="91" name="Google Shape;91;p18"/>
          <p:cNvPicPr preferRelativeResize="0"/>
          <p:nvPr/>
        </p:nvPicPr>
        <p:blipFill>
          <a:blip r:embed="rId3">
            <a:alphaModFix/>
          </a:blip>
          <a:stretch>
            <a:fillRect/>
          </a:stretch>
        </p:blipFill>
        <p:spPr>
          <a:xfrm>
            <a:off x="4572000" y="457200"/>
            <a:ext cx="4528498" cy="4148750"/>
          </a:xfrm>
          <a:prstGeom prst="rect">
            <a:avLst/>
          </a:prstGeom>
          <a:noFill/>
          <a:ln>
            <a:noFill/>
          </a:ln>
        </p:spPr>
      </p:pic>
      <p:sp>
        <p:nvSpPr>
          <p:cNvPr id="92" name="Google Shape;92;p18"/>
          <p:cNvSpPr txBox="1"/>
          <p:nvPr/>
        </p:nvSpPr>
        <p:spPr>
          <a:xfrm>
            <a:off x="334775" y="2191550"/>
            <a:ext cx="3920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dk1"/>
                </a:solidFill>
                <a:latin typeface="Average"/>
                <a:ea typeface="Average"/>
                <a:cs typeface="Average"/>
                <a:sym typeface="Average"/>
              </a:rPr>
              <a:t>Disaggregation result at quarter level gives us detailed result, but still no correlation between those two ride types.</a:t>
            </a:r>
            <a:endParaRPr i="1">
              <a:solidFill>
                <a:schemeClr val="dk1"/>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265500" y="2860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800"/>
              <a:t>Trend in ride duration and frequency</a:t>
            </a:r>
            <a:endParaRPr sz="3800"/>
          </a:p>
        </p:txBody>
      </p:sp>
      <p:sp>
        <p:nvSpPr>
          <p:cNvPr id="98" name="Google Shape;98;p19"/>
          <p:cNvSpPr txBox="1"/>
          <p:nvPr/>
        </p:nvSpPr>
        <p:spPr>
          <a:xfrm>
            <a:off x="344925" y="2892450"/>
            <a:ext cx="40452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Annual members: when the number of rides grows, the length of ride comes down</a:t>
            </a:r>
            <a:endParaRPr>
              <a:solidFill>
                <a:schemeClr val="dk1"/>
              </a:solidFill>
              <a:latin typeface="Average"/>
              <a:ea typeface="Average"/>
              <a:cs typeface="Average"/>
              <a:sym typeface="Average"/>
            </a:endParaRPr>
          </a:p>
          <a:p>
            <a:pPr indent="0" lvl="0" marL="457200" rtl="0" algn="l">
              <a:spcBef>
                <a:spcPts val="0"/>
              </a:spcBef>
              <a:spcAft>
                <a:spcPts val="0"/>
              </a:spcAft>
              <a:buNone/>
            </a:pPr>
            <a:r>
              <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Casual riders: when number of rides grows, the ride length will also grow</a:t>
            </a:r>
            <a:endParaRPr>
              <a:solidFill>
                <a:schemeClr val="dk1"/>
              </a:solidFill>
              <a:latin typeface="Average"/>
              <a:ea typeface="Average"/>
              <a:cs typeface="Average"/>
              <a:sym typeface="Average"/>
            </a:endParaRPr>
          </a:p>
        </p:txBody>
      </p:sp>
      <p:sp>
        <p:nvSpPr>
          <p:cNvPr id="99" name="Google Shape;99;p19"/>
          <p:cNvSpPr txBox="1"/>
          <p:nvPr/>
        </p:nvSpPr>
        <p:spPr>
          <a:xfrm>
            <a:off x="426100" y="1886975"/>
            <a:ext cx="3884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dk1"/>
                </a:solidFill>
                <a:latin typeface="Average"/>
                <a:ea typeface="Average"/>
                <a:cs typeface="Average"/>
                <a:sym typeface="Average"/>
              </a:rPr>
              <a:t>The data shows a relationship between number of rides and ride length for each user type separately.</a:t>
            </a:r>
            <a:endParaRPr i="1">
              <a:solidFill>
                <a:schemeClr val="dk1"/>
              </a:solidFill>
              <a:latin typeface="Average"/>
              <a:ea typeface="Average"/>
              <a:cs typeface="Average"/>
              <a:sym typeface="Average"/>
            </a:endParaRPr>
          </a:p>
        </p:txBody>
      </p:sp>
      <p:pic>
        <p:nvPicPr>
          <p:cNvPr id="100" name="Google Shape;100;p19"/>
          <p:cNvPicPr preferRelativeResize="0"/>
          <p:nvPr/>
        </p:nvPicPr>
        <p:blipFill>
          <a:blip r:embed="rId3">
            <a:alphaModFix/>
          </a:blip>
          <a:stretch>
            <a:fillRect/>
          </a:stretch>
        </p:blipFill>
        <p:spPr>
          <a:xfrm>
            <a:off x="4572000" y="533400"/>
            <a:ext cx="4419601" cy="4075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06" name="Google Shape;106;p20"/>
          <p:cNvSpPr txBox="1"/>
          <p:nvPr/>
        </p:nvSpPr>
        <p:spPr>
          <a:xfrm>
            <a:off x="1193550" y="1347025"/>
            <a:ext cx="51696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Average"/>
              <a:buAutoNum type="arabicPeriod"/>
            </a:pPr>
            <a:r>
              <a:rPr b="1" lang="en">
                <a:solidFill>
                  <a:schemeClr val="dk1"/>
                </a:solidFill>
                <a:latin typeface="Average"/>
                <a:ea typeface="Average"/>
                <a:cs typeface="Average"/>
                <a:sym typeface="Average"/>
              </a:rPr>
              <a:t>No relationship</a:t>
            </a:r>
            <a:r>
              <a:rPr lang="en">
                <a:solidFill>
                  <a:schemeClr val="dk1"/>
                </a:solidFill>
                <a:latin typeface="Average"/>
                <a:ea typeface="Average"/>
                <a:cs typeface="Average"/>
                <a:sym typeface="Average"/>
              </a:rPr>
              <a:t> between </a:t>
            </a:r>
            <a:r>
              <a:rPr b="1" lang="en">
                <a:solidFill>
                  <a:schemeClr val="dk1"/>
                </a:solidFill>
                <a:latin typeface="Average"/>
                <a:ea typeface="Average"/>
                <a:cs typeface="Average"/>
                <a:sym typeface="Average"/>
              </a:rPr>
              <a:t>members</a:t>
            </a:r>
            <a:r>
              <a:rPr lang="en">
                <a:solidFill>
                  <a:schemeClr val="dk1"/>
                </a:solidFill>
                <a:latin typeface="Average"/>
                <a:ea typeface="Average"/>
                <a:cs typeface="Average"/>
                <a:sym typeface="Average"/>
              </a:rPr>
              <a:t> and </a:t>
            </a:r>
            <a:r>
              <a:rPr b="1" lang="en">
                <a:solidFill>
                  <a:schemeClr val="dk1"/>
                </a:solidFill>
                <a:latin typeface="Average"/>
                <a:ea typeface="Average"/>
                <a:cs typeface="Average"/>
                <a:sym typeface="Average"/>
              </a:rPr>
              <a:t>casual riders</a:t>
            </a:r>
            <a:r>
              <a:rPr lang="en">
                <a:solidFill>
                  <a:schemeClr val="dk1"/>
                </a:solidFill>
                <a:latin typeface="Average"/>
                <a:ea typeface="Average"/>
                <a:cs typeface="Average"/>
                <a:sym typeface="Average"/>
              </a:rPr>
              <a:t> in using bikes</a:t>
            </a:r>
            <a:endParaRPr>
              <a:solidFill>
                <a:schemeClr val="dk1"/>
              </a:solidFill>
              <a:latin typeface="Average"/>
              <a:ea typeface="Average"/>
              <a:cs typeface="Average"/>
              <a:sym typeface="Average"/>
            </a:endParaRPr>
          </a:p>
          <a:p>
            <a:pPr indent="0" lvl="0" marL="457200" rtl="0" algn="l">
              <a:spcBef>
                <a:spcPts val="0"/>
              </a:spcBef>
              <a:spcAft>
                <a:spcPts val="0"/>
              </a:spcAft>
              <a:buNone/>
            </a:pPr>
            <a:r>
              <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AutoNum type="arabicPeriod"/>
            </a:pPr>
            <a:r>
              <a:rPr b="1" lang="en">
                <a:solidFill>
                  <a:schemeClr val="dk1"/>
                </a:solidFill>
                <a:latin typeface="Average"/>
                <a:ea typeface="Average"/>
                <a:cs typeface="Average"/>
                <a:sym typeface="Average"/>
              </a:rPr>
              <a:t>Annual members</a:t>
            </a:r>
            <a:r>
              <a:rPr lang="en">
                <a:solidFill>
                  <a:schemeClr val="dk1"/>
                </a:solidFill>
                <a:latin typeface="Average"/>
                <a:ea typeface="Average"/>
                <a:cs typeface="Average"/>
                <a:sym typeface="Average"/>
              </a:rPr>
              <a:t> are using bike for </a:t>
            </a:r>
            <a:r>
              <a:rPr b="1" lang="en">
                <a:solidFill>
                  <a:schemeClr val="dk1"/>
                </a:solidFill>
                <a:latin typeface="Average"/>
                <a:ea typeface="Average"/>
                <a:cs typeface="Average"/>
                <a:sym typeface="Average"/>
              </a:rPr>
              <a:t>short length</a:t>
            </a:r>
            <a:r>
              <a:rPr lang="en">
                <a:solidFill>
                  <a:schemeClr val="dk1"/>
                </a:solidFill>
                <a:latin typeface="Average"/>
                <a:ea typeface="Average"/>
                <a:cs typeface="Average"/>
                <a:sym typeface="Average"/>
              </a:rPr>
              <a:t> and </a:t>
            </a:r>
            <a:r>
              <a:rPr b="1" lang="en">
                <a:solidFill>
                  <a:schemeClr val="dk1"/>
                </a:solidFill>
                <a:latin typeface="Average"/>
                <a:ea typeface="Average"/>
                <a:cs typeface="Average"/>
                <a:sym typeface="Average"/>
              </a:rPr>
              <a:t>more times</a:t>
            </a:r>
            <a:r>
              <a:rPr lang="en">
                <a:solidFill>
                  <a:schemeClr val="dk1"/>
                </a:solidFill>
                <a:latin typeface="Average"/>
                <a:ea typeface="Average"/>
                <a:cs typeface="Average"/>
                <a:sym typeface="Average"/>
              </a:rPr>
              <a:t> in all weekdays</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AutoNum type="arabicPeriod"/>
            </a:pPr>
            <a:r>
              <a:rPr b="1" lang="en">
                <a:solidFill>
                  <a:schemeClr val="dk1"/>
                </a:solidFill>
                <a:latin typeface="Average"/>
                <a:ea typeface="Average"/>
                <a:cs typeface="Average"/>
                <a:sym typeface="Average"/>
              </a:rPr>
              <a:t>Casual riders</a:t>
            </a:r>
            <a:r>
              <a:rPr lang="en">
                <a:solidFill>
                  <a:schemeClr val="dk1"/>
                </a:solidFill>
                <a:latin typeface="Average"/>
                <a:ea typeface="Average"/>
                <a:cs typeface="Average"/>
                <a:sym typeface="Average"/>
              </a:rPr>
              <a:t> are using bike for </a:t>
            </a:r>
            <a:r>
              <a:rPr b="1" lang="en">
                <a:solidFill>
                  <a:schemeClr val="dk1"/>
                </a:solidFill>
                <a:latin typeface="Average"/>
                <a:ea typeface="Average"/>
                <a:cs typeface="Average"/>
                <a:sym typeface="Average"/>
              </a:rPr>
              <a:t>long length</a:t>
            </a:r>
            <a:r>
              <a:rPr lang="en">
                <a:solidFill>
                  <a:schemeClr val="dk1"/>
                </a:solidFill>
                <a:latin typeface="Average"/>
                <a:ea typeface="Average"/>
                <a:cs typeface="Average"/>
                <a:sym typeface="Average"/>
              </a:rPr>
              <a:t> and </a:t>
            </a:r>
            <a:r>
              <a:rPr b="1" lang="en">
                <a:solidFill>
                  <a:schemeClr val="dk1"/>
                </a:solidFill>
                <a:latin typeface="Average"/>
                <a:ea typeface="Average"/>
                <a:cs typeface="Average"/>
                <a:sym typeface="Average"/>
              </a:rPr>
              <a:t>fewer times</a:t>
            </a:r>
            <a:r>
              <a:rPr lang="en">
                <a:solidFill>
                  <a:schemeClr val="dk1"/>
                </a:solidFill>
                <a:latin typeface="Average"/>
                <a:ea typeface="Average"/>
                <a:cs typeface="Average"/>
                <a:sym typeface="Average"/>
              </a:rPr>
              <a:t> in all days</a:t>
            </a:r>
            <a:endParaRPr>
              <a:solidFill>
                <a:schemeClr val="dk1"/>
              </a:solidFill>
              <a:latin typeface="Average"/>
              <a:ea typeface="Average"/>
              <a:cs typeface="Average"/>
              <a:sym typeface="Average"/>
            </a:endParaRPr>
          </a:p>
        </p:txBody>
      </p:sp>
      <p:sp>
        <p:nvSpPr>
          <p:cNvPr id="107" name="Google Shape;107;p20"/>
          <p:cNvSpPr txBox="1"/>
          <p:nvPr/>
        </p:nvSpPr>
        <p:spPr>
          <a:xfrm>
            <a:off x="311675" y="3918775"/>
            <a:ext cx="852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dk1"/>
                </a:solidFill>
                <a:latin typeface="Average"/>
                <a:ea typeface="Average"/>
                <a:cs typeface="Average"/>
                <a:sym typeface="Average"/>
              </a:rPr>
              <a:t>Finally, we can encourage casual riders with different membership </a:t>
            </a:r>
            <a:r>
              <a:rPr i="1" lang="en">
                <a:solidFill>
                  <a:schemeClr val="dk1"/>
                </a:solidFill>
                <a:latin typeface="Average"/>
                <a:ea typeface="Average"/>
                <a:cs typeface="Average"/>
                <a:sym typeface="Average"/>
              </a:rPr>
              <a:t>benefits</a:t>
            </a:r>
            <a:r>
              <a:rPr i="1" lang="en">
                <a:solidFill>
                  <a:schemeClr val="dk1"/>
                </a:solidFill>
                <a:latin typeface="Average"/>
                <a:ea typeface="Average"/>
                <a:cs typeface="Average"/>
                <a:sym typeface="Average"/>
              </a:rPr>
              <a:t> considering their use of bikes, while we keep the previous membership for our existing members.</a:t>
            </a:r>
            <a:endParaRPr i="1">
              <a:solidFill>
                <a:schemeClr val="dk1"/>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428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300"/>
              <a:t>Thank you</a:t>
            </a:r>
            <a:endParaRPr sz="63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