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sheran</a:t>
            </a:r>
            <a:r>
              <a:rPr lang="en-US" sz="2400" dirty="0"/>
              <a:t> D </a:t>
            </a:r>
          </a:p>
          <a:p>
            <a:r>
              <a:rPr lang="en-US" sz="2400" dirty="0"/>
              <a:t>REGISTER NO:122204049</a:t>
            </a:r>
          </a:p>
          <a:p>
            <a:r>
              <a:rPr lang="en-US" sz="2400" dirty="0"/>
              <a:t>DEPARTMENT: </a:t>
            </a:r>
            <a:r>
              <a:rPr lang="en-US" sz="2400" dirty="0" err="1"/>
              <a:t>b.com</a:t>
            </a:r>
            <a:r>
              <a:rPr lang="en-US" sz="2400" dirty="0"/>
              <a:t> (corporate </a:t>
            </a:r>
            <a:r>
              <a:rPr lang="en-US" sz="2400" dirty="0" err="1"/>
              <a:t>secretaryship</a:t>
            </a:r>
            <a:r>
              <a:rPr lang="en-US" sz="2400" dirty="0"/>
              <a:t>)</a:t>
            </a:r>
          </a:p>
          <a:p>
            <a:r>
              <a:rPr lang="en-US" sz="2400" dirty="0"/>
              <a:t>COLLEGE: </a:t>
            </a:r>
            <a:r>
              <a:rPr lang="en-US" sz="2400" dirty="0" err="1"/>
              <a:t>shiri</a:t>
            </a:r>
            <a:r>
              <a:rPr lang="en-US" sz="2400" dirty="0"/>
              <a:t> </a:t>
            </a:r>
            <a:r>
              <a:rPr lang="en-US" sz="2400" dirty="0" err="1"/>
              <a:t>Krishanaswamy</a:t>
            </a:r>
            <a:r>
              <a:rPr lang="en-US" sz="2400" dirty="0"/>
              <a:t>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35F7D9-516B-D526-5A87-A407604AC7EB}"/>
              </a:ext>
            </a:extLst>
          </p:cNvPr>
          <p:cNvSpPr txBox="1"/>
          <p:nvPr/>
        </p:nvSpPr>
        <p:spPr>
          <a:xfrm>
            <a:off x="256718" y="1120676"/>
            <a:ext cx="7092304" cy="2308324"/>
          </a:xfrm>
          <a:prstGeom prst="rect">
            <a:avLst/>
          </a:prstGeom>
          <a:noFill/>
        </p:spPr>
        <p:txBody>
          <a:bodyPr wrap="square">
            <a:spAutoFit/>
          </a:bodyPr>
          <a:lstStyle/>
          <a:p>
            <a:r>
              <a:rPr lang="en-US" b="1" dirty="0"/>
              <a:t>1. Descriptive Analytics (Summary Statistics)</a:t>
            </a:r>
          </a:p>
          <a:p>
            <a:pPr>
              <a:buFont typeface="Arial" panose="020B0604020202020204" pitchFamily="34" charset="0"/>
              <a:buChar char="•"/>
            </a:pPr>
            <a:r>
              <a:rPr lang="en-US" b="1" dirty="0"/>
              <a:t>Objective</a:t>
            </a:r>
            <a:r>
              <a:rPr lang="en-US" dirty="0"/>
              <a:t>: Provide a detailed understanding of the current state of gender diversity within the organization.</a:t>
            </a:r>
          </a:p>
          <a:p>
            <a:pPr>
              <a:buFont typeface="Arial" panose="020B0604020202020204" pitchFamily="34" charset="0"/>
              <a:buChar char="•"/>
            </a:pPr>
            <a:r>
              <a:rPr lang="en-US" b="1" dirty="0"/>
              <a:t>Methods</a:t>
            </a:r>
            <a:r>
              <a:rPr lang="en-US" dirty="0"/>
              <a:t>:</a:t>
            </a:r>
          </a:p>
          <a:p>
            <a:pPr marL="742950" lvl="1" indent="-285750">
              <a:buFont typeface="Arial" panose="020B0604020202020204" pitchFamily="34" charset="0"/>
              <a:buChar char="•"/>
            </a:pPr>
            <a:r>
              <a:rPr lang="en-US" b="1" dirty="0"/>
              <a:t>Gender Distribution</a:t>
            </a:r>
            <a:r>
              <a:rPr lang="en-US" dirty="0"/>
              <a:t>: Calculate percentages of employees by gender across departments, roles, and seniority levels.</a:t>
            </a:r>
          </a:p>
          <a:p>
            <a:pPr marL="742950" lvl="1" indent="-285750">
              <a:buFont typeface="Arial" panose="020B0604020202020204" pitchFamily="34" charset="0"/>
              <a:buChar char="•"/>
            </a:pPr>
            <a:r>
              <a:rPr lang="en-US" b="1" dirty="0"/>
              <a:t>Pay Gap Analysis</a:t>
            </a:r>
            <a:r>
              <a:rPr lang="en-US" dirty="0"/>
              <a:t>: Use summary statistics (mean, median) to compare compensation across genders.</a:t>
            </a:r>
          </a:p>
        </p:txBody>
      </p:sp>
      <p:sp>
        <p:nvSpPr>
          <p:cNvPr id="7" name="TextBox 6">
            <a:extLst>
              <a:ext uri="{FF2B5EF4-FFF2-40B4-BE49-F238E27FC236}">
                <a16:creationId xmlns:a16="http://schemas.microsoft.com/office/drawing/2014/main" id="{AB376842-3AA3-0399-7703-2A265FBC43EA}"/>
              </a:ext>
            </a:extLst>
          </p:cNvPr>
          <p:cNvSpPr txBox="1"/>
          <p:nvPr/>
        </p:nvSpPr>
        <p:spPr>
          <a:xfrm>
            <a:off x="477559" y="3429000"/>
            <a:ext cx="7627350" cy="2031325"/>
          </a:xfrm>
          <a:prstGeom prst="rect">
            <a:avLst/>
          </a:prstGeom>
          <a:noFill/>
        </p:spPr>
        <p:txBody>
          <a:bodyPr wrap="square">
            <a:spAutoFit/>
          </a:bodyPr>
          <a:lstStyle/>
          <a:p>
            <a:r>
              <a:rPr lang="en-US" b="1" dirty="0"/>
              <a:t>2. Predictive Modeling</a:t>
            </a:r>
          </a:p>
          <a:p>
            <a:pPr>
              <a:buFont typeface="Arial" panose="020B0604020202020204" pitchFamily="34" charset="0"/>
              <a:buChar char="•"/>
            </a:pPr>
            <a:r>
              <a:rPr lang="en-US" b="1" dirty="0"/>
              <a:t>Objective</a:t>
            </a:r>
            <a:r>
              <a:rPr lang="en-US" dirty="0"/>
              <a:t>: Forecast gender-related outcomes such as future diversity levels, employee turnover, and promotion likelihoods.</a:t>
            </a:r>
          </a:p>
          <a:p>
            <a:pPr>
              <a:buFont typeface="Arial" panose="020B0604020202020204" pitchFamily="34" charset="0"/>
              <a:buChar char="•"/>
            </a:pPr>
            <a:r>
              <a:rPr lang="en-US" b="1" dirty="0"/>
              <a:t>Methods</a:t>
            </a:r>
            <a:r>
              <a:rPr lang="en-US" dirty="0"/>
              <a:t>:</a:t>
            </a:r>
          </a:p>
          <a:p>
            <a:pPr marL="742950" lvl="1" indent="-285750">
              <a:buFont typeface="Arial" panose="020B0604020202020204" pitchFamily="34" charset="0"/>
              <a:buChar char="•"/>
            </a:pPr>
            <a:r>
              <a:rPr lang="en-US" b="1" dirty="0"/>
              <a:t>Logistic Regression</a:t>
            </a:r>
            <a:r>
              <a:rPr lang="en-US" dirty="0"/>
              <a:t>:</a:t>
            </a:r>
          </a:p>
          <a:p>
            <a:pPr marL="1143000" lvl="2" indent="-228600">
              <a:buFont typeface="Arial" panose="020B0604020202020204" pitchFamily="34" charset="0"/>
              <a:buChar char="•"/>
            </a:pPr>
            <a:r>
              <a:rPr lang="en-US" b="1" dirty="0"/>
              <a:t>Use Case</a:t>
            </a:r>
            <a:r>
              <a:rPr lang="en-US" dirty="0"/>
              <a:t>: Predict the probability of an employee being promoted based on their gender, tenure, performance, and other factors.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ECB6E826-2A70-F942-06DB-C45205B8A4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200" y="2383797"/>
            <a:ext cx="8691349" cy="35121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67B489-431E-C266-4571-9F36F5E918D3}"/>
              </a:ext>
            </a:extLst>
          </p:cNvPr>
          <p:cNvSpPr txBox="1"/>
          <p:nvPr/>
        </p:nvSpPr>
        <p:spPr>
          <a:xfrm>
            <a:off x="755332" y="1143634"/>
            <a:ext cx="6100074" cy="2308324"/>
          </a:xfrm>
          <a:prstGeom prst="rect">
            <a:avLst/>
          </a:prstGeom>
          <a:noFill/>
        </p:spPr>
        <p:txBody>
          <a:bodyPr wrap="square">
            <a:spAutoFit/>
          </a:bodyPr>
          <a:lstStyle/>
          <a:p>
            <a:r>
              <a:rPr lang="en-US" b="1" dirty="0"/>
              <a:t>Technology Employee Gender Analysis</a:t>
            </a:r>
          </a:p>
          <a:p>
            <a:r>
              <a:rPr lang="en-US" dirty="0"/>
              <a:t>A </a:t>
            </a:r>
            <a:r>
              <a:rPr lang="en-US" b="1" dirty="0"/>
              <a:t>Technology Employee Gender Analysis</a:t>
            </a:r>
            <a:r>
              <a:rPr lang="en-US" dirty="0"/>
              <a:t> provides organizations with a critical understanding of gender dynamics within their workforce. By leveraging advanced analytics, machine learning models, and data-driven insights, this analysis identifies gaps in representation, pay equity, promotion, retention, and overall inclusion. The following key takeaways emerge from such an analysis:</a:t>
            </a:r>
          </a:p>
        </p:txBody>
      </p:sp>
      <p:sp>
        <p:nvSpPr>
          <p:cNvPr id="6" name="TextBox 5">
            <a:extLst>
              <a:ext uri="{FF2B5EF4-FFF2-40B4-BE49-F238E27FC236}">
                <a16:creationId xmlns:a16="http://schemas.microsoft.com/office/drawing/2014/main" id="{0959CF94-05F7-B14C-4498-1BCBA0850E7F}"/>
              </a:ext>
            </a:extLst>
          </p:cNvPr>
          <p:cNvSpPr txBox="1"/>
          <p:nvPr/>
        </p:nvSpPr>
        <p:spPr>
          <a:xfrm>
            <a:off x="707452" y="3451958"/>
            <a:ext cx="6334379" cy="1754326"/>
          </a:xfrm>
          <a:prstGeom prst="rect">
            <a:avLst/>
          </a:prstGeom>
          <a:noFill/>
        </p:spPr>
        <p:txBody>
          <a:bodyPr wrap="square">
            <a:spAutoFit/>
          </a:bodyPr>
          <a:lstStyle/>
          <a:p>
            <a:r>
              <a:rPr lang="en-US" b="1" dirty="0"/>
              <a:t>Data-Driven Decision Making</a:t>
            </a:r>
            <a:r>
              <a:rPr lang="en-US" dirty="0"/>
              <a:t>: Gender analysis enables companies to move beyond anecdotal observations by providing </a:t>
            </a:r>
            <a:r>
              <a:rPr lang="en-US" b="1" dirty="0"/>
              <a:t>quantifiable data</a:t>
            </a:r>
            <a:r>
              <a:rPr lang="en-US" dirty="0"/>
              <a:t> on gender disparities. This leads to more </a:t>
            </a:r>
            <a:r>
              <a:rPr lang="en-US" b="1" dirty="0"/>
              <a:t>informed decisions</a:t>
            </a:r>
            <a:r>
              <a:rPr lang="en-US" dirty="0"/>
              <a:t> that drive meaningful change, such as reducing pay gaps, increasing female representation in leadership roles, and improving workplace culture for all genders.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88294991-A7B6-244F-C0D0-1482F9F7FA51}"/>
              </a:ext>
            </a:extLst>
          </p:cNvPr>
          <p:cNvSpPr txBox="1"/>
          <p:nvPr/>
        </p:nvSpPr>
        <p:spPr>
          <a:xfrm>
            <a:off x="834072" y="1582340"/>
            <a:ext cx="8311965" cy="2862322"/>
          </a:xfrm>
          <a:prstGeom prst="rect">
            <a:avLst/>
          </a:prstGeom>
          <a:noFill/>
        </p:spPr>
        <p:txBody>
          <a:bodyPr wrap="square">
            <a:spAutoFit/>
          </a:bodyPr>
          <a:lstStyle/>
          <a:p>
            <a:r>
              <a:rPr lang="en-US" dirty="0"/>
              <a:t>Despite increased awareness of diversity and inclusion, there remains a gender disparity in the technology sector, with men often outnumbering women in technical roles. This imbalance may be influenced by factors such as recruitment practices, workplace culture, career progression opportunities, and the distribution of leadership roles. Understanding the current gender composition across different levels of responsibility and types of roles is critical to addressing potential biases and barriers faced by underrepresented genders. This study seeks to analyze the gender distribution within the technology workforce, identify gaps in representation, and recommend strategies to improve gender diversity and equity in hiring, retention, and leadership roles within the technology sector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8AD7C56-556A-2F0C-5459-2E746B3CF71D}"/>
              </a:ext>
            </a:extLst>
          </p:cNvPr>
          <p:cNvSpPr txBox="1"/>
          <p:nvPr/>
        </p:nvSpPr>
        <p:spPr>
          <a:xfrm>
            <a:off x="676275" y="1230634"/>
            <a:ext cx="6100074" cy="5355312"/>
          </a:xfrm>
          <a:prstGeom prst="rect">
            <a:avLst/>
          </a:prstGeom>
          <a:noFill/>
        </p:spPr>
        <p:txBody>
          <a:bodyPr wrap="square">
            <a:spAutoFit/>
          </a:bodyPr>
          <a:lstStyle/>
          <a:p>
            <a:pPr algn="l"/>
            <a:endParaRPr lang="en-US" dirty="0">
              <a:effectLst/>
            </a:endParaRPr>
          </a:p>
          <a:p>
            <a:r>
              <a:rPr lang="en-US" b="1" dirty="0">
                <a:effectLst/>
              </a:rPr>
              <a:t>Project Overview: Technology Employee Gender Analysis</a:t>
            </a:r>
          </a:p>
          <a:p>
            <a:r>
              <a:rPr lang="en-US" b="1" dirty="0">
                <a:effectLst/>
              </a:rPr>
              <a:t>Objective:</a:t>
            </a:r>
            <a:r>
              <a:rPr lang="en-US" dirty="0">
                <a:effectLst/>
              </a:rPr>
              <a:t> The primary goal of this project is to assess the gender distribution and related dynamics within the technology workforce. By identifying patterns of representation, career progression, pay disparity, and leadership roles based on gender, the project aims to uncover barriers that may contribute to gender inequality in the tech industry.</a:t>
            </a:r>
          </a:p>
          <a:p>
            <a:r>
              <a:rPr lang="en-US" b="1" dirty="0">
                <a:effectLst/>
              </a:rPr>
              <a:t>Key Areas of Focus:</a:t>
            </a:r>
            <a:endParaRPr lang="en-US" dirty="0">
              <a:effectLst/>
            </a:endParaRPr>
          </a:p>
          <a:p>
            <a:pPr>
              <a:buFont typeface="+mj-lt"/>
              <a:buAutoNum type="arabicPeriod"/>
            </a:pPr>
            <a:r>
              <a:rPr lang="en-US" b="1" dirty="0">
                <a:effectLst/>
              </a:rPr>
              <a:t>Gender Distribution by Role and Department:</a:t>
            </a:r>
            <a:endParaRPr lang="en-US" dirty="0">
              <a:effectLst/>
            </a:endParaRPr>
          </a:p>
          <a:p>
            <a:pPr marL="742950" lvl="1" indent="-285750">
              <a:buFont typeface="+mj-lt"/>
              <a:buAutoNum type="arabicPeriod"/>
            </a:pPr>
            <a:r>
              <a:rPr lang="en-US" dirty="0">
                <a:effectLst/>
              </a:rPr>
              <a:t>Analyze the proportion of male, female, and non-binary employees in various tech roles such as software development, engineering, data science, IT support, and managerial positions.</a:t>
            </a:r>
          </a:p>
          <a:p>
            <a:pPr>
              <a:buFont typeface="+mj-lt"/>
              <a:buAutoNum type="arabicPeriod"/>
            </a:pPr>
            <a:r>
              <a:rPr lang="en-US" b="1" dirty="0">
                <a:effectLst/>
              </a:rPr>
              <a:t>Career Progression and Leadership:</a:t>
            </a:r>
            <a:endParaRPr lang="en-US" dirty="0">
              <a:effectLst/>
            </a:endParaRPr>
          </a:p>
          <a:p>
            <a:pPr marL="742950" lvl="1" indent="-285750">
              <a:buFont typeface="+mj-lt"/>
              <a:buAutoNum type="arabicPeriod"/>
            </a:pPr>
            <a:r>
              <a:rPr lang="en-US" dirty="0">
                <a:effectLst/>
              </a:rPr>
              <a:t>Investigate the presence of gender disparities in promotion rates, leadership roles, and decision-making positions (e.g., team leads, managers, directors, and C-suite executives).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31862E9-BA51-0041-5DB4-2C36895B4DBB}"/>
              </a:ext>
            </a:extLst>
          </p:cNvPr>
          <p:cNvSpPr txBox="1"/>
          <p:nvPr/>
        </p:nvSpPr>
        <p:spPr>
          <a:xfrm>
            <a:off x="455942" y="1150872"/>
            <a:ext cx="6673329" cy="5632311"/>
          </a:xfrm>
          <a:prstGeom prst="rect">
            <a:avLst/>
          </a:prstGeom>
          <a:noFill/>
        </p:spPr>
        <p:txBody>
          <a:bodyPr wrap="square">
            <a:spAutoFit/>
          </a:bodyPr>
          <a:lstStyle/>
          <a:p>
            <a:pPr algn="l"/>
            <a:endParaRPr lang="en-US" dirty="0">
              <a:effectLst/>
            </a:endParaRPr>
          </a:p>
          <a:p>
            <a:pPr>
              <a:buFont typeface="+mj-lt"/>
              <a:buAutoNum type="arabicPeriod"/>
            </a:pPr>
            <a:r>
              <a:rPr lang="en-US" b="1" dirty="0">
                <a:effectLst/>
              </a:rPr>
              <a:t>HR Departments and Talent Acquisition Teams</a:t>
            </a:r>
            <a:endParaRPr lang="en-US" dirty="0">
              <a:effectLst/>
            </a:endParaRPr>
          </a:p>
          <a:p>
            <a:pPr marL="742950" lvl="1" indent="-285750">
              <a:buFont typeface="+mj-lt"/>
              <a:buAutoNum type="arabicPeriod"/>
            </a:pPr>
            <a:r>
              <a:rPr lang="en-US" dirty="0">
                <a:effectLst/>
              </a:rPr>
              <a:t>They use gender analysis to improve recruitment practices, ensure diversity in hiring, and promote inclusivity in the workplace.</a:t>
            </a:r>
          </a:p>
          <a:p>
            <a:pPr>
              <a:buFont typeface="+mj-lt"/>
              <a:buAutoNum type="arabicPeriod"/>
            </a:pPr>
            <a:r>
              <a:rPr lang="en-US" b="1" dirty="0">
                <a:effectLst/>
              </a:rPr>
              <a:t>C-Level Executives and Senior Management</a:t>
            </a:r>
            <a:endParaRPr lang="en-US" dirty="0">
              <a:effectLst/>
            </a:endParaRPr>
          </a:p>
          <a:p>
            <a:pPr marL="742950" lvl="1" indent="-285750">
              <a:buFont typeface="+mj-lt"/>
              <a:buAutoNum type="arabicPeriod"/>
            </a:pPr>
            <a:r>
              <a:rPr lang="en-US" dirty="0">
                <a:effectLst/>
              </a:rPr>
              <a:t>Decision-makers use these insights to implement strategic diversity initiatives, close gender gaps, and ensure company policies align with equitable practices.</a:t>
            </a:r>
          </a:p>
          <a:p>
            <a:pPr>
              <a:buFont typeface="+mj-lt"/>
              <a:buAutoNum type="arabicPeriod"/>
            </a:pPr>
            <a:r>
              <a:rPr lang="en-US" b="1" dirty="0">
                <a:effectLst/>
              </a:rPr>
              <a:t>Diversity and Inclusion Teams</a:t>
            </a:r>
            <a:endParaRPr lang="en-US" dirty="0">
              <a:effectLst/>
            </a:endParaRPr>
          </a:p>
          <a:p>
            <a:pPr marL="742950" lvl="1" indent="-285750">
              <a:buFont typeface="+mj-lt"/>
              <a:buAutoNum type="arabicPeriod"/>
            </a:pPr>
            <a:r>
              <a:rPr lang="en-US" dirty="0">
                <a:effectLst/>
              </a:rPr>
              <a:t>These teams focus on creating programs and initiatives that support gender diversity and inclusion in the workplace.</a:t>
            </a:r>
          </a:p>
          <a:p>
            <a:pPr>
              <a:buFont typeface="+mj-lt"/>
              <a:buAutoNum type="arabicPeriod"/>
            </a:pPr>
            <a:r>
              <a:rPr lang="en-US" b="1" dirty="0">
                <a:effectLst/>
              </a:rPr>
              <a:t>Policy Makers and Industry Regulators</a:t>
            </a:r>
            <a:endParaRPr lang="en-US" dirty="0">
              <a:effectLst/>
            </a:endParaRPr>
          </a:p>
          <a:p>
            <a:pPr marL="742950" lvl="1" indent="-285750">
              <a:buFont typeface="+mj-lt"/>
              <a:buAutoNum type="arabicPeriod"/>
            </a:pPr>
            <a:r>
              <a:rPr lang="en-US" dirty="0">
                <a:effectLst/>
              </a:rPr>
              <a:t>Government agencies and industry groups might use this data to inform policies or legislation aimed at reducing gender disparity in the tech industry.</a:t>
            </a:r>
          </a:p>
          <a:p>
            <a:pPr>
              <a:buFont typeface="+mj-lt"/>
              <a:buAutoNum type="arabicPeriod"/>
            </a:pPr>
            <a:r>
              <a:rPr lang="en-US" b="1" dirty="0">
                <a:effectLst/>
              </a:rPr>
              <a:t>Employees and Advocacy Groups</a:t>
            </a:r>
            <a:endParaRPr lang="en-US" dirty="0">
              <a:effectLst/>
            </a:endParaRPr>
          </a:p>
          <a:p>
            <a:pPr marL="742950" lvl="1" indent="-285750">
              <a:buFont typeface="+mj-lt"/>
              <a:buAutoNum type="arabicPeriod"/>
            </a:pPr>
            <a:r>
              <a:rPr lang="en-US" dirty="0">
                <a:effectLst/>
              </a:rPr>
              <a:t>Employees and internal advocacy groups may use gender analysis to raise awareness, push for gender equality, and ensure a fair working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72260EE-C569-73D0-6ED4-FC5DDE9C22F2}"/>
              </a:ext>
            </a:extLst>
          </p:cNvPr>
          <p:cNvSpPr txBox="1"/>
          <p:nvPr/>
        </p:nvSpPr>
        <p:spPr>
          <a:xfrm rot="10800000" flipV="1">
            <a:off x="464534" y="1752122"/>
            <a:ext cx="8681501" cy="2031325"/>
          </a:xfrm>
          <a:prstGeom prst="rect">
            <a:avLst/>
          </a:prstGeom>
          <a:noFill/>
        </p:spPr>
        <p:txBody>
          <a:bodyPr wrap="square">
            <a:spAutoFit/>
          </a:bodyPr>
          <a:lstStyle/>
          <a:p>
            <a:r>
              <a:rPr lang="en-US" dirty="0"/>
              <a:t>A </a:t>
            </a:r>
            <a:r>
              <a:rPr lang="en-US" b="1" dirty="0"/>
              <a:t>Gender Diversity Analytics Platform</a:t>
            </a:r>
            <a:r>
              <a:rPr lang="en-US" dirty="0"/>
              <a:t> that leverages advanced analytics, data visualization, and AI to provide actionable insights into gender representation, pay gaps, promotion rates, and career progression within tech companies.</a:t>
            </a:r>
          </a:p>
          <a:p>
            <a:r>
              <a:rPr lang="en-US" b="1" dirty="0"/>
              <a:t>Key Features:</a:t>
            </a:r>
          </a:p>
          <a:p>
            <a:pPr>
              <a:buFont typeface="+mj-lt"/>
              <a:buAutoNum type="arabicPeriod"/>
            </a:pPr>
            <a:r>
              <a:rPr lang="en-US" b="1" dirty="0"/>
              <a:t>Comprehensive Data Dashboard</a:t>
            </a:r>
            <a:endParaRPr lang="en-US" dirty="0"/>
          </a:p>
          <a:p>
            <a:pPr marL="742950" lvl="1" indent="-285750">
              <a:buFont typeface="+mj-lt"/>
              <a:buAutoNum type="arabicPeriod"/>
            </a:pPr>
            <a:r>
              <a:rPr lang="en-US" dirty="0"/>
              <a:t>Real-time data on gender distribution across departments, roles, and seniority levels.</a:t>
            </a:r>
          </a:p>
        </p:txBody>
      </p:sp>
      <p:sp>
        <p:nvSpPr>
          <p:cNvPr id="12" name="TextBox 11">
            <a:extLst>
              <a:ext uri="{FF2B5EF4-FFF2-40B4-BE49-F238E27FC236}">
                <a16:creationId xmlns:a16="http://schemas.microsoft.com/office/drawing/2014/main" id="{C93626D1-3F4E-C9D4-D17B-F18B07CF3CEB}"/>
              </a:ext>
            </a:extLst>
          </p:cNvPr>
          <p:cNvSpPr txBox="1"/>
          <p:nvPr/>
        </p:nvSpPr>
        <p:spPr>
          <a:xfrm>
            <a:off x="232267" y="3608248"/>
            <a:ext cx="7102492" cy="1477328"/>
          </a:xfrm>
          <a:prstGeom prst="rect">
            <a:avLst/>
          </a:prstGeom>
          <a:noFill/>
        </p:spPr>
        <p:txBody>
          <a:bodyPr wrap="square">
            <a:spAutoFit/>
          </a:bodyPr>
          <a:lstStyle/>
          <a:p>
            <a:pPr>
              <a:buFont typeface="Arial" panose="020B0604020202020204" pitchFamily="34" charset="0"/>
              <a:buChar char="•"/>
            </a:pPr>
            <a:r>
              <a:rPr lang="en-US" b="1" dirty="0"/>
              <a:t>Pay and Promotion Gap </a:t>
            </a:r>
            <a:r>
              <a:rPr lang="en-US" b="1" dirty="0" err="1"/>
              <a:t>Analysis</a:t>
            </a:r>
            <a:r>
              <a:rPr lang="en-US" dirty="0" err="1"/>
              <a:t>Identify</a:t>
            </a:r>
            <a:r>
              <a:rPr lang="en-US" dirty="0"/>
              <a:t> and quantify discrepancies in pay and promotion rates between male, female, and non-binary employees.</a:t>
            </a:r>
          </a:p>
          <a:p>
            <a:pPr>
              <a:buFont typeface="Arial" panose="020B0604020202020204" pitchFamily="34" charset="0"/>
              <a:buChar char="•"/>
            </a:pPr>
            <a:r>
              <a:rPr lang="en-US" b="1" dirty="0"/>
              <a:t>Hiring and Retention </a:t>
            </a:r>
            <a:r>
              <a:rPr lang="en-US" b="1" dirty="0" err="1"/>
              <a:t>Analytics</a:t>
            </a:r>
            <a:r>
              <a:rPr lang="en-US" dirty="0" err="1"/>
              <a:t>Analyze</a:t>
            </a:r>
            <a:r>
              <a:rPr lang="en-US" dirty="0"/>
              <a:t> gender trends in recruitment, attrition, and retention to uncover biases or areas for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874443A8-D0AB-B56A-3A45-7C46C3479AF4}"/>
              </a:ext>
            </a:extLst>
          </p:cNvPr>
          <p:cNvSpPr txBox="1"/>
          <p:nvPr/>
        </p:nvSpPr>
        <p:spPr>
          <a:xfrm>
            <a:off x="755332" y="1120676"/>
            <a:ext cx="6100074" cy="2308324"/>
          </a:xfrm>
          <a:prstGeom prst="rect">
            <a:avLst/>
          </a:prstGeom>
          <a:noFill/>
        </p:spPr>
        <p:txBody>
          <a:bodyPr wrap="square">
            <a:spAutoFit/>
          </a:bodyPr>
          <a:lstStyle/>
          <a:p>
            <a:r>
              <a:rPr lang="en-US" b="1" dirty="0"/>
              <a:t>HR Departments and Talent Acquisition Teams</a:t>
            </a:r>
            <a:endParaRPr lang="en-US" dirty="0"/>
          </a:p>
          <a:p>
            <a:pPr>
              <a:buFont typeface="Arial" panose="020B0604020202020204" pitchFamily="34" charset="0"/>
              <a:buChar char="•"/>
            </a:pPr>
            <a:r>
              <a:rPr lang="en-US" dirty="0"/>
              <a:t>They use gender analysis to improve recruitment practices, ensure diversity in hiring, and promote inclusivity in the workplace.</a:t>
            </a:r>
          </a:p>
          <a:p>
            <a:r>
              <a:rPr lang="en-US" b="1" dirty="0"/>
              <a:t>C-Level Executives and Senior Management</a:t>
            </a:r>
            <a:endParaRPr lang="en-US" dirty="0"/>
          </a:p>
          <a:p>
            <a:pPr>
              <a:buFont typeface="Arial" panose="020B0604020202020204" pitchFamily="34" charset="0"/>
              <a:buChar char="•"/>
            </a:pPr>
            <a:r>
              <a:rPr lang="en-US" dirty="0"/>
              <a:t>Decision-makers use these insights to implement strategic diversity initiatives, close gender gaps, and ensure company policies align with equitable practices.</a:t>
            </a:r>
          </a:p>
        </p:txBody>
      </p:sp>
      <p:sp>
        <p:nvSpPr>
          <p:cNvPr id="6" name="TextBox 5">
            <a:extLst>
              <a:ext uri="{FF2B5EF4-FFF2-40B4-BE49-F238E27FC236}">
                <a16:creationId xmlns:a16="http://schemas.microsoft.com/office/drawing/2014/main" id="{A821BA4D-812C-109A-51EF-3E03DE28D8D4}"/>
              </a:ext>
            </a:extLst>
          </p:cNvPr>
          <p:cNvSpPr txBox="1"/>
          <p:nvPr/>
        </p:nvSpPr>
        <p:spPr>
          <a:xfrm>
            <a:off x="751256" y="3496235"/>
            <a:ext cx="6100074" cy="2031325"/>
          </a:xfrm>
          <a:prstGeom prst="rect">
            <a:avLst/>
          </a:prstGeom>
          <a:noFill/>
        </p:spPr>
        <p:txBody>
          <a:bodyPr wrap="square">
            <a:spAutoFit/>
          </a:bodyPr>
          <a:lstStyle/>
          <a:p>
            <a:r>
              <a:rPr lang="en-US" b="1" dirty="0"/>
              <a:t>Diversity and Inclusion Teams</a:t>
            </a:r>
            <a:endParaRPr lang="en-US" dirty="0"/>
          </a:p>
          <a:p>
            <a:pPr>
              <a:buFont typeface="Arial" panose="020B0604020202020204" pitchFamily="34" charset="0"/>
              <a:buChar char="•"/>
            </a:pPr>
            <a:r>
              <a:rPr lang="en-US" dirty="0"/>
              <a:t>These teams focus on creating programs and initiatives that support gender diversity and inclusion in the workplace.</a:t>
            </a:r>
          </a:p>
          <a:p>
            <a:r>
              <a:rPr lang="en-US" b="1" dirty="0"/>
              <a:t>Policy Makers and Industry Regulators</a:t>
            </a:r>
            <a:endParaRPr lang="en-US" dirty="0"/>
          </a:p>
          <a:p>
            <a:pPr>
              <a:buFont typeface="Arial" panose="020B0604020202020204" pitchFamily="34" charset="0"/>
              <a:buChar char="•"/>
            </a:pPr>
            <a:r>
              <a:rPr lang="en-US" dirty="0"/>
              <a:t>Government agencies and industry groups might use this data to inform policies or legislation aimed at reducing gender disparity in the tech industry.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0880514-EF23-4CC1-A40C-A5F4ED322A31}"/>
              </a:ext>
            </a:extLst>
          </p:cNvPr>
          <p:cNvSpPr txBox="1"/>
          <p:nvPr/>
        </p:nvSpPr>
        <p:spPr>
          <a:xfrm>
            <a:off x="645841" y="1325634"/>
            <a:ext cx="8231255" cy="2308324"/>
          </a:xfrm>
          <a:prstGeom prst="rect">
            <a:avLst/>
          </a:prstGeom>
          <a:noFill/>
        </p:spPr>
        <p:txBody>
          <a:bodyPr wrap="square">
            <a:spAutoFit/>
          </a:bodyPr>
          <a:lstStyle/>
          <a:p>
            <a:r>
              <a:rPr lang="en-US" b="1" dirty="0"/>
              <a:t>. AI-Powered Predictive Insights</a:t>
            </a:r>
          </a:p>
          <a:p>
            <a:pPr>
              <a:buFont typeface="Arial" panose="020B0604020202020204" pitchFamily="34" charset="0"/>
              <a:buChar char="•"/>
            </a:pPr>
            <a:r>
              <a:rPr lang="en-US" b="1" dirty="0"/>
              <a:t>Wow Factor</a:t>
            </a:r>
            <a:r>
              <a:rPr lang="en-US" dirty="0"/>
              <a:t>: Leverage machine learning to predict future trends in gender diversity, such as where gender gaps may widen if no interventions are made. It can simulate the impact of different diversity initiatives (e.g., mentorship programs, pay equity adjustments) to help organizations understand the potential outcomes of their actions.</a:t>
            </a:r>
          </a:p>
          <a:p>
            <a:pPr>
              <a:buFont typeface="Arial" panose="020B0604020202020204" pitchFamily="34" charset="0"/>
              <a:buChar char="•"/>
            </a:pPr>
            <a:r>
              <a:rPr lang="en-US" b="1" dirty="0"/>
              <a:t>Value</a:t>
            </a:r>
            <a:r>
              <a:rPr lang="en-US" dirty="0"/>
              <a:t>: This allows companies to be </a:t>
            </a:r>
            <a:r>
              <a:rPr lang="en-US" b="1" dirty="0"/>
              <a:t>proactive</a:t>
            </a:r>
            <a:r>
              <a:rPr lang="en-US" dirty="0"/>
              <a:t> rather than reactive, ensuring that they can make </a:t>
            </a:r>
            <a:r>
              <a:rPr lang="en-US" b="1" dirty="0"/>
              <a:t>data-driven decisions</a:t>
            </a:r>
            <a:r>
              <a:rPr lang="en-US" dirty="0"/>
              <a:t> before gender issues escalate.</a:t>
            </a:r>
          </a:p>
        </p:txBody>
      </p:sp>
      <p:sp>
        <p:nvSpPr>
          <p:cNvPr id="13" name="TextBox 12">
            <a:extLst>
              <a:ext uri="{FF2B5EF4-FFF2-40B4-BE49-F238E27FC236}">
                <a16:creationId xmlns:a16="http://schemas.microsoft.com/office/drawing/2014/main" id="{84BABF9E-6D5B-C9A8-8E40-E9DD48127A69}"/>
              </a:ext>
            </a:extLst>
          </p:cNvPr>
          <p:cNvSpPr txBox="1"/>
          <p:nvPr/>
        </p:nvSpPr>
        <p:spPr>
          <a:xfrm>
            <a:off x="645841" y="3482704"/>
            <a:ext cx="7642411" cy="2031325"/>
          </a:xfrm>
          <a:prstGeom prst="rect">
            <a:avLst/>
          </a:prstGeom>
          <a:noFill/>
        </p:spPr>
        <p:txBody>
          <a:bodyPr wrap="square">
            <a:spAutoFit/>
          </a:bodyPr>
          <a:lstStyle/>
          <a:p>
            <a:r>
              <a:rPr lang="en-US" b="1" dirty="0"/>
              <a:t>Intersectional Analysis (Gender, Race, Age, etc.)</a:t>
            </a:r>
          </a:p>
          <a:p>
            <a:pPr>
              <a:buFont typeface="Arial" panose="020B0604020202020204" pitchFamily="34" charset="0"/>
              <a:buChar char="•"/>
            </a:pPr>
            <a:r>
              <a:rPr lang="en-US" b="1" dirty="0"/>
              <a:t>Wow Factor</a:t>
            </a:r>
            <a:r>
              <a:rPr lang="en-US" dirty="0"/>
              <a:t>: The platform doesn’t just look at gender in isolation. It allows for an </a:t>
            </a:r>
            <a:r>
              <a:rPr lang="en-US" b="1" dirty="0"/>
              <a:t>intersectional analysis</a:t>
            </a:r>
            <a:r>
              <a:rPr lang="en-US" dirty="0"/>
              <a:t>, examining how gender interacts with race, age, and other demographic factors. This reveals deeper layers of bias and provides a more holistic view of diversity.</a:t>
            </a:r>
          </a:p>
          <a:p>
            <a:pPr>
              <a:buFont typeface="Arial" panose="020B0604020202020204" pitchFamily="34" charset="0"/>
              <a:buChar char="•"/>
            </a:pPr>
            <a:r>
              <a:rPr lang="en-US" b="1" dirty="0"/>
              <a:t>Value</a:t>
            </a:r>
            <a:r>
              <a:rPr lang="en-US" dirty="0"/>
              <a:t>: It gives organizations a </a:t>
            </a:r>
            <a:r>
              <a:rPr lang="en-US" b="1" dirty="0"/>
              <a:t>comprehensive understanding</a:t>
            </a:r>
            <a:r>
              <a:rPr lang="en-US" dirty="0"/>
              <a:t> of their workforce, enabling more </a:t>
            </a:r>
            <a:r>
              <a:rPr lang="en-US" b="1" dirty="0"/>
              <a:t>targeted and nuanced strategies</a:t>
            </a:r>
            <a:r>
              <a:rPr lang="en-US" dirty="0"/>
              <a:t> for diversity and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917397395696</cp:lastModifiedBy>
  <cp:revision>13</cp:revision>
  <dcterms:created xsi:type="dcterms:W3CDTF">2024-03-29T15:07:22Z</dcterms:created>
  <dcterms:modified xsi:type="dcterms:W3CDTF">2024-09-09T04:42:49Z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