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7.svg"/><Relationship Id="rId5" Type="http://schemas.openxmlformats.org/officeDocument/2006/relationships/image" Target="../media/image3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7.svg"/><Relationship Id="rId5" Type="http://schemas.openxmlformats.org/officeDocument/2006/relationships/image" Target="../media/image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714994-2860-438D-B057-3A227FFC78E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3C9FC04-4E9C-4470-BCAB-0C0D34AA84D4}">
      <dgm:prSet/>
      <dgm:spPr/>
      <dgm:t>
        <a:bodyPr/>
        <a:lstStyle/>
        <a:p>
          <a:r>
            <a:rPr lang="en-US" b="1" i="0" baseline="0"/>
            <a:t>Goal</a:t>
          </a:r>
          <a:r>
            <a:rPr lang="en-US" b="0" i="0" baseline="0"/>
            <a:t>: Determine which PropTech companies are founder-owned and understand their governance &amp; ownership structure.</a:t>
          </a:r>
          <a:endParaRPr lang="en-US"/>
        </a:p>
      </dgm:t>
    </dgm:pt>
    <dgm:pt modelId="{D08F6973-6DD9-4DE2-88B4-B0DD2131EBDA}" type="parTrans" cxnId="{D4E98147-C7BD-4CA0-83DA-29FC0423F7E0}">
      <dgm:prSet/>
      <dgm:spPr/>
      <dgm:t>
        <a:bodyPr/>
        <a:lstStyle/>
        <a:p>
          <a:endParaRPr lang="en-US"/>
        </a:p>
      </dgm:t>
    </dgm:pt>
    <dgm:pt modelId="{700DF1D6-F2D6-4AAC-8557-9B67A355D9C4}" type="sibTrans" cxnId="{D4E98147-C7BD-4CA0-83DA-29FC0423F7E0}">
      <dgm:prSet/>
      <dgm:spPr/>
      <dgm:t>
        <a:bodyPr/>
        <a:lstStyle/>
        <a:p>
          <a:endParaRPr lang="en-US"/>
        </a:p>
      </dgm:t>
    </dgm:pt>
    <dgm:pt modelId="{606F5EDF-C36C-41FF-B41F-6EDB52B67878}">
      <dgm:prSet/>
      <dgm:spPr/>
      <dgm:t>
        <a:bodyPr/>
        <a:lstStyle/>
        <a:p>
          <a:r>
            <a:rPr lang="en-US" b="1" i="0" baseline="0"/>
            <a:t>Why</a:t>
          </a:r>
          <a:r>
            <a:rPr lang="en-US" b="0" i="0" baseline="0"/>
            <a:t>: Ownership and governance are critical signals for </a:t>
          </a:r>
          <a:r>
            <a:rPr lang="en-US" b="1" i="0" baseline="0"/>
            <a:t>Private Equity acquisition opportunities</a:t>
          </a:r>
          <a:r>
            <a:rPr lang="en-US" b="0" i="0" baseline="0"/>
            <a:t>.</a:t>
          </a:r>
          <a:endParaRPr lang="en-US"/>
        </a:p>
      </dgm:t>
    </dgm:pt>
    <dgm:pt modelId="{3AC8BD76-9649-411E-93A4-668DE623B434}" type="parTrans" cxnId="{4D2E7786-948B-4E4C-B907-49AEE99A6562}">
      <dgm:prSet/>
      <dgm:spPr/>
      <dgm:t>
        <a:bodyPr/>
        <a:lstStyle/>
        <a:p>
          <a:endParaRPr lang="en-US"/>
        </a:p>
      </dgm:t>
    </dgm:pt>
    <dgm:pt modelId="{1AA30F1F-3FB8-424D-B425-54C4C1FD3F00}" type="sibTrans" cxnId="{4D2E7786-948B-4E4C-B907-49AEE99A6562}">
      <dgm:prSet/>
      <dgm:spPr/>
      <dgm:t>
        <a:bodyPr/>
        <a:lstStyle/>
        <a:p>
          <a:endParaRPr lang="en-US"/>
        </a:p>
      </dgm:t>
    </dgm:pt>
    <dgm:pt modelId="{D5524FF8-5A3D-4FA7-A5C4-87661DDE03E1}">
      <dgm:prSet/>
      <dgm:spPr/>
      <dgm:t>
        <a:bodyPr/>
        <a:lstStyle/>
        <a:p>
          <a:r>
            <a:rPr lang="en-US" b="1" i="0" baseline="0"/>
            <a:t>Challenge</a:t>
          </a:r>
          <a:r>
            <a:rPr lang="en-US" b="0" i="0" baseline="0"/>
            <a:t>: Information is scattered across public sources and requires consolidation into a usable format.</a:t>
          </a:r>
          <a:endParaRPr lang="en-US"/>
        </a:p>
      </dgm:t>
    </dgm:pt>
    <dgm:pt modelId="{C0B94C6A-5C61-4E90-B09D-FF49A6446384}" type="parTrans" cxnId="{C932D765-B19E-47C2-B7A5-0B13685BD148}">
      <dgm:prSet/>
      <dgm:spPr/>
      <dgm:t>
        <a:bodyPr/>
        <a:lstStyle/>
        <a:p>
          <a:endParaRPr lang="en-US"/>
        </a:p>
      </dgm:t>
    </dgm:pt>
    <dgm:pt modelId="{9801FE74-BC47-47F4-A957-56DEE0009C89}" type="sibTrans" cxnId="{C932D765-B19E-47C2-B7A5-0B13685BD148}">
      <dgm:prSet/>
      <dgm:spPr/>
      <dgm:t>
        <a:bodyPr/>
        <a:lstStyle/>
        <a:p>
          <a:endParaRPr lang="en-US"/>
        </a:p>
      </dgm:t>
    </dgm:pt>
    <dgm:pt modelId="{B96763A1-A05A-4AB8-836E-F6FFB6706B16}" type="pres">
      <dgm:prSet presAssocID="{F7714994-2860-438D-B057-3A227FFC78E7}" presName="root" presStyleCnt="0">
        <dgm:presLayoutVars>
          <dgm:dir/>
          <dgm:resizeHandles val="exact"/>
        </dgm:presLayoutVars>
      </dgm:prSet>
      <dgm:spPr/>
    </dgm:pt>
    <dgm:pt modelId="{10DEF468-93C3-4210-89E6-CE5AA60BA971}" type="pres">
      <dgm:prSet presAssocID="{23C9FC04-4E9C-4470-BCAB-0C0D34AA84D4}" presName="compNode" presStyleCnt="0"/>
      <dgm:spPr/>
    </dgm:pt>
    <dgm:pt modelId="{EA453AB4-8722-4EC2-8A77-A0283AAFAE4E}" type="pres">
      <dgm:prSet presAssocID="{23C9FC04-4E9C-4470-BCAB-0C0D34AA84D4}" presName="bgRect" presStyleLbl="bgShp" presStyleIdx="0" presStyleCnt="3"/>
      <dgm:spPr/>
    </dgm:pt>
    <dgm:pt modelId="{824C380A-FA4D-448C-A1FB-55D89A3F7FE5}" type="pres">
      <dgm:prSet presAssocID="{23C9FC04-4E9C-4470-BCAB-0C0D34AA84D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95B2F422-E73B-4E6D-8D6B-E1E71E3245C9}" type="pres">
      <dgm:prSet presAssocID="{23C9FC04-4E9C-4470-BCAB-0C0D34AA84D4}" presName="spaceRect" presStyleCnt="0"/>
      <dgm:spPr/>
    </dgm:pt>
    <dgm:pt modelId="{4A9ACF30-52A9-47C7-9A50-15B13FA76F97}" type="pres">
      <dgm:prSet presAssocID="{23C9FC04-4E9C-4470-BCAB-0C0D34AA84D4}" presName="parTx" presStyleLbl="revTx" presStyleIdx="0" presStyleCnt="3">
        <dgm:presLayoutVars>
          <dgm:chMax val="0"/>
          <dgm:chPref val="0"/>
        </dgm:presLayoutVars>
      </dgm:prSet>
      <dgm:spPr/>
    </dgm:pt>
    <dgm:pt modelId="{641DD43C-CF9D-43FB-8AE2-3A1AB158C5EC}" type="pres">
      <dgm:prSet presAssocID="{700DF1D6-F2D6-4AAC-8557-9B67A355D9C4}" presName="sibTrans" presStyleCnt="0"/>
      <dgm:spPr/>
    </dgm:pt>
    <dgm:pt modelId="{402866D3-6DAA-4FB6-8785-3547BFC10DFC}" type="pres">
      <dgm:prSet presAssocID="{606F5EDF-C36C-41FF-B41F-6EDB52B67878}" presName="compNode" presStyleCnt="0"/>
      <dgm:spPr/>
    </dgm:pt>
    <dgm:pt modelId="{1C2067F4-21A8-435A-BF65-1520BCD46B41}" type="pres">
      <dgm:prSet presAssocID="{606F5EDF-C36C-41FF-B41F-6EDB52B67878}" presName="bgRect" presStyleLbl="bgShp" presStyleIdx="1" presStyleCnt="3"/>
      <dgm:spPr/>
    </dgm:pt>
    <dgm:pt modelId="{3662F1EF-94BA-41C4-B42B-BEB7F8341050}" type="pres">
      <dgm:prSet presAssocID="{606F5EDF-C36C-41FF-B41F-6EDB52B6787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3164FF78-FE5F-4E23-9AA9-30B65664D44D}" type="pres">
      <dgm:prSet presAssocID="{606F5EDF-C36C-41FF-B41F-6EDB52B67878}" presName="spaceRect" presStyleCnt="0"/>
      <dgm:spPr/>
    </dgm:pt>
    <dgm:pt modelId="{5FCAE7AF-6CC1-43D9-8CE6-0963DC2B8F2D}" type="pres">
      <dgm:prSet presAssocID="{606F5EDF-C36C-41FF-B41F-6EDB52B67878}" presName="parTx" presStyleLbl="revTx" presStyleIdx="1" presStyleCnt="3">
        <dgm:presLayoutVars>
          <dgm:chMax val="0"/>
          <dgm:chPref val="0"/>
        </dgm:presLayoutVars>
      </dgm:prSet>
      <dgm:spPr/>
    </dgm:pt>
    <dgm:pt modelId="{91C4876D-9FB2-4261-906D-17DE04F85DCC}" type="pres">
      <dgm:prSet presAssocID="{1AA30F1F-3FB8-424D-B425-54C4C1FD3F00}" presName="sibTrans" presStyleCnt="0"/>
      <dgm:spPr/>
    </dgm:pt>
    <dgm:pt modelId="{094764E3-119F-497F-80D5-A4B1072E9302}" type="pres">
      <dgm:prSet presAssocID="{D5524FF8-5A3D-4FA7-A5C4-87661DDE03E1}" presName="compNode" presStyleCnt="0"/>
      <dgm:spPr/>
    </dgm:pt>
    <dgm:pt modelId="{A307B8EA-FCD4-49E3-822F-257D86DD58C1}" type="pres">
      <dgm:prSet presAssocID="{D5524FF8-5A3D-4FA7-A5C4-87661DDE03E1}" presName="bgRect" presStyleLbl="bgShp" presStyleIdx="2" presStyleCnt="3"/>
      <dgm:spPr/>
    </dgm:pt>
    <dgm:pt modelId="{3ABFB9FB-6512-4941-9E92-839166C8701D}" type="pres">
      <dgm:prSet presAssocID="{D5524FF8-5A3D-4FA7-A5C4-87661DDE03E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5EC8053-9F0C-4054-AB65-C01167BB0022}" type="pres">
      <dgm:prSet presAssocID="{D5524FF8-5A3D-4FA7-A5C4-87661DDE03E1}" presName="spaceRect" presStyleCnt="0"/>
      <dgm:spPr/>
    </dgm:pt>
    <dgm:pt modelId="{034971FB-E9C3-4E87-85CB-F88FD70E712D}" type="pres">
      <dgm:prSet presAssocID="{D5524FF8-5A3D-4FA7-A5C4-87661DDE03E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0EBAB27-2CD2-4443-AE7C-B4467295EE3D}" type="presOf" srcId="{606F5EDF-C36C-41FF-B41F-6EDB52B67878}" destId="{5FCAE7AF-6CC1-43D9-8CE6-0963DC2B8F2D}" srcOrd="0" destOrd="0" presId="urn:microsoft.com/office/officeart/2018/2/layout/IconVerticalSolidList"/>
    <dgm:cxn modelId="{C932D765-B19E-47C2-B7A5-0B13685BD148}" srcId="{F7714994-2860-438D-B057-3A227FFC78E7}" destId="{D5524FF8-5A3D-4FA7-A5C4-87661DDE03E1}" srcOrd="2" destOrd="0" parTransId="{C0B94C6A-5C61-4E90-B09D-FF49A6446384}" sibTransId="{9801FE74-BC47-47F4-A957-56DEE0009C89}"/>
    <dgm:cxn modelId="{D4E98147-C7BD-4CA0-83DA-29FC0423F7E0}" srcId="{F7714994-2860-438D-B057-3A227FFC78E7}" destId="{23C9FC04-4E9C-4470-BCAB-0C0D34AA84D4}" srcOrd="0" destOrd="0" parTransId="{D08F6973-6DD9-4DE2-88B4-B0DD2131EBDA}" sibTransId="{700DF1D6-F2D6-4AAC-8557-9B67A355D9C4}"/>
    <dgm:cxn modelId="{4D2E7786-948B-4E4C-B907-49AEE99A6562}" srcId="{F7714994-2860-438D-B057-3A227FFC78E7}" destId="{606F5EDF-C36C-41FF-B41F-6EDB52B67878}" srcOrd="1" destOrd="0" parTransId="{3AC8BD76-9649-411E-93A4-668DE623B434}" sibTransId="{1AA30F1F-3FB8-424D-B425-54C4C1FD3F00}"/>
    <dgm:cxn modelId="{8CC8E2A9-1BCF-445C-8FE8-29818B8A7054}" type="presOf" srcId="{23C9FC04-4E9C-4470-BCAB-0C0D34AA84D4}" destId="{4A9ACF30-52A9-47C7-9A50-15B13FA76F97}" srcOrd="0" destOrd="0" presId="urn:microsoft.com/office/officeart/2018/2/layout/IconVerticalSolidList"/>
    <dgm:cxn modelId="{73030BD7-F65C-46D4-BF71-76DA8CD7E53C}" type="presOf" srcId="{F7714994-2860-438D-B057-3A227FFC78E7}" destId="{B96763A1-A05A-4AB8-836E-F6FFB6706B16}" srcOrd="0" destOrd="0" presId="urn:microsoft.com/office/officeart/2018/2/layout/IconVerticalSolidList"/>
    <dgm:cxn modelId="{BE7010F5-1024-4299-B28B-AF16114FE438}" type="presOf" srcId="{D5524FF8-5A3D-4FA7-A5C4-87661DDE03E1}" destId="{034971FB-E9C3-4E87-85CB-F88FD70E712D}" srcOrd="0" destOrd="0" presId="urn:microsoft.com/office/officeart/2018/2/layout/IconVerticalSolidList"/>
    <dgm:cxn modelId="{BB14F4C4-16A1-407C-BFCB-5BB603DB9846}" type="presParOf" srcId="{B96763A1-A05A-4AB8-836E-F6FFB6706B16}" destId="{10DEF468-93C3-4210-89E6-CE5AA60BA971}" srcOrd="0" destOrd="0" presId="urn:microsoft.com/office/officeart/2018/2/layout/IconVerticalSolidList"/>
    <dgm:cxn modelId="{19403713-AF5B-440A-BD0E-E517B2B07B58}" type="presParOf" srcId="{10DEF468-93C3-4210-89E6-CE5AA60BA971}" destId="{EA453AB4-8722-4EC2-8A77-A0283AAFAE4E}" srcOrd="0" destOrd="0" presId="urn:microsoft.com/office/officeart/2018/2/layout/IconVerticalSolidList"/>
    <dgm:cxn modelId="{43535491-F475-493B-A395-6A981CEF4497}" type="presParOf" srcId="{10DEF468-93C3-4210-89E6-CE5AA60BA971}" destId="{824C380A-FA4D-448C-A1FB-55D89A3F7FE5}" srcOrd="1" destOrd="0" presId="urn:microsoft.com/office/officeart/2018/2/layout/IconVerticalSolidList"/>
    <dgm:cxn modelId="{D66DA079-30AD-46EA-9FFA-CA35E1BFEE4A}" type="presParOf" srcId="{10DEF468-93C3-4210-89E6-CE5AA60BA971}" destId="{95B2F422-E73B-4E6D-8D6B-E1E71E3245C9}" srcOrd="2" destOrd="0" presId="urn:microsoft.com/office/officeart/2018/2/layout/IconVerticalSolidList"/>
    <dgm:cxn modelId="{FC2AE2F4-7785-47EE-B5A4-1901D50BCC17}" type="presParOf" srcId="{10DEF468-93C3-4210-89E6-CE5AA60BA971}" destId="{4A9ACF30-52A9-47C7-9A50-15B13FA76F97}" srcOrd="3" destOrd="0" presId="urn:microsoft.com/office/officeart/2018/2/layout/IconVerticalSolidList"/>
    <dgm:cxn modelId="{D1330246-19E5-4029-9362-B6579F85BEBC}" type="presParOf" srcId="{B96763A1-A05A-4AB8-836E-F6FFB6706B16}" destId="{641DD43C-CF9D-43FB-8AE2-3A1AB158C5EC}" srcOrd="1" destOrd="0" presId="urn:microsoft.com/office/officeart/2018/2/layout/IconVerticalSolidList"/>
    <dgm:cxn modelId="{E1833FC1-AABD-4BAF-BF1D-117A7A6505DF}" type="presParOf" srcId="{B96763A1-A05A-4AB8-836E-F6FFB6706B16}" destId="{402866D3-6DAA-4FB6-8785-3547BFC10DFC}" srcOrd="2" destOrd="0" presId="urn:microsoft.com/office/officeart/2018/2/layout/IconVerticalSolidList"/>
    <dgm:cxn modelId="{C7503FF2-9888-4FCD-8C66-9E20C52A3344}" type="presParOf" srcId="{402866D3-6DAA-4FB6-8785-3547BFC10DFC}" destId="{1C2067F4-21A8-435A-BF65-1520BCD46B41}" srcOrd="0" destOrd="0" presId="urn:microsoft.com/office/officeart/2018/2/layout/IconVerticalSolidList"/>
    <dgm:cxn modelId="{02FA6F8D-3258-44BB-BDAC-833BB50AF9B8}" type="presParOf" srcId="{402866D3-6DAA-4FB6-8785-3547BFC10DFC}" destId="{3662F1EF-94BA-41C4-B42B-BEB7F8341050}" srcOrd="1" destOrd="0" presId="urn:microsoft.com/office/officeart/2018/2/layout/IconVerticalSolidList"/>
    <dgm:cxn modelId="{2E4DBF8E-74B9-42E2-8FAB-4319C59144BB}" type="presParOf" srcId="{402866D3-6DAA-4FB6-8785-3547BFC10DFC}" destId="{3164FF78-FE5F-4E23-9AA9-30B65664D44D}" srcOrd="2" destOrd="0" presId="urn:microsoft.com/office/officeart/2018/2/layout/IconVerticalSolidList"/>
    <dgm:cxn modelId="{9685F6F0-D186-4E2A-AAC3-1684C8481AAF}" type="presParOf" srcId="{402866D3-6DAA-4FB6-8785-3547BFC10DFC}" destId="{5FCAE7AF-6CC1-43D9-8CE6-0963DC2B8F2D}" srcOrd="3" destOrd="0" presId="urn:microsoft.com/office/officeart/2018/2/layout/IconVerticalSolidList"/>
    <dgm:cxn modelId="{FD2339FE-9D5E-409A-A9F1-565A2BA23992}" type="presParOf" srcId="{B96763A1-A05A-4AB8-836E-F6FFB6706B16}" destId="{91C4876D-9FB2-4261-906D-17DE04F85DCC}" srcOrd="3" destOrd="0" presId="urn:microsoft.com/office/officeart/2018/2/layout/IconVerticalSolidList"/>
    <dgm:cxn modelId="{5C53603D-C8D2-44E3-B175-CEA4AEF00CBD}" type="presParOf" srcId="{B96763A1-A05A-4AB8-836E-F6FFB6706B16}" destId="{094764E3-119F-497F-80D5-A4B1072E9302}" srcOrd="4" destOrd="0" presId="urn:microsoft.com/office/officeart/2018/2/layout/IconVerticalSolidList"/>
    <dgm:cxn modelId="{3CCE897B-553B-46D6-AA36-11B793F6B138}" type="presParOf" srcId="{094764E3-119F-497F-80D5-A4B1072E9302}" destId="{A307B8EA-FCD4-49E3-822F-257D86DD58C1}" srcOrd="0" destOrd="0" presId="urn:microsoft.com/office/officeart/2018/2/layout/IconVerticalSolidList"/>
    <dgm:cxn modelId="{326D697D-70A1-4C97-9F5D-90D957663563}" type="presParOf" srcId="{094764E3-119F-497F-80D5-A4B1072E9302}" destId="{3ABFB9FB-6512-4941-9E92-839166C8701D}" srcOrd="1" destOrd="0" presId="urn:microsoft.com/office/officeart/2018/2/layout/IconVerticalSolidList"/>
    <dgm:cxn modelId="{75031B3B-0651-4630-A7D6-EBC0DC5F0986}" type="presParOf" srcId="{094764E3-119F-497F-80D5-A4B1072E9302}" destId="{25EC8053-9F0C-4054-AB65-C01167BB0022}" srcOrd="2" destOrd="0" presId="urn:microsoft.com/office/officeart/2018/2/layout/IconVerticalSolidList"/>
    <dgm:cxn modelId="{067E3375-F942-43C1-8042-48C8B8EC9BE1}" type="presParOf" srcId="{094764E3-119F-497F-80D5-A4B1072E9302}" destId="{034971FB-E9C3-4E87-85CB-F88FD70E712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90219A-B561-4012-9066-9B41F513D630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A3CC582-B17D-4723-9BD2-D19C3A7A441D}">
      <dgm:prSet custT="1"/>
      <dgm:spPr/>
      <dgm:t>
        <a:bodyPr/>
        <a:lstStyle/>
        <a:p>
          <a:pPr>
            <a:defRPr b="1"/>
          </a:pPr>
          <a:r>
            <a:rPr lang="en-US" sz="1800" b="1" i="0" baseline="0" dirty="0"/>
            <a:t>Starting Point</a:t>
          </a:r>
          <a:r>
            <a:rPr lang="en-US" sz="1800" b="0" i="0" baseline="0" dirty="0"/>
            <a:t>: Excel file listing </a:t>
          </a:r>
          <a:r>
            <a:rPr lang="en-US" sz="1800" b="0" i="0" baseline="0" dirty="0" err="1"/>
            <a:t>PropTech</a:t>
          </a:r>
          <a:r>
            <a:rPr lang="en-US" sz="1800" b="0" i="0" baseline="0" dirty="0"/>
            <a:t> companies.</a:t>
          </a:r>
          <a:endParaRPr lang="en-US" sz="1800" dirty="0"/>
        </a:p>
      </dgm:t>
    </dgm:pt>
    <dgm:pt modelId="{D3522FF2-A9DC-4D11-B60B-586B916443B6}" type="parTrans" cxnId="{AA24C47C-4936-43E2-BA97-62A0191F1EE0}">
      <dgm:prSet/>
      <dgm:spPr/>
      <dgm:t>
        <a:bodyPr/>
        <a:lstStyle/>
        <a:p>
          <a:endParaRPr lang="en-US"/>
        </a:p>
      </dgm:t>
    </dgm:pt>
    <dgm:pt modelId="{AAE41AB2-D176-43AC-83F7-0CA3C0A8440B}" type="sibTrans" cxnId="{AA24C47C-4936-43E2-BA97-62A0191F1EE0}">
      <dgm:prSet/>
      <dgm:spPr/>
      <dgm:t>
        <a:bodyPr/>
        <a:lstStyle/>
        <a:p>
          <a:endParaRPr lang="en-US"/>
        </a:p>
      </dgm:t>
    </dgm:pt>
    <dgm:pt modelId="{18262F69-0C36-4898-A7F8-2041DD9CA6D6}">
      <dgm:prSet custT="1"/>
      <dgm:spPr/>
      <dgm:t>
        <a:bodyPr/>
        <a:lstStyle/>
        <a:p>
          <a:pPr>
            <a:defRPr b="1"/>
          </a:pPr>
          <a:r>
            <a:rPr lang="en-US" sz="1800" b="1" i="0" baseline="0" dirty="0"/>
            <a:t>Public Information Gathered From</a:t>
          </a:r>
          <a:r>
            <a:rPr lang="en-US" sz="1800" b="0" i="0" baseline="0" dirty="0"/>
            <a:t>:</a:t>
          </a:r>
          <a:endParaRPr lang="en-US" sz="1800" dirty="0"/>
        </a:p>
      </dgm:t>
    </dgm:pt>
    <dgm:pt modelId="{6CC8B711-6D19-4AE1-92A3-4D1826286A3E}" type="parTrans" cxnId="{3B3E9893-B705-4389-A33A-7D829A3B9CD8}">
      <dgm:prSet/>
      <dgm:spPr/>
      <dgm:t>
        <a:bodyPr/>
        <a:lstStyle/>
        <a:p>
          <a:endParaRPr lang="en-US"/>
        </a:p>
      </dgm:t>
    </dgm:pt>
    <dgm:pt modelId="{B7D44A09-F943-4EC6-AB98-D793FE1BDDD6}" type="sibTrans" cxnId="{3B3E9893-B705-4389-A33A-7D829A3B9CD8}">
      <dgm:prSet/>
      <dgm:spPr/>
      <dgm:t>
        <a:bodyPr/>
        <a:lstStyle/>
        <a:p>
          <a:endParaRPr lang="en-US"/>
        </a:p>
      </dgm:t>
    </dgm:pt>
    <dgm:pt modelId="{C6063FDC-226E-4ADC-A3CB-B8C43708AE5C}">
      <dgm:prSet/>
      <dgm:spPr/>
      <dgm:t>
        <a:bodyPr/>
        <a:lstStyle/>
        <a:p>
          <a:r>
            <a:rPr lang="en-US" b="0" i="0" baseline="0"/>
            <a:t>Company websites</a:t>
          </a:r>
          <a:endParaRPr lang="en-US"/>
        </a:p>
      </dgm:t>
    </dgm:pt>
    <dgm:pt modelId="{2335DEC8-AAAB-4D2F-A467-554A20D2E57F}" type="parTrans" cxnId="{CB7C0028-74BB-4A99-9605-E322F184DD35}">
      <dgm:prSet/>
      <dgm:spPr/>
      <dgm:t>
        <a:bodyPr/>
        <a:lstStyle/>
        <a:p>
          <a:endParaRPr lang="en-US"/>
        </a:p>
      </dgm:t>
    </dgm:pt>
    <dgm:pt modelId="{A8343A2F-4BC6-4686-A1BC-71BA3DD27B61}" type="sibTrans" cxnId="{CB7C0028-74BB-4A99-9605-E322F184DD35}">
      <dgm:prSet/>
      <dgm:spPr/>
      <dgm:t>
        <a:bodyPr/>
        <a:lstStyle/>
        <a:p>
          <a:endParaRPr lang="en-US"/>
        </a:p>
      </dgm:t>
    </dgm:pt>
    <dgm:pt modelId="{D3BF1704-5F1D-4702-A95F-EE53344ED599}">
      <dgm:prSet/>
      <dgm:spPr/>
      <dgm:t>
        <a:bodyPr/>
        <a:lstStyle/>
        <a:p>
          <a:r>
            <a:rPr lang="en-US" b="0" i="0" baseline="0" dirty="0"/>
            <a:t>Press releases</a:t>
          </a:r>
          <a:endParaRPr lang="en-US" dirty="0"/>
        </a:p>
      </dgm:t>
    </dgm:pt>
    <dgm:pt modelId="{298DD54F-9FC4-4D8E-A664-F578A9BD0DC2}" type="parTrans" cxnId="{58FBB31E-BF68-4B0B-8CC4-AE159D34B1D7}">
      <dgm:prSet/>
      <dgm:spPr/>
      <dgm:t>
        <a:bodyPr/>
        <a:lstStyle/>
        <a:p>
          <a:endParaRPr lang="en-US"/>
        </a:p>
      </dgm:t>
    </dgm:pt>
    <dgm:pt modelId="{65F77429-67D8-49C9-82A3-D95CD38D552B}" type="sibTrans" cxnId="{58FBB31E-BF68-4B0B-8CC4-AE159D34B1D7}">
      <dgm:prSet/>
      <dgm:spPr/>
      <dgm:t>
        <a:bodyPr/>
        <a:lstStyle/>
        <a:p>
          <a:endParaRPr lang="en-US"/>
        </a:p>
      </dgm:t>
    </dgm:pt>
    <dgm:pt modelId="{B2992DBA-CDD5-45AD-B0A9-E716F80FB27B}">
      <dgm:prSet/>
      <dgm:spPr/>
      <dgm:t>
        <a:bodyPr/>
        <a:lstStyle/>
        <a:p>
          <a:r>
            <a:rPr lang="en-US" b="0" i="0" baseline="0"/>
            <a:t>Funding databases and news</a:t>
          </a:r>
          <a:endParaRPr lang="en-US"/>
        </a:p>
      </dgm:t>
    </dgm:pt>
    <dgm:pt modelId="{0B27DAE5-82FD-41CC-AD2A-1AA5E02DAE1B}" type="parTrans" cxnId="{4BF0D2D6-8B10-46B8-BB4C-25211831FCD3}">
      <dgm:prSet/>
      <dgm:spPr/>
      <dgm:t>
        <a:bodyPr/>
        <a:lstStyle/>
        <a:p>
          <a:endParaRPr lang="en-US"/>
        </a:p>
      </dgm:t>
    </dgm:pt>
    <dgm:pt modelId="{FCD1D258-AE7E-4925-85DE-5ABA5B5D3580}" type="sibTrans" cxnId="{4BF0D2D6-8B10-46B8-BB4C-25211831FCD3}">
      <dgm:prSet/>
      <dgm:spPr/>
      <dgm:t>
        <a:bodyPr/>
        <a:lstStyle/>
        <a:p>
          <a:endParaRPr lang="en-US"/>
        </a:p>
      </dgm:t>
    </dgm:pt>
    <dgm:pt modelId="{10DB2141-A553-451B-8A1E-6BF64516A9DA}">
      <dgm:prSet/>
      <dgm:spPr/>
      <dgm:t>
        <a:bodyPr/>
        <a:lstStyle/>
        <a:p>
          <a:r>
            <a:rPr lang="en-US" b="0" i="0" baseline="0"/>
            <a:t>Board &amp; investor disclosures</a:t>
          </a:r>
          <a:endParaRPr lang="en-US"/>
        </a:p>
      </dgm:t>
    </dgm:pt>
    <dgm:pt modelId="{49C4CD68-C3BF-4ACB-967C-FA88AD100310}" type="parTrans" cxnId="{A6911E5D-13BD-450C-850C-18DCC3DEF214}">
      <dgm:prSet/>
      <dgm:spPr/>
      <dgm:t>
        <a:bodyPr/>
        <a:lstStyle/>
        <a:p>
          <a:endParaRPr lang="en-US"/>
        </a:p>
      </dgm:t>
    </dgm:pt>
    <dgm:pt modelId="{E81FDBEA-2677-4626-BCCA-44C51822B88D}" type="sibTrans" cxnId="{A6911E5D-13BD-450C-850C-18DCC3DEF214}">
      <dgm:prSet/>
      <dgm:spPr/>
      <dgm:t>
        <a:bodyPr/>
        <a:lstStyle/>
        <a:p>
          <a:endParaRPr lang="en-US"/>
        </a:p>
      </dgm:t>
    </dgm:pt>
    <dgm:pt modelId="{5647F292-A4C3-404E-AC30-5C9BC3B9DDAC}">
      <dgm:prSet custT="1"/>
      <dgm:spPr/>
      <dgm:t>
        <a:bodyPr/>
        <a:lstStyle/>
        <a:p>
          <a:pPr>
            <a:defRPr b="1"/>
          </a:pPr>
          <a:r>
            <a:rPr lang="en-US" sz="1800" b="1" i="0" baseline="0" dirty="0"/>
            <a:t>AI Role</a:t>
          </a:r>
          <a:r>
            <a:rPr lang="en-US" sz="1800" b="0" i="0" baseline="0" dirty="0"/>
            <a:t>: Automates the collection and summarization of this information</a:t>
          </a:r>
          <a:r>
            <a:rPr lang="en-US" sz="1400" b="0" i="0" baseline="0" dirty="0"/>
            <a:t>.</a:t>
          </a:r>
          <a:endParaRPr lang="en-US" sz="1400" dirty="0"/>
        </a:p>
      </dgm:t>
    </dgm:pt>
    <dgm:pt modelId="{A8D79300-3DE2-4BFE-A291-A91F38AD1BCF}" type="parTrans" cxnId="{8C78B927-33BB-4689-B9B5-8316B5DA2A8B}">
      <dgm:prSet/>
      <dgm:spPr/>
      <dgm:t>
        <a:bodyPr/>
        <a:lstStyle/>
        <a:p>
          <a:endParaRPr lang="en-US"/>
        </a:p>
      </dgm:t>
    </dgm:pt>
    <dgm:pt modelId="{B20C0C5B-E5A5-461B-B94A-AB916A31BA46}" type="sibTrans" cxnId="{8C78B927-33BB-4689-B9B5-8316B5DA2A8B}">
      <dgm:prSet/>
      <dgm:spPr/>
      <dgm:t>
        <a:bodyPr/>
        <a:lstStyle/>
        <a:p>
          <a:endParaRPr lang="en-US"/>
        </a:p>
      </dgm:t>
    </dgm:pt>
    <dgm:pt modelId="{B6E76337-D3C0-4DD8-A8F6-FB10782391CA}" type="pres">
      <dgm:prSet presAssocID="{9190219A-B561-4012-9066-9B41F513D630}" presName="root" presStyleCnt="0">
        <dgm:presLayoutVars>
          <dgm:dir/>
          <dgm:resizeHandles val="exact"/>
        </dgm:presLayoutVars>
      </dgm:prSet>
      <dgm:spPr/>
    </dgm:pt>
    <dgm:pt modelId="{EA64D61E-FD63-4BEB-B2C5-591CDB5D2FB8}" type="pres">
      <dgm:prSet presAssocID="{0A3CC582-B17D-4723-9BD2-D19C3A7A441D}" presName="compNode" presStyleCnt="0"/>
      <dgm:spPr/>
    </dgm:pt>
    <dgm:pt modelId="{C34ABE6C-18D7-48B0-90C8-9116503CF573}" type="pres">
      <dgm:prSet presAssocID="{0A3CC582-B17D-4723-9BD2-D19C3A7A441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A36A8CD6-9AD6-49D8-ABD4-6EB4592626ED}" type="pres">
      <dgm:prSet presAssocID="{0A3CC582-B17D-4723-9BD2-D19C3A7A441D}" presName="iconSpace" presStyleCnt="0"/>
      <dgm:spPr/>
    </dgm:pt>
    <dgm:pt modelId="{884108D0-B1AE-45DA-96DD-1CE1DB5674F9}" type="pres">
      <dgm:prSet presAssocID="{0A3CC582-B17D-4723-9BD2-D19C3A7A441D}" presName="parTx" presStyleLbl="revTx" presStyleIdx="0" presStyleCnt="6">
        <dgm:presLayoutVars>
          <dgm:chMax val="0"/>
          <dgm:chPref val="0"/>
        </dgm:presLayoutVars>
      </dgm:prSet>
      <dgm:spPr/>
    </dgm:pt>
    <dgm:pt modelId="{7CF53070-BF23-422E-BB0E-2040E75BF9AF}" type="pres">
      <dgm:prSet presAssocID="{0A3CC582-B17D-4723-9BD2-D19C3A7A441D}" presName="txSpace" presStyleCnt="0"/>
      <dgm:spPr/>
    </dgm:pt>
    <dgm:pt modelId="{8C764B8E-2838-4C6F-93F9-420F961A294A}" type="pres">
      <dgm:prSet presAssocID="{0A3CC582-B17D-4723-9BD2-D19C3A7A441D}" presName="desTx" presStyleLbl="revTx" presStyleIdx="1" presStyleCnt="6">
        <dgm:presLayoutVars/>
      </dgm:prSet>
      <dgm:spPr/>
    </dgm:pt>
    <dgm:pt modelId="{B0D22BFC-2FBD-4B18-A624-8A4B021E9E36}" type="pres">
      <dgm:prSet presAssocID="{AAE41AB2-D176-43AC-83F7-0CA3C0A8440B}" presName="sibTrans" presStyleCnt="0"/>
      <dgm:spPr/>
    </dgm:pt>
    <dgm:pt modelId="{AF7B9A8F-A164-45F2-B2E7-913BF7F84D1C}" type="pres">
      <dgm:prSet presAssocID="{18262F69-0C36-4898-A7F8-2041DD9CA6D6}" presName="compNode" presStyleCnt="0"/>
      <dgm:spPr/>
    </dgm:pt>
    <dgm:pt modelId="{F65B0302-B46E-4453-BFBF-12A1425F1049}" type="pres">
      <dgm:prSet presAssocID="{18262F69-0C36-4898-A7F8-2041DD9CA6D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6D0B2A0B-3FBF-46AB-B5AE-84A4D81488DB}" type="pres">
      <dgm:prSet presAssocID="{18262F69-0C36-4898-A7F8-2041DD9CA6D6}" presName="iconSpace" presStyleCnt="0"/>
      <dgm:spPr/>
    </dgm:pt>
    <dgm:pt modelId="{17690A20-A03F-4E4B-BFD9-A5EB73D2E0F5}" type="pres">
      <dgm:prSet presAssocID="{18262F69-0C36-4898-A7F8-2041DD9CA6D6}" presName="parTx" presStyleLbl="revTx" presStyleIdx="2" presStyleCnt="6">
        <dgm:presLayoutVars>
          <dgm:chMax val="0"/>
          <dgm:chPref val="0"/>
        </dgm:presLayoutVars>
      </dgm:prSet>
      <dgm:spPr/>
    </dgm:pt>
    <dgm:pt modelId="{4CE4F050-BD94-4E78-8871-7249A0140E01}" type="pres">
      <dgm:prSet presAssocID="{18262F69-0C36-4898-A7F8-2041DD9CA6D6}" presName="txSpace" presStyleCnt="0"/>
      <dgm:spPr/>
    </dgm:pt>
    <dgm:pt modelId="{45C2B647-B062-49F3-8B31-4AA29EA578D7}" type="pres">
      <dgm:prSet presAssocID="{18262F69-0C36-4898-A7F8-2041DD9CA6D6}" presName="desTx" presStyleLbl="revTx" presStyleIdx="3" presStyleCnt="6">
        <dgm:presLayoutVars/>
      </dgm:prSet>
      <dgm:spPr/>
    </dgm:pt>
    <dgm:pt modelId="{85BE1B82-F85D-4674-9AF1-0BBB86D26E1D}" type="pres">
      <dgm:prSet presAssocID="{B7D44A09-F943-4EC6-AB98-D793FE1BDDD6}" presName="sibTrans" presStyleCnt="0"/>
      <dgm:spPr/>
    </dgm:pt>
    <dgm:pt modelId="{CF9C87DC-BDB4-48A6-88AF-9A0329B2DE96}" type="pres">
      <dgm:prSet presAssocID="{5647F292-A4C3-404E-AC30-5C9BC3B9DDAC}" presName="compNode" presStyleCnt="0"/>
      <dgm:spPr/>
    </dgm:pt>
    <dgm:pt modelId="{E1201401-8246-4A76-87F2-6115140BC6B3}" type="pres">
      <dgm:prSet presAssocID="{5647F292-A4C3-404E-AC30-5C9BC3B9DDA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66E6904-7859-45EC-95E9-A0E5AF97249D}" type="pres">
      <dgm:prSet presAssocID="{5647F292-A4C3-404E-AC30-5C9BC3B9DDAC}" presName="iconSpace" presStyleCnt="0"/>
      <dgm:spPr/>
    </dgm:pt>
    <dgm:pt modelId="{46B8A871-10D8-4650-A73C-66B61B1200E1}" type="pres">
      <dgm:prSet presAssocID="{5647F292-A4C3-404E-AC30-5C9BC3B9DDAC}" presName="parTx" presStyleLbl="revTx" presStyleIdx="4" presStyleCnt="6">
        <dgm:presLayoutVars>
          <dgm:chMax val="0"/>
          <dgm:chPref val="0"/>
        </dgm:presLayoutVars>
      </dgm:prSet>
      <dgm:spPr/>
    </dgm:pt>
    <dgm:pt modelId="{A1CAC082-C923-4B2C-804C-3EF9F2D6BA4B}" type="pres">
      <dgm:prSet presAssocID="{5647F292-A4C3-404E-AC30-5C9BC3B9DDAC}" presName="txSpace" presStyleCnt="0"/>
      <dgm:spPr/>
    </dgm:pt>
    <dgm:pt modelId="{1D14C75E-D5D3-4F9B-B968-563212A22645}" type="pres">
      <dgm:prSet presAssocID="{5647F292-A4C3-404E-AC30-5C9BC3B9DDAC}" presName="desTx" presStyleLbl="revTx" presStyleIdx="5" presStyleCnt="6">
        <dgm:presLayoutVars/>
      </dgm:prSet>
      <dgm:spPr/>
    </dgm:pt>
  </dgm:ptLst>
  <dgm:cxnLst>
    <dgm:cxn modelId="{23353203-F813-4584-A340-5A23C2205974}" type="presOf" srcId="{10DB2141-A553-451B-8A1E-6BF64516A9DA}" destId="{45C2B647-B062-49F3-8B31-4AA29EA578D7}" srcOrd="0" destOrd="3" presId="urn:microsoft.com/office/officeart/2018/5/layout/CenteredIconLabelDescriptionList"/>
    <dgm:cxn modelId="{18DCD41C-D13F-490A-916F-735CA5F5151B}" type="presOf" srcId="{9190219A-B561-4012-9066-9B41F513D630}" destId="{B6E76337-D3C0-4DD8-A8F6-FB10782391CA}" srcOrd="0" destOrd="0" presId="urn:microsoft.com/office/officeart/2018/5/layout/CenteredIconLabelDescriptionList"/>
    <dgm:cxn modelId="{58FBB31E-BF68-4B0B-8CC4-AE159D34B1D7}" srcId="{18262F69-0C36-4898-A7F8-2041DD9CA6D6}" destId="{D3BF1704-5F1D-4702-A95F-EE53344ED599}" srcOrd="1" destOrd="0" parTransId="{298DD54F-9FC4-4D8E-A664-F578A9BD0DC2}" sibTransId="{65F77429-67D8-49C9-82A3-D95CD38D552B}"/>
    <dgm:cxn modelId="{8C78B927-33BB-4689-B9B5-8316B5DA2A8B}" srcId="{9190219A-B561-4012-9066-9B41F513D630}" destId="{5647F292-A4C3-404E-AC30-5C9BC3B9DDAC}" srcOrd="2" destOrd="0" parTransId="{A8D79300-3DE2-4BFE-A291-A91F38AD1BCF}" sibTransId="{B20C0C5B-E5A5-461B-B94A-AB916A31BA46}"/>
    <dgm:cxn modelId="{CB7C0028-74BB-4A99-9605-E322F184DD35}" srcId="{18262F69-0C36-4898-A7F8-2041DD9CA6D6}" destId="{C6063FDC-226E-4ADC-A3CB-B8C43708AE5C}" srcOrd="0" destOrd="0" parTransId="{2335DEC8-AAAB-4D2F-A467-554A20D2E57F}" sibTransId="{A8343A2F-4BC6-4686-A1BC-71BA3DD27B61}"/>
    <dgm:cxn modelId="{B061853A-5D10-4E60-B1FA-DBD1A02C3A8B}" type="presOf" srcId="{D3BF1704-5F1D-4702-A95F-EE53344ED599}" destId="{45C2B647-B062-49F3-8B31-4AA29EA578D7}" srcOrd="0" destOrd="1" presId="urn:microsoft.com/office/officeart/2018/5/layout/CenteredIconLabelDescriptionList"/>
    <dgm:cxn modelId="{A6911E5D-13BD-450C-850C-18DCC3DEF214}" srcId="{18262F69-0C36-4898-A7F8-2041DD9CA6D6}" destId="{10DB2141-A553-451B-8A1E-6BF64516A9DA}" srcOrd="3" destOrd="0" parTransId="{49C4CD68-C3BF-4ACB-967C-FA88AD100310}" sibTransId="{E81FDBEA-2677-4626-BCCA-44C51822B88D}"/>
    <dgm:cxn modelId="{C34EDD44-BB73-4C5C-917D-6C4D2231908D}" type="presOf" srcId="{5647F292-A4C3-404E-AC30-5C9BC3B9DDAC}" destId="{46B8A871-10D8-4650-A73C-66B61B1200E1}" srcOrd="0" destOrd="0" presId="urn:microsoft.com/office/officeart/2018/5/layout/CenteredIconLabelDescriptionList"/>
    <dgm:cxn modelId="{DCDE7869-D5DF-40E9-82E5-D7E893415D3A}" type="presOf" srcId="{B2992DBA-CDD5-45AD-B0A9-E716F80FB27B}" destId="{45C2B647-B062-49F3-8B31-4AA29EA578D7}" srcOrd="0" destOrd="2" presId="urn:microsoft.com/office/officeart/2018/5/layout/CenteredIconLabelDescriptionList"/>
    <dgm:cxn modelId="{39B88B71-624D-4E8A-9181-3ED9A0CF72BF}" type="presOf" srcId="{0A3CC582-B17D-4723-9BD2-D19C3A7A441D}" destId="{884108D0-B1AE-45DA-96DD-1CE1DB5674F9}" srcOrd="0" destOrd="0" presId="urn:microsoft.com/office/officeart/2018/5/layout/CenteredIconLabelDescriptionList"/>
    <dgm:cxn modelId="{AA24C47C-4936-43E2-BA97-62A0191F1EE0}" srcId="{9190219A-B561-4012-9066-9B41F513D630}" destId="{0A3CC582-B17D-4723-9BD2-D19C3A7A441D}" srcOrd="0" destOrd="0" parTransId="{D3522FF2-A9DC-4D11-B60B-586B916443B6}" sibTransId="{AAE41AB2-D176-43AC-83F7-0CA3C0A8440B}"/>
    <dgm:cxn modelId="{3B3E9893-B705-4389-A33A-7D829A3B9CD8}" srcId="{9190219A-B561-4012-9066-9B41F513D630}" destId="{18262F69-0C36-4898-A7F8-2041DD9CA6D6}" srcOrd="1" destOrd="0" parTransId="{6CC8B711-6D19-4AE1-92A3-4D1826286A3E}" sibTransId="{B7D44A09-F943-4EC6-AB98-D793FE1BDDD6}"/>
    <dgm:cxn modelId="{412B53B7-5144-492B-9D5A-1763FE2936B1}" type="presOf" srcId="{C6063FDC-226E-4ADC-A3CB-B8C43708AE5C}" destId="{45C2B647-B062-49F3-8B31-4AA29EA578D7}" srcOrd="0" destOrd="0" presId="urn:microsoft.com/office/officeart/2018/5/layout/CenteredIconLabelDescriptionList"/>
    <dgm:cxn modelId="{466147D1-4D1E-427E-8034-888EA158016E}" type="presOf" srcId="{18262F69-0C36-4898-A7F8-2041DD9CA6D6}" destId="{17690A20-A03F-4E4B-BFD9-A5EB73D2E0F5}" srcOrd="0" destOrd="0" presId="urn:microsoft.com/office/officeart/2018/5/layout/CenteredIconLabelDescriptionList"/>
    <dgm:cxn modelId="{4BF0D2D6-8B10-46B8-BB4C-25211831FCD3}" srcId="{18262F69-0C36-4898-A7F8-2041DD9CA6D6}" destId="{B2992DBA-CDD5-45AD-B0A9-E716F80FB27B}" srcOrd="2" destOrd="0" parTransId="{0B27DAE5-82FD-41CC-AD2A-1AA5E02DAE1B}" sibTransId="{FCD1D258-AE7E-4925-85DE-5ABA5B5D3580}"/>
    <dgm:cxn modelId="{01AFDF7B-B281-4670-BEAF-EF273F0BA4DE}" type="presParOf" srcId="{B6E76337-D3C0-4DD8-A8F6-FB10782391CA}" destId="{EA64D61E-FD63-4BEB-B2C5-591CDB5D2FB8}" srcOrd="0" destOrd="0" presId="urn:microsoft.com/office/officeart/2018/5/layout/CenteredIconLabelDescriptionList"/>
    <dgm:cxn modelId="{09E94C2A-53CC-4766-BCBD-3D45CC3A8365}" type="presParOf" srcId="{EA64D61E-FD63-4BEB-B2C5-591CDB5D2FB8}" destId="{C34ABE6C-18D7-48B0-90C8-9116503CF573}" srcOrd="0" destOrd="0" presId="urn:microsoft.com/office/officeart/2018/5/layout/CenteredIconLabelDescriptionList"/>
    <dgm:cxn modelId="{536971B3-E9AC-43DE-B2B7-43A57D08643D}" type="presParOf" srcId="{EA64D61E-FD63-4BEB-B2C5-591CDB5D2FB8}" destId="{A36A8CD6-9AD6-49D8-ABD4-6EB4592626ED}" srcOrd="1" destOrd="0" presId="urn:microsoft.com/office/officeart/2018/5/layout/CenteredIconLabelDescriptionList"/>
    <dgm:cxn modelId="{6F370636-61F9-408B-99AA-48A9C7119DD2}" type="presParOf" srcId="{EA64D61E-FD63-4BEB-B2C5-591CDB5D2FB8}" destId="{884108D0-B1AE-45DA-96DD-1CE1DB5674F9}" srcOrd="2" destOrd="0" presId="urn:microsoft.com/office/officeart/2018/5/layout/CenteredIconLabelDescriptionList"/>
    <dgm:cxn modelId="{F3A3EA1A-65F8-4CA3-B718-FF882A0AAFAC}" type="presParOf" srcId="{EA64D61E-FD63-4BEB-B2C5-591CDB5D2FB8}" destId="{7CF53070-BF23-422E-BB0E-2040E75BF9AF}" srcOrd="3" destOrd="0" presId="urn:microsoft.com/office/officeart/2018/5/layout/CenteredIconLabelDescriptionList"/>
    <dgm:cxn modelId="{A4863E9C-EB95-4F4C-8FF0-CAE0AD5B0D43}" type="presParOf" srcId="{EA64D61E-FD63-4BEB-B2C5-591CDB5D2FB8}" destId="{8C764B8E-2838-4C6F-93F9-420F961A294A}" srcOrd="4" destOrd="0" presId="urn:microsoft.com/office/officeart/2018/5/layout/CenteredIconLabelDescriptionList"/>
    <dgm:cxn modelId="{22B78394-5067-421A-88C4-D75563A88D3F}" type="presParOf" srcId="{B6E76337-D3C0-4DD8-A8F6-FB10782391CA}" destId="{B0D22BFC-2FBD-4B18-A624-8A4B021E9E36}" srcOrd="1" destOrd="0" presId="urn:microsoft.com/office/officeart/2018/5/layout/CenteredIconLabelDescriptionList"/>
    <dgm:cxn modelId="{2BE57E6C-CC19-48AD-B734-3A580A543961}" type="presParOf" srcId="{B6E76337-D3C0-4DD8-A8F6-FB10782391CA}" destId="{AF7B9A8F-A164-45F2-B2E7-913BF7F84D1C}" srcOrd="2" destOrd="0" presId="urn:microsoft.com/office/officeart/2018/5/layout/CenteredIconLabelDescriptionList"/>
    <dgm:cxn modelId="{C9EB60DD-DF12-4DE8-A946-4FE4AAD1C691}" type="presParOf" srcId="{AF7B9A8F-A164-45F2-B2E7-913BF7F84D1C}" destId="{F65B0302-B46E-4453-BFBF-12A1425F1049}" srcOrd="0" destOrd="0" presId="urn:microsoft.com/office/officeart/2018/5/layout/CenteredIconLabelDescriptionList"/>
    <dgm:cxn modelId="{3AEBF394-8C06-4FE1-9F7E-6769609A8306}" type="presParOf" srcId="{AF7B9A8F-A164-45F2-B2E7-913BF7F84D1C}" destId="{6D0B2A0B-3FBF-46AB-B5AE-84A4D81488DB}" srcOrd="1" destOrd="0" presId="urn:microsoft.com/office/officeart/2018/5/layout/CenteredIconLabelDescriptionList"/>
    <dgm:cxn modelId="{D02265FB-9BC5-4CBC-9A58-F31EEAB5D299}" type="presParOf" srcId="{AF7B9A8F-A164-45F2-B2E7-913BF7F84D1C}" destId="{17690A20-A03F-4E4B-BFD9-A5EB73D2E0F5}" srcOrd="2" destOrd="0" presId="urn:microsoft.com/office/officeart/2018/5/layout/CenteredIconLabelDescriptionList"/>
    <dgm:cxn modelId="{96BADF4D-9920-4910-A07E-E5299B05251E}" type="presParOf" srcId="{AF7B9A8F-A164-45F2-B2E7-913BF7F84D1C}" destId="{4CE4F050-BD94-4E78-8871-7249A0140E01}" srcOrd="3" destOrd="0" presId="urn:microsoft.com/office/officeart/2018/5/layout/CenteredIconLabelDescriptionList"/>
    <dgm:cxn modelId="{253095AA-D155-4D0F-A567-D3B6120B4751}" type="presParOf" srcId="{AF7B9A8F-A164-45F2-B2E7-913BF7F84D1C}" destId="{45C2B647-B062-49F3-8B31-4AA29EA578D7}" srcOrd="4" destOrd="0" presId="urn:microsoft.com/office/officeart/2018/5/layout/CenteredIconLabelDescriptionList"/>
    <dgm:cxn modelId="{9CD4D0D7-22A4-4C1E-827E-53DEF8CCB8EB}" type="presParOf" srcId="{B6E76337-D3C0-4DD8-A8F6-FB10782391CA}" destId="{85BE1B82-F85D-4674-9AF1-0BBB86D26E1D}" srcOrd="3" destOrd="0" presId="urn:microsoft.com/office/officeart/2018/5/layout/CenteredIconLabelDescriptionList"/>
    <dgm:cxn modelId="{3D99F24E-971E-43FE-A813-A46D7ECC73D4}" type="presParOf" srcId="{B6E76337-D3C0-4DD8-A8F6-FB10782391CA}" destId="{CF9C87DC-BDB4-48A6-88AF-9A0329B2DE96}" srcOrd="4" destOrd="0" presId="urn:microsoft.com/office/officeart/2018/5/layout/CenteredIconLabelDescriptionList"/>
    <dgm:cxn modelId="{072A9BF9-1865-4AAC-9994-964E838D33C2}" type="presParOf" srcId="{CF9C87DC-BDB4-48A6-88AF-9A0329B2DE96}" destId="{E1201401-8246-4A76-87F2-6115140BC6B3}" srcOrd="0" destOrd="0" presId="urn:microsoft.com/office/officeart/2018/5/layout/CenteredIconLabelDescriptionList"/>
    <dgm:cxn modelId="{70C9D1DA-E811-4DED-8312-6FB6A5EBB494}" type="presParOf" srcId="{CF9C87DC-BDB4-48A6-88AF-9A0329B2DE96}" destId="{066E6904-7859-45EC-95E9-A0E5AF97249D}" srcOrd="1" destOrd="0" presId="urn:microsoft.com/office/officeart/2018/5/layout/CenteredIconLabelDescriptionList"/>
    <dgm:cxn modelId="{D1E5C180-A657-49E1-B5AC-2CE22A84509A}" type="presParOf" srcId="{CF9C87DC-BDB4-48A6-88AF-9A0329B2DE96}" destId="{46B8A871-10D8-4650-A73C-66B61B1200E1}" srcOrd="2" destOrd="0" presId="urn:microsoft.com/office/officeart/2018/5/layout/CenteredIconLabelDescriptionList"/>
    <dgm:cxn modelId="{1827F3E6-BD0B-4437-BE44-C3D71206F21C}" type="presParOf" srcId="{CF9C87DC-BDB4-48A6-88AF-9A0329B2DE96}" destId="{A1CAC082-C923-4B2C-804C-3EF9F2D6BA4B}" srcOrd="3" destOrd="0" presId="urn:microsoft.com/office/officeart/2018/5/layout/CenteredIconLabelDescriptionList"/>
    <dgm:cxn modelId="{76D33B4B-949B-41F0-93E3-0636DC10972A}" type="presParOf" srcId="{CF9C87DC-BDB4-48A6-88AF-9A0329B2DE96}" destId="{1D14C75E-D5D3-4F9B-B968-563212A2264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9C05AED-BEFB-47E3-8D91-5A9C984690D0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D2BE5AC-7C56-4172-9E90-24E5CC58E92D}">
      <dgm:prSet/>
      <dgm:spPr/>
      <dgm:t>
        <a:bodyPr/>
        <a:lstStyle/>
        <a:p>
          <a:r>
            <a:rPr lang="en-US" b="0" i="0" baseline="0"/>
            <a:t>A </a:t>
          </a:r>
          <a:r>
            <a:rPr lang="en-US" b="1" i="0" baseline="0"/>
            <a:t>scoring model</a:t>
          </a:r>
          <a:r>
            <a:rPr lang="en-US" b="0" i="0" baseline="0"/>
            <a:t> ranks companies by attractiveness:</a:t>
          </a:r>
          <a:endParaRPr lang="en-US"/>
        </a:p>
      </dgm:t>
    </dgm:pt>
    <dgm:pt modelId="{6561F22F-C80D-4A00-8D35-AA213A759B87}" type="parTrans" cxnId="{CA3ECD13-87D2-4F1E-ACFB-6860E1580C95}">
      <dgm:prSet/>
      <dgm:spPr/>
      <dgm:t>
        <a:bodyPr/>
        <a:lstStyle/>
        <a:p>
          <a:endParaRPr lang="en-US"/>
        </a:p>
      </dgm:t>
    </dgm:pt>
    <dgm:pt modelId="{6D340BD3-85B7-4041-9076-15C6E8CD4E13}" type="sibTrans" cxnId="{CA3ECD13-87D2-4F1E-ACFB-6860E1580C95}">
      <dgm:prSet/>
      <dgm:spPr/>
      <dgm:t>
        <a:bodyPr/>
        <a:lstStyle/>
        <a:p>
          <a:endParaRPr lang="en-US"/>
        </a:p>
      </dgm:t>
    </dgm:pt>
    <dgm:pt modelId="{0DF6922A-1796-4F71-AF81-8F5ECFF91E79}">
      <dgm:prSet/>
      <dgm:spPr/>
      <dgm:t>
        <a:bodyPr/>
        <a:lstStyle/>
        <a:p>
          <a:r>
            <a:rPr lang="en-US" b="1" i="0" baseline="0"/>
            <a:t>+2</a:t>
          </a:r>
          <a:r>
            <a:rPr lang="en-US" b="0" i="0" baseline="0"/>
            <a:t>: Founder-owned</a:t>
          </a:r>
          <a:endParaRPr lang="en-US"/>
        </a:p>
      </dgm:t>
    </dgm:pt>
    <dgm:pt modelId="{63D66707-A31B-4D00-B927-9EA91A23990A}" type="parTrans" cxnId="{7A7C479D-4E8B-4A64-B731-10378BF33017}">
      <dgm:prSet/>
      <dgm:spPr/>
      <dgm:t>
        <a:bodyPr/>
        <a:lstStyle/>
        <a:p>
          <a:endParaRPr lang="en-US"/>
        </a:p>
      </dgm:t>
    </dgm:pt>
    <dgm:pt modelId="{22D7FB6B-8343-4A2A-8769-71F68CB5C2DA}" type="sibTrans" cxnId="{7A7C479D-4E8B-4A64-B731-10378BF33017}">
      <dgm:prSet/>
      <dgm:spPr/>
      <dgm:t>
        <a:bodyPr/>
        <a:lstStyle/>
        <a:p>
          <a:endParaRPr lang="en-US"/>
        </a:p>
      </dgm:t>
    </dgm:pt>
    <dgm:pt modelId="{2B14DE3F-50A9-46EC-9EA4-6A117BB3E326}">
      <dgm:prSet/>
      <dgm:spPr/>
      <dgm:t>
        <a:bodyPr/>
        <a:lstStyle/>
        <a:p>
          <a:r>
            <a:rPr lang="en-US" b="1" i="0" baseline="0"/>
            <a:t>+1</a:t>
          </a:r>
          <a:r>
            <a:rPr lang="en-US" b="0" i="0" baseline="0"/>
            <a:t>: Founder on management team</a:t>
          </a:r>
          <a:endParaRPr lang="en-US"/>
        </a:p>
      </dgm:t>
    </dgm:pt>
    <dgm:pt modelId="{01C12C02-EA8E-4F12-B0F3-26FABBC92773}" type="parTrans" cxnId="{1C681217-B583-4A81-B2F3-3B0489D87631}">
      <dgm:prSet/>
      <dgm:spPr/>
      <dgm:t>
        <a:bodyPr/>
        <a:lstStyle/>
        <a:p>
          <a:endParaRPr lang="en-US"/>
        </a:p>
      </dgm:t>
    </dgm:pt>
    <dgm:pt modelId="{A032A299-5BFC-452D-9A15-96850BF3BDF6}" type="sibTrans" cxnId="{1C681217-B583-4A81-B2F3-3B0489D87631}">
      <dgm:prSet/>
      <dgm:spPr/>
      <dgm:t>
        <a:bodyPr/>
        <a:lstStyle/>
        <a:p>
          <a:endParaRPr lang="en-US"/>
        </a:p>
      </dgm:t>
    </dgm:pt>
    <dgm:pt modelId="{493C059A-C22F-4496-A2BF-FCC10742ED7E}">
      <dgm:prSet/>
      <dgm:spPr/>
      <dgm:t>
        <a:bodyPr/>
        <a:lstStyle/>
        <a:p>
          <a:r>
            <a:rPr lang="en-US" b="1" i="0" baseline="0"/>
            <a:t>+1</a:t>
          </a:r>
          <a:r>
            <a:rPr lang="en-US" b="0" i="0" baseline="0"/>
            <a:t>: Not majority acquired</a:t>
          </a:r>
          <a:endParaRPr lang="en-US"/>
        </a:p>
      </dgm:t>
    </dgm:pt>
    <dgm:pt modelId="{B3C643A2-E8C2-41C7-835C-DD0F71CAE094}" type="parTrans" cxnId="{4FE203CB-62FE-44D5-B78E-1413E180D0AA}">
      <dgm:prSet/>
      <dgm:spPr/>
      <dgm:t>
        <a:bodyPr/>
        <a:lstStyle/>
        <a:p>
          <a:endParaRPr lang="en-US"/>
        </a:p>
      </dgm:t>
    </dgm:pt>
    <dgm:pt modelId="{D9ED845A-F287-4D80-B6C4-327D0E760B9B}" type="sibTrans" cxnId="{4FE203CB-62FE-44D5-B78E-1413E180D0AA}">
      <dgm:prSet/>
      <dgm:spPr/>
      <dgm:t>
        <a:bodyPr/>
        <a:lstStyle/>
        <a:p>
          <a:endParaRPr lang="en-US"/>
        </a:p>
      </dgm:t>
    </dgm:pt>
    <dgm:pt modelId="{B4B3D7E4-227E-4C6F-914D-06032D4B4EB0}">
      <dgm:prSet/>
      <dgm:spPr/>
      <dgm:t>
        <a:bodyPr/>
        <a:lstStyle/>
        <a:p>
          <a:r>
            <a:rPr lang="en-US" b="1" i="0" baseline="0"/>
            <a:t>Opportunity Levels</a:t>
          </a:r>
          <a:r>
            <a:rPr lang="en-US" b="0" i="0" baseline="0"/>
            <a:t>:</a:t>
          </a:r>
          <a:endParaRPr lang="en-US"/>
        </a:p>
      </dgm:t>
    </dgm:pt>
    <dgm:pt modelId="{9AA0639A-9B4B-42CB-B9A9-BF76172A9A1A}" type="parTrans" cxnId="{CC2B45E8-B6FD-46EF-B408-0CB222D19019}">
      <dgm:prSet/>
      <dgm:spPr/>
      <dgm:t>
        <a:bodyPr/>
        <a:lstStyle/>
        <a:p>
          <a:endParaRPr lang="en-US"/>
        </a:p>
      </dgm:t>
    </dgm:pt>
    <dgm:pt modelId="{8A44549B-CFEE-4344-B51B-880BC76824FC}" type="sibTrans" cxnId="{CC2B45E8-B6FD-46EF-B408-0CB222D19019}">
      <dgm:prSet/>
      <dgm:spPr/>
      <dgm:t>
        <a:bodyPr/>
        <a:lstStyle/>
        <a:p>
          <a:endParaRPr lang="en-US"/>
        </a:p>
      </dgm:t>
    </dgm:pt>
    <dgm:pt modelId="{DA1F7C7A-A130-4EB4-8101-5F432362F14C}">
      <dgm:prSet/>
      <dgm:spPr/>
      <dgm:t>
        <a:bodyPr/>
        <a:lstStyle/>
        <a:p>
          <a:r>
            <a:rPr lang="en-US" b="0" i="0" baseline="0"/>
            <a:t>High (3+ points)</a:t>
          </a:r>
          <a:endParaRPr lang="en-US"/>
        </a:p>
      </dgm:t>
    </dgm:pt>
    <dgm:pt modelId="{BFE9C6FE-1200-497A-A33F-BD492C3F2875}" type="parTrans" cxnId="{BA3AC6BC-1E84-4543-B2B5-5E40C0A01C96}">
      <dgm:prSet/>
      <dgm:spPr/>
      <dgm:t>
        <a:bodyPr/>
        <a:lstStyle/>
        <a:p>
          <a:endParaRPr lang="en-US"/>
        </a:p>
      </dgm:t>
    </dgm:pt>
    <dgm:pt modelId="{B52946B8-6548-4286-8B6A-6BC88221D03C}" type="sibTrans" cxnId="{BA3AC6BC-1E84-4543-B2B5-5E40C0A01C96}">
      <dgm:prSet/>
      <dgm:spPr/>
      <dgm:t>
        <a:bodyPr/>
        <a:lstStyle/>
        <a:p>
          <a:endParaRPr lang="en-US"/>
        </a:p>
      </dgm:t>
    </dgm:pt>
    <dgm:pt modelId="{C3BD2CE3-C9D9-49B6-B04C-BE571C972A4D}">
      <dgm:prSet/>
      <dgm:spPr/>
      <dgm:t>
        <a:bodyPr/>
        <a:lstStyle/>
        <a:p>
          <a:r>
            <a:rPr lang="en-US" b="0" i="0" baseline="0"/>
            <a:t>Medium (2 points)</a:t>
          </a:r>
          <a:endParaRPr lang="en-US"/>
        </a:p>
      </dgm:t>
    </dgm:pt>
    <dgm:pt modelId="{1185C68D-B3F7-404D-9B3E-AADC524CD151}" type="parTrans" cxnId="{BDB32725-2599-46AD-B973-2C197F61E08F}">
      <dgm:prSet/>
      <dgm:spPr/>
      <dgm:t>
        <a:bodyPr/>
        <a:lstStyle/>
        <a:p>
          <a:endParaRPr lang="en-US"/>
        </a:p>
      </dgm:t>
    </dgm:pt>
    <dgm:pt modelId="{0ABB7E7F-8216-4F59-AE8E-0F8934A3A82A}" type="sibTrans" cxnId="{BDB32725-2599-46AD-B973-2C197F61E08F}">
      <dgm:prSet/>
      <dgm:spPr/>
      <dgm:t>
        <a:bodyPr/>
        <a:lstStyle/>
        <a:p>
          <a:endParaRPr lang="en-US"/>
        </a:p>
      </dgm:t>
    </dgm:pt>
    <dgm:pt modelId="{40AF7EC5-B4A7-4FDF-AC0A-232AEB13F896}">
      <dgm:prSet/>
      <dgm:spPr/>
      <dgm:t>
        <a:bodyPr/>
        <a:lstStyle/>
        <a:p>
          <a:r>
            <a:rPr lang="en-US" b="0" i="0" baseline="0"/>
            <a:t>Low (≤1 point)</a:t>
          </a:r>
          <a:endParaRPr lang="en-US"/>
        </a:p>
      </dgm:t>
    </dgm:pt>
    <dgm:pt modelId="{651105F2-3B68-4F25-893F-E1576EAD4A9D}" type="parTrans" cxnId="{F130F554-528B-417F-8F34-161568243357}">
      <dgm:prSet/>
      <dgm:spPr/>
      <dgm:t>
        <a:bodyPr/>
        <a:lstStyle/>
        <a:p>
          <a:endParaRPr lang="en-US"/>
        </a:p>
      </dgm:t>
    </dgm:pt>
    <dgm:pt modelId="{58E351F6-0717-4CFA-80FA-DE3B8E8D80F1}" type="sibTrans" cxnId="{F130F554-528B-417F-8F34-161568243357}">
      <dgm:prSet/>
      <dgm:spPr/>
      <dgm:t>
        <a:bodyPr/>
        <a:lstStyle/>
        <a:p>
          <a:endParaRPr lang="en-US"/>
        </a:p>
      </dgm:t>
    </dgm:pt>
    <dgm:pt modelId="{A72D6EB9-892B-451A-AC75-2F6C8C1580D8}">
      <dgm:prSet/>
      <dgm:spPr/>
      <dgm:t>
        <a:bodyPr/>
        <a:lstStyle/>
        <a:p>
          <a:r>
            <a:rPr lang="en-US" b="0" i="0" baseline="0"/>
            <a:t>Provides a clear way to prioritize companies for further diligence.</a:t>
          </a:r>
          <a:endParaRPr lang="en-US"/>
        </a:p>
      </dgm:t>
    </dgm:pt>
    <dgm:pt modelId="{5B5D5F6A-BA1A-4E90-B0F2-978C5B2D6789}" type="parTrans" cxnId="{1DE119A2-59DC-433D-86AE-80ED03A1D90C}">
      <dgm:prSet/>
      <dgm:spPr/>
      <dgm:t>
        <a:bodyPr/>
        <a:lstStyle/>
        <a:p>
          <a:endParaRPr lang="en-US"/>
        </a:p>
      </dgm:t>
    </dgm:pt>
    <dgm:pt modelId="{B689ED46-FB70-4AD5-AE78-10F10562A5D8}" type="sibTrans" cxnId="{1DE119A2-59DC-433D-86AE-80ED03A1D90C}">
      <dgm:prSet/>
      <dgm:spPr/>
      <dgm:t>
        <a:bodyPr/>
        <a:lstStyle/>
        <a:p>
          <a:endParaRPr lang="en-US"/>
        </a:p>
      </dgm:t>
    </dgm:pt>
    <dgm:pt modelId="{EA91185A-F89F-4B02-8AF2-074E94E32DF6}" type="pres">
      <dgm:prSet presAssocID="{B9C05AED-BEFB-47E3-8D91-5A9C984690D0}" presName="Name0" presStyleCnt="0">
        <dgm:presLayoutVars>
          <dgm:dir/>
          <dgm:animLvl val="lvl"/>
          <dgm:resizeHandles val="exact"/>
        </dgm:presLayoutVars>
      </dgm:prSet>
      <dgm:spPr/>
    </dgm:pt>
    <dgm:pt modelId="{F121BCC5-FEFD-40D4-8F90-C695B67AEF57}" type="pres">
      <dgm:prSet presAssocID="{A72D6EB9-892B-451A-AC75-2F6C8C1580D8}" presName="boxAndChildren" presStyleCnt="0"/>
      <dgm:spPr/>
    </dgm:pt>
    <dgm:pt modelId="{1FAD7BB9-8D5F-4303-A2ED-23170DDF77AA}" type="pres">
      <dgm:prSet presAssocID="{A72D6EB9-892B-451A-AC75-2F6C8C1580D8}" presName="parentTextBox" presStyleLbl="node1" presStyleIdx="0" presStyleCnt="3"/>
      <dgm:spPr/>
    </dgm:pt>
    <dgm:pt modelId="{4E6EED9C-BC3D-4D7E-BEF4-B0F36342DB5D}" type="pres">
      <dgm:prSet presAssocID="{8A44549B-CFEE-4344-B51B-880BC76824FC}" presName="sp" presStyleCnt="0"/>
      <dgm:spPr/>
    </dgm:pt>
    <dgm:pt modelId="{9B54A433-A1A0-4F3E-8D95-82F6D314FB6F}" type="pres">
      <dgm:prSet presAssocID="{B4B3D7E4-227E-4C6F-914D-06032D4B4EB0}" presName="arrowAndChildren" presStyleCnt="0"/>
      <dgm:spPr/>
    </dgm:pt>
    <dgm:pt modelId="{AA331355-E059-4417-9D66-03D7C900A907}" type="pres">
      <dgm:prSet presAssocID="{B4B3D7E4-227E-4C6F-914D-06032D4B4EB0}" presName="parentTextArrow" presStyleLbl="node1" presStyleIdx="0" presStyleCnt="3"/>
      <dgm:spPr/>
    </dgm:pt>
    <dgm:pt modelId="{1EB7A474-546D-4329-991A-2C924CE10D6C}" type="pres">
      <dgm:prSet presAssocID="{B4B3D7E4-227E-4C6F-914D-06032D4B4EB0}" presName="arrow" presStyleLbl="node1" presStyleIdx="1" presStyleCnt="3"/>
      <dgm:spPr/>
    </dgm:pt>
    <dgm:pt modelId="{046EAC1B-4249-41E1-9867-B6C94770AD9E}" type="pres">
      <dgm:prSet presAssocID="{B4B3D7E4-227E-4C6F-914D-06032D4B4EB0}" presName="descendantArrow" presStyleCnt="0"/>
      <dgm:spPr/>
    </dgm:pt>
    <dgm:pt modelId="{7313D1FF-2A74-4F0B-975E-30242829CAA7}" type="pres">
      <dgm:prSet presAssocID="{DA1F7C7A-A130-4EB4-8101-5F432362F14C}" presName="childTextArrow" presStyleLbl="fgAccFollowNode1" presStyleIdx="0" presStyleCnt="6">
        <dgm:presLayoutVars>
          <dgm:bulletEnabled val="1"/>
        </dgm:presLayoutVars>
      </dgm:prSet>
      <dgm:spPr/>
    </dgm:pt>
    <dgm:pt modelId="{512A84B5-9E10-4F06-917D-A973F42CD945}" type="pres">
      <dgm:prSet presAssocID="{C3BD2CE3-C9D9-49B6-B04C-BE571C972A4D}" presName="childTextArrow" presStyleLbl="fgAccFollowNode1" presStyleIdx="1" presStyleCnt="6">
        <dgm:presLayoutVars>
          <dgm:bulletEnabled val="1"/>
        </dgm:presLayoutVars>
      </dgm:prSet>
      <dgm:spPr/>
    </dgm:pt>
    <dgm:pt modelId="{8932EAF1-C644-470E-A2A7-E995FE07BD10}" type="pres">
      <dgm:prSet presAssocID="{40AF7EC5-B4A7-4FDF-AC0A-232AEB13F896}" presName="childTextArrow" presStyleLbl="fgAccFollowNode1" presStyleIdx="2" presStyleCnt="6">
        <dgm:presLayoutVars>
          <dgm:bulletEnabled val="1"/>
        </dgm:presLayoutVars>
      </dgm:prSet>
      <dgm:spPr/>
    </dgm:pt>
    <dgm:pt modelId="{4791E34E-8EF3-4836-9B51-2E3DF15FA5AB}" type="pres">
      <dgm:prSet presAssocID="{6D340BD3-85B7-4041-9076-15C6E8CD4E13}" presName="sp" presStyleCnt="0"/>
      <dgm:spPr/>
    </dgm:pt>
    <dgm:pt modelId="{13F16CCB-E49D-445C-9498-6D07C356DB56}" type="pres">
      <dgm:prSet presAssocID="{CD2BE5AC-7C56-4172-9E90-24E5CC58E92D}" presName="arrowAndChildren" presStyleCnt="0"/>
      <dgm:spPr/>
    </dgm:pt>
    <dgm:pt modelId="{E496C3F3-DD59-4BCD-A99E-B96F42AA9A33}" type="pres">
      <dgm:prSet presAssocID="{CD2BE5AC-7C56-4172-9E90-24E5CC58E92D}" presName="parentTextArrow" presStyleLbl="node1" presStyleIdx="1" presStyleCnt="3"/>
      <dgm:spPr/>
    </dgm:pt>
    <dgm:pt modelId="{1199B352-8681-4E8D-A0DA-7E952E0BB1E5}" type="pres">
      <dgm:prSet presAssocID="{CD2BE5AC-7C56-4172-9E90-24E5CC58E92D}" presName="arrow" presStyleLbl="node1" presStyleIdx="2" presStyleCnt="3"/>
      <dgm:spPr/>
    </dgm:pt>
    <dgm:pt modelId="{375B79B0-5F15-43B4-A239-1880480DC721}" type="pres">
      <dgm:prSet presAssocID="{CD2BE5AC-7C56-4172-9E90-24E5CC58E92D}" presName="descendantArrow" presStyleCnt="0"/>
      <dgm:spPr/>
    </dgm:pt>
    <dgm:pt modelId="{CA75502B-DFBE-4E00-9F90-D34A25BA821D}" type="pres">
      <dgm:prSet presAssocID="{0DF6922A-1796-4F71-AF81-8F5ECFF91E79}" presName="childTextArrow" presStyleLbl="fgAccFollowNode1" presStyleIdx="3" presStyleCnt="6">
        <dgm:presLayoutVars>
          <dgm:bulletEnabled val="1"/>
        </dgm:presLayoutVars>
      </dgm:prSet>
      <dgm:spPr/>
    </dgm:pt>
    <dgm:pt modelId="{20E1D49C-A38D-4958-A83B-4FDD3ADF82AA}" type="pres">
      <dgm:prSet presAssocID="{2B14DE3F-50A9-46EC-9EA4-6A117BB3E326}" presName="childTextArrow" presStyleLbl="fgAccFollowNode1" presStyleIdx="4" presStyleCnt="6">
        <dgm:presLayoutVars>
          <dgm:bulletEnabled val="1"/>
        </dgm:presLayoutVars>
      </dgm:prSet>
      <dgm:spPr/>
    </dgm:pt>
    <dgm:pt modelId="{F0BEE4D6-35C7-435A-A904-424C1FF93D16}" type="pres">
      <dgm:prSet presAssocID="{493C059A-C22F-4496-A2BF-FCC10742ED7E}" presName="childTextArrow" presStyleLbl="fgAccFollowNode1" presStyleIdx="5" presStyleCnt="6">
        <dgm:presLayoutVars>
          <dgm:bulletEnabled val="1"/>
        </dgm:presLayoutVars>
      </dgm:prSet>
      <dgm:spPr/>
    </dgm:pt>
  </dgm:ptLst>
  <dgm:cxnLst>
    <dgm:cxn modelId="{88F85308-792B-412A-87C6-C66026D2E6CA}" type="presOf" srcId="{40AF7EC5-B4A7-4FDF-AC0A-232AEB13F896}" destId="{8932EAF1-C644-470E-A2A7-E995FE07BD10}" srcOrd="0" destOrd="0" presId="urn:microsoft.com/office/officeart/2005/8/layout/process4"/>
    <dgm:cxn modelId="{CA3ECD13-87D2-4F1E-ACFB-6860E1580C95}" srcId="{B9C05AED-BEFB-47E3-8D91-5A9C984690D0}" destId="{CD2BE5AC-7C56-4172-9E90-24E5CC58E92D}" srcOrd="0" destOrd="0" parTransId="{6561F22F-C80D-4A00-8D35-AA213A759B87}" sibTransId="{6D340BD3-85B7-4041-9076-15C6E8CD4E13}"/>
    <dgm:cxn modelId="{1C681217-B583-4A81-B2F3-3B0489D87631}" srcId="{CD2BE5AC-7C56-4172-9E90-24E5CC58E92D}" destId="{2B14DE3F-50A9-46EC-9EA4-6A117BB3E326}" srcOrd="1" destOrd="0" parTransId="{01C12C02-EA8E-4F12-B0F3-26FABBC92773}" sibTransId="{A032A299-5BFC-452D-9A15-96850BF3BDF6}"/>
    <dgm:cxn modelId="{BDB32725-2599-46AD-B973-2C197F61E08F}" srcId="{B4B3D7E4-227E-4C6F-914D-06032D4B4EB0}" destId="{C3BD2CE3-C9D9-49B6-B04C-BE571C972A4D}" srcOrd="1" destOrd="0" parTransId="{1185C68D-B3F7-404D-9B3E-AADC524CD151}" sibTransId="{0ABB7E7F-8216-4F59-AE8E-0F8934A3A82A}"/>
    <dgm:cxn modelId="{3C67C73C-A6B1-48E0-B6F9-A4808F106A6E}" type="presOf" srcId="{2B14DE3F-50A9-46EC-9EA4-6A117BB3E326}" destId="{20E1D49C-A38D-4958-A83B-4FDD3ADF82AA}" srcOrd="0" destOrd="0" presId="urn:microsoft.com/office/officeart/2005/8/layout/process4"/>
    <dgm:cxn modelId="{3B8B5770-9E0C-4869-AD25-7A03D478BCE9}" type="presOf" srcId="{493C059A-C22F-4496-A2BF-FCC10742ED7E}" destId="{F0BEE4D6-35C7-435A-A904-424C1FF93D16}" srcOrd="0" destOrd="0" presId="urn:microsoft.com/office/officeart/2005/8/layout/process4"/>
    <dgm:cxn modelId="{F130F554-528B-417F-8F34-161568243357}" srcId="{B4B3D7E4-227E-4C6F-914D-06032D4B4EB0}" destId="{40AF7EC5-B4A7-4FDF-AC0A-232AEB13F896}" srcOrd="2" destOrd="0" parTransId="{651105F2-3B68-4F25-893F-E1576EAD4A9D}" sibTransId="{58E351F6-0717-4CFA-80FA-DE3B8E8D80F1}"/>
    <dgm:cxn modelId="{92CDF558-F0F3-4D2F-B46E-AC023EEEDE17}" type="presOf" srcId="{B4B3D7E4-227E-4C6F-914D-06032D4B4EB0}" destId="{AA331355-E059-4417-9D66-03D7C900A907}" srcOrd="0" destOrd="0" presId="urn:microsoft.com/office/officeart/2005/8/layout/process4"/>
    <dgm:cxn modelId="{6407E38B-8093-44EB-899D-99ABC8CF9AD9}" type="presOf" srcId="{B4B3D7E4-227E-4C6F-914D-06032D4B4EB0}" destId="{1EB7A474-546D-4329-991A-2C924CE10D6C}" srcOrd="1" destOrd="0" presId="urn:microsoft.com/office/officeart/2005/8/layout/process4"/>
    <dgm:cxn modelId="{C442CB8D-AD2A-4133-BE13-AB53DB15E0CB}" type="presOf" srcId="{DA1F7C7A-A130-4EB4-8101-5F432362F14C}" destId="{7313D1FF-2A74-4F0B-975E-30242829CAA7}" srcOrd="0" destOrd="0" presId="urn:microsoft.com/office/officeart/2005/8/layout/process4"/>
    <dgm:cxn modelId="{FF270894-EFE0-4C25-8180-945789F34473}" type="presOf" srcId="{CD2BE5AC-7C56-4172-9E90-24E5CC58E92D}" destId="{E496C3F3-DD59-4BCD-A99E-B96F42AA9A33}" srcOrd="0" destOrd="0" presId="urn:microsoft.com/office/officeart/2005/8/layout/process4"/>
    <dgm:cxn modelId="{54D2BC94-57C9-4F8F-844B-DC3685275017}" type="presOf" srcId="{C3BD2CE3-C9D9-49B6-B04C-BE571C972A4D}" destId="{512A84B5-9E10-4F06-917D-A973F42CD945}" srcOrd="0" destOrd="0" presId="urn:microsoft.com/office/officeart/2005/8/layout/process4"/>
    <dgm:cxn modelId="{7A7C479D-4E8B-4A64-B731-10378BF33017}" srcId="{CD2BE5AC-7C56-4172-9E90-24E5CC58E92D}" destId="{0DF6922A-1796-4F71-AF81-8F5ECFF91E79}" srcOrd="0" destOrd="0" parTransId="{63D66707-A31B-4D00-B927-9EA91A23990A}" sibTransId="{22D7FB6B-8343-4A2A-8769-71F68CB5C2DA}"/>
    <dgm:cxn modelId="{1DE119A2-59DC-433D-86AE-80ED03A1D90C}" srcId="{B9C05AED-BEFB-47E3-8D91-5A9C984690D0}" destId="{A72D6EB9-892B-451A-AC75-2F6C8C1580D8}" srcOrd="2" destOrd="0" parTransId="{5B5D5F6A-BA1A-4E90-B0F2-978C5B2D6789}" sibTransId="{B689ED46-FB70-4AD5-AE78-10F10562A5D8}"/>
    <dgm:cxn modelId="{60D269A5-74E1-43A7-A0BE-B68A4D224443}" type="presOf" srcId="{0DF6922A-1796-4F71-AF81-8F5ECFF91E79}" destId="{CA75502B-DFBE-4E00-9F90-D34A25BA821D}" srcOrd="0" destOrd="0" presId="urn:microsoft.com/office/officeart/2005/8/layout/process4"/>
    <dgm:cxn modelId="{A9CDCDB0-1566-4246-AF27-AC4044C49E95}" type="presOf" srcId="{B9C05AED-BEFB-47E3-8D91-5A9C984690D0}" destId="{EA91185A-F89F-4B02-8AF2-074E94E32DF6}" srcOrd="0" destOrd="0" presId="urn:microsoft.com/office/officeart/2005/8/layout/process4"/>
    <dgm:cxn modelId="{B304E2BB-A369-48E6-8692-14A5F2FD98B5}" type="presOf" srcId="{A72D6EB9-892B-451A-AC75-2F6C8C1580D8}" destId="{1FAD7BB9-8D5F-4303-A2ED-23170DDF77AA}" srcOrd="0" destOrd="0" presId="urn:microsoft.com/office/officeart/2005/8/layout/process4"/>
    <dgm:cxn modelId="{BA3AC6BC-1E84-4543-B2B5-5E40C0A01C96}" srcId="{B4B3D7E4-227E-4C6F-914D-06032D4B4EB0}" destId="{DA1F7C7A-A130-4EB4-8101-5F432362F14C}" srcOrd="0" destOrd="0" parTransId="{BFE9C6FE-1200-497A-A33F-BD492C3F2875}" sibTransId="{B52946B8-6548-4286-8B6A-6BC88221D03C}"/>
    <dgm:cxn modelId="{4FE203CB-62FE-44D5-B78E-1413E180D0AA}" srcId="{CD2BE5AC-7C56-4172-9E90-24E5CC58E92D}" destId="{493C059A-C22F-4496-A2BF-FCC10742ED7E}" srcOrd="2" destOrd="0" parTransId="{B3C643A2-E8C2-41C7-835C-DD0F71CAE094}" sibTransId="{D9ED845A-F287-4D80-B6C4-327D0E760B9B}"/>
    <dgm:cxn modelId="{CC2B45E8-B6FD-46EF-B408-0CB222D19019}" srcId="{B9C05AED-BEFB-47E3-8D91-5A9C984690D0}" destId="{B4B3D7E4-227E-4C6F-914D-06032D4B4EB0}" srcOrd="1" destOrd="0" parTransId="{9AA0639A-9B4B-42CB-B9A9-BF76172A9A1A}" sibTransId="{8A44549B-CFEE-4344-B51B-880BC76824FC}"/>
    <dgm:cxn modelId="{DE633CF4-DB7B-4BAA-BA05-C353BBE05583}" type="presOf" srcId="{CD2BE5AC-7C56-4172-9E90-24E5CC58E92D}" destId="{1199B352-8681-4E8D-A0DA-7E952E0BB1E5}" srcOrd="1" destOrd="0" presId="urn:microsoft.com/office/officeart/2005/8/layout/process4"/>
    <dgm:cxn modelId="{7C911624-6208-48A3-BC6A-D78554469027}" type="presParOf" srcId="{EA91185A-F89F-4B02-8AF2-074E94E32DF6}" destId="{F121BCC5-FEFD-40D4-8F90-C695B67AEF57}" srcOrd="0" destOrd="0" presId="urn:microsoft.com/office/officeart/2005/8/layout/process4"/>
    <dgm:cxn modelId="{585F7F53-DDE2-4455-A5E2-F16D4E7657D8}" type="presParOf" srcId="{F121BCC5-FEFD-40D4-8F90-C695B67AEF57}" destId="{1FAD7BB9-8D5F-4303-A2ED-23170DDF77AA}" srcOrd="0" destOrd="0" presId="urn:microsoft.com/office/officeart/2005/8/layout/process4"/>
    <dgm:cxn modelId="{D508FB83-B7D5-4025-8713-3E92E1466BD5}" type="presParOf" srcId="{EA91185A-F89F-4B02-8AF2-074E94E32DF6}" destId="{4E6EED9C-BC3D-4D7E-BEF4-B0F36342DB5D}" srcOrd="1" destOrd="0" presId="urn:microsoft.com/office/officeart/2005/8/layout/process4"/>
    <dgm:cxn modelId="{84ACCEA2-B4D5-4BEC-9443-E58AB6860890}" type="presParOf" srcId="{EA91185A-F89F-4B02-8AF2-074E94E32DF6}" destId="{9B54A433-A1A0-4F3E-8D95-82F6D314FB6F}" srcOrd="2" destOrd="0" presId="urn:microsoft.com/office/officeart/2005/8/layout/process4"/>
    <dgm:cxn modelId="{ED475347-D6E4-4DF0-85E2-A1F3299B8E70}" type="presParOf" srcId="{9B54A433-A1A0-4F3E-8D95-82F6D314FB6F}" destId="{AA331355-E059-4417-9D66-03D7C900A907}" srcOrd="0" destOrd="0" presId="urn:microsoft.com/office/officeart/2005/8/layout/process4"/>
    <dgm:cxn modelId="{9A69DE18-2C92-43AF-A2BA-DF33C69708A5}" type="presParOf" srcId="{9B54A433-A1A0-4F3E-8D95-82F6D314FB6F}" destId="{1EB7A474-546D-4329-991A-2C924CE10D6C}" srcOrd="1" destOrd="0" presId="urn:microsoft.com/office/officeart/2005/8/layout/process4"/>
    <dgm:cxn modelId="{C85093CA-AB0A-45F7-9628-1F73148CCBB7}" type="presParOf" srcId="{9B54A433-A1A0-4F3E-8D95-82F6D314FB6F}" destId="{046EAC1B-4249-41E1-9867-B6C94770AD9E}" srcOrd="2" destOrd="0" presId="urn:microsoft.com/office/officeart/2005/8/layout/process4"/>
    <dgm:cxn modelId="{61DC9670-8C8D-42BF-ACEA-5A0DC0C10ECE}" type="presParOf" srcId="{046EAC1B-4249-41E1-9867-B6C94770AD9E}" destId="{7313D1FF-2A74-4F0B-975E-30242829CAA7}" srcOrd="0" destOrd="0" presId="urn:microsoft.com/office/officeart/2005/8/layout/process4"/>
    <dgm:cxn modelId="{24A4D221-E11D-4ED5-8820-EB142A55D1A7}" type="presParOf" srcId="{046EAC1B-4249-41E1-9867-B6C94770AD9E}" destId="{512A84B5-9E10-4F06-917D-A973F42CD945}" srcOrd="1" destOrd="0" presId="urn:microsoft.com/office/officeart/2005/8/layout/process4"/>
    <dgm:cxn modelId="{3CE7FAFA-65BC-412E-BC53-952C270B6349}" type="presParOf" srcId="{046EAC1B-4249-41E1-9867-B6C94770AD9E}" destId="{8932EAF1-C644-470E-A2A7-E995FE07BD10}" srcOrd="2" destOrd="0" presId="urn:microsoft.com/office/officeart/2005/8/layout/process4"/>
    <dgm:cxn modelId="{DE9CCF2B-48AD-45C3-9A6A-93B8B46DEDDE}" type="presParOf" srcId="{EA91185A-F89F-4B02-8AF2-074E94E32DF6}" destId="{4791E34E-8EF3-4836-9B51-2E3DF15FA5AB}" srcOrd="3" destOrd="0" presId="urn:microsoft.com/office/officeart/2005/8/layout/process4"/>
    <dgm:cxn modelId="{C70E2B02-A400-4123-A1F4-F59E72836F56}" type="presParOf" srcId="{EA91185A-F89F-4B02-8AF2-074E94E32DF6}" destId="{13F16CCB-E49D-445C-9498-6D07C356DB56}" srcOrd="4" destOrd="0" presId="urn:microsoft.com/office/officeart/2005/8/layout/process4"/>
    <dgm:cxn modelId="{289A7E63-A82A-4CA7-BB86-1365D8C39A42}" type="presParOf" srcId="{13F16CCB-E49D-445C-9498-6D07C356DB56}" destId="{E496C3F3-DD59-4BCD-A99E-B96F42AA9A33}" srcOrd="0" destOrd="0" presId="urn:microsoft.com/office/officeart/2005/8/layout/process4"/>
    <dgm:cxn modelId="{70ABDAF3-C99B-405E-A909-E7CB4DF60D0B}" type="presParOf" srcId="{13F16CCB-E49D-445C-9498-6D07C356DB56}" destId="{1199B352-8681-4E8D-A0DA-7E952E0BB1E5}" srcOrd="1" destOrd="0" presId="urn:microsoft.com/office/officeart/2005/8/layout/process4"/>
    <dgm:cxn modelId="{476EBE41-1669-440C-B083-C8DA0C0A724A}" type="presParOf" srcId="{13F16CCB-E49D-445C-9498-6D07C356DB56}" destId="{375B79B0-5F15-43B4-A239-1880480DC721}" srcOrd="2" destOrd="0" presId="urn:microsoft.com/office/officeart/2005/8/layout/process4"/>
    <dgm:cxn modelId="{6B563ED7-8059-4685-9E33-E3D194F03367}" type="presParOf" srcId="{375B79B0-5F15-43B4-A239-1880480DC721}" destId="{CA75502B-DFBE-4E00-9F90-D34A25BA821D}" srcOrd="0" destOrd="0" presId="urn:microsoft.com/office/officeart/2005/8/layout/process4"/>
    <dgm:cxn modelId="{081E88EB-AB15-4A69-B5FD-2E700CBDA052}" type="presParOf" srcId="{375B79B0-5F15-43B4-A239-1880480DC721}" destId="{20E1D49C-A38D-4958-A83B-4FDD3ADF82AA}" srcOrd="1" destOrd="0" presId="urn:microsoft.com/office/officeart/2005/8/layout/process4"/>
    <dgm:cxn modelId="{C47D25A5-D432-4D48-BED4-B06D00F962F6}" type="presParOf" srcId="{375B79B0-5F15-43B4-A239-1880480DC721}" destId="{F0BEE4D6-35C7-435A-A904-424C1FF93D16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2562F80-44F4-4C39-B980-B44E33A539E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5AAF33E-EE76-4B54-96CA-C964AA341E4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 baseline="0"/>
            <a:t>Extend analysis to additional PropTech sectors or geographies.</a:t>
          </a:r>
          <a:endParaRPr lang="en-US" sz="1400" dirty="0"/>
        </a:p>
      </dgm:t>
    </dgm:pt>
    <dgm:pt modelId="{966129FF-2BED-4831-8A43-672985DE7AEC}" type="parTrans" cxnId="{47FD0C5B-7349-49BB-AA61-04558CBA14EE}">
      <dgm:prSet/>
      <dgm:spPr/>
      <dgm:t>
        <a:bodyPr/>
        <a:lstStyle/>
        <a:p>
          <a:endParaRPr lang="en-US"/>
        </a:p>
      </dgm:t>
    </dgm:pt>
    <dgm:pt modelId="{B7BFC717-34E8-4C27-858B-83A6E0BEA84A}" type="sibTrans" cxnId="{47FD0C5B-7349-49BB-AA61-04558CBA14E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24F6A42-0786-4801-99AB-7C4A9A036DC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 baseline="0"/>
            <a:t>Combine with financial performance metrics for deeper evaluation.</a:t>
          </a:r>
          <a:endParaRPr lang="en-US" sz="1400" dirty="0"/>
        </a:p>
      </dgm:t>
    </dgm:pt>
    <dgm:pt modelId="{B7F28C91-9F6A-44D6-B764-A2D6BF291254}" type="parTrans" cxnId="{45058BE4-6166-413B-B043-420786D14D12}">
      <dgm:prSet/>
      <dgm:spPr/>
      <dgm:t>
        <a:bodyPr/>
        <a:lstStyle/>
        <a:p>
          <a:endParaRPr lang="en-US"/>
        </a:p>
      </dgm:t>
    </dgm:pt>
    <dgm:pt modelId="{242BED9D-3C5C-4EE5-BF0A-40975A6CA6C7}" type="sibTrans" cxnId="{45058BE4-6166-413B-B043-420786D14D1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94F6013-25A4-4EC8-A4AB-BF477C0A2F6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i="0" baseline="0"/>
            <a:t>Use framework as a </a:t>
          </a:r>
          <a:r>
            <a:rPr lang="en-US" sz="1400" b="1" i="0" baseline="0"/>
            <a:t>repeatable due diligence tool</a:t>
          </a:r>
          <a:r>
            <a:rPr lang="en-US" sz="1400" b="0" i="0" baseline="0"/>
            <a:t> for future acquisitions.</a:t>
          </a:r>
          <a:endParaRPr lang="en-US" sz="1400" dirty="0"/>
        </a:p>
      </dgm:t>
    </dgm:pt>
    <dgm:pt modelId="{F717B4D7-E805-4030-B0E6-7ADEF593C6FA}" type="parTrans" cxnId="{9EABF687-C5EB-4D29-85BD-0149D7F6C3C1}">
      <dgm:prSet/>
      <dgm:spPr/>
      <dgm:t>
        <a:bodyPr/>
        <a:lstStyle/>
        <a:p>
          <a:endParaRPr lang="en-US"/>
        </a:p>
      </dgm:t>
    </dgm:pt>
    <dgm:pt modelId="{8BEB3D3E-F8DB-4F9C-9B05-78ADD7105D08}" type="sibTrans" cxnId="{9EABF687-C5EB-4D29-85BD-0149D7F6C3C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F268D36-8498-4B23-B761-6D22E332DD6A}">
      <dgm:prSet custT="1"/>
      <dgm:spPr/>
      <dgm:t>
        <a:bodyPr/>
        <a:lstStyle/>
        <a:p>
          <a:pPr>
            <a:lnSpc>
              <a:spcPct val="100000"/>
            </a:lnSpc>
          </a:pPr>
          <a:endParaRPr lang="en-US" sz="1400" b="1" dirty="0"/>
        </a:p>
        <a:p>
          <a:pPr>
            <a:lnSpc>
              <a:spcPct val="100000"/>
            </a:lnSpc>
          </a:pPr>
          <a:r>
            <a:rPr lang="en-US" sz="1400" b="1" dirty="0"/>
            <a:t>Leverage stored URLs to build scripts that:</a:t>
          </a:r>
        </a:p>
        <a:p>
          <a:pPr>
            <a:lnSpc>
              <a:spcPct val="100000"/>
            </a:lnSpc>
          </a:pPr>
          <a:r>
            <a:rPr lang="en-US" sz="1400" b="1" dirty="0"/>
            <a:t>- Extract highly specific details from trusted sources.</a:t>
          </a:r>
        </a:p>
        <a:p>
          <a:pPr>
            <a:lnSpc>
              <a:spcPct val="100000"/>
            </a:lnSpc>
          </a:pPr>
          <a:r>
            <a:rPr lang="en-US" sz="1400" b="1" dirty="0"/>
            <a:t>- Focus on companies where public info is scarce.</a:t>
          </a:r>
        </a:p>
        <a:p>
          <a:pPr>
            <a:lnSpc>
              <a:spcPct val="100000"/>
            </a:lnSpc>
          </a:pPr>
          <a:r>
            <a:rPr lang="en-US" sz="1400" b="1" dirty="0"/>
            <a:t>- Generate richer insights into ownership, governance, and investor influence.</a:t>
          </a:r>
        </a:p>
        <a:p>
          <a:pPr>
            <a:lnSpc>
              <a:spcPct val="100000"/>
            </a:lnSpc>
            <a:buFont typeface="+mj-lt"/>
            <a:buAutoNum type="arabicPeriod"/>
          </a:pPr>
          <a:endParaRPr lang="en-US" sz="1400" dirty="0"/>
        </a:p>
      </dgm:t>
    </dgm:pt>
    <dgm:pt modelId="{8AA0AD33-039C-45CC-AF07-E4B2EED89E5F}" type="parTrans" cxnId="{29AE6E02-E636-4757-A000-BA401DABA2BB}">
      <dgm:prSet/>
      <dgm:spPr/>
      <dgm:t>
        <a:bodyPr/>
        <a:lstStyle/>
        <a:p>
          <a:endParaRPr lang="en-US"/>
        </a:p>
      </dgm:t>
    </dgm:pt>
    <dgm:pt modelId="{DE3906E4-BAB1-434C-8C96-0EDE66E168C8}" type="sibTrans" cxnId="{29AE6E02-E636-4757-A000-BA401DABA2BB}">
      <dgm:prSet/>
      <dgm:spPr/>
      <dgm:t>
        <a:bodyPr/>
        <a:lstStyle/>
        <a:p>
          <a:endParaRPr lang="en-US"/>
        </a:p>
      </dgm:t>
    </dgm:pt>
    <dgm:pt modelId="{5007740E-B81D-49B6-AFF5-A26B3B88E5A9}" type="pres">
      <dgm:prSet presAssocID="{42562F80-44F4-4C39-B980-B44E33A539E0}" presName="root" presStyleCnt="0">
        <dgm:presLayoutVars>
          <dgm:dir/>
          <dgm:resizeHandles val="exact"/>
        </dgm:presLayoutVars>
      </dgm:prSet>
      <dgm:spPr/>
    </dgm:pt>
    <dgm:pt modelId="{51D1FA1C-3258-4C3A-ACB6-E4A7033AEA9B}" type="pres">
      <dgm:prSet presAssocID="{42562F80-44F4-4C39-B980-B44E33A539E0}" presName="container" presStyleCnt="0">
        <dgm:presLayoutVars>
          <dgm:dir/>
          <dgm:resizeHandles val="exact"/>
        </dgm:presLayoutVars>
      </dgm:prSet>
      <dgm:spPr/>
    </dgm:pt>
    <dgm:pt modelId="{499B4577-0638-4E93-A8E7-541AF5A55A9B}" type="pres">
      <dgm:prSet presAssocID="{45AAF33E-EE76-4B54-96CA-C964AA341E4E}" presName="compNode" presStyleCnt="0"/>
      <dgm:spPr/>
    </dgm:pt>
    <dgm:pt modelId="{C060FEDA-F756-4699-AE7E-00573DDADCCF}" type="pres">
      <dgm:prSet presAssocID="{45AAF33E-EE76-4B54-96CA-C964AA341E4E}" presName="iconBgRect" presStyleLbl="bgShp" presStyleIdx="0" presStyleCnt="4"/>
      <dgm:spPr/>
    </dgm:pt>
    <dgm:pt modelId="{09D69F17-8F29-4849-89B4-AD38A8615531}" type="pres">
      <dgm:prSet presAssocID="{45AAF33E-EE76-4B54-96CA-C964AA341E4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E325A40C-8DA7-4B15-836E-346B7A396FC6}" type="pres">
      <dgm:prSet presAssocID="{45AAF33E-EE76-4B54-96CA-C964AA341E4E}" presName="spaceRect" presStyleCnt="0"/>
      <dgm:spPr/>
    </dgm:pt>
    <dgm:pt modelId="{94B6A7BD-5CDB-4051-BC30-554F9E4E5158}" type="pres">
      <dgm:prSet presAssocID="{45AAF33E-EE76-4B54-96CA-C964AA341E4E}" presName="textRect" presStyleLbl="revTx" presStyleIdx="0" presStyleCnt="4">
        <dgm:presLayoutVars>
          <dgm:chMax val="1"/>
          <dgm:chPref val="1"/>
        </dgm:presLayoutVars>
      </dgm:prSet>
      <dgm:spPr/>
    </dgm:pt>
    <dgm:pt modelId="{92F02A72-6183-45FA-887C-CCEAF205347A}" type="pres">
      <dgm:prSet presAssocID="{B7BFC717-34E8-4C27-858B-83A6E0BEA84A}" presName="sibTrans" presStyleLbl="sibTrans2D1" presStyleIdx="0" presStyleCnt="0"/>
      <dgm:spPr/>
    </dgm:pt>
    <dgm:pt modelId="{37020979-E689-4978-9B09-43263D2EE640}" type="pres">
      <dgm:prSet presAssocID="{D24F6A42-0786-4801-99AB-7C4A9A036DC6}" presName="compNode" presStyleCnt="0"/>
      <dgm:spPr/>
    </dgm:pt>
    <dgm:pt modelId="{032E6DAF-C854-4071-8F80-AF78AFFD5F8F}" type="pres">
      <dgm:prSet presAssocID="{D24F6A42-0786-4801-99AB-7C4A9A036DC6}" presName="iconBgRect" presStyleLbl="bgShp" presStyleIdx="1" presStyleCnt="4"/>
      <dgm:spPr/>
    </dgm:pt>
    <dgm:pt modelId="{181CF4AC-F032-4365-9BF7-AE212B51C3B3}" type="pres">
      <dgm:prSet presAssocID="{D24F6A42-0786-4801-99AB-7C4A9A036DC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5D0B51F-FBC1-4E1D-8028-9EBA4E9165BA}" type="pres">
      <dgm:prSet presAssocID="{D24F6A42-0786-4801-99AB-7C4A9A036DC6}" presName="spaceRect" presStyleCnt="0"/>
      <dgm:spPr/>
    </dgm:pt>
    <dgm:pt modelId="{51FEBBA8-8A9B-4295-9C7A-F792090EC015}" type="pres">
      <dgm:prSet presAssocID="{D24F6A42-0786-4801-99AB-7C4A9A036DC6}" presName="textRect" presStyleLbl="revTx" presStyleIdx="1" presStyleCnt="4">
        <dgm:presLayoutVars>
          <dgm:chMax val="1"/>
          <dgm:chPref val="1"/>
        </dgm:presLayoutVars>
      </dgm:prSet>
      <dgm:spPr/>
    </dgm:pt>
    <dgm:pt modelId="{9E2FC41C-7F22-47D5-A1A7-B04292CECB94}" type="pres">
      <dgm:prSet presAssocID="{242BED9D-3C5C-4EE5-BF0A-40975A6CA6C7}" presName="sibTrans" presStyleLbl="sibTrans2D1" presStyleIdx="0" presStyleCnt="0"/>
      <dgm:spPr/>
    </dgm:pt>
    <dgm:pt modelId="{C0C1CAA2-F390-41FE-8268-BE02AFA13E80}" type="pres">
      <dgm:prSet presAssocID="{494F6013-25A4-4EC8-A4AB-BF477C0A2F62}" presName="compNode" presStyleCnt="0"/>
      <dgm:spPr/>
    </dgm:pt>
    <dgm:pt modelId="{A92CB15B-F478-4B17-9359-CBA2539242F6}" type="pres">
      <dgm:prSet presAssocID="{494F6013-25A4-4EC8-A4AB-BF477C0A2F62}" presName="iconBgRect" presStyleLbl="bgShp" presStyleIdx="2" presStyleCnt="4"/>
      <dgm:spPr/>
    </dgm:pt>
    <dgm:pt modelId="{D758536D-DC45-4209-B8AB-D25C5A96DD6F}" type="pres">
      <dgm:prSet presAssocID="{494F6013-25A4-4EC8-A4AB-BF477C0A2F6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3ED5DBAC-8FF7-473A-BC65-5290BDFC8777}" type="pres">
      <dgm:prSet presAssocID="{494F6013-25A4-4EC8-A4AB-BF477C0A2F62}" presName="spaceRect" presStyleCnt="0"/>
      <dgm:spPr/>
    </dgm:pt>
    <dgm:pt modelId="{6E39B7D9-6052-4B64-80AB-3EE67D804FA9}" type="pres">
      <dgm:prSet presAssocID="{494F6013-25A4-4EC8-A4AB-BF477C0A2F62}" presName="textRect" presStyleLbl="revTx" presStyleIdx="2" presStyleCnt="4">
        <dgm:presLayoutVars>
          <dgm:chMax val="1"/>
          <dgm:chPref val="1"/>
        </dgm:presLayoutVars>
      </dgm:prSet>
      <dgm:spPr/>
    </dgm:pt>
    <dgm:pt modelId="{CA682031-4843-4D5E-9E05-3AF734D29059}" type="pres">
      <dgm:prSet presAssocID="{8BEB3D3E-F8DB-4F9C-9B05-78ADD7105D08}" presName="sibTrans" presStyleLbl="sibTrans2D1" presStyleIdx="0" presStyleCnt="0"/>
      <dgm:spPr/>
    </dgm:pt>
    <dgm:pt modelId="{6FB164A4-2DBA-4C03-AC20-9CEE7705168C}" type="pres">
      <dgm:prSet presAssocID="{4F268D36-8498-4B23-B761-6D22E332DD6A}" presName="compNode" presStyleCnt="0"/>
      <dgm:spPr/>
    </dgm:pt>
    <dgm:pt modelId="{5946C647-03DC-40C2-8483-27A41F63F586}" type="pres">
      <dgm:prSet presAssocID="{4F268D36-8498-4B23-B761-6D22E332DD6A}" presName="iconBgRect" presStyleLbl="bgShp" presStyleIdx="3" presStyleCnt="4"/>
      <dgm:spPr/>
    </dgm:pt>
    <dgm:pt modelId="{2B2E4F37-E98C-47B6-BD55-77142ED8B0E0}" type="pres">
      <dgm:prSet presAssocID="{4F268D36-8498-4B23-B761-6D22E332DD6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9B97BE04-D5DD-4275-A488-34D16FEB14EE}" type="pres">
      <dgm:prSet presAssocID="{4F268D36-8498-4B23-B761-6D22E332DD6A}" presName="spaceRect" presStyleCnt="0"/>
      <dgm:spPr/>
    </dgm:pt>
    <dgm:pt modelId="{683F9118-F316-4FE0-ADF4-A3BAC11306EF}" type="pres">
      <dgm:prSet presAssocID="{4F268D36-8498-4B23-B761-6D22E332DD6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9AE6E02-E636-4757-A000-BA401DABA2BB}" srcId="{42562F80-44F4-4C39-B980-B44E33A539E0}" destId="{4F268D36-8498-4B23-B761-6D22E332DD6A}" srcOrd="3" destOrd="0" parTransId="{8AA0AD33-039C-45CC-AF07-E4B2EED89E5F}" sibTransId="{DE3906E4-BAB1-434C-8C96-0EDE66E168C8}"/>
    <dgm:cxn modelId="{9E1DE129-6912-4E0F-86DA-A9AECE25D497}" type="presOf" srcId="{B7BFC717-34E8-4C27-858B-83A6E0BEA84A}" destId="{92F02A72-6183-45FA-887C-CCEAF205347A}" srcOrd="0" destOrd="0" presId="urn:microsoft.com/office/officeart/2018/2/layout/IconCircleList"/>
    <dgm:cxn modelId="{F4D8D039-235E-4938-A8A8-E1268ED5961A}" type="presOf" srcId="{42562F80-44F4-4C39-B980-B44E33A539E0}" destId="{5007740E-B81D-49B6-AFF5-A26B3B88E5A9}" srcOrd="0" destOrd="0" presId="urn:microsoft.com/office/officeart/2018/2/layout/IconCircleList"/>
    <dgm:cxn modelId="{47FD0C5B-7349-49BB-AA61-04558CBA14EE}" srcId="{42562F80-44F4-4C39-B980-B44E33A539E0}" destId="{45AAF33E-EE76-4B54-96CA-C964AA341E4E}" srcOrd="0" destOrd="0" parTransId="{966129FF-2BED-4831-8A43-672985DE7AEC}" sibTransId="{B7BFC717-34E8-4C27-858B-83A6E0BEA84A}"/>
    <dgm:cxn modelId="{596C185B-AE3F-4FB1-9C0A-FB3B5D3851D6}" type="presOf" srcId="{D24F6A42-0786-4801-99AB-7C4A9A036DC6}" destId="{51FEBBA8-8A9B-4295-9C7A-F792090EC015}" srcOrd="0" destOrd="0" presId="urn:microsoft.com/office/officeart/2018/2/layout/IconCircleList"/>
    <dgm:cxn modelId="{77C8A268-142B-4FF4-BF33-906ECDE3C605}" type="presOf" srcId="{4F268D36-8498-4B23-B761-6D22E332DD6A}" destId="{683F9118-F316-4FE0-ADF4-A3BAC11306EF}" srcOrd="0" destOrd="0" presId="urn:microsoft.com/office/officeart/2018/2/layout/IconCircleList"/>
    <dgm:cxn modelId="{4ECDC458-437D-4154-A65B-86B12F4BDDB0}" type="presOf" srcId="{45AAF33E-EE76-4B54-96CA-C964AA341E4E}" destId="{94B6A7BD-5CDB-4051-BC30-554F9E4E5158}" srcOrd="0" destOrd="0" presId="urn:microsoft.com/office/officeart/2018/2/layout/IconCircleList"/>
    <dgm:cxn modelId="{48989B7E-B1F1-4D32-B0DD-7099ABD34AAD}" type="presOf" srcId="{8BEB3D3E-F8DB-4F9C-9B05-78ADD7105D08}" destId="{CA682031-4843-4D5E-9E05-3AF734D29059}" srcOrd="0" destOrd="0" presId="urn:microsoft.com/office/officeart/2018/2/layout/IconCircleList"/>
    <dgm:cxn modelId="{9EABF687-C5EB-4D29-85BD-0149D7F6C3C1}" srcId="{42562F80-44F4-4C39-B980-B44E33A539E0}" destId="{494F6013-25A4-4EC8-A4AB-BF477C0A2F62}" srcOrd="2" destOrd="0" parTransId="{F717B4D7-E805-4030-B0E6-7ADEF593C6FA}" sibTransId="{8BEB3D3E-F8DB-4F9C-9B05-78ADD7105D08}"/>
    <dgm:cxn modelId="{E71D66B2-99FD-4695-8871-2150EFA2500A}" type="presOf" srcId="{494F6013-25A4-4EC8-A4AB-BF477C0A2F62}" destId="{6E39B7D9-6052-4B64-80AB-3EE67D804FA9}" srcOrd="0" destOrd="0" presId="urn:microsoft.com/office/officeart/2018/2/layout/IconCircleList"/>
    <dgm:cxn modelId="{46D3DDD8-B01D-4A80-A930-0CB2AC23DA49}" type="presOf" srcId="{242BED9D-3C5C-4EE5-BF0A-40975A6CA6C7}" destId="{9E2FC41C-7F22-47D5-A1A7-B04292CECB94}" srcOrd="0" destOrd="0" presId="urn:microsoft.com/office/officeart/2018/2/layout/IconCircleList"/>
    <dgm:cxn modelId="{45058BE4-6166-413B-B043-420786D14D12}" srcId="{42562F80-44F4-4C39-B980-B44E33A539E0}" destId="{D24F6A42-0786-4801-99AB-7C4A9A036DC6}" srcOrd="1" destOrd="0" parTransId="{B7F28C91-9F6A-44D6-B764-A2D6BF291254}" sibTransId="{242BED9D-3C5C-4EE5-BF0A-40975A6CA6C7}"/>
    <dgm:cxn modelId="{63DE73A3-4889-4425-A4CA-3A298E194E45}" type="presParOf" srcId="{5007740E-B81D-49B6-AFF5-A26B3B88E5A9}" destId="{51D1FA1C-3258-4C3A-ACB6-E4A7033AEA9B}" srcOrd="0" destOrd="0" presId="urn:microsoft.com/office/officeart/2018/2/layout/IconCircleList"/>
    <dgm:cxn modelId="{A5948B7E-9897-4667-9F4B-74FA58B64F75}" type="presParOf" srcId="{51D1FA1C-3258-4C3A-ACB6-E4A7033AEA9B}" destId="{499B4577-0638-4E93-A8E7-541AF5A55A9B}" srcOrd="0" destOrd="0" presId="urn:microsoft.com/office/officeart/2018/2/layout/IconCircleList"/>
    <dgm:cxn modelId="{9073947B-7A9A-4070-859E-76B3C4C7B61F}" type="presParOf" srcId="{499B4577-0638-4E93-A8E7-541AF5A55A9B}" destId="{C060FEDA-F756-4699-AE7E-00573DDADCCF}" srcOrd="0" destOrd="0" presId="urn:microsoft.com/office/officeart/2018/2/layout/IconCircleList"/>
    <dgm:cxn modelId="{F0268383-8619-460F-AA00-099F8512EB2B}" type="presParOf" srcId="{499B4577-0638-4E93-A8E7-541AF5A55A9B}" destId="{09D69F17-8F29-4849-89B4-AD38A8615531}" srcOrd="1" destOrd="0" presId="urn:microsoft.com/office/officeart/2018/2/layout/IconCircleList"/>
    <dgm:cxn modelId="{1968CD50-8F4E-4B0C-BA8A-5F39B2982F83}" type="presParOf" srcId="{499B4577-0638-4E93-A8E7-541AF5A55A9B}" destId="{E325A40C-8DA7-4B15-836E-346B7A396FC6}" srcOrd="2" destOrd="0" presId="urn:microsoft.com/office/officeart/2018/2/layout/IconCircleList"/>
    <dgm:cxn modelId="{9A5BA1B4-04C8-4C87-94E8-8DFF54EAF785}" type="presParOf" srcId="{499B4577-0638-4E93-A8E7-541AF5A55A9B}" destId="{94B6A7BD-5CDB-4051-BC30-554F9E4E5158}" srcOrd="3" destOrd="0" presId="urn:microsoft.com/office/officeart/2018/2/layout/IconCircleList"/>
    <dgm:cxn modelId="{156B67C9-AFDC-42AE-8F74-391BBAD536A9}" type="presParOf" srcId="{51D1FA1C-3258-4C3A-ACB6-E4A7033AEA9B}" destId="{92F02A72-6183-45FA-887C-CCEAF205347A}" srcOrd="1" destOrd="0" presId="urn:microsoft.com/office/officeart/2018/2/layout/IconCircleList"/>
    <dgm:cxn modelId="{FA5636F4-60AA-4355-B618-725ED37C98DC}" type="presParOf" srcId="{51D1FA1C-3258-4C3A-ACB6-E4A7033AEA9B}" destId="{37020979-E689-4978-9B09-43263D2EE640}" srcOrd="2" destOrd="0" presId="urn:microsoft.com/office/officeart/2018/2/layout/IconCircleList"/>
    <dgm:cxn modelId="{CB43FECD-E47D-4252-AE6B-8166969878D2}" type="presParOf" srcId="{37020979-E689-4978-9B09-43263D2EE640}" destId="{032E6DAF-C854-4071-8F80-AF78AFFD5F8F}" srcOrd="0" destOrd="0" presId="urn:microsoft.com/office/officeart/2018/2/layout/IconCircleList"/>
    <dgm:cxn modelId="{928309E1-13A6-4306-B853-6813780EE6E4}" type="presParOf" srcId="{37020979-E689-4978-9B09-43263D2EE640}" destId="{181CF4AC-F032-4365-9BF7-AE212B51C3B3}" srcOrd="1" destOrd="0" presId="urn:microsoft.com/office/officeart/2018/2/layout/IconCircleList"/>
    <dgm:cxn modelId="{E649CF05-D7CD-42B1-9800-D13EB3A3DC05}" type="presParOf" srcId="{37020979-E689-4978-9B09-43263D2EE640}" destId="{55D0B51F-FBC1-4E1D-8028-9EBA4E9165BA}" srcOrd="2" destOrd="0" presId="urn:microsoft.com/office/officeart/2018/2/layout/IconCircleList"/>
    <dgm:cxn modelId="{183B579C-D6AF-461A-B066-2A3F38E5A81A}" type="presParOf" srcId="{37020979-E689-4978-9B09-43263D2EE640}" destId="{51FEBBA8-8A9B-4295-9C7A-F792090EC015}" srcOrd="3" destOrd="0" presId="urn:microsoft.com/office/officeart/2018/2/layout/IconCircleList"/>
    <dgm:cxn modelId="{89D0EBDE-AABE-4795-9895-7D0E6698F8AD}" type="presParOf" srcId="{51D1FA1C-3258-4C3A-ACB6-E4A7033AEA9B}" destId="{9E2FC41C-7F22-47D5-A1A7-B04292CECB94}" srcOrd="3" destOrd="0" presId="urn:microsoft.com/office/officeart/2018/2/layout/IconCircleList"/>
    <dgm:cxn modelId="{86531C7D-E2AE-4011-91C0-CCD59C2107B6}" type="presParOf" srcId="{51D1FA1C-3258-4C3A-ACB6-E4A7033AEA9B}" destId="{C0C1CAA2-F390-41FE-8268-BE02AFA13E80}" srcOrd="4" destOrd="0" presId="urn:microsoft.com/office/officeart/2018/2/layout/IconCircleList"/>
    <dgm:cxn modelId="{3947A884-095C-4881-91E4-24434FD45C78}" type="presParOf" srcId="{C0C1CAA2-F390-41FE-8268-BE02AFA13E80}" destId="{A92CB15B-F478-4B17-9359-CBA2539242F6}" srcOrd="0" destOrd="0" presId="urn:microsoft.com/office/officeart/2018/2/layout/IconCircleList"/>
    <dgm:cxn modelId="{C4BE564C-7A88-4229-9513-21C65E4D9C08}" type="presParOf" srcId="{C0C1CAA2-F390-41FE-8268-BE02AFA13E80}" destId="{D758536D-DC45-4209-B8AB-D25C5A96DD6F}" srcOrd="1" destOrd="0" presId="urn:microsoft.com/office/officeart/2018/2/layout/IconCircleList"/>
    <dgm:cxn modelId="{282750F1-FED4-42EA-ADB2-A58102900F87}" type="presParOf" srcId="{C0C1CAA2-F390-41FE-8268-BE02AFA13E80}" destId="{3ED5DBAC-8FF7-473A-BC65-5290BDFC8777}" srcOrd="2" destOrd="0" presId="urn:microsoft.com/office/officeart/2018/2/layout/IconCircleList"/>
    <dgm:cxn modelId="{83717388-229A-479D-8CAD-C41279AD5B22}" type="presParOf" srcId="{C0C1CAA2-F390-41FE-8268-BE02AFA13E80}" destId="{6E39B7D9-6052-4B64-80AB-3EE67D804FA9}" srcOrd="3" destOrd="0" presId="urn:microsoft.com/office/officeart/2018/2/layout/IconCircleList"/>
    <dgm:cxn modelId="{1FE8FC35-1810-4FC3-982A-568648BB81F2}" type="presParOf" srcId="{51D1FA1C-3258-4C3A-ACB6-E4A7033AEA9B}" destId="{CA682031-4843-4D5E-9E05-3AF734D29059}" srcOrd="5" destOrd="0" presId="urn:microsoft.com/office/officeart/2018/2/layout/IconCircleList"/>
    <dgm:cxn modelId="{F9BB6935-1ADA-4BB7-AACD-4ACCFE997101}" type="presParOf" srcId="{51D1FA1C-3258-4C3A-ACB6-E4A7033AEA9B}" destId="{6FB164A4-2DBA-4C03-AC20-9CEE7705168C}" srcOrd="6" destOrd="0" presId="urn:microsoft.com/office/officeart/2018/2/layout/IconCircleList"/>
    <dgm:cxn modelId="{AFDAC4ED-07A8-49AE-A1A0-E2D5897C946F}" type="presParOf" srcId="{6FB164A4-2DBA-4C03-AC20-9CEE7705168C}" destId="{5946C647-03DC-40C2-8483-27A41F63F586}" srcOrd="0" destOrd="0" presId="urn:microsoft.com/office/officeart/2018/2/layout/IconCircleList"/>
    <dgm:cxn modelId="{FCB8648E-14BC-4D07-9227-6E81C4B7CB18}" type="presParOf" srcId="{6FB164A4-2DBA-4C03-AC20-9CEE7705168C}" destId="{2B2E4F37-E98C-47B6-BD55-77142ED8B0E0}" srcOrd="1" destOrd="0" presId="urn:microsoft.com/office/officeart/2018/2/layout/IconCircleList"/>
    <dgm:cxn modelId="{39D32298-0E3E-4889-B00B-D5B067D39A3E}" type="presParOf" srcId="{6FB164A4-2DBA-4C03-AC20-9CEE7705168C}" destId="{9B97BE04-D5DD-4275-A488-34D16FEB14EE}" srcOrd="2" destOrd="0" presId="urn:microsoft.com/office/officeart/2018/2/layout/IconCircleList"/>
    <dgm:cxn modelId="{2DA94E54-B864-4483-BC9D-F3AA7F225525}" type="presParOf" srcId="{6FB164A4-2DBA-4C03-AC20-9CEE7705168C}" destId="{683F9118-F316-4FE0-ADF4-A3BAC11306E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453AB4-8722-4EC2-8A77-A0283AAFAE4E}">
      <dsp:nvSpPr>
        <dsp:cNvPr id="0" name=""/>
        <dsp:cNvSpPr/>
      </dsp:nvSpPr>
      <dsp:spPr>
        <a:xfrm>
          <a:off x="0" y="499"/>
          <a:ext cx="9618133" cy="11692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4C380A-FA4D-448C-A1FB-55D89A3F7FE5}">
      <dsp:nvSpPr>
        <dsp:cNvPr id="0" name=""/>
        <dsp:cNvSpPr/>
      </dsp:nvSpPr>
      <dsp:spPr>
        <a:xfrm>
          <a:off x="353707" y="263587"/>
          <a:ext cx="643104" cy="643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9ACF30-52A9-47C7-9A50-15B13FA76F97}">
      <dsp:nvSpPr>
        <dsp:cNvPr id="0" name=""/>
        <dsp:cNvSpPr/>
      </dsp:nvSpPr>
      <dsp:spPr>
        <a:xfrm>
          <a:off x="1350519" y="499"/>
          <a:ext cx="8267613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/>
            <a:t>Goal</a:t>
          </a:r>
          <a:r>
            <a:rPr lang="en-US" sz="2300" b="0" i="0" kern="1200" baseline="0"/>
            <a:t>: Determine which PropTech companies are founder-owned and understand their governance &amp; ownership structure.</a:t>
          </a:r>
          <a:endParaRPr lang="en-US" sz="2300" kern="1200"/>
        </a:p>
      </dsp:txBody>
      <dsp:txXfrm>
        <a:off x="1350519" y="499"/>
        <a:ext cx="8267613" cy="1169280"/>
      </dsp:txXfrm>
    </dsp:sp>
    <dsp:sp modelId="{1C2067F4-21A8-435A-BF65-1520BCD46B41}">
      <dsp:nvSpPr>
        <dsp:cNvPr id="0" name=""/>
        <dsp:cNvSpPr/>
      </dsp:nvSpPr>
      <dsp:spPr>
        <a:xfrm>
          <a:off x="0" y="1462100"/>
          <a:ext cx="9618133" cy="11692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62F1EF-94BA-41C4-B42B-BEB7F8341050}">
      <dsp:nvSpPr>
        <dsp:cNvPr id="0" name=""/>
        <dsp:cNvSpPr/>
      </dsp:nvSpPr>
      <dsp:spPr>
        <a:xfrm>
          <a:off x="353707" y="1725188"/>
          <a:ext cx="643104" cy="643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AE7AF-6CC1-43D9-8CE6-0963DC2B8F2D}">
      <dsp:nvSpPr>
        <dsp:cNvPr id="0" name=""/>
        <dsp:cNvSpPr/>
      </dsp:nvSpPr>
      <dsp:spPr>
        <a:xfrm>
          <a:off x="1350519" y="1462100"/>
          <a:ext cx="8267613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/>
            <a:t>Why</a:t>
          </a:r>
          <a:r>
            <a:rPr lang="en-US" sz="2300" b="0" i="0" kern="1200" baseline="0"/>
            <a:t>: Ownership and governance are critical signals for </a:t>
          </a:r>
          <a:r>
            <a:rPr lang="en-US" sz="2300" b="1" i="0" kern="1200" baseline="0"/>
            <a:t>Private Equity acquisition opportunities</a:t>
          </a:r>
          <a:r>
            <a:rPr lang="en-US" sz="2300" b="0" i="0" kern="1200" baseline="0"/>
            <a:t>.</a:t>
          </a:r>
          <a:endParaRPr lang="en-US" sz="2300" kern="1200"/>
        </a:p>
      </dsp:txBody>
      <dsp:txXfrm>
        <a:off x="1350519" y="1462100"/>
        <a:ext cx="8267613" cy="1169280"/>
      </dsp:txXfrm>
    </dsp:sp>
    <dsp:sp modelId="{A307B8EA-FCD4-49E3-822F-257D86DD58C1}">
      <dsp:nvSpPr>
        <dsp:cNvPr id="0" name=""/>
        <dsp:cNvSpPr/>
      </dsp:nvSpPr>
      <dsp:spPr>
        <a:xfrm>
          <a:off x="0" y="2923701"/>
          <a:ext cx="9618133" cy="11692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BFB9FB-6512-4941-9E92-839166C8701D}">
      <dsp:nvSpPr>
        <dsp:cNvPr id="0" name=""/>
        <dsp:cNvSpPr/>
      </dsp:nvSpPr>
      <dsp:spPr>
        <a:xfrm>
          <a:off x="353707" y="3186789"/>
          <a:ext cx="643104" cy="643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4971FB-E9C3-4E87-85CB-F88FD70E712D}">
      <dsp:nvSpPr>
        <dsp:cNvPr id="0" name=""/>
        <dsp:cNvSpPr/>
      </dsp:nvSpPr>
      <dsp:spPr>
        <a:xfrm>
          <a:off x="1350519" y="2923701"/>
          <a:ext cx="8267613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/>
            <a:t>Challenge</a:t>
          </a:r>
          <a:r>
            <a:rPr lang="en-US" sz="2300" b="0" i="0" kern="1200" baseline="0"/>
            <a:t>: Information is scattered across public sources and requires consolidation into a usable format.</a:t>
          </a:r>
          <a:endParaRPr lang="en-US" sz="2300" kern="1200"/>
        </a:p>
      </dsp:txBody>
      <dsp:txXfrm>
        <a:off x="1350519" y="2923701"/>
        <a:ext cx="8267613" cy="11692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ABE6C-18D7-48B0-90C8-9116503CF573}">
      <dsp:nvSpPr>
        <dsp:cNvPr id="0" name=""/>
        <dsp:cNvSpPr/>
      </dsp:nvSpPr>
      <dsp:spPr>
        <a:xfrm>
          <a:off x="992426" y="800444"/>
          <a:ext cx="1064601" cy="10646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4108D0-B1AE-45DA-96DD-1CE1DB5674F9}">
      <dsp:nvSpPr>
        <dsp:cNvPr id="0" name=""/>
        <dsp:cNvSpPr/>
      </dsp:nvSpPr>
      <dsp:spPr>
        <a:xfrm>
          <a:off x="3868" y="1989942"/>
          <a:ext cx="3041718" cy="719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i="0" kern="1200" baseline="0" dirty="0"/>
            <a:t>Starting Point</a:t>
          </a:r>
          <a:r>
            <a:rPr lang="en-US" sz="1800" b="0" i="0" kern="1200" baseline="0" dirty="0"/>
            <a:t>: Excel file listing </a:t>
          </a:r>
          <a:r>
            <a:rPr lang="en-US" sz="1800" b="0" i="0" kern="1200" baseline="0" dirty="0" err="1"/>
            <a:t>PropTech</a:t>
          </a:r>
          <a:r>
            <a:rPr lang="en-US" sz="1800" b="0" i="0" kern="1200" baseline="0" dirty="0"/>
            <a:t> companies.</a:t>
          </a:r>
          <a:endParaRPr lang="en-US" sz="1800" kern="1200" dirty="0"/>
        </a:p>
      </dsp:txBody>
      <dsp:txXfrm>
        <a:off x="3868" y="1989942"/>
        <a:ext cx="3041718" cy="719586"/>
      </dsp:txXfrm>
    </dsp:sp>
    <dsp:sp modelId="{8C764B8E-2838-4C6F-93F9-420F961A294A}">
      <dsp:nvSpPr>
        <dsp:cNvPr id="0" name=""/>
        <dsp:cNvSpPr/>
      </dsp:nvSpPr>
      <dsp:spPr>
        <a:xfrm>
          <a:off x="3868" y="2767620"/>
          <a:ext cx="3041718" cy="937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5B0302-B46E-4453-BFBF-12A1425F1049}">
      <dsp:nvSpPr>
        <dsp:cNvPr id="0" name=""/>
        <dsp:cNvSpPr/>
      </dsp:nvSpPr>
      <dsp:spPr>
        <a:xfrm>
          <a:off x="4566446" y="668845"/>
          <a:ext cx="1064601" cy="10646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690A20-A03F-4E4B-BFD9-A5EB73D2E0F5}">
      <dsp:nvSpPr>
        <dsp:cNvPr id="0" name=""/>
        <dsp:cNvSpPr/>
      </dsp:nvSpPr>
      <dsp:spPr>
        <a:xfrm>
          <a:off x="3577887" y="1869661"/>
          <a:ext cx="3041718" cy="719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i="0" kern="1200" baseline="0" dirty="0"/>
            <a:t>Public Information Gathered From</a:t>
          </a:r>
          <a:r>
            <a:rPr lang="en-US" sz="1800" b="0" i="0" kern="1200" baseline="0" dirty="0"/>
            <a:t>:</a:t>
          </a:r>
          <a:endParaRPr lang="en-US" sz="1800" kern="1200" dirty="0"/>
        </a:p>
      </dsp:txBody>
      <dsp:txXfrm>
        <a:off x="3577887" y="1869661"/>
        <a:ext cx="3041718" cy="719586"/>
      </dsp:txXfrm>
    </dsp:sp>
    <dsp:sp modelId="{45C2B647-B062-49F3-8B31-4AA29EA578D7}">
      <dsp:nvSpPr>
        <dsp:cNvPr id="0" name=""/>
        <dsp:cNvSpPr/>
      </dsp:nvSpPr>
      <dsp:spPr>
        <a:xfrm>
          <a:off x="3577887" y="2652602"/>
          <a:ext cx="3041718" cy="1184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Company websites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 dirty="0"/>
            <a:t>Press releases</a:t>
          </a:r>
          <a:endParaRPr lang="en-US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Funding databases and news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Board &amp; investor disclosures</a:t>
          </a:r>
          <a:endParaRPr lang="en-US" sz="1700" kern="1200"/>
        </a:p>
      </dsp:txBody>
      <dsp:txXfrm>
        <a:off x="3577887" y="2652602"/>
        <a:ext cx="3041718" cy="1184007"/>
      </dsp:txXfrm>
    </dsp:sp>
    <dsp:sp modelId="{E1201401-8246-4A76-87F2-6115140BC6B3}">
      <dsp:nvSpPr>
        <dsp:cNvPr id="0" name=""/>
        <dsp:cNvSpPr/>
      </dsp:nvSpPr>
      <dsp:spPr>
        <a:xfrm>
          <a:off x="8140465" y="668845"/>
          <a:ext cx="1064601" cy="10646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B8A871-10D8-4650-A73C-66B61B1200E1}">
      <dsp:nvSpPr>
        <dsp:cNvPr id="0" name=""/>
        <dsp:cNvSpPr/>
      </dsp:nvSpPr>
      <dsp:spPr>
        <a:xfrm>
          <a:off x="7151907" y="1869661"/>
          <a:ext cx="3041718" cy="7195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i="0" kern="1200" baseline="0" dirty="0"/>
            <a:t>AI Role</a:t>
          </a:r>
          <a:r>
            <a:rPr lang="en-US" sz="1800" b="0" i="0" kern="1200" baseline="0" dirty="0"/>
            <a:t>: Automates the collection and summarization of this information</a:t>
          </a:r>
          <a:r>
            <a:rPr lang="en-US" sz="1400" b="0" i="0" kern="1200" baseline="0" dirty="0"/>
            <a:t>.</a:t>
          </a:r>
          <a:endParaRPr lang="en-US" sz="1400" kern="1200" dirty="0"/>
        </a:p>
      </dsp:txBody>
      <dsp:txXfrm>
        <a:off x="7151907" y="1869661"/>
        <a:ext cx="3041718" cy="719586"/>
      </dsp:txXfrm>
    </dsp:sp>
    <dsp:sp modelId="{1D14C75E-D5D3-4F9B-B968-563212A22645}">
      <dsp:nvSpPr>
        <dsp:cNvPr id="0" name=""/>
        <dsp:cNvSpPr/>
      </dsp:nvSpPr>
      <dsp:spPr>
        <a:xfrm>
          <a:off x="7151907" y="2652602"/>
          <a:ext cx="3041718" cy="1184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AD7BB9-8D5F-4303-A2ED-23170DDF77AA}">
      <dsp:nvSpPr>
        <dsp:cNvPr id="0" name=""/>
        <dsp:cNvSpPr/>
      </dsp:nvSpPr>
      <dsp:spPr>
        <a:xfrm>
          <a:off x="0" y="3081380"/>
          <a:ext cx="9618133" cy="10113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Provides a clear way to prioritize companies for further diligence.</a:t>
          </a:r>
          <a:endParaRPr lang="en-US" sz="1900" kern="1200"/>
        </a:p>
      </dsp:txBody>
      <dsp:txXfrm>
        <a:off x="0" y="3081380"/>
        <a:ext cx="9618133" cy="1011377"/>
      </dsp:txXfrm>
    </dsp:sp>
    <dsp:sp modelId="{1EB7A474-546D-4329-991A-2C924CE10D6C}">
      <dsp:nvSpPr>
        <dsp:cNvPr id="0" name=""/>
        <dsp:cNvSpPr/>
      </dsp:nvSpPr>
      <dsp:spPr>
        <a:xfrm rot="10800000">
          <a:off x="0" y="1541052"/>
          <a:ext cx="9618133" cy="1555499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Opportunity Levels</a:t>
          </a:r>
          <a:r>
            <a:rPr lang="en-US" sz="1900" b="0" i="0" kern="1200" baseline="0"/>
            <a:t>:</a:t>
          </a:r>
          <a:endParaRPr lang="en-US" sz="1900" kern="1200"/>
        </a:p>
      </dsp:txBody>
      <dsp:txXfrm rot="-10800000">
        <a:off x="0" y="1541052"/>
        <a:ext cx="9618133" cy="545980"/>
      </dsp:txXfrm>
    </dsp:sp>
    <dsp:sp modelId="{7313D1FF-2A74-4F0B-975E-30242829CAA7}">
      <dsp:nvSpPr>
        <dsp:cNvPr id="0" name=""/>
        <dsp:cNvSpPr/>
      </dsp:nvSpPr>
      <dsp:spPr>
        <a:xfrm>
          <a:off x="4696" y="2087032"/>
          <a:ext cx="3202913" cy="46509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High (3+ points)</a:t>
          </a:r>
          <a:endParaRPr lang="en-US" sz="1500" kern="1200"/>
        </a:p>
      </dsp:txBody>
      <dsp:txXfrm>
        <a:off x="4696" y="2087032"/>
        <a:ext cx="3202913" cy="465094"/>
      </dsp:txXfrm>
    </dsp:sp>
    <dsp:sp modelId="{512A84B5-9E10-4F06-917D-A973F42CD945}">
      <dsp:nvSpPr>
        <dsp:cNvPr id="0" name=""/>
        <dsp:cNvSpPr/>
      </dsp:nvSpPr>
      <dsp:spPr>
        <a:xfrm>
          <a:off x="3207609" y="2087032"/>
          <a:ext cx="3202913" cy="46509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Medium (2 points)</a:t>
          </a:r>
          <a:endParaRPr lang="en-US" sz="1500" kern="1200"/>
        </a:p>
      </dsp:txBody>
      <dsp:txXfrm>
        <a:off x="3207609" y="2087032"/>
        <a:ext cx="3202913" cy="465094"/>
      </dsp:txXfrm>
    </dsp:sp>
    <dsp:sp modelId="{8932EAF1-C644-470E-A2A7-E995FE07BD10}">
      <dsp:nvSpPr>
        <dsp:cNvPr id="0" name=""/>
        <dsp:cNvSpPr/>
      </dsp:nvSpPr>
      <dsp:spPr>
        <a:xfrm>
          <a:off x="6410523" y="2087032"/>
          <a:ext cx="3202913" cy="46509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Low (≤1 point)</a:t>
          </a:r>
          <a:endParaRPr lang="en-US" sz="1500" kern="1200"/>
        </a:p>
      </dsp:txBody>
      <dsp:txXfrm>
        <a:off x="6410523" y="2087032"/>
        <a:ext cx="3202913" cy="465094"/>
      </dsp:txXfrm>
    </dsp:sp>
    <dsp:sp modelId="{1199B352-8681-4E8D-A0DA-7E952E0BB1E5}">
      <dsp:nvSpPr>
        <dsp:cNvPr id="0" name=""/>
        <dsp:cNvSpPr/>
      </dsp:nvSpPr>
      <dsp:spPr>
        <a:xfrm rot="10800000">
          <a:off x="0" y="723"/>
          <a:ext cx="9618133" cy="1555499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A </a:t>
          </a:r>
          <a:r>
            <a:rPr lang="en-US" sz="1900" b="1" i="0" kern="1200" baseline="0"/>
            <a:t>scoring model</a:t>
          </a:r>
          <a:r>
            <a:rPr lang="en-US" sz="1900" b="0" i="0" kern="1200" baseline="0"/>
            <a:t> ranks companies by attractiveness:</a:t>
          </a:r>
          <a:endParaRPr lang="en-US" sz="1900" kern="1200"/>
        </a:p>
      </dsp:txBody>
      <dsp:txXfrm rot="-10800000">
        <a:off x="0" y="723"/>
        <a:ext cx="9618133" cy="545980"/>
      </dsp:txXfrm>
    </dsp:sp>
    <dsp:sp modelId="{CA75502B-DFBE-4E00-9F90-D34A25BA821D}">
      <dsp:nvSpPr>
        <dsp:cNvPr id="0" name=""/>
        <dsp:cNvSpPr/>
      </dsp:nvSpPr>
      <dsp:spPr>
        <a:xfrm>
          <a:off x="4696" y="546703"/>
          <a:ext cx="3202913" cy="46509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+2</a:t>
          </a:r>
          <a:r>
            <a:rPr lang="en-US" sz="1500" b="0" i="0" kern="1200" baseline="0"/>
            <a:t>: Founder-owned</a:t>
          </a:r>
          <a:endParaRPr lang="en-US" sz="1500" kern="1200"/>
        </a:p>
      </dsp:txBody>
      <dsp:txXfrm>
        <a:off x="4696" y="546703"/>
        <a:ext cx="3202913" cy="465094"/>
      </dsp:txXfrm>
    </dsp:sp>
    <dsp:sp modelId="{20E1D49C-A38D-4958-A83B-4FDD3ADF82AA}">
      <dsp:nvSpPr>
        <dsp:cNvPr id="0" name=""/>
        <dsp:cNvSpPr/>
      </dsp:nvSpPr>
      <dsp:spPr>
        <a:xfrm>
          <a:off x="3207609" y="546703"/>
          <a:ext cx="3202913" cy="465094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+1</a:t>
          </a:r>
          <a:r>
            <a:rPr lang="en-US" sz="1500" b="0" i="0" kern="1200" baseline="0"/>
            <a:t>: Founder on management team</a:t>
          </a:r>
          <a:endParaRPr lang="en-US" sz="1500" kern="1200"/>
        </a:p>
      </dsp:txBody>
      <dsp:txXfrm>
        <a:off x="3207609" y="546703"/>
        <a:ext cx="3202913" cy="465094"/>
      </dsp:txXfrm>
    </dsp:sp>
    <dsp:sp modelId="{F0BEE4D6-35C7-435A-A904-424C1FF93D16}">
      <dsp:nvSpPr>
        <dsp:cNvPr id="0" name=""/>
        <dsp:cNvSpPr/>
      </dsp:nvSpPr>
      <dsp:spPr>
        <a:xfrm>
          <a:off x="6410523" y="546703"/>
          <a:ext cx="3202913" cy="46509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+1</a:t>
          </a:r>
          <a:r>
            <a:rPr lang="en-US" sz="1500" b="0" i="0" kern="1200" baseline="0"/>
            <a:t>: Not majority acquired</a:t>
          </a:r>
          <a:endParaRPr lang="en-US" sz="1500" kern="1200"/>
        </a:p>
      </dsp:txBody>
      <dsp:txXfrm>
        <a:off x="6410523" y="546703"/>
        <a:ext cx="3202913" cy="4650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60FEDA-F756-4699-AE7E-00573DDADCCF}">
      <dsp:nvSpPr>
        <dsp:cNvPr id="0" name=""/>
        <dsp:cNvSpPr/>
      </dsp:nvSpPr>
      <dsp:spPr>
        <a:xfrm>
          <a:off x="256626" y="654049"/>
          <a:ext cx="1358774" cy="135877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D69F17-8F29-4849-89B4-AD38A8615531}">
      <dsp:nvSpPr>
        <dsp:cNvPr id="0" name=""/>
        <dsp:cNvSpPr/>
      </dsp:nvSpPr>
      <dsp:spPr>
        <a:xfrm>
          <a:off x="541968" y="939392"/>
          <a:ext cx="788089" cy="7880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B6A7BD-5CDB-4051-BC30-554F9E4E5158}">
      <dsp:nvSpPr>
        <dsp:cNvPr id="0" name=""/>
        <dsp:cNvSpPr/>
      </dsp:nvSpPr>
      <dsp:spPr>
        <a:xfrm>
          <a:off x="1906566" y="654049"/>
          <a:ext cx="3202826" cy="1358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Extend analysis to additional PropTech sectors or geographies.</a:t>
          </a:r>
          <a:endParaRPr lang="en-US" sz="1400" kern="1200" dirty="0"/>
        </a:p>
      </dsp:txBody>
      <dsp:txXfrm>
        <a:off x="1906566" y="654049"/>
        <a:ext cx="3202826" cy="1358774"/>
      </dsp:txXfrm>
    </dsp:sp>
    <dsp:sp modelId="{032E6DAF-C854-4071-8F80-AF78AFFD5F8F}">
      <dsp:nvSpPr>
        <dsp:cNvPr id="0" name=""/>
        <dsp:cNvSpPr/>
      </dsp:nvSpPr>
      <dsp:spPr>
        <a:xfrm>
          <a:off x="5667461" y="654049"/>
          <a:ext cx="1358774" cy="13587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1CF4AC-F032-4365-9BF7-AE212B51C3B3}">
      <dsp:nvSpPr>
        <dsp:cNvPr id="0" name=""/>
        <dsp:cNvSpPr/>
      </dsp:nvSpPr>
      <dsp:spPr>
        <a:xfrm>
          <a:off x="5952803" y="939392"/>
          <a:ext cx="788089" cy="7880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FEBBA8-8A9B-4295-9C7A-F792090EC015}">
      <dsp:nvSpPr>
        <dsp:cNvPr id="0" name=""/>
        <dsp:cNvSpPr/>
      </dsp:nvSpPr>
      <dsp:spPr>
        <a:xfrm>
          <a:off x="7317401" y="654049"/>
          <a:ext cx="3202826" cy="1358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Combine with financial performance metrics for deeper evaluation.</a:t>
          </a:r>
          <a:endParaRPr lang="en-US" sz="1400" kern="1200" dirty="0"/>
        </a:p>
      </dsp:txBody>
      <dsp:txXfrm>
        <a:off x="7317401" y="654049"/>
        <a:ext cx="3202826" cy="1358774"/>
      </dsp:txXfrm>
    </dsp:sp>
    <dsp:sp modelId="{A92CB15B-F478-4B17-9359-CBA2539242F6}">
      <dsp:nvSpPr>
        <dsp:cNvPr id="0" name=""/>
        <dsp:cNvSpPr/>
      </dsp:nvSpPr>
      <dsp:spPr>
        <a:xfrm>
          <a:off x="256626" y="2837354"/>
          <a:ext cx="1358774" cy="135877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58536D-DC45-4209-B8AB-D25C5A96DD6F}">
      <dsp:nvSpPr>
        <dsp:cNvPr id="0" name=""/>
        <dsp:cNvSpPr/>
      </dsp:nvSpPr>
      <dsp:spPr>
        <a:xfrm>
          <a:off x="541968" y="3122697"/>
          <a:ext cx="788089" cy="7880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39B7D9-6052-4B64-80AB-3EE67D804FA9}">
      <dsp:nvSpPr>
        <dsp:cNvPr id="0" name=""/>
        <dsp:cNvSpPr/>
      </dsp:nvSpPr>
      <dsp:spPr>
        <a:xfrm>
          <a:off x="1906566" y="2837354"/>
          <a:ext cx="3202826" cy="1358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Use framework as a </a:t>
          </a:r>
          <a:r>
            <a:rPr lang="en-US" sz="1400" b="1" i="0" kern="1200" baseline="0"/>
            <a:t>repeatable due diligence tool</a:t>
          </a:r>
          <a:r>
            <a:rPr lang="en-US" sz="1400" b="0" i="0" kern="1200" baseline="0"/>
            <a:t> for future acquisitions.</a:t>
          </a:r>
          <a:endParaRPr lang="en-US" sz="1400" kern="1200" dirty="0"/>
        </a:p>
      </dsp:txBody>
      <dsp:txXfrm>
        <a:off x="1906566" y="2837354"/>
        <a:ext cx="3202826" cy="1358774"/>
      </dsp:txXfrm>
    </dsp:sp>
    <dsp:sp modelId="{5946C647-03DC-40C2-8483-27A41F63F586}">
      <dsp:nvSpPr>
        <dsp:cNvPr id="0" name=""/>
        <dsp:cNvSpPr/>
      </dsp:nvSpPr>
      <dsp:spPr>
        <a:xfrm>
          <a:off x="5667461" y="2837354"/>
          <a:ext cx="1358774" cy="135877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2E4F37-E98C-47B6-BD55-77142ED8B0E0}">
      <dsp:nvSpPr>
        <dsp:cNvPr id="0" name=""/>
        <dsp:cNvSpPr/>
      </dsp:nvSpPr>
      <dsp:spPr>
        <a:xfrm>
          <a:off x="5952803" y="3122697"/>
          <a:ext cx="788089" cy="78808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3F9118-F316-4FE0-ADF4-A3BAC11306EF}">
      <dsp:nvSpPr>
        <dsp:cNvPr id="0" name=""/>
        <dsp:cNvSpPr/>
      </dsp:nvSpPr>
      <dsp:spPr>
        <a:xfrm>
          <a:off x="7317401" y="2837354"/>
          <a:ext cx="3202826" cy="1358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Leverage stored URLs to build scripts that: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- Extract highly specific details from trusted sources.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- Focus on companies where public info is scarce.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- Generate richer insights into ownership, governance, and investor influence.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endParaRPr lang="en-US" sz="1400" kern="1200" dirty="0"/>
        </a:p>
      </dsp:txBody>
      <dsp:txXfrm>
        <a:off x="7317401" y="2837354"/>
        <a:ext cx="3202826" cy="13587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E48E-BB21-4BF6-899D-F5179CD48B1B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CFAA-B9A5-4DA0-A2F6-F54039360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21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E48E-BB21-4BF6-899D-F5179CD48B1B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CFAA-B9A5-4DA0-A2F6-F54039360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46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E48E-BB21-4BF6-899D-F5179CD48B1B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CFAA-B9A5-4DA0-A2F6-F540393607D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4061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E48E-BB21-4BF6-899D-F5179CD48B1B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CFAA-B9A5-4DA0-A2F6-F54039360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36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E48E-BB21-4BF6-899D-F5179CD48B1B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CFAA-B9A5-4DA0-A2F6-F540393607D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8931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E48E-BB21-4BF6-899D-F5179CD48B1B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CFAA-B9A5-4DA0-A2F6-F54039360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88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E48E-BB21-4BF6-899D-F5179CD48B1B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CFAA-B9A5-4DA0-A2F6-F54039360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35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E48E-BB21-4BF6-899D-F5179CD48B1B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CFAA-B9A5-4DA0-A2F6-F54039360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24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E48E-BB21-4BF6-899D-F5179CD48B1B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CFAA-B9A5-4DA0-A2F6-F54039360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21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E48E-BB21-4BF6-899D-F5179CD48B1B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CFAA-B9A5-4DA0-A2F6-F54039360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2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E48E-BB21-4BF6-899D-F5179CD48B1B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CFAA-B9A5-4DA0-A2F6-F54039360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3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E48E-BB21-4BF6-899D-F5179CD48B1B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CFAA-B9A5-4DA0-A2F6-F54039360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12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E48E-BB21-4BF6-899D-F5179CD48B1B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CFAA-B9A5-4DA0-A2F6-F54039360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70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E48E-BB21-4BF6-899D-F5179CD48B1B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CFAA-B9A5-4DA0-A2F6-F54039360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7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E48E-BB21-4BF6-899D-F5179CD48B1B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CFAA-B9A5-4DA0-A2F6-F54039360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5E48E-BB21-4BF6-899D-F5179CD48B1B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CFAA-B9A5-4DA0-A2F6-F54039360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29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5E48E-BB21-4BF6-899D-F5179CD48B1B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C80CFAA-B9A5-4DA0-A2F6-F54039360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3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70537-F08C-62D5-817F-5E89579C59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8819690" cy="164630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Approach to Analyzing Founder Ownership in </a:t>
            </a:r>
            <a:r>
              <a:rPr lang="en-US" dirty="0" err="1"/>
              <a:t>PropTech</a:t>
            </a:r>
            <a:r>
              <a:rPr lang="en-US" dirty="0"/>
              <a:t> Companies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8BD375-6F02-81D6-F4DA-850298C59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4"/>
            <a:ext cx="8819690" cy="491350"/>
          </a:xfrm>
        </p:spPr>
        <p:txBody>
          <a:bodyPr/>
          <a:lstStyle/>
          <a:p>
            <a:r>
              <a:rPr lang="en-US" dirty="0"/>
              <a:t>Leveraging AI to structure complex company information for Private Equity analysis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C95B369-FDC8-2A64-255D-087FC0B82748}"/>
              </a:ext>
            </a:extLst>
          </p:cNvPr>
          <p:cNvSpPr txBox="1">
            <a:spLocks/>
          </p:cNvSpPr>
          <p:nvPr/>
        </p:nvSpPr>
        <p:spPr>
          <a:xfrm>
            <a:off x="1573569" y="4841441"/>
            <a:ext cx="8819690" cy="4913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Gerardo A. Ferraro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90E97A7-2848-5E26-1076-64CE7C9EA835}"/>
              </a:ext>
            </a:extLst>
          </p:cNvPr>
          <p:cNvSpPr txBox="1">
            <a:spLocks/>
          </p:cNvSpPr>
          <p:nvPr/>
        </p:nvSpPr>
        <p:spPr>
          <a:xfrm>
            <a:off x="1573569" y="4446138"/>
            <a:ext cx="8819690" cy="4913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August 2025</a:t>
            </a:r>
          </a:p>
        </p:txBody>
      </p:sp>
    </p:spTree>
    <p:extLst>
      <p:ext uri="{BB962C8B-B14F-4D97-AF65-F5344CB8AC3E}">
        <p14:creationId xmlns:p14="http://schemas.microsoft.com/office/powerpoint/2010/main" val="1752228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7C5CC-56F2-4E6C-3F92-29F4D7939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566928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D68A537-1E73-087B-0B80-02A72378C5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4039040"/>
              </p:ext>
              <p:ext uri="{E7BDC344-281C-4309-B0C6-D0EE65EED2A8}">
                <p202:designPr xmlns:p202="http://schemas.microsoft.com/office/powerpoint/2020/02/main">
                  <p202:designTagLst>
                    <p202:designTag name="ARCH:1:CLS" val="StackedSequentialRowTable"/>
                  </p202:designTagLst>
                </p202:designPr>
              </p:ext>
            </p:extLst>
          </p:nvPr>
        </p:nvGraphicFramePr>
        <p:xfrm>
          <a:off x="967511" y="1384496"/>
          <a:ext cx="10256977" cy="430925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3148493">
                  <a:extLst>
                    <a:ext uri="{9D8B030D-6E8A-4147-A177-3AD203B41FA5}">
                      <a16:colId xmlns:a16="http://schemas.microsoft.com/office/drawing/2014/main" val="2382735693"/>
                    </a:ext>
                  </a:extLst>
                </a:gridCol>
                <a:gridCol w="7108484">
                  <a:extLst>
                    <a:ext uri="{9D8B030D-6E8A-4147-A177-3AD203B41FA5}">
                      <a16:colId xmlns:a16="http://schemas.microsoft.com/office/drawing/2014/main" val="2506505690"/>
                    </a:ext>
                  </a:extLst>
                </a:gridCol>
              </a:tblGrid>
              <a:tr h="61560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cap="none" spc="0">
                          <a:solidFill>
                            <a:schemeClr val="accent1"/>
                          </a:solidFill>
                        </a:rPr>
                        <a:t>01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Objective of the Exercise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176447"/>
                  </a:ext>
                </a:extLst>
              </a:tr>
              <a:tr h="61560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cap="none" spc="0" dirty="0">
                          <a:solidFill>
                            <a:schemeClr val="accent1"/>
                          </a:solidFill>
                        </a:rPr>
                        <a:t>02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600" b="1" dirty="0"/>
                        <a:t>Data Sources and Preparation</a:t>
                      </a:r>
                      <a:endParaRPr lang="en-US" sz="16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517296"/>
                  </a:ext>
                </a:extLst>
              </a:tr>
              <a:tr h="61560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cap="none" spc="0">
                          <a:solidFill>
                            <a:schemeClr val="accent1"/>
                          </a:solidFill>
                        </a:rPr>
                        <a:t>03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600" b="1" dirty="0"/>
                        <a:t>Step 1 – Company Information Enrichment</a:t>
                      </a:r>
                      <a:endParaRPr lang="en-US" sz="16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0546284"/>
                  </a:ext>
                </a:extLst>
              </a:tr>
              <a:tr h="61560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cap="none" spc="0" dirty="0">
                          <a:solidFill>
                            <a:schemeClr val="accent1"/>
                          </a:solidFill>
                        </a:rPr>
                        <a:t>04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600" b="1" dirty="0"/>
                        <a:t>Step 2 – Structured Private Equity Analysis</a:t>
                      </a:r>
                      <a:endParaRPr lang="en-US" sz="16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5710453"/>
                  </a:ext>
                </a:extLst>
              </a:tr>
              <a:tr h="61560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cap="none" spc="0" dirty="0">
                          <a:solidFill>
                            <a:schemeClr val="accent1"/>
                          </a:solidFill>
                        </a:rPr>
                        <a:t>05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Scoring and Opportunity Assessment</a:t>
                      </a:r>
                      <a:endParaRPr lang="en-US" sz="16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0769825"/>
                  </a:ext>
                </a:extLst>
              </a:tr>
              <a:tr h="61560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cap="none" spc="0" dirty="0">
                          <a:solidFill>
                            <a:schemeClr val="accent1"/>
                          </a:solidFill>
                        </a:rPr>
                        <a:t>06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Outcomes and Insights</a:t>
                      </a:r>
                      <a:endParaRPr lang="en-US" sz="16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028613"/>
                  </a:ext>
                </a:extLst>
              </a:tr>
              <a:tr h="61560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cap="none" spc="0" dirty="0">
                          <a:solidFill>
                            <a:schemeClr val="accent1"/>
                          </a:solidFill>
                        </a:rPr>
                        <a:t>07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600" b="1" dirty="0"/>
                        <a:t>Next Steps</a:t>
                      </a:r>
                      <a:endParaRPr lang="en-US" sz="1600" b="1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2696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6687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C167F9-FEF9-5AD4-A1EC-6DC9388A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Objective of the Exercise</a:t>
            </a:r>
            <a:br>
              <a:rPr lang="en-US" b="1" dirty="0"/>
            </a:br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4894025D-5C57-D8B2-7530-E8FF28606B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4476407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6162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CB5461-F56F-E524-C924-9B3A87FAD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70E091-B42F-4DF4-1A4D-B82F177AC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Data Sources and Preparation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7" name="Rectangle 2">
            <a:extLst>
              <a:ext uri="{FF2B5EF4-FFF2-40B4-BE49-F238E27FC236}">
                <a16:creationId xmlns:a16="http://schemas.microsoft.com/office/drawing/2014/main" id="{BC82E6DC-7414-3402-FC5D-5F20576000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1413780"/>
              </p:ext>
            </p:extLst>
          </p:nvPr>
        </p:nvGraphicFramePr>
        <p:xfrm>
          <a:off x="923827" y="1536569"/>
          <a:ext cx="10197494" cy="4505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7942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3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7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087C6-7849-3A67-FB7D-1F6353350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Step 1: Company Information Enrichment</a:t>
            </a: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CEB7CF6-3F68-78E7-2BB7-BB06F8109A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14821" y="731122"/>
            <a:ext cx="7112560" cy="56637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Each company is queried with AI to gather: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Funding history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Current ownership structure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Board &amp; leadership details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AI compiles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comprehensive narrative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with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inline references to sources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lang="en-US" sz="2400" b="1" dirty="0"/>
              <a:t>All URLs used by AI are stored</a:t>
            </a:r>
            <a:r>
              <a:rPr lang="en-US" sz="2400" dirty="0"/>
              <a:t> → ensures transparency, auditability, and enables future deeper analysis.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Output: An enriched dataset with detailed background for every company.</a:t>
            </a:r>
          </a:p>
        </p:txBody>
      </p:sp>
    </p:spTree>
    <p:extLst>
      <p:ext uri="{BB962C8B-B14F-4D97-AF65-F5344CB8AC3E}">
        <p14:creationId xmlns:p14="http://schemas.microsoft.com/office/powerpoint/2010/main" val="1645302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1CFC24-D0C3-77E4-9EC8-EA4B32FDD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4ADD4752-2D2B-89E0-30C0-CDCD69686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35BFDF8-D791-B05B-49DF-240BE39CD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BD87E66-2F1C-15B4-44AA-A6FDCF0C9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4F9BCE4-0FC0-5B97-E764-A6D231DF2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23">
            <a:extLst>
              <a:ext uri="{FF2B5EF4-FFF2-40B4-BE49-F238E27FC236}">
                <a16:creationId xmlns:a16="http://schemas.microsoft.com/office/drawing/2014/main" id="{5B29694C-FD3F-F338-B0D7-541BA647A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3" name="Rectangle 25">
            <a:extLst>
              <a:ext uri="{FF2B5EF4-FFF2-40B4-BE49-F238E27FC236}">
                <a16:creationId xmlns:a16="http://schemas.microsoft.com/office/drawing/2014/main" id="{609FA4BF-2C37-E2ED-A665-CB66D8394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8A974878-7118-3D09-4A74-59E1542885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7" name="Rectangle 27">
            <a:extLst>
              <a:ext uri="{FF2B5EF4-FFF2-40B4-BE49-F238E27FC236}">
                <a16:creationId xmlns:a16="http://schemas.microsoft.com/office/drawing/2014/main" id="{C97A8656-3D0B-18FA-65CC-EDC2E1C4F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3AE988E0-BD37-5AC4-0CFD-A3456F6C25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A4EB2A-957C-2C5C-26EF-378878607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Step 2: Structured Private Equity Analysis</a:t>
            </a: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44348FF7-D310-8F27-7C42-BEB877703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EF32B02-DCB3-F119-110A-6CBBFC9261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81045" y="565924"/>
            <a:ext cx="7365384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then converts the narrative into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structured format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Founder ownership status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Founder presence on management/board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Investor details &amp; board composition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Acquisition history</a:t>
            </a: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400" dirty="0"/>
              <a:t>Source URLs are preserved so analysts can </a:t>
            </a:r>
            <a:r>
              <a:rPr lang="en-US" sz="2400" b="1" dirty="0"/>
              <a:t>cross-check facts</a:t>
            </a:r>
            <a:r>
              <a:rPr lang="en-US" sz="2400" dirty="0"/>
              <a:t> and build </a:t>
            </a:r>
            <a:r>
              <a:rPr lang="en-US" sz="2400" b="1" dirty="0"/>
              <a:t>new automated scripts</a:t>
            </a:r>
            <a:r>
              <a:rPr lang="en-US" sz="2400" dirty="0"/>
              <a:t> for investor trends, board influence, etc.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Output: A standardized dataset where every company has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same comparable fields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0907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007BA-BCCC-03F5-E15C-A55A2CED5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/>
              <a:t>Scoring and Opportunity Assessment</a:t>
            </a:r>
            <a:endParaRPr lang="en-US" dirty="0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30" name="Rectangle 1">
            <a:extLst>
              <a:ext uri="{FF2B5EF4-FFF2-40B4-BE49-F238E27FC236}">
                <a16:creationId xmlns:a16="http://schemas.microsoft.com/office/drawing/2014/main" id="{5DE216B5-7183-B237-ECE7-B2521938D0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4283348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899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D46BB5-EC63-90FB-26DB-432F033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Outcomes and Insights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9B79155-D45C-3DC4-C350-985BCCBB97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97216" y="865738"/>
            <a:ext cx="6717450" cy="51756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Structured visibility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into company ownership and governance.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Automated research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reduces manual work and speeds up analysis.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Comparable metrics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enable prioritization across the portfolio.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b="1" dirty="0"/>
              <a:t>Example insights – Private Equity Opportunities</a:t>
            </a:r>
            <a:r>
              <a:rPr lang="en-US" sz="2400" dirty="0"/>
              <a:t>: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Identification of </a:t>
            </a:r>
            <a:r>
              <a:rPr lang="en-US" sz="2200" b="1" dirty="0"/>
              <a:t>founder-owned businesses</a:t>
            </a:r>
            <a:r>
              <a:rPr lang="en-US" sz="2200" dirty="0"/>
              <a:t> that may be more open to exit strategies.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Companies with </a:t>
            </a:r>
            <a:r>
              <a:rPr lang="en-US" sz="2200" b="1" dirty="0"/>
              <a:t>strong governance but no majority acquisition</a:t>
            </a:r>
            <a:r>
              <a:rPr lang="en-US" sz="2200" dirty="0"/>
              <a:t> — attractive buyout candidates.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Firms where </a:t>
            </a:r>
            <a:r>
              <a:rPr lang="en-US" sz="2200" b="1" dirty="0"/>
              <a:t>investor influence is high</a:t>
            </a:r>
            <a:r>
              <a:rPr lang="en-US" sz="2200" dirty="0"/>
              <a:t>, signaling potential for secondary transactions.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200" b="1" dirty="0"/>
              <a:t>High-opportunity targets</a:t>
            </a:r>
            <a:r>
              <a:rPr lang="en-US" sz="2200" dirty="0"/>
              <a:t> surfaced quickly through scoring (High/Medium/Low).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9238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070286-2327-4A02-2453-BBF072FE4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/>
              <a:t>Next Steps</a:t>
            </a:r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09FBD750-896E-DD97-87C8-1BF1442196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0896442"/>
              </p:ext>
            </p:extLst>
          </p:nvPr>
        </p:nvGraphicFramePr>
        <p:xfrm>
          <a:off x="707573" y="1191846"/>
          <a:ext cx="10776854" cy="4850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75154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</TotalTime>
  <Words>512</Words>
  <Application>Microsoft Office PowerPoint</Application>
  <PresentationFormat>Widescreen</PresentationFormat>
  <Paragraphs>85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Approach to Analyzing Founder Ownership in PropTech Companies</vt:lpstr>
      <vt:lpstr>Agenda</vt:lpstr>
      <vt:lpstr>Objective of the Exercise </vt:lpstr>
      <vt:lpstr>Data Sources and Preparation</vt:lpstr>
      <vt:lpstr>Step 1: Company Information Enrichment</vt:lpstr>
      <vt:lpstr>Step 2: Structured Private Equity Analysis</vt:lpstr>
      <vt:lpstr>Scoring and Opportunity Assessment</vt:lpstr>
      <vt:lpstr>Outcomes and Insights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Ferraro, Gerardo</dc:creator>
  <cp:lastModifiedBy>Ferraro, Gerardo</cp:lastModifiedBy>
  <cp:revision>5</cp:revision>
  <dcterms:created xsi:type="dcterms:W3CDTF">2025-08-22T00:33:18Z</dcterms:created>
  <dcterms:modified xsi:type="dcterms:W3CDTF">2025-08-22T03:32:30Z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7d721ce-65e0-4caf-a503-75114c3e06ab_Enabled">
    <vt:lpwstr>true</vt:lpwstr>
  </property>
  <property fmtid="{D5CDD505-2E9C-101B-9397-08002B2CF9AE}" pid="3" name="MSIP_Label_07d721ce-65e0-4caf-a503-75114c3e06ab_SetDate">
    <vt:lpwstr>2025-08-22T01:05:10Z</vt:lpwstr>
  </property>
  <property fmtid="{D5CDD505-2E9C-101B-9397-08002B2CF9AE}" pid="4" name="MSIP_Label_07d721ce-65e0-4caf-a503-75114c3e06ab_Method">
    <vt:lpwstr>Standard</vt:lpwstr>
  </property>
  <property fmtid="{D5CDD505-2E9C-101B-9397-08002B2CF9AE}" pid="5" name="MSIP_Label_07d721ce-65e0-4caf-a503-75114c3e06ab_Name">
    <vt:lpwstr>Client Data_0</vt:lpwstr>
  </property>
  <property fmtid="{D5CDD505-2E9C-101B-9397-08002B2CF9AE}" pid="6" name="MSIP_Label_07d721ce-65e0-4caf-a503-75114c3e06ab_SiteId">
    <vt:lpwstr>cf55ce10-837b-42cd-8154-e9a4dbd18039</vt:lpwstr>
  </property>
  <property fmtid="{D5CDD505-2E9C-101B-9397-08002B2CF9AE}" pid="7" name="MSIP_Label_07d721ce-65e0-4caf-a503-75114c3e06ab_ActionId">
    <vt:lpwstr>f2472b9c-ddd3-4ac1-9abf-7125213efad3</vt:lpwstr>
  </property>
  <property fmtid="{D5CDD505-2E9C-101B-9397-08002B2CF9AE}" pid="8" name="MSIP_Label_07d721ce-65e0-4caf-a503-75114c3e06ab_ContentBits">
    <vt:lpwstr>0</vt:lpwstr>
  </property>
  <property fmtid="{D5CDD505-2E9C-101B-9397-08002B2CF9AE}" pid="9" name="MSIP_Label_07d721ce-65e0-4caf-a503-75114c3e06ab_Tag">
    <vt:lpwstr>10, 3, 0, 1</vt:lpwstr>
  </property>
</Properties>
</file>