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2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7C0D3-8A4B-4AC2-B4E2-7FB58D648C32}" v="3" dt="2020-12-03T10:52:02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76" autoAdjust="0"/>
    <p:restoredTop sz="94671" autoAdjust="0"/>
  </p:normalViewPr>
  <p:slideViewPr>
    <p:cSldViewPr>
      <p:cViewPr varScale="1">
        <p:scale>
          <a:sx n="108" d="100"/>
          <a:sy n="108" d="100"/>
        </p:scale>
        <p:origin x="220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haib Mehmood" userId="S::sp17-bse-028@ciit-attock.edu.pk::905e47ed-4731-4589-9a46-360af844fb06" providerId="AD" clId="Web-{03F7C0D3-8A4B-4AC2-B4E2-7FB58D648C32}"/>
    <pc:docChg chg="modSld">
      <pc:chgData name="Sohaib Mehmood" userId="S::sp17-bse-028@ciit-attock.edu.pk::905e47ed-4731-4589-9a46-360af844fb06" providerId="AD" clId="Web-{03F7C0D3-8A4B-4AC2-B4E2-7FB58D648C32}" dt="2020-12-03T10:52:02.374" v="2" actId="1076"/>
      <pc:docMkLst>
        <pc:docMk/>
      </pc:docMkLst>
      <pc:sldChg chg="modSp">
        <pc:chgData name="Sohaib Mehmood" userId="S::sp17-bse-028@ciit-attock.edu.pk::905e47ed-4731-4589-9a46-360af844fb06" providerId="AD" clId="Web-{03F7C0D3-8A4B-4AC2-B4E2-7FB58D648C32}" dt="2020-12-03T10:52:02.374" v="2" actId="1076"/>
        <pc:sldMkLst>
          <pc:docMk/>
          <pc:sldMk cId="0" sldId="257"/>
        </pc:sldMkLst>
        <pc:picChg chg="mod">
          <ac:chgData name="Sohaib Mehmood" userId="S::sp17-bse-028@ciit-attock.edu.pk::905e47ed-4731-4589-9a46-360af844fb06" providerId="AD" clId="Web-{03F7C0D3-8A4B-4AC2-B4E2-7FB58D648C32}" dt="2020-12-03T10:52:02.374" v="2" actId="1076"/>
          <ac:picMkLst>
            <pc:docMk/>
            <pc:sldMk cId="0" sldId="257"/>
            <ac:picMk id="3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79425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A6BA74D9-E476-44A1-B65F-A32779AD8FFA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90"/>
            <a:ext cx="3170238" cy="479425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90"/>
            <a:ext cx="3170238" cy="479425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B2573D49-D9F1-4E83-AAAB-581D83FF9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59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101214" tIns="50607" rIns="101214" bIns="50607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101214" tIns="50607" rIns="101214" bIns="50607" rtlCol="0"/>
          <a:lstStyle>
            <a:lvl1pPr algn="r">
              <a:defRPr sz="1400"/>
            </a:lvl1pPr>
          </a:lstStyle>
          <a:p>
            <a:fld id="{8DAFDBBF-1A0D-4678-9F22-F5CE9BFE17A0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1214" tIns="50607" rIns="101214" bIns="5060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101214" tIns="50607" rIns="101214" bIns="5060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101214" tIns="50607" rIns="101214" bIns="50607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101214" tIns="50607" rIns="101214" bIns="50607" rtlCol="0" anchor="b"/>
          <a:lstStyle>
            <a:lvl1pPr algn="r">
              <a:defRPr sz="1400"/>
            </a:lvl1pPr>
          </a:lstStyle>
          <a:p>
            <a:fld id="{1BB2EE91-2DE7-4F8C-8980-2F0CDFCB7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BE607-0E67-4A80-90A5-A9A775D7C51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9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8865-AC8C-43A7-9CFB-C31998A53B40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A887-5F89-4BB4-A11E-410799398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8865-AC8C-43A7-9CFB-C31998A53B40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A887-5F89-4BB4-A11E-410799398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8865-AC8C-43A7-9CFB-C31998A53B40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A887-5F89-4BB4-A11E-410799398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8865-AC8C-43A7-9CFB-C31998A53B40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A887-5F89-4BB4-A11E-410799398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8865-AC8C-43A7-9CFB-C31998A53B40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A887-5F89-4BB4-A11E-410799398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8865-AC8C-43A7-9CFB-C31998A53B40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A887-5F89-4BB4-A11E-410799398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8865-AC8C-43A7-9CFB-C31998A53B40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A887-5F89-4BB4-A11E-410799398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8865-AC8C-43A7-9CFB-C31998A53B40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A887-5F89-4BB4-A11E-410799398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8865-AC8C-43A7-9CFB-C31998A53B40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A887-5F89-4BB4-A11E-410799398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8865-AC8C-43A7-9CFB-C31998A53B40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A887-5F89-4BB4-A11E-410799398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8865-AC8C-43A7-9CFB-C31998A53B40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A887-5F89-4BB4-A11E-410799398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E8865-AC8C-43A7-9CFB-C31998A53B40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9A887-5F89-4BB4-A11E-410799398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hyperlink" Target="mailto:shiraz.kamran729@gmail.com" TargetMode="Externa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11" Type="http://schemas.openxmlformats.org/officeDocument/2006/relationships/image" Target="../media/image6.png"/><Relationship Id="rId5" Type="http://schemas.openxmlformats.org/officeDocument/2006/relationships/hyperlink" Target="mailto:46usama@gmail.com" TargetMode="Externa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hyperlink" Target="mailto:ubaidkhan3081@gmail.com" TargetMode="External"/><Relationship Id="rId9" Type="http://schemas.openxmlformats.org/officeDocument/2006/relationships/image" Target="../media/image4.jpe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7704" y="0"/>
            <a:ext cx="7473896" cy="1009142"/>
          </a:xfr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baseline="30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COMMUNITY SERVICE PROVIDER</a:t>
            </a:r>
            <a:br>
              <a:rPr lang="en-US" sz="3200" b="1" baseline="30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baseline="30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Final Year Project (2017-2021)</a:t>
            </a:r>
            <a:br>
              <a:rPr lang="en-US" sz="1600" b="1" baseline="30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400" b="1" baseline="30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Department of Computer Science</a:t>
            </a:r>
            <a:br>
              <a:rPr lang="en-US" sz="1400" b="1" baseline="30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400" b="1" baseline="30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COMSATS University Islamabad, Attock Campus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165" y="926899"/>
            <a:ext cx="2057400" cy="593110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3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900" i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>
              <a:tabLst>
                <a:tab pos="57150" algn="l"/>
              </a:tabLst>
            </a:pP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Life is getting busier and busier day by day. Managing daily life needs has become quite a painful thing. The time factor gets tighter and tighter every day which can cause serious issues in a person’s life. It can also affect his health too. </a:t>
            </a:r>
          </a:p>
          <a:p>
            <a:pPr marL="0" marR="0" algn="just">
              <a:tabLst>
                <a:tab pos="57150" algn="l"/>
              </a:tabLst>
            </a:pP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Nowadays, there is a growing trend of building Town Communities in Pakistan. Even though, a town has a lot of privileges for its members, still it fails to provide these facilities in an easy and time-saving manner.  </a:t>
            </a:r>
          </a:p>
          <a:p>
            <a:pPr marL="0" marR="0" algn="just">
              <a:tabLst>
                <a:tab pos="57150" algn="l"/>
              </a:tabLst>
            </a:pP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main aim of </a:t>
            </a:r>
            <a:r>
              <a:rPr lang="en-US" sz="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Community Service Provider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is to provide a specific town’s members the fast and easy access of its privileges (shopping, town bills, services, reserving a ride and putting complaints online). </a:t>
            </a:r>
            <a:endParaRPr lang="en-US" sz="800" b="1" dirty="0">
              <a:solidFill>
                <a:srgbClr val="EEECE1">
                  <a:lumMod val="1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tabLst>
                <a:tab pos="57150" algn="l"/>
              </a:tabLst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1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tabLst>
                <a:tab pos="57150" algn="l"/>
              </a:tabLst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Motivations</a:t>
            </a:r>
          </a:p>
          <a:p>
            <a:pPr marL="171450" marR="0" indent="-171450" algn="just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57150" algn="l"/>
              </a:tabLst>
            </a:pP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rovide easy and fast access of daily life services.</a:t>
            </a:r>
          </a:p>
          <a:p>
            <a:pPr marL="171450" marR="0" indent="-171450" algn="just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57150" algn="l"/>
              </a:tabLst>
            </a:pP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Provide a sophisticated yet a user-friendly management system.</a:t>
            </a:r>
          </a:p>
          <a:p>
            <a:pPr marL="171450" marR="0" indent="-171450" algn="just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57150" algn="l"/>
              </a:tabLst>
            </a:pP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Create job and business opportunities.</a:t>
            </a:r>
          </a:p>
          <a:p>
            <a:pPr marR="0" algn="just">
              <a:lnSpc>
                <a:spcPct val="115000"/>
              </a:lnSpc>
              <a:tabLst>
                <a:tab pos="57150" algn="l"/>
              </a:tabLst>
            </a:pPr>
            <a:endParaRPr lang="en-US" sz="800" dirty="0">
              <a:solidFill>
                <a:schemeClr val="tx1"/>
              </a:solidFill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Background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800" b="1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 Service Provider </a:t>
            </a:r>
            <a:r>
              <a:rPr lang="en-US" sz="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cross platform application that is developed and customized for a specific town to provide daily life services to its users in one application. It’s a targeted ecommerce application specific for a town that provides its user with the services of,</a:t>
            </a:r>
          </a:p>
          <a:p>
            <a:pPr marL="171450" indent="-1714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Booking</a:t>
            </a:r>
          </a:p>
          <a:p>
            <a:pPr marL="171450" indent="-1714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Shopping</a:t>
            </a:r>
          </a:p>
          <a:p>
            <a:pPr marL="171450" indent="-1714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Service Hiring</a:t>
            </a:r>
          </a:p>
          <a:p>
            <a:pPr marL="171450" indent="-1714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Billing</a:t>
            </a:r>
          </a:p>
          <a:p>
            <a:pPr marL="171450" indent="-1714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Complaints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defRPr/>
            </a:pPr>
            <a:endParaRPr lang="en-US" sz="14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075446" y="926899"/>
            <a:ext cx="2819400" cy="59311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lvl="2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884048" y="926898"/>
            <a:ext cx="2126351" cy="434332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171450" indent="-17145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End Website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defRPr/>
            </a:pP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300"/>
              </a:spcBef>
              <a:spcAft>
                <a:spcPts val="300"/>
              </a:spcAft>
              <a:defRPr/>
            </a:pPr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300"/>
              </a:spcBef>
              <a:spcAft>
                <a:spcPts val="300"/>
              </a:spcAft>
              <a:defRPr/>
            </a:pP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spcBef>
                <a:spcPts val="300"/>
              </a:spcBef>
              <a:spcAft>
                <a:spcPts val="300"/>
              </a:spcAft>
              <a:defRPr/>
            </a:pP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algn="ctr">
              <a:spcBef>
                <a:spcPts val="300"/>
              </a:spcBef>
              <a:spcAft>
                <a:spcPts val="300"/>
              </a:spcAft>
              <a:defRPr/>
            </a:pPr>
            <a:endParaRPr lang="en-US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algn="ctr">
              <a:spcBef>
                <a:spcPts val="300"/>
              </a:spcBef>
              <a:spcAft>
                <a:spcPts val="300"/>
              </a:spcAft>
              <a:defRPr/>
            </a:pPr>
            <a:endParaRPr lang="en-US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algn="ctr">
              <a:spcBef>
                <a:spcPts val="300"/>
              </a:spcBef>
              <a:spcAft>
                <a:spcPts val="300"/>
              </a:spcAft>
              <a:defRPr/>
            </a:pPr>
            <a:endParaRPr lang="en-US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en-US" sz="800" dirty="0"/>
          </a:p>
          <a:p>
            <a:pPr lvl="0"/>
            <a:endParaRPr lang="en-US" sz="12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010400" y="914400"/>
            <a:ext cx="2133600" cy="435582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lvl="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defRPr/>
            </a:pPr>
            <a:endParaRPr lang="en-US" sz="1200" dirty="0">
              <a:solidFill>
                <a:srgbClr val="EEECE1">
                  <a:lumMod val="1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defRPr/>
            </a:pPr>
            <a:endParaRPr lang="en-US" sz="1200" dirty="0">
              <a:solidFill>
                <a:srgbClr val="EEECE1">
                  <a:lumMod val="1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defRPr/>
            </a:pPr>
            <a:endParaRPr lang="en-US" sz="1200" dirty="0">
              <a:solidFill>
                <a:srgbClr val="EEECE1">
                  <a:lumMod val="1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defRPr/>
            </a:pPr>
            <a:endParaRPr lang="en-US" sz="1200" dirty="0">
              <a:solidFill>
                <a:srgbClr val="EEECE1">
                  <a:lumMod val="1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defRPr/>
            </a:pPr>
            <a:endParaRPr lang="en-US" sz="1200" dirty="0">
              <a:solidFill>
                <a:srgbClr val="EEECE1">
                  <a:lumMod val="1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defRPr/>
            </a:pPr>
            <a:endParaRPr lang="en-US" sz="1200" dirty="0">
              <a:solidFill>
                <a:srgbClr val="EEECE1">
                  <a:lumMod val="10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882815" y="5270227"/>
            <a:ext cx="4261185" cy="158777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lvl="0" algn="ctr">
              <a:spcBef>
                <a:spcPts val="600"/>
              </a:spcBef>
              <a:defRPr/>
            </a:pP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</a:p>
          <a:p>
            <a:pPr lvl="0" algn="ctr">
              <a:spcBef>
                <a:spcPts val="600"/>
              </a:spcBef>
              <a:defRPr/>
            </a:pPr>
            <a:endParaRPr lang="en-US" sz="900" b="1" dirty="0">
              <a:solidFill>
                <a:schemeClr val="bg2">
                  <a:lumMod val="10000"/>
                </a:schemeClr>
              </a:solidFill>
              <a:latin typeface="+mj-lt"/>
              <a:cs typeface="Arial" pitchFamily="34" charset="0"/>
            </a:endParaRPr>
          </a:p>
          <a:p>
            <a:pPr lvl="0" algn="ctr">
              <a:spcBef>
                <a:spcPts val="600"/>
              </a:spcBef>
              <a:defRPr/>
            </a:pPr>
            <a:endParaRPr lang="en-US" sz="900" b="1" dirty="0">
              <a:solidFill>
                <a:schemeClr val="bg2">
                  <a:lumMod val="10000"/>
                </a:schemeClr>
              </a:solidFill>
              <a:latin typeface="+mj-lt"/>
              <a:cs typeface="Arial" pitchFamily="34" charset="0"/>
            </a:endParaRPr>
          </a:p>
          <a:p>
            <a:pPr lvl="0" algn="ctr">
              <a:spcBef>
                <a:spcPts val="600"/>
              </a:spcBef>
              <a:defRPr/>
            </a:pPr>
            <a:r>
              <a:rPr lang="en-US" sz="900" b="1" dirty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SHERAZ KAMRAN</a:t>
            </a:r>
            <a:r>
              <a:rPr lang="en-US" sz="900" b="1" i="1" dirty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	                    </a:t>
            </a:r>
            <a:r>
              <a:rPr lang="en-US" sz="900" b="1" dirty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UBAID UR REHMAN</a:t>
            </a:r>
            <a:r>
              <a:rPr lang="en-US" sz="9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  <a:hlinkClick r:id="rId3"/>
              </a:rPr>
              <a:t> </a:t>
            </a:r>
            <a:r>
              <a:rPr lang="en-US" sz="9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                    </a:t>
            </a:r>
            <a:r>
              <a:rPr lang="en-US" sz="900" b="1" dirty="0">
                <a:solidFill>
                  <a:srgbClr val="EEECE1">
                    <a:lumMod val="10000"/>
                  </a:srgbClr>
                </a:solidFill>
                <a:latin typeface="Calibri"/>
                <a:cs typeface="Arial" pitchFamily="34" charset="0"/>
              </a:rPr>
              <a:t>M. USAMA MALIK</a:t>
            </a:r>
            <a:endParaRPr kumimoji="0" lang="en-US" sz="900" b="1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  <a:hlinkClick r:id="rId3"/>
              </a:rPr>
              <a:t>  shiraz</a:t>
            </a:r>
            <a:r>
              <a:rPr lang="en-US" sz="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  <a:hlinkClick r:id="rId3"/>
              </a:rPr>
              <a:t>.kamran729@gmail.</a:t>
            </a:r>
            <a:r>
              <a:rPr lang="en-US" sz="800" i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  <a:hlinkClick r:id="rId3"/>
              </a:rPr>
              <a:t>com</a:t>
            </a:r>
            <a:r>
              <a:rPr lang="en-US" sz="800" i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           </a:t>
            </a:r>
            <a:r>
              <a:rPr lang="en-US" sz="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  <a:hlinkClick r:id="rId4"/>
              </a:rPr>
              <a:t>ubaidkhan3081@gmail.</a:t>
            </a:r>
            <a:r>
              <a:rPr lang="en-US" sz="800" i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  <a:hlinkClick r:id="rId4"/>
              </a:rPr>
              <a:t>com</a:t>
            </a:r>
            <a:r>
              <a:rPr lang="en-US" sz="800" i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              </a:t>
            </a:r>
            <a:r>
              <a:rPr lang="en-US" sz="800" i="1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  <a:cs typeface="Arial" pitchFamily="34" charset="0"/>
                <a:hlinkClick r:id="rId5"/>
              </a:rPr>
              <a:t>46usama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cs typeface="Arial" pitchFamily="34" charset="0"/>
                <a:hlinkClick r:id="rId5"/>
              </a:rPr>
              <a:t>@gmail.com</a:t>
            </a:r>
            <a:endParaRPr lang="en-US" sz="800" i="1" dirty="0">
              <a:solidFill>
                <a:srgbClr val="1F497D">
                  <a:lumMod val="60000"/>
                  <a:lumOff val="40000"/>
                </a:srgbClr>
              </a:solidFill>
              <a:latin typeface="Calibri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i="1" noProof="0" dirty="0">
              <a:solidFill>
                <a:srgbClr val="1F497D">
                  <a:lumMod val="60000"/>
                  <a:lumOff val="40000"/>
                </a:srgbClr>
              </a:solidFill>
              <a:latin typeface="Calibri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Supervisor</a:t>
            </a:r>
            <a:r>
              <a:rPr kumimoji="0" lang="en-US" sz="10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: </a:t>
            </a: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Mr. Muhammad Kamran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1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1" dirty="0">
                <a:solidFill>
                  <a:schemeClr val="tx1"/>
                </a:solidFill>
                <a:latin typeface="+mj-lt"/>
                <a:cs typeface="Arial" pitchFamily="34" charset="0"/>
              </a:rPr>
              <a:t>			    </a:t>
            </a:r>
            <a:endParaRPr lang="en-US" sz="900" i="1" dirty="0">
              <a:solidFill>
                <a:schemeClr val="bg2">
                  <a:lumMod val="1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64428" y="4550849"/>
            <a:ext cx="2820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74564" y="4838343"/>
            <a:ext cx="28022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reservation.</a:t>
            </a: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Availing (renting) vehicles. </a:t>
            </a: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Ordering a meal or fast food online.</a:t>
            </a: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hiring of services of the town.</a:t>
            </a: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payment of bills.</a:t>
            </a: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Complaints of any sort.</a:t>
            </a: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unnecessary cost and time spent on going to market.</a:t>
            </a: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and development of efficiently working software.</a:t>
            </a: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Availing the Business opportunity.</a:t>
            </a:r>
          </a:p>
          <a:p>
            <a:pPr>
              <a:defRPr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1000" dirty="0"/>
          </a:p>
          <a:p>
            <a:pPr lvl="0"/>
            <a:endParaRPr lang="en-GB" sz="1200" dirty="0"/>
          </a:p>
          <a:p>
            <a:pPr lvl="0"/>
            <a:endParaRPr lang="en-US" sz="12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7004385" y="883648"/>
            <a:ext cx="2133600" cy="2359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just"/>
            <a:r>
              <a:rPr lang="en-US" sz="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Service Provider 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cross platform full fledge application that provide daily life services and service management services under a single platform. Some of these services include online shopping, booking, service hiring, paying bills etc. It is targeted towards Communities and towns and saves a lot of time and cost of its users. Advanced and latest tools and technologies are adopted to design and develop the project of such sale as well as a lot of effort and passion. The system is tested continuously to make it a reliable and quality product.  The aim is to provide convenience to the users and managers alike in their daily life affairs and businesses, respectively. </a:t>
            </a:r>
            <a:endParaRPr lang="en-US" sz="8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79808" y="2561643"/>
            <a:ext cx="2139616" cy="244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End Android App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004385" y="3371077"/>
            <a:ext cx="2120555" cy="1690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300"/>
              </a:spcBef>
              <a:spcAft>
                <a:spcPts val="300"/>
              </a:spcAft>
              <a:defRPr/>
            </a:pPr>
            <a:endParaRPr lang="en-US" sz="1400" b="1" dirty="0">
              <a:latin typeface="Arial" pitchFamily="34" charset="0"/>
              <a:cs typeface="Arial" pitchFamily="34" charset="0"/>
            </a:endParaRPr>
          </a:p>
          <a:p>
            <a:pPr lvl="0" algn="ctr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</a:t>
            </a:r>
          </a:p>
          <a:p>
            <a:pPr marL="171450" lvl="0" indent="-1714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modify and introduce new features in the system.</a:t>
            </a: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it available on all OS platforms.</a:t>
            </a: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introduce digitalized solutions for other problems tackled traditionally in a community.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1" y="0"/>
            <a:ext cx="971746" cy="914397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7EEDF2A7-3E5D-416B-9AEA-93CEE798954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651" y="1528377"/>
            <a:ext cx="323853" cy="311034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CCE1E933-EB8F-4B5A-B366-E1CE942E372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425" y="2283818"/>
            <a:ext cx="388093" cy="388093"/>
          </a:xfrm>
          <a:prstGeom prst="rect">
            <a:avLst/>
          </a:prstGeom>
        </p:spPr>
      </p:pic>
      <p:pic>
        <p:nvPicPr>
          <p:cNvPr id="25" name="Picture 24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FB4A907D-A767-4427-BC0B-A4AEA2C375C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176" y="2222949"/>
            <a:ext cx="458746" cy="458746"/>
          </a:xfrm>
          <a:prstGeom prst="rect">
            <a:avLst/>
          </a:prstGeom>
        </p:spPr>
      </p:pic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7D2C7DE0-F59A-42F6-A943-107C55E441D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061" y="3153938"/>
            <a:ext cx="310755" cy="31075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FA3F22F-1913-4343-A5CC-30DC03D5851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562" y="1513363"/>
            <a:ext cx="411249" cy="411249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DCCB61E4-E91D-466C-A41F-C616F88FB91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915" y="2236898"/>
            <a:ext cx="388093" cy="38809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extLst>
              <a:ext uri="{FF2B5EF4-FFF2-40B4-BE49-F238E27FC236}">
                <a16:creationId xmlns:a16="http://schemas.microsoft.com/office/drawing/2014/main" id="{022595C1-D04A-43FF-A414-540504779D4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549" y="3153938"/>
            <a:ext cx="310755" cy="310755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EDBA14-6355-4CBD-AB4E-BE167E9EBF7D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2462102" y="1912213"/>
            <a:ext cx="146385" cy="298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5FBA258-D2F6-484F-86A9-69C1ADE0F5F8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065164" y="1912213"/>
            <a:ext cx="110971" cy="2809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912F8CF-D7AE-4BC0-B716-1D29EB53C1E4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2954874" y="2863597"/>
            <a:ext cx="198418" cy="2840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4536F20-F225-42E0-91AB-51A03BAF7721}"/>
              </a:ext>
            </a:extLst>
          </p:cNvPr>
          <p:cNvCxnSpPr>
            <a:cxnSpLocks/>
          </p:cNvCxnSpPr>
          <p:nvPr/>
        </p:nvCxnSpPr>
        <p:spPr>
          <a:xfrm flipV="1">
            <a:off x="4261915" y="2774987"/>
            <a:ext cx="194046" cy="3727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1ECE9C-B227-4355-A1C7-D67A72E36133}"/>
              </a:ext>
            </a:extLst>
          </p:cNvPr>
          <p:cNvCxnSpPr>
            <a:cxnSpLocks/>
          </p:cNvCxnSpPr>
          <p:nvPr/>
        </p:nvCxnSpPr>
        <p:spPr>
          <a:xfrm flipV="1">
            <a:off x="3708463" y="3590418"/>
            <a:ext cx="275055" cy="2669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024DC2-E736-490E-9027-F663996AFBA9}"/>
              </a:ext>
            </a:extLst>
          </p:cNvPr>
          <p:cNvCxnSpPr>
            <a:cxnSpLocks/>
          </p:cNvCxnSpPr>
          <p:nvPr/>
        </p:nvCxnSpPr>
        <p:spPr>
          <a:xfrm>
            <a:off x="2967847" y="3611486"/>
            <a:ext cx="274252" cy="2267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20C81C-A2C1-4C92-8611-25815FD07AB3}"/>
              </a:ext>
            </a:extLst>
          </p:cNvPr>
          <p:cNvCxnSpPr>
            <a:cxnSpLocks/>
          </p:cNvCxnSpPr>
          <p:nvPr/>
        </p:nvCxnSpPr>
        <p:spPr>
          <a:xfrm>
            <a:off x="2474761" y="2822134"/>
            <a:ext cx="195757" cy="3023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6AEFA68-9A21-476B-A348-64EAE481183B}"/>
              </a:ext>
            </a:extLst>
          </p:cNvPr>
          <p:cNvCxnSpPr>
            <a:cxnSpLocks/>
          </p:cNvCxnSpPr>
          <p:nvPr/>
        </p:nvCxnSpPr>
        <p:spPr>
          <a:xfrm>
            <a:off x="4349521" y="1899326"/>
            <a:ext cx="162756" cy="2938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A3524B7-75F1-429E-A35B-C53D61FB2ACC}"/>
              </a:ext>
            </a:extLst>
          </p:cNvPr>
          <p:cNvSpPr txBox="1"/>
          <p:nvPr/>
        </p:nvSpPr>
        <p:spPr>
          <a:xfrm>
            <a:off x="2608487" y="1796797"/>
            <a:ext cx="4566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53C38F-4700-47E2-934B-9937AC70D12D}"/>
              </a:ext>
            </a:extLst>
          </p:cNvPr>
          <p:cNvSpPr txBox="1"/>
          <p:nvPr/>
        </p:nvSpPr>
        <p:spPr>
          <a:xfrm>
            <a:off x="3797466" y="1878446"/>
            <a:ext cx="6221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41A5FA-5DED-4B56-BD48-C50E0A4BA4C7}"/>
              </a:ext>
            </a:extLst>
          </p:cNvPr>
          <p:cNvSpPr txBox="1"/>
          <p:nvPr/>
        </p:nvSpPr>
        <p:spPr>
          <a:xfrm>
            <a:off x="2194718" y="2591897"/>
            <a:ext cx="6250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ECF098-7AC7-479C-A7A4-982EC087D457}"/>
              </a:ext>
            </a:extLst>
          </p:cNvPr>
          <p:cNvSpPr txBox="1"/>
          <p:nvPr/>
        </p:nvSpPr>
        <p:spPr>
          <a:xfrm>
            <a:off x="2895600" y="2632765"/>
            <a:ext cx="5153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FF1AF5F-B11B-442E-A0B1-9046A7291618}"/>
              </a:ext>
            </a:extLst>
          </p:cNvPr>
          <p:cNvSpPr txBox="1"/>
          <p:nvPr/>
        </p:nvSpPr>
        <p:spPr>
          <a:xfrm>
            <a:off x="2532490" y="3380654"/>
            <a:ext cx="6250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49DAF8-5C2A-447E-9D35-35CDDC79FD15}"/>
              </a:ext>
            </a:extLst>
          </p:cNvPr>
          <p:cNvSpPr txBox="1"/>
          <p:nvPr/>
        </p:nvSpPr>
        <p:spPr>
          <a:xfrm>
            <a:off x="3892036" y="3371078"/>
            <a:ext cx="564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4ADFC4-5C72-4602-A6D5-53570B705DCA}"/>
              </a:ext>
            </a:extLst>
          </p:cNvPr>
          <p:cNvSpPr txBox="1"/>
          <p:nvPr/>
        </p:nvSpPr>
        <p:spPr>
          <a:xfrm>
            <a:off x="4178466" y="2544686"/>
            <a:ext cx="6221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E1ACE25-1492-45CF-965E-32D32AADC5E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02" y="3748370"/>
            <a:ext cx="458746" cy="45874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A03D3E9-BE35-4063-B927-B38E694C92FB}"/>
              </a:ext>
            </a:extLst>
          </p:cNvPr>
          <p:cNvSpPr txBox="1"/>
          <p:nvPr/>
        </p:nvSpPr>
        <p:spPr>
          <a:xfrm>
            <a:off x="3212271" y="4112568"/>
            <a:ext cx="5153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pic>
        <p:nvPicPr>
          <p:cNvPr id="122" name="Picture 121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7D6AA54-6EB5-4E63-BC29-2A2936B9807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789" y="1468722"/>
            <a:ext cx="2048440" cy="1009142"/>
          </a:xfrm>
          <a:prstGeom prst="rect">
            <a:avLst/>
          </a:prstGeom>
        </p:spPr>
      </p:pic>
      <p:pic>
        <p:nvPicPr>
          <p:cNvPr id="124" name="Picture 12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ED9F05A-4B43-4CA6-B945-24E4FC22115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472" y="2837928"/>
            <a:ext cx="599793" cy="1066299"/>
          </a:xfrm>
          <a:prstGeom prst="rect">
            <a:avLst/>
          </a:prstGeom>
        </p:spPr>
      </p:pic>
      <p:pic>
        <p:nvPicPr>
          <p:cNvPr id="126" name="Picture 12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046D65F-263A-4FBF-A082-1D49FA400C0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46712" y="2846924"/>
            <a:ext cx="599793" cy="1066299"/>
          </a:xfrm>
          <a:prstGeom prst="rect">
            <a:avLst/>
          </a:prstGeom>
        </p:spPr>
      </p:pic>
      <p:pic>
        <p:nvPicPr>
          <p:cNvPr id="128" name="Picture 12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217DA87-0D41-41D1-891C-1AD989DBE5DF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952" y="2846924"/>
            <a:ext cx="599793" cy="1066298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F8DA71EF-AFA9-47E0-9DAF-F45E4D5D3C19}"/>
              </a:ext>
            </a:extLst>
          </p:cNvPr>
          <p:cNvSpPr txBox="1"/>
          <p:nvPr/>
        </p:nvSpPr>
        <p:spPr>
          <a:xfrm>
            <a:off x="4873222" y="3938384"/>
            <a:ext cx="2139616" cy="244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 End Web Portal</a:t>
            </a:r>
          </a:p>
        </p:txBody>
      </p:sp>
      <p:pic>
        <p:nvPicPr>
          <p:cNvPr id="131" name="Picture 13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E18CCBE-3DED-41A1-871B-87351A784C1B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906" y="4211623"/>
            <a:ext cx="2059386" cy="1009142"/>
          </a:xfrm>
          <a:prstGeom prst="rect">
            <a:avLst/>
          </a:prstGeom>
        </p:spPr>
      </p:pic>
      <p:pic>
        <p:nvPicPr>
          <p:cNvPr id="134" name="Picture 133" descr="Icon&#10;&#10;Description automatically generated">
            <a:extLst>
              <a:ext uri="{FF2B5EF4-FFF2-40B4-BE49-F238E27FC236}">
                <a16:creationId xmlns:a16="http://schemas.microsoft.com/office/drawing/2014/main" id="{3B4B185B-897D-44B6-9D2B-7007C27AF00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739" y="5609237"/>
            <a:ext cx="401922" cy="401922"/>
          </a:xfrm>
          <a:prstGeom prst="rect">
            <a:avLst/>
          </a:prstGeom>
        </p:spPr>
      </p:pic>
      <p:pic>
        <p:nvPicPr>
          <p:cNvPr id="135" name="Picture 134" descr="Icon&#10;&#10;Description automatically generated">
            <a:extLst>
              <a:ext uri="{FF2B5EF4-FFF2-40B4-BE49-F238E27FC236}">
                <a16:creationId xmlns:a16="http://schemas.microsoft.com/office/drawing/2014/main" id="{F6A823D9-6FEA-441F-B7F4-AFAC873375D4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62" y="5609237"/>
            <a:ext cx="401922" cy="401922"/>
          </a:xfrm>
          <a:prstGeom prst="rect">
            <a:avLst/>
          </a:prstGeom>
        </p:spPr>
      </p:pic>
      <p:pic>
        <p:nvPicPr>
          <p:cNvPr id="136" name="Picture 135" descr="Icon&#10;&#10;Description automatically generated">
            <a:extLst>
              <a:ext uri="{FF2B5EF4-FFF2-40B4-BE49-F238E27FC236}">
                <a16:creationId xmlns:a16="http://schemas.microsoft.com/office/drawing/2014/main" id="{D8E2D12C-68BF-4762-93A3-D7048664B238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85" y="5610056"/>
            <a:ext cx="401922" cy="4019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2879</TotalTime>
  <Words>519</Words>
  <Application>Microsoft Office PowerPoint</Application>
  <PresentationFormat>On-screen Show (4:3)</PresentationFormat>
  <Paragraphs>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COMMUNITY SERVICE PROVIDER Final Year Project (2017-2021) Department of Computer Science COMSATS University Islamabad, Attock Campus</vt:lpstr>
    </vt:vector>
  </TitlesOfParts>
  <Company>FAST 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Aided Re-designing of Road/Rail Curves with Cubic Spiral Transitions.  Department of Mathematics          National University of Computers and Emerging Sciences Lahore</dc:title>
  <dc:creator>aisha.rashid</dc:creator>
  <cp:lastModifiedBy>Sheraz Kamran</cp:lastModifiedBy>
  <cp:revision>196</cp:revision>
  <dcterms:created xsi:type="dcterms:W3CDTF">2010-06-23T06:26:37Z</dcterms:created>
  <dcterms:modified xsi:type="dcterms:W3CDTF">2020-12-09T19:14:43Z</dcterms:modified>
</cp:coreProperties>
</file>