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AF5B5E-C3B7-4D09-AF64-973AFE2E4362}" type="datetimeFigureOut">
              <a:rPr lang="en-GB" smtClean="0"/>
              <a:t>13/11/2019</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117921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F5B5E-C3B7-4D09-AF64-973AFE2E4362}" type="datetimeFigureOut">
              <a:rPr lang="en-GB" smtClean="0"/>
              <a:t>13/11/2019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200007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AF5B5E-C3B7-4D09-AF64-973AFE2E4362}" type="datetimeFigureOut">
              <a:rPr lang="en-GB" smtClean="0"/>
              <a:t>13/11/2019</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245845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AF5B5E-C3B7-4D09-AF64-973AFE2E4362}" type="datetimeFigureOut">
              <a:rPr lang="en-GB" smtClean="0"/>
              <a:t>13/11/2019</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3579585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F5B5E-C3B7-4D09-AF64-973AFE2E4362}" type="datetimeFigureOut">
              <a:rPr lang="en-GB" smtClean="0"/>
              <a:t>13/11/2019</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1436639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AF5B5E-C3B7-4D09-AF64-973AFE2E4362}" type="datetimeFigureOut">
              <a:rPr lang="en-GB" smtClean="0"/>
              <a:t>13/11/2019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452057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AF5B5E-C3B7-4D09-AF64-973AFE2E4362}" type="datetimeFigureOut">
              <a:rPr lang="en-GB" smtClean="0"/>
              <a:t>13/11/2019</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1604825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3AF5B5E-C3B7-4D09-AF64-973AFE2E4362}" type="datetimeFigureOut">
              <a:rPr lang="en-GB" smtClean="0"/>
              <a:t>13/11/2019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2900493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3AF5B5E-C3B7-4D09-AF64-973AFE2E4362}" type="datetimeFigureOut">
              <a:rPr lang="en-GB" smtClean="0"/>
              <a:t>13/11/2019</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2391595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AF5B5E-C3B7-4D09-AF64-973AFE2E4362}" type="datetimeFigureOut">
              <a:rPr lang="en-GB" smtClean="0"/>
              <a:t>13/11/2019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305890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AF5B5E-C3B7-4D09-AF64-973AFE2E4362}" type="datetimeFigureOut">
              <a:rPr lang="en-GB" smtClean="0"/>
              <a:t>13/11/2019</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337270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AF5B5E-C3B7-4D09-AF64-973AFE2E4362}" type="datetimeFigureOut">
              <a:rPr lang="en-GB" smtClean="0"/>
              <a:t>13/11/2019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2992459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AF5B5E-C3B7-4D09-AF64-973AFE2E4362}" type="datetimeFigureOut">
              <a:rPr lang="en-GB" smtClean="0"/>
              <a:t>13/11/2019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274526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AF5B5E-C3B7-4D09-AF64-973AFE2E4362}" type="datetimeFigureOut">
              <a:rPr lang="en-GB" smtClean="0"/>
              <a:t>13/11/2019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227799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F5B5E-C3B7-4D09-AF64-973AFE2E4362}" type="datetimeFigureOut">
              <a:rPr lang="en-GB" smtClean="0"/>
              <a:t>13/11/2019</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407855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F5B5E-C3B7-4D09-AF64-973AFE2E4362}" type="datetimeFigureOut">
              <a:rPr lang="en-GB" smtClean="0"/>
              <a:t>13/11/2019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99203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AF5B5E-C3B7-4D09-AF64-973AFE2E4362}" type="datetimeFigureOut">
              <a:rPr lang="en-GB" smtClean="0"/>
              <a:t>13/11/2019</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803D46-3881-43AA-BB18-360E4C0D18FC}" type="slidenum">
              <a:rPr lang="en-GB" smtClean="0"/>
              <a:t>‹#›</a:t>
            </a:fld>
            <a:endParaRPr lang="en-GB"/>
          </a:p>
        </p:txBody>
      </p:sp>
    </p:spTree>
    <p:extLst>
      <p:ext uri="{BB962C8B-B14F-4D97-AF65-F5344CB8AC3E}">
        <p14:creationId xmlns:p14="http://schemas.microsoft.com/office/powerpoint/2010/main" val="366449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3AF5B5E-C3B7-4D09-AF64-973AFE2E4362}" type="datetimeFigureOut">
              <a:rPr lang="en-GB" smtClean="0"/>
              <a:t>13/11/2019</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803D46-3881-43AA-BB18-360E4C0D18FC}" type="slidenum">
              <a:rPr lang="en-GB" smtClean="0"/>
              <a:t>‹#›</a:t>
            </a:fld>
            <a:endParaRPr lang="en-GB"/>
          </a:p>
        </p:txBody>
      </p:sp>
    </p:spTree>
    <p:extLst>
      <p:ext uri="{BB962C8B-B14F-4D97-AF65-F5344CB8AC3E}">
        <p14:creationId xmlns:p14="http://schemas.microsoft.com/office/powerpoint/2010/main" val="1196626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98D2-FD83-4A7C-ADB3-13A89BD9A9DB}"/>
              </a:ext>
            </a:extLst>
          </p:cNvPr>
          <p:cNvSpPr>
            <a:spLocks noGrp="1"/>
          </p:cNvSpPr>
          <p:nvPr>
            <p:ph type="ctrTitle"/>
          </p:nvPr>
        </p:nvSpPr>
        <p:spPr>
          <a:xfrm>
            <a:off x="1154955" y="1990676"/>
            <a:ext cx="8825658" cy="2677648"/>
          </a:xfrm>
        </p:spPr>
        <p:txBody>
          <a:bodyPr/>
          <a:lstStyle/>
          <a:p>
            <a:r>
              <a:rPr lang="en-GB" b="1" dirty="0"/>
              <a:t>Quality Assurance Plan</a:t>
            </a:r>
            <a:endParaRPr lang="en-GB" dirty="0"/>
          </a:p>
        </p:txBody>
      </p:sp>
      <p:sp>
        <p:nvSpPr>
          <p:cNvPr id="3" name="Subtitle 2">
            <a:extLst>
              <a:ext uri="{FF2B5EF4-FFF2-40B4-BE49-F238E27FC236}">
                <a16:creationId xmlns:a16="http://schemas.microsoft.com/office/drawing/2014/main" id="{42193403-2106-45DF-BEB2-AE4537B12A72}"/>
              </a:ext>
            </a:extLst>
          </p:cNvPr>
          <p:cNvSpPr>
            <a:spLocks noGrp="1"/>
          </p:cNvSpPr>
          <p:nvPr>
            <p:ph type="subTitle" idx="1"/>
          </p:nvPr>
        </p:nvSpPr>
        <p:spPr/>
        <p:txBody>
          <a:bodyPr/>
          <a:lstStyle/>
          <a:p>
            <a:r>
              <a:rPr lang="en-GB" dirty="0"/>
              <a:t>Trevor Kiggundu: 001001720</a:t>
            </a:r>
          </a:p>
          <a:p>
            <a:r>
              <a:rPr lang="en-GB" dirty="0"/>
              <a:t>Software engineering management</a:t>
            </a:r>
          </a:p>
        </p:txBody>
      </p:sp>
    </p:spTree>
    <p:extLst>
      <p:ext uri="{BB962C8B-B14F-4D97-AF65-F5344CB8AC3E}">
        <p14:creationId xmlns:p14="http://schemas.microsoft.com/office/powerpoint/2010/main" val="416265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786C-7042-4EC8-8A12-9CFF7A12C89B}"/>
              </a:ext>
            </a:extLst>
          </p:cNvPr>
          <p:cNvSpPr>
            <a:spLocks noGrp="1"/>
          </p:cNvSpPr>
          <p:nvPr>
            <p:ph type="title"/>
          </p:nvPr>
        </p:nvSpPr>
        <p:spPr/>
        <p:txBody>
          <a:bodyPr/>
          <a:lstStyle/>
          <a:p>
            <a:r>
              <a:rPr lang="en-GB" b="1" dirty="0"/>
              <a:t>Product Introduction</a:t>
            </a:r>
            <a:endParaRPr lang="en-GB" dirty="0"/>
          </a:p>
        </p:txBody>
      </p:sp>
      <p:sp>
        <p:nvSpPr>
          <p:cNvPr id="3" name="Content Placeholder 2">
            <a:extLst>
              <a:ext uri="{FF2B5EF4-FFF2-40B4-BE49-F238E27FC236}">
                <a16:creationId xmlns:a16="http://schemas.microsoft.com/office/drawing/2014/main" id="{3F1A44F4-64A0-4063-AB31-B66DA17133F4}"/>
              </a:ext>
            </a:extLst>
          </p:cNvPr>
          <p:cNvSpPr>
            <a:spLocks noGrp="1"/>
          </p:cNvSpPr>
          <p:nvPr>
            <p:ph idx="1"/>
          </p:nvPr>
        </p:nvSpPr>
        <p:spPr>
          <a:xfrm>
            <a:off x="1154954" y="2842783"/>
            <a:ext cx="8825659" cy="3416300"/>
          </a:xfrm>
        </p:spPr>
        <p:txBody>
          <a:bodyPr/>
          <a:lstStyle/>
          <a:p>
            <a:r>
              <a:rPr lang="en-GB" dirty="0"/>
              <a:t>The product to be submitted will be an academic style paper researching one of two techniques; NO-SQL and Enterprise Architecture Frameworks, and their relation to the ‘No Silver Bullet’ paper, which argues that despite the advances in technology, there will be “no silver bullets” and “the very nature of software makes it unlikely that there will be any” (Brooks, 1986). </a:t>
            </a:r>
          </a:p>
        </p:txBody>
      </p:sp>
    </p:spTree>
    <p:extLst>
      <p:ext uri="{BB962C8B-B14F-4D97-AF65-F5344CB8AC3E}">
        <p14:creationId xmlns:p14="http://schemas.microsoft.com/office/powerpoint/2010/main" val="3822025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A2C7-DDEE-4C37-A0B2-A97874066AF6}"/>
              </a:ext>
            </a:extLst>
          </p:cNvPr>
          <p:cNvSpPr>
            <a:spLocks noGrp="1"/>
          </p:cNvSpPr>
          <p:nvPr>
            <p:ph type="title"/>
          </p:nvPr>
        </p:nvSpPr>
        <p:spPr/>
        <p:txBody>
          <a:bodyPr/>
          <a:lstStyle/>
          <a:p>
            <a:r>
              <a:rPr lang="en-GB" b="1" dirty="0"/>
              <a:t>Process Description </a:t>
            </a:r>
            <a:endParaRPr lang="en-GB" dirty="0"/>
          </a:p>
        </p:txBody>
      </p:sp>
      <p:sp>
        <p:nvSpPr>
          <p:cNvPr id="3" name="Content Placeholder 2">
            <a:extLst>
              <a:ext uri="{FF2B5EF4-FFF2-40B4-BE49-F238E27FC236}">
                <a16:creationId xmlns:a16="http://schemas.microsoft.com/office/drawing/2014/main" id="{51ED5B13-D8EB-4329-84EE-567C8E99DCD4}"/>
              </a:ext>
            </a:extLst>
          </p:cNvPr>
          <p:cNvSpPr>
            <a:spLocks noGrp="1"/>
          </p:cNvSpPr>
          <p:nvPr>
            <p:ph idx="1"/>
          </p:nvPr>
        </p:nvSpPr>
        <p:spPr/>
        <p:txBody>
          <a:bodyPr/>
          <a:lstStyle/>
          <a:p>
            <a:r>
              <a:rPr lang="en-GB" dirty="0"/>
              <a:t>I made sure to use the GPM format while defining the processes that  will help me achieve my goal.</a:t>
            </a:r>
          </a:p>
          <a:p>
            <a:r>
              <a:rPr lang="en-GB" dirty="0"/>
              <a:t>Example from tutorial:                                                   Example from my CW:                                </a:t>
            </a:r>
          </a:p>
          <a:p>
            <a:endParaRPr lang="en-GB" dirty="0"/>
          </a:p>
        </p:txBody>
      </p:sp>
      <p:sp>
        <p:nvSpPr>
          <p:cNvPr id="5" name="Rectangle 1">
            <a:extLst>
              <a:ext uri="{FF2B5EF4-FFF2-40B4-BE49-F238E27FC236}">
                <a16:creationId xmlns:a16="http://schemas.microsoft.com/office/drawing/2014/main" id="{45511781-4E65-4E18-A837-17A4C5C66CBC}"/>
              </a:ext>
            </a:extLst>
          </p:cNvPr>
          <p:cNvSpPr>
            <a:spLocks noChangeArrowheads="1"/>
          </p:cNvSpPr>
          <p:nvPr/>
        </p:nvSpPr>
        <p:spPr bwMode="auto">
          <a:xfrm>
            <a:off x="1477479" y="3283604"/>
            <a:ext cx="850313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74314CC2-F6FF-4826-B0DC-83104392C0AB}"/>
              </a:ext>
            </a:extLst>
          </p:cNvPr>
          <p:cNvGraphicFramePr>
            <a:graphicFrameLocks noGrp="1"/>
          </p:cNvGraphicFramePr>
          <p:nvPr>
            <p:extLst>
              <p:ext uri="{D42A27DB-BD31-4B8C-83A1-F6EECF244321}">
                <p14:modId xmlns:p14="http://schemas.microsoft.com/office/powerpoint/2010/main" val="1511727057"/>
              </p:ext>
            </p:extLst>
          </p:nvPr>
        </p:nvGraphicFramePr>
        <p:xfrm>
          <a:off x="1477479" y="3899872"/>
          <a:ext cx="3514958" cy="1737360"/>
        </p:xfrm>
        <a:graphic>
          <a:graphicData uri="http://schemas.openxmlformats.org/drawingml/2006/table">
            <a:tbl>
              <a:tblPr/>
              <a:tblGrid>
                <a:gridCol w="1175552">
                  <a:extLst>
                    <a:ext uri="{9D8B030D-6E8A-4147-A177-3AD203B41FA5}">
                      <a16:colId xmlns:a16="http://schemas.microsoft.com/office/drawing/2014/main" val="904707057"/>
                    </a:ext>
                  </a:extLst>
                </a:gridCol>
                <a:gridCol w="1169703">
                  <a:extLst>
                    <a:ext uri="{9D8B030D-6E8A-4147-A177-3AD203B41FA5}">
                      <a16:colId xmlns:a16="http://schemas.microsoft.com/office/drawing/2014/main" val="2962523725"/>
                    </a:ext>
                  </a:extLst>
                </a:gridCol>
                <a:gridCol w="1169703">
                  <a:extLst>
                    <a:ext uri="{9D8B030D-6E8A-4147-A177-3AD203B41FA5}">
                      <a16:colId xmlns:a16="http://schemas.microsoft.com/office/drawing/2014/main" val="3635113720"/>
                    </a:ext>
                  </a:extLst>
                </a:gridCol>
              </a:tblGrid>
              <a:tr h="0">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GOAL</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PROCESS</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MEASURE</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236067"/>
                  </a:ext>
                </a:extLst>
              </a:tr>
              <a:tr h="0">
                <a:tc>
                  <a:txBody>
                    <a:bodyPr/>
                    <a:lstStyle/>
                    <a:p>
                      <a:pPr rtl="0" fontAlgn="t">
                        <a:spcBef>
                          <a:spcPts val="0"/>
                        </a:spcBef>
                        <a:spcAft>
                          <a:spcPts val="0"/>
                        </a:spcAft>
                      </a:pPr>
                      <a:r>
                        <a:rPr lang="en-GB" sz="1100" b="0" i="0" u="none" strike="noStrike">
                          <a:solidFill>
                            <a:srgbClr val="000000"/>
                          </a:solidFill>
                          <a:effectLst/>
                          <a:latin typeface="Times New Roman" panose="02020603050405020304" pitchFamily="18" charset="0"/>
                        </a:rPr>
                        <a:t>Conduct appropriate initial reading.</a:t>
                      </a:r>
                      <a:endParaRPr lang="en-GB">
                        <a:effectLst/>
                      </a:endParaRPr>
                    </a:p>
                    <a:p>
                      <a:pPr fontAlgn="t"/>
                      <a:br>
                        <a:rPr lang="en-GB">
                          <a:effectLst/>
                        </a:rPr>
                      </a:b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0" i="0" u="none" strike="noStrike" dirty="0">
                          <a:solidFill>
                            <a:srgbClr val="000000"/>
                          </a:solidFill>
                          <a:effectLst/>
                          <a:latin typeface="Times New Roman" panose="02020603050405020304" pitchFamily="18" charset="0"/>
                        </a:rPr>
                        <a:t>Read the coursework specification.</a:t>
                      </a:r>
                      <a:endParaRPr lang="en-GB"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0" i="0" u="none" strike="noStrike" dirty="0">
                          <a:solidFill>
                            <a:srgbClr val="000000"/>
                          </a:solidFill>
                          <a:effectLst/>
                          <a:latin typeface="Times New Roman" panose="02020603050405020304" pitchFamily="18" charset="0"/>
                        </a:rPr>
                        <a:t>Ensure that the requirements and expectations for the product are understood.</a:t>
                      </a:r>
                      <a:endParaRPr lang="en-GB" dirty="0">
                        <a:effectLst/>
                      </a:endParaRPr>
                    </a:p>
                    <a:p>
                      <a:pPr fontAlgn="t"/>
                      <a:br>
                        <a:rPr lang="en-GB" dirty="0">
                          <a:effectLst/>
                        </a:rPr>
                      </a:br>
                      <a:endParaRPr lang="en-GB"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288125"/>
                  </a:ext>
                </a:extLst>
              </a:tr>
            </a:tbl>
          </a:graphicData>
        </a:graphic>
      </p:graphicFrame>
      <p:sp>
        <p:nvSpPr>
          <p:cNvPr id="7" name="Rectangle 2">
            <a:extLst>
              <a:ext uri="{FF2B5EF4-FFF2-40B4-BE49-F238E27FC236}">
                <a16:creationId xmlns:a16="http://schemas.microsoft.com/office/drawing/2014/main" id="{3194C617-935E-4743-A1D9-57B90EEC76B9}"/>
              </a:ext>
            </a:extLst>
          </p:cNvPr>
          <p:cNvSpPr>
            <a:spLocks noChangeArrowheads="1"/>
          </p:cNvSpPr>
          <p:nvPr/>
        </p:nvSpPr>
        <p:spPr bwMode="auto">
          <a:xfrm>
            <a:off x="1478273" y="3666172"/>
            <a:ext cx="74860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C2809009-E8EF-4473-8DA2-D3C9FE3834B6}"/>
              </a:ext>
            </a:extLst>
          </p:cNvPr>
          <p:cNvSpPr>
            <a:spLocks noChangeArrowheads="1"/>
          </p:cNvSpPr>
          <p:nvPr/>
        </p:nvSpPr>
        <p:spPr bwMode="auto">
          <a:xfrm>
            <a:off x="6024628" y="3999197"/>
            <a:ext cx="91139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89A0A9E3-A1D5-4BB1-9A9F-0240CE44CC22}"/>
              </a:ext>
            </a:extLst>
          </p:cNvPr>
          <p:cNvGraphicFramePr>
            <a:graphicFrameLocks noGrp="1"/>
          </p:cNvGraphicFramePr>
          <p:nvPr>
            <p:extLst>
              <p:ext uri="{D42A27DB-BD31-4B8C-83A1-F6EECF244321}">
                <p14:modId xmlns:p14="http://schemas.microsoft.com/office/powerpoint/2010/main" val="1433467415"/>
              </p:ext>
            </p:extLst>
          </p:nvPr>
        </p:nvGraphicFramePr>
        <p:xfrm>
          <a:off x="6255604" y="3891338"/>
          <a:ext cx="3905434" cy="2128138"/>
        </p:xfrm>
        <a:graphic>
          <a:graphicData uri="http://schemas.openxmlformats.org/drawingml/2006/table">
            <a:tbl>
              <a:tblPr/>
              <a:tblGrid>
                <a:gridCol w="1306144">
                  <a:extLst>
                    <a:ext uri="{9D8B030D-6E8A-4147-A177-3AD203B41FA5}">
                      <a16:colId xmlns:a16="http://schemas.microsoft.com/office/drawing/2014/main" val="904707057"/>
                    </a:ext>
                  </a:extLst>
                </a:gridCol>
                <a:gridCol w="1299645">
                  <a:extLst>
                    <a:ext uri="{9D8B030D-6E8A-4147-A177-3AD203B41FA5}">
                      <a16:colId xmlns:a16="http://schemas.microsoft.com/office/drawing/2014/main" val="2962523725"/>
                    </a:ext>
                  </a:extLst>
                </a:gridCol>
                <a:gridCol w="1299645">
                  <a:extLst>
                    <a:ext uri="{9D8B030D-6E8A-4147-A177-3AD203B41FA5}">
                      <a16:colId xmlns:a16="http://schemas.microsoft.com/office/drawing/2014/main" val="3635113720"/>
                    </a:ext>
                  </a:extLst>
                </a:gridCol>
              </a:tblGrid>
              <a:tr h="266017">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GOAL</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PROCESS</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MEASURE</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236067"/>
                  </a:ext>
                </a:extLst>
              </a:tr>
              <a:tr h="1862121">
                <a:tc>
                  <a:txBody>
                    <a:bodyPr/>
                    <a:lstStyle/>
                    <a:p>
                      <a:pPr rtl="0" fontAlgn="t">
                        <a:spcBef>
                          <a:spcPts val="0"/>
                        </a:spcBef>
                        <a:spcAft>
                          <a:spcPts val="0"/>
                        </a:spcAft>
                      </a:pPr>
                      <a:r>
                        <a:rPr lang="en-GB" sz="1100" b="0" i="0" u="none" strike="noStrike" dirty="0">
                          <a:solidFill>
                            <a:srgbClr val="000000"/>
                          </a:solidFill>
                          <a:effectLst/>
                          <a:latin typeface="Times New Roman" panose="02020603050405020304" pitchFamily="18" charset="0"/>
                        </a:rPr>
                        <a:t>Produce a final report written in the appropriate ‘formal academic paper’ format.</a:t>
                      </a:r>
                      <a:endParaRPr lang="en-GB" sz="11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Times New Roman" panose="02020603050405020304" pitchFamily="18" charset="0"/>
                        </a:rPr>
                        <a:t>Reread the IEEE style manual and article templates, as well as previous versions of the product.</a:t>
                      </a:r>
                      <a:endParaRPr lang="en-GB" sz="1100" dirty="0">
                        <a:effectLst/>
                      </a:endParaRPr>
                    </a:p>
                    <a:p>
                      <a:pPr rtl="0" fontAlgn="t">
                        <a:spcBef>
                          <a:spcPts val="0"/>
                        </a:spcBef>
                        <a:spcAft>
                          <a:spcPts val="0"/>
                        </a:spcAft>
                      </a:pPr>
                      <a:r>
                        <a:rPr lang="en-GB" sz="1100" b="0" i="0" u="none" strike="noStrike" dirty="0">
                          <a:solidFill>
                            <a:srgbClr val="000000"/>
                          </a:solidFill>
                          <a:effectLst/>
                          <a:latin typeface="Times New Roman" panose="02020603050405020304" pitchFamily="18" charset="0"/>
                        </a:rPr>
                        <a:t>.</a:t>
                      </a:r>
                      <a:endParaRPr lang="en-GB"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0" i="0" u="none" strike="noStrike" dirty="0">
                          <a:solidFill>
                            <a:srgbClr val="000000"/>
                          </a:solidFill>
                          <a:effectLst/>
                          <a:latin typeface="Times New Roman" panose="02020603050405020304" pitchFamily="18" charset="0"/>
                        </a:rPr>
                        <a:t>Compare the final report to the initial report to indicate clear signs of conciseness and improvement. </a:t>
                      </a:r>
                      <a:endParaRPr lang="en-GB" sz="1100" dirty="0">
                        <a:effectLst/>
                      </a:endParaRPr>
                    </a:p>
                    <a:p>
                      <a:pPr fontAlgn="t"/>
                      <a:br>
                        <a:rPr lang="en-GB" dirty="0">
                          <a:effectLst/>
                        </a:rPr>
                      </a:br>
                      <a:endParaRPr lang="en-GB"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288125"/>
                  </a:ext>
                </a:extLst>
              </a:tr>
            </a:tbl>
          </a:graphicData>
        </a:graphic>
      </p:graphicFrame>
    </p:spTree>
    <p:extLst>
      <p:ext uri="{BB962C8B-B14F-4D97-AF65-F5344CB8AC3E}">
        <p14:creationId xmlns:p14="http://schemas.microsoft.com/office/powerpoint/2010/main" val="271927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91BA-5B6A-4CF3-8265-404E4D840221}"/>
              </a:ext>
            </a:extLst>
          </p:cNvPr>
          <p:cNvSpPr>
            <a:spLocks noGrp="1"/>
          </p:cNvSpPr>
          <p:nvPr>
            <p:ph type="title"/>
          </p:nvPr>
        </p:nvSpPr>
        <p:spPr/>
        <p:txBody>
          <a:bodyPr/>
          <a:lstStyle/>
          <a:p>
            <a:r>
              <a:rPr lang="en-GB" b="1" dirty="0"/>
              <a:t>Product Plans</a:t>
            </a:r>
            <a:endParaRPr lang="en-GB" dirty="0"/>
          </a:p>
        </p:txBody>
      </p:sp>
      <p:sp>
        <p:nvSpPr>
          <p:cNvPr id="4" name="Content Placeholder 2">
            <a:extLst>
              <a:ext uri="{FF2B5EF4-FFF2-40B4-BE49-F238E27FC236}">
                <a16:creationId xmlns:a16="http://schemas.microsoft.com/office/drawing/2014/main" id="{4EED236A-EDCB-47B8-BF83-7F8F0932B0A3}"/>
              </a:ext>
            </a:extLst>
          </p:cNvPr>
          <p:cNvSpPr>
            <a:spLocks noGrp="1"/>
          </p:cNvSpPr>
          <p:nvPr>
            <p:ph idx="1"/>
          </p:nvPr>
        </p:nvSpPr>
        <p:spPr>
          <a:xfrm>
            <a:off x="1155700" y="2603500"/>
            <a:ext cx="8824913" cy="3416300"/>
          </a:xfrm>
        </p:spPr>
        <p:txBody>
          <a:bodyPr/>
          <a:lstStyle/>
          <a:p>
            <a:r>
              <a:rPr lang="en-GB" dirty="0"/>
              <a:t>I made sure to also implement GPM format while defining the product plan and requirements therein. </a:t>
            </a:r>
          </a:p>
          <a:p>
            <a:r>
              <a:rPr lang="en-GB" dirty="0"/>
              <a:t>Example from tutorial:                                                   Example from my CW:                                </a:t>
            </a:r>
          </a:p>
          <a:p>
            <a:endParaRPr lang="en-GB" dirty="0"/>
          </a:p>
        </p:txBody>
      </p:sp>
      <p:graphicFrame>
        <p:nvGraphicFramePr>
          <p:cNvPr id="5" name="Table 4">
            <a:extLst>
              <a:ext uri="{FF2B5EF4-FFF2-40B4-BE49-F238E27FC236}">
                <a16:creationId xmlns:a16="http://schemas.microsoft.com/office/drawing/2014/main" id="{8B2BBEAD-2BAF-4F9F-A9A1-860E917A9A1B}"/>
              </a:ext>
            </a:extLst>
          </p:cNvPr>
          <p:cNvGraphicFramePr>
            <a:graphicFrameLocks noGrp="1"/>
          </p:cNvGraphicFramePr>
          <p:nvPr>
            <p:extLst>
              <p:ext uri="{D42A27DB-BD31-4B8C-83A1-F6EECF244321}">
                <p14:modId xmlns:p14="http://schemas.microsoft.com/office/powerpoint/2010/main" val="662110983"/>
              </p:ext>
            </p:extLst>
          </p:nvPr>
        </p:nvGraphicFramePr>
        <p:xfrm>
          <a:off x="1477479" y="3899872"/>
          <a:ext cx="3514958" cy="1188720"/>
        </p:xfrm>
        <a:graphic>
          <a:graphicData uri="http://schemas.openxmlformats.org/drawingml/2006/table">
            <a:tbl>
              <a:tblPr/>
              <a:tblGrid>
                <a:gridCol w="1175552">
                  <a:extLst>
                    <a:ext uri="{9D8B030D-6E8A-4147-A177-3AD203B41FA5}">
                      <a16:colId xmlns:a16="http://schemas.microsoft.com/office/drawing/2014/main" val="904707057"/>
                    </a:ext>
                  </a:extLst>
                </a:gridCol>
                <a:gridCol w="1169703">
                  <a:extLst>
                    <a:ext uri="{9D8B030D-6E8A-4147-A177-3AD203B41FA5}">
                      <a16:colId xmlns:a16="http://schemas.microsoft.com/office/drawing/2014/main" val="2962523725"/>
                    </a:ext>
                  </a:extLst>
                </a:gridCol>
                <a:gridCol w="1169703">
                  <a:extLst>
                    <a:ext uri="{9D8B030D-6E8A-4147-A177-3AD203B41FA5}">
                      <a16:colId xmlns:a16="http://schemas.microsoft.com/office/drawing/2014/main" val="3635113720"/>
                    </a:ext>
                  </a:extLst>
                </a:gridCol>
              </a:tblGrid>
              <a:tr h="0">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GOAL</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PROCESS</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MEASURE</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236067"/>
                  </a:ext>
                </a:extLst>
              </a:tr>
              <a:tr h="0">
                <a:tc>
                  <a:txBody>
                    <a:bodyPr/>
                    <a:lstStyle/>
                    <a:p>
                      <a:pPr rtl="0" fontAlgn="t">
                        <a:spcBef>
                          <a:spcPts val="0"/>
                        </a:spcBef>
                        <a:spcAft>
                          <a:spcPts val="0"/>
                        </a:spcAft>
                      </a:pPr>
                      <a:r>
                        <a:rPr lang="en-GB" sz="1100" b="0" i="0" u="none" strike="noStrike">
                          <a:solidFill>
                            <a:srgbClr val="000000"/>
                          </a:solidFill>
                          <a:effectLst/>
                          <a:latin typeface="Times New Roman" panose="02020603050405020304" pitchFamily="18" charset="0"/>
                        </a:rPr>
                        <a:t>Sufficient Referencing</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0" i="0" u="none" strike="noStrike">
                          <a:solidFill>
                            <a:srgbClr val="000000"/>
                          </a:solidFill>
                          <a:effectLst/>
                          <a:latin typeface="Times New Roman" panose="02020603050405020304" pitchFamily="18" charset="0"/>
                        </a:rPr>
                        <a:t>Read the references in the paper</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0" i="0" u="none" strike="noStrike" dirty="0">
                          <a:solidFill>
                            <a:srgbClr val="000000"/>
                          </a:solidFill>
                          <a:effectLst/>
                          <a:latin typeface="Times New Roman" panose="02020603050405020304" pitchFamily="18" charset="0"/>
                        </a:rPr>
                        <a:t>Ensure there are 5 or more credible academic journals referenced correctly. </a:t>
                      </a:r>
                      <a:endParaRPr lang="en-GB"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288125"/>
                  </a:ext>
                </a:extLst>
              </a:tr>
            </a:tbl>
          </a:graphicData>
        </a:graphic>
      </p:graphicFrame>
      <p:graphicFrame>
        <p:nvGraphicFramePr>
          <p:cNvPr id="6" name="Table 5">
            <a:extLst>
              <a:ext uri="{FF2B5EF4-FFF2-40B4-BE49-F238E27FC236}">
                <a16:creationId xmlns:a16="http://schemas.microsoft.com/office/drawing/2014/main" id="{1AC2B0EA-CA6A-4724-BD48-7AC37F38B935}"/>
              </a:ext>
            </a:extLst>
          </p:cNvPr>
          <p:cNvGraphicFramePr>
            <a:graphicFrameLocks noGrp="1"/>
          </p:cNvGraphicFramePr>
          <p:nvPr>
            <p:extLst>
              <p:ext uri="{D42A27DB-BD31-4B8C-83A1-F6EECF244321}">
                <p14:modId xmlns:p14="http://schemas.microsoft.com/office/powerpoint/2010/main" val="3777909851"/>
              </p:ext>
            </p:extLst>
          </p:nvPr>
        </p:nvGraphicFramePr>
        <p:xfrm>
          <a:off x="6593765" y="3899872"/>
          <a:ext cx="3514958" cy="1188720"/>
        </p:xfrm>
        <a:graphic>
          <a:graphicData uri="http://schemas.openxmlformats.org/drawingml/2006/table">
            <a:tbl>
              <a:tblPr/>
              <a:tblGrid>
                <a:gridCol w="1175552">
                  <a:extLst>
                    <a:ext uri="{9D8B030D-6E8A-4147-A177-3AD203B41FA5}">
                      <a16:colId xmlns:a16="http://schemas.microsoft.com/office/drawing/2014/main" val="904707057"/>
                    </a:ext>
                  </a:extLst>
                </a:gridCol>
                <a:gridCol w="1169703">
                  <a:extLst>
                    <a:ext uri="{9D8B030D-6E8A-4147-A177-3AD203B41FA5}">
                      <a16:colId xmlns:a16="http://schemas.microsoft.com/office/drawing/2014/main" val="2962523725"/>
                    </a:ext>
                  </a:extLst>
                </a:gridCol>
                <a:gridCol w="1169703">
                  <a:extLst>
                    <a:ext uri="{9D8B030D-6E8A-4147-A177-3AD203B41FA5}">
                      <a16:colId xmlns:a16="http://schemas.microsoft.com/office/drawing/2014/main" val="3635113720"/>
                    </a:ext>
                  </a:extLst>
                </a:gridCol>
              </a:tblGrid>
              <a:tr h="0">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GOAL</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PROCESS</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1" i="0" u="none" strike="noStrike">
                          <a:solidFill>
                            <a:srgbClr val="000000"/>
                          </a:solidFill>
                          <a:effectLst/>
                          <a:latin typeface="Times New Roman" panose="02020603050405020304" pitchFamily="18" charset="0"/>
                        </a:rPr>
                        <a:t>MEASURE</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0236067"/>
                  </a:ext>
                </a:extLst>
              </a:tr>
              <a:tr h="0">
                <a:tc>
                  <a:txBody>
                    <a:bodyPr/>
                    <a:lstStyle/>
                    <a:p>
                      <a:pPr rtl="0" fontAlgn="t">
                        <a:spcBef>
                          <a:spcPts val="0"/>
                        </a:spcBef>
                        <a:spcAft>
                          <a:spcPts val="0"/>
                        </a:spcAft>
                      </a:pPr>
                      <a:r>
                        <a:rPr lang="en-GB" sz="1100" b="0" i="0" u="none" strike="noStrike">
                          <a:solidFill>
                            <a:srgbClr val="000000"/>
                          </a:solidFill>
                          <a:effectLst/>
                          <a:latin typeface="Times New Roman" panose="02020603050405020304" pitchFamily="18" charset="0"/>
                        </a:rPr>
                        <a:t>Correct Referencing Format</a:t>
                      </a:r>
                      <a:endParaRPr lang="en-GB">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0" i="0" u="none" strike="noStrike" dirty="0">
                          <a:solidFill>
                            <a:srgbClr val="000000"/>
                          </a:solidFill>
                          <a:effectLst/>
                          <a:latin typeface="Times New Roman" panose="02020603050405020304" pitchFamily="18" charset="0"/>
                        </a:rPr>
                        <a:t>Reread the references in the paper again</a:t>
                      </a:r>
                      <a:endParaRPr lang="en-GB"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100" b="0" i="0" u="none" strike="noStrike" dirty="0">
                          <a:solidFill>
                            <a:srgbClr val="000000"/>
                          </a:solidFill>
                          <a:effectLst/>
                          <a:latin typeface="Times New Roman" panose="02020603050405020304" pitchFamily="18" charset="0"/>
                        </a:rPr>
                        <a:t>Ensure references are in accordance with Harvard referencing system</a:t>
                      </a:r>
                      <a:endParaRPr lang="en-GB"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288125"/>
                  </a:ext>
                </a:extLst>
              </a:tr>
            </a:tbl>
          </a:graphicData>
        </a:graphic>
      </p:graphicFrame>
    </p:spTree>
    <p:extLst>
      <p:ext uri="{BB962C8B-B14F-4D97-AF65-F5344CB8AC3E}">
        <p14:creationId xmlns:p14="http://schemas.microsoft.com/office/powerpoint/2010/main" val="101474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91BA-5B6A-4CF3-8265-404E4D840221}"/>
              </a:ext>
            </a:extLst>
          </p:cNvPr>
          <p:cNvSpPr>
            <a:spLocks noGrp="1"/>
          </p:cNvSpPr>
          <p:nvPr>
            <p:ph type="title"/>
          </p:nvPr>
        </p:nvSpPr>
        <p:spPr/>
        <p:txBody>
          <a:bodyPr/>
          <a:lstStyle/>
          <a:p>
            <a:r>
              <a:rPr lang="en-GB" b="1" dirty="0"/>
              <a:t>Time Management</a:t>
            </a:r>
            <a:endParaRPr lang="en-GB" dirty="0"/>
          </a:p>
        </p:txBody>
      </p:sp>
      <p:sp>
        <p:nvSpPr>
          <p:cNvPr id="4" name="Content Placeholder 2">
            <a:extLst>
              <a:ext uri="{FF2B5EF4-FFF2-40B4-BE49-F238E27FC236}">
                <a16:creationId xmlns:a16="http://schemas.microsoft.com/office/drawing/2014/main" id="{4EED236A-EDCB-47B8-BF83-7F8F0932B0A3}"/>
              </a:ext>
            </a:extLst>
          </p:cNvPr>
          <p:cNvSpPr>
            <a:spLocks noGrp="1"/>
          </p:cNvSpPr>
          <p:nvPr>
            <p:ph idx="1"/>
          </p:nvPr>
        </p:nvSpPr>
        <p:spPr>
          <a:xfrm>
            <a:off x="1154954" y="2569317"/>
            <a:ext cx="8824913" cy="3416300"/>
          </a:xfrm>
        </p:spPr>
        <p:txBody>
          <a:bodyPr/>
          <a:lstStyle/>
          <a:p>
            <a:r>
              <a:rPr lang="en-GB" dirty="0"/>
              <a:t>I have implemented a simple pert chart to help me stay on track with my goals. My final CW will have a completed pert and </a:t>
            </a:r>
            <a:r>
              <a:rPr lang="en-GB" dirty="0" err="1"/>
              <a:t>gantt</a:t>
            </a:r>
            <a:r>
              <a:rPr lang="en-GB" dirty="0"/>
              <a:t> charts, as well as a sufficient work breakdown structure. </a:t>
            </a:r>
          </a:p>
          <a:p>
            <a:r>
              <a:rPr lang="en-GB" dirty="0"/>
              <a:t>Pert Chart:</a:t>
            </a:r>
          </a:p>
        </p:txBody>
      </p:sp>
      <p:pic>
        <p:nvPicPr>
          <p:cNvPr id="3" name="Picture 2">
            <a:extLst>
              <a:ext uri="{FF2B5EF4-FFF2-40B4-BE49-F238E27FC236}">
                <a16:creationId xmlns:a16="http://schemas.microsoft.com/office/drawing/2014/main" id="{66DE3A64-B312-41D4-B80D-3AC4690029D7}"/>
              </a:ext>
            </a:extLst>
          </p:cNvPr>
          <p:cNvPicPr>
            <a:picLocks noChangeAspect="1"/>
          </p:cNvPicPr>
          <p:nvPr/>
        </p:nvPicPr>
        <p:blipFill>
          <a:blip r:embed="rId2"/>
          <a:stretch>
            <a:fillRect/>
          </a:stretch>
        </p:blipFill>
        <p:spPr>
          <a:xfrm>
            <a:off x="774442" y="3872205"/>
            <a:ext cx="10948802" cy="2713600"/>
          </a:xfrm>
          <a:prstGeom prst="rect">
            <a:avLst/>
          </a:prstGeom>
        </p:spPr>
      </p:pic>
    </p:spTree>
    <p:extLst>
      <p:ext uri="{BB962C8B-B14F-4D97-AF65-F5344CB8AC3E}">
        <p14:creationId xmlns:p14="http://schemas.microsoft.com/office/powerpoint/2010/main" val="370969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91BA-5B6A-4CF3-8265-404E4D840221}"/>
              </a:ext>
            </a:extLst>
          </p:cNvPr>
          <p:cNvSpPr>
            <a:spLocks noGrp="1"/>
          </p:cNvSpPr>
          <p:nvPr>
            <p:ph type="title"/>
          </p:nvPr>
        </p:nvSpPr>
        <p:spPr/>
        <p:txBody>
          <a:bodyPr/>
          <a:lstStyle/>
          <a:p>
            <a:r>
              <a:rPr lang="en-GB" b="1" dirty="0"/>
              <a:t>Risk Assessment </a:t>
            </a:r>
            <a:endParaRPr lang="en-GB" dirty="0"/>
          </a:p>
        </p:txBody>
      </p:sp>
      <p:sp>
        <p:nvSpPr>
          <p:cNvPr id="4" name="Content Placeholder 2">
            <a:extLst>
              <a:ext uri="{FF2B5EF4-FFF2-40B4-BE49-F238E27FC236}">
                <a16:creationId xmlns:a16="http://schemas.microsoft.com/office/drawing/2014/main" id="{4EED236A-EDCB-47B8-BF83-7F8F0932B0A3}"/>
              </a:ext>
            </a:extLst>
          </p:cNvPr>
          <p:cNvSpPr>
            <a:spLocks noGrp="1"/>
          </p:cNvSpPr>
          <p:nvPr>
            <p:ph idx="1"/>
          </p:nvPr>
        </p:nvSpPr>
        <p:spPr>
          <a:xfrm>
            <a:off x="1155700" y="2603500"/>
            <a:ext cx="8824913" cy="3416300"/>
          </a:xfrm>
        </p:spPr>
        <p:txBody>
          <a:bodyPr/>
          <a:lstStyle/>
          <a:p>
            <a:r>
              <a:rPr lang="en-GB" dirty="0"/>
              <a:t>I’ve included a sample of one of the tables I planned to implement for my risk assessment section. My final CW will include much more detailed process, product and physical risks, as well as how they differ from threats.</a:t>
            </a:r>
          </a:p>
        </p:txBody>
      </p:sp>
      <p:graphicFrame>
        <p:nvGraphicFramePr>
          <p:cNvPr id="3" name="Table 2">
            <a:extLst>
              <a:ext uri="{FF2B5EF4-FFF2-40B4-BE49-F238E27FC236}">
                <a16:creationId xmlns:a16="http://schemas.microsoft.com/office/drawing/2014/main" id="{5121CB50-EC2E-4ECB-9C44-30A9698463F5}"/>
              </a:ext>
            </a:extLst>
          </p:cNvPr>
          <p:cNvGraphicFramePr>
            <a:graphicFrameLocks noGrp="1"/>
          </p:cNvGraphicFramePr>
          <p:nvPr>
            <p:extLst>
              <p:ext uri="{D42A27DB-BD31-4B8C-83A1-F6EECF244321}">
                <p14:modId xmlns:p14="http://schemas.microsoft.com/office/powerpoint/2010/main" val="2251729631"/>
              </p:ext>
            </p:extLst>
          </p:nvPr>
        </p:nvGraphicFramePr>
        <p:xfrm>
          <a:off x="1976025" y="3913359"/>
          <a:ext cx="6390310" cy="1351280"/>
        </p:xfrm>
        <a:graphic>
          <a:graphicData uri="http://schemas.openxmlformats.org/drawingml/2006/table">
            <a:tbl>
              <a:tblPr/>
              <a:tblGrid>
                <a:gridCol w="1278062">
                  <a:extLst>
                    <a:ext uri="{9D8B030D-6E8A-4147-A177-3AD203B41FA5}">
                      <a16:colId xmlns:a16="http://schemas.microsoft.com/office/drawing/2014/main" val="3827278189"/>
                    </a:ext>
                  </a:extLst>
                </a:gridCol>
                <a:gridCol w="1278062">
                  <a:extLst>
                    <a:ext uri="{9D8B030D-6E8A-4147-A177-3AD203B41FA5}">
                      <a16:colId xmlns:a16="http://schemas.microsoft.com/office/drawing/2014/main" val="868071458"/>
                    </a:ext>
                  </a:extLst>
                </a:gridCol>
                <a:gridCol w="1278062">
                  <a:extLst>
                    <a:ext uri="{9D8B030D-6E8A-4147-A177-3AD203B41FA5}">
                      <a16:colId xmlns:a16="http://schemas.microsoft.com/office/drawing/2014/main" val="1055613386"/>
                    </a:ext>
                  </a:extLst>
                </a:gridCol>
                <a:gridCol w="1278062">
                  <a:extLst>
                    <a:ext uri="{9D8B030D-6E8A-4147-A177-3AD203B41FA5}">
                      <a16:colId xmlns:a16="http://schemas.microsoft.com/office/drawing/2014/main" val="1813828950"/>
                    </a:ext>
                  </a:extLst>
                </a:gridCol>
                <a:gridCol w="1278062">
                  <a:extLst>
                    <a:ext uri="{9D8B030D-6E8A-4147-A177-3AD203B41FA5}">
                      <a16:colId xmlns:a16="http://schemas.microsoft.com/office/drawing/2014/main" val="962984898"/>
                    </a:ext>
                  </a:extLst>
                </a:gridCol>
              </a:tblGrid>
              <a:tr h="0">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Risk </a:t>
                      </a:r>
                      <a:endParaRPr lang="en-GB">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dirty="0">
                          <a:solidFill>
                            <a:srgbClr val="000000"/>
                          </a:solidFill>
                          <a:effectLst/>
                          <a:latin typeface="Times New Roman" panose="02020603050405020304" pitchFamily="18" charset="0"/>
                        </a:rPr>
                        <a:t>Risk Type</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Probability</a:t>
                      </a:r>
                      <a:endParaRPr lang="en-GB">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Effect</a:t>
                      </a:r>
                      <a:endParaRPr lang="en-GB">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Possible Strategy</a:t>
                      </a:r>
                      <a:endParaRPr lang="en-GB">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8860232"/>
                  </a:ext>
                </a:extLst>
              </a:tr>
              <a:tr h="0">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Incorrect file format for submission</a:t>
                      </a:r>
                      <a:endParaRPr lang="en-GB">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dirty="0">
                          <a:solidFill>
                            <a:srgbClr val="000000"/>
                          </a:solidFill>
                          <a:effectLst/>
                          <a:latin typeface="Times New Roman" panose="02020603050405020304" pitchFamily="18" charset="0"/>
                        </a:rPr>
                        <a:t>People</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Low/Medium</a:t>
                      </a:r>
                      <a:endParaRPr lang="en-GB">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a:solidFill>
                            <a:srgbClr val="000000"/>
                          </a:solidFill>
                          <a:effectLst/>
                          <a:latin typeface="Times New Roman" panose="02020603050405020304" pitchFamily="18" charset="0"/>
                        </a:rPr>
                        <a:t>Possible deduction of marks/</a:t>
                      </a:r>
                      <a:endParaRPr lang="en-GB">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GB" sz="1200" b="0" i="0" u="none" strike="noStrike" dirty="0">
                          <a:solidFill>
                            <a:srgbClr val="000000"/>
                          </a:solidFill>
                          <a:effectLst/>
                          <a:latin typeface="Times New Roman" panose="02020603050405020304" pitchFamily="18" charset="0"/>
                        </a:rPr>
                        <a:t>Make sure to double check submission requirements (PDF)</a:t>
                      </a:r>
                      <a:endParaRPr lang="en-GB"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9023691"/>
                  </a:ext>
                </a:extLst>
              </a:tr>
            </a:tbl>
          </a:graphicData>
        </a:graphic>
      </p:graphicFrame>
      <p:sp>
        <p:nvSpPr>
          <p:cNvPr id="7" name="Rectangle 1">
            <a:extLst>
              <a:ext uri="{FF2B5EF4-FFF2-40B4-BE49-F238E27FC236}">
                <a16:creationId xmlns:a16="http://schemas.microsoft.com/office/drawing/2014/main" id="{59A2AA0C-9C3E-47B4-9B72-CFA671EE3307}"/>
              </a:ext>
            </a:extLst>
          </p:cNvPr>
          <p:cNvSpPr>
            <a:spLocks noChangeArrowheads="1"/>
          </p:cNvSpPr>
          <p:nvPr/>
        </p:nvSpPr>
        <p:spPr bwMode="auto">
          <a:xfrm>
            <a:off x="1466526" y="3349145"/>
            <a:ext cx="118053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202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91BA-5B6A-4CF3-8265-404E4D840221}"/>
              </a:ext>
            </a:extLst>
          </p:cNvPr>
          <p:cNvSpPr>
            <a:spLocks noGrp="1"/>
          </p:cNvSpPr>
          <p:nvPr>
            <p:ph type="title"/>
          </p:nvPr>
        </p:nvSpPr>
        <p:spPr/>
        <p:txBody>
          <a:bodyPr/>
          <a:lstStyle/>
          <a:p>
            <a:r>
              <a:rPr lang="en-GB" b="1" dirty="0"/>
              <a:t>References</a:t>
            </a:r>
            <a:endParaRPr lang="en-GB" dirty="0"/>
          </a:p>
        </p:txBody>
      </p:sp>
      <p:sp>
        <p:nvSpPr>
          <p:cNvPr id="4" name="Content Placeholder 2">
            <a:extLst>
              <a:ext uri="{FF2B5EF4-FFF2-40B4-BE49-F238E27FC236}">
                <a16:creationId xmlns:a16="http://schemas.microsoft.com/office/drawing/2014/main" id="{4EED236A-EDCB-47B8-BF83-7F8F0932B0A3}"/>
              </a:ext>
            </a:extLst>
          </p:cNvPr>
          <p:cNvSpPr>
            <a:spLocks noGrp="1"/>
          </p:cNvSpPr>
          <p:nvPr>
            <p:ph idx="1"/>
          </p:nvPr>
        </p:nvSpPr>
        <p:spPr>
          <a:xfrm>
            <a:off x="1154954" y="2468032"/>
            <a:ext cx="8824913" cy="3416300"/>
          </a:xfrm>
        </p:spPr>
        <p:txBody>
          <a:bodyPr/>
          <a:lstStyle/>
          <a:p>
            <a:r>
              <a:rPr lang="en-GB" dirty="0"/>
              <a:t>Brooks (1986) No Silver Bullet Essence and Accidents of Software Engineering, </a:t>
            </a:r>
            <a:r>
              <a:rPr lang="en-GB" i="1" dirty="0"/>
              <a:t>Computer</a:t>
            </a:r>
            <a:r>
              <a:rPr lang="en-GB" dirty="0"/>
              <a:t>, 20(4), pp. 10–19.</a:t>
            </a:r>
          </a:p>
        </p:txBody>
      </p:sp>
      <p:sp>
        <p:nvSpPr>
          <p:cNvPr id="7" name="Rectangle 1">
            <a:extLst>
              <a:ext uri="{FF2B5EF4-FFF2-40B4-BE49-F238E27FC236}">
                <a16:creationId xmlns:a16="http://schemas.microsoft.com/office/drawing/2014/main" id="{59A2AA0C-9C3E-47B4-9B72-CFA671EE3307}"/>
              </a:ext>
            </a:extLst>
          </p:cNvPr>
          <p:cNvSpPr>
            <a:spLocks noChangeArrowheads="1"/>
          </p:cNvSpPr>
          <p:nvPr/>
        </p:nvSpPr>
        <p:spPr bwMode="auto">
          <a:xfrm>
            <a:off x="-6153474" y="2829856"/>
            <a:ext cx="118053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0876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56</TotalTime>
  <Words>418</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Times New Roman</vt:lpstr>
      <vt:lpstr>Wingdings 3</vt:lpstr>
      <vt:lpstr>Ion Boardroom</vt:lpstr>
      <vt:lpstr>Quality Assurance Plan</vt:lpstr>
      <vt:lpstr>Product Introduction</vt:lpstr>
      <vt:lpstr>Process Description </vt:lpstr>
      <vt:lpstr>Product Plans</vt:lpstr>
      <vt:lpstr>Time Management</vt:lpstr>
      <vt:lpstr>Risk Assessment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Assurance Plan</dc:title>
  <dc:creator>Trevor N Kiggundu</dc:creator>
  <cp:lastModifiedBy>Trevor N Kiggundu</cp:lastModifiedBy>
  <cp:revision>6</cp:revision>
  <dcterms:created xsi:type="dcterms:W3CDTF">2019-11-13T08:36:52Z</dcterms:created>
  <dcterms:modified xsi:type="dcterms:W3CDTF">2019-11-13T09:33:36Z</dcterms:modified>
</cp:coreProperties>
</file>