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53"/>
    <p:restoredTop sz="95680"/>
  </p:normalViewPr>
  <p:slideViewPr>
    <p:cSldViewPr snapToGrid="0" snapToObjects="1">
      <p:cViewPr varScale="1">
        <p:scale>
          <a:sx n="140" d="100"/>
          <a:sy n="140" d="100"/>
        </p:scale>
        <p:origin x="232"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A878AF2-8145-344B-A9A6-92B829211EFD}" type="datetimeFigureOut">
              <a:rPr lang="en-US" smtClean="0"/>
              <a:t>3/29/21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F7B95-A051-6046-B874-66405F8E98C9}" type="slidenum">
              <a:rPr lang="en-US" smtClean="0"/>
              <a:t>‹#›</a:t>
            </a:fld>
            <a:endParaRPr lang="en-US"/>
          </a:p>
        </p:txBody>
      </p:sp>
    </p:spTree>
    <p:extLst>
      <p:ext uri="{BB962C8B-B14F-4D97-AF65-F5344CB8AC3E}">
        <p14:creationId xmlns:p14="http://schemas.microsoft.com/office/powerpoint/2010/main" val="2637375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A878AF2-8145-344B-A9A6-92B829211EFD}" type="datetimeFigureOut">
              <a:rPr lang="en-US" smtClean="0"/>
              <a:t>3/29/21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F7B95-A051-6046-B874-66405F8E98C9}" type="slidenum">
              <a:rPr lang="en-US" smtClean="0"/>
              <a:t>‹#›</a:t>
            </a:fld>
            <a:endParaRPr lang="en-US"/>
          </a:p>
        </p:txBody>
      </p:sp>
    </p:spTree>
    <p:extLst>
      <p:ext uri="{BB962C8B-B14F-4D97-AF65-F5344CB8AC3E}">
        <p14:creationId xmlns:p14="http://schemas.microsoft.com/office/powerpoint/2010/main" val="2722129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1A878AF2-8145-344B-A9A6-92B829211EFD}" type="datetimeFigureOut">
              <a:rPr lang="en-US" smtClean="0"/>
              <a:t>3/29/21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F7B95-A051-6046-B874-66405F8E98C9}" type="slidenum">
              <a:rPr lang="en-US" smtClean="0"/>
              <a:t>‹#›</a:t>
            </a:fld>
            <a:endParaRPr lang="en-US"/>
          </a:p>
        </p:txBody>
      </p:sp>
    </p:spTree>
    <p:extLst>
      <p:ext uri="{BB962C8B-B14F-4D97-AF65-F5344CB8AC3E}">
        <p14:creationId xmlns:p14="http://schemas.microsoft.com/office/powerpoint/2010/main" val="1663711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1A878AF2-8145-344B-A9A6-92B829211EFD}" type="datetimeFigureOut">
              <a:rPr lang="en-US" smtClean="0"/>
              <a:t>3/29/21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F7B95-A051-6046-B874-66405F8E98C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50498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A878AF2-8145-344B-A9A6-92B829211EFD}" type="datetimeFigureOut">
              <a:rPr lang="en-US" smtClean="0"/>
              <a:t>3/29/21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F7B95-A051-6046-B874-66405F8E98C9}" type="slidenum">
              <a:rPr lang="en-US" smtClean="0"/>
              <a:t>‹#›</a:t>
            </a:fld>
            <a:endParaRPr lang="en-US"/>
          </a:p>
        </p:txBody>
      </p:sp>
    </p:spTree>
    <p:extLst>
      <p:ext uri="{BB962C8B-B14F-4D97-AF65-F5344CB8AC3E}">
        <p14:creationId xmlns:p14="http://schemas.microsoft.com/office/powerpoint/2010/main" val="1379315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878AF2-8145-344B-A9A6-92B829211EFD}" type="datetimeFigureOut">
              <a:rPr lang="en-US" smtClean="0"/>
              <a:t>3/29/21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F7B95-A051-6046-B874-66405F8E98C9}" type="slidenum">
              <a:rPr lang="en-US" smtClean="0"/>
              <a:t>‹#›</a:t>
            </a:fld>
            <a:endParaRPr lang="en-US"/>
          </a:p>
        </p:txBody>
      </p:sp>
    </p:spTree>
    <p:extLst>
      <p:ext uri="{BB962C8B-B14F-4D97-AF65-F5344CB8AC3E}">
        <p14:creationId xmlns:p14="http://schemas.microsoft.com/office/powerpoint/2010/main" val="3935825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878AF2-8145-344B-A9A6-92B829211EFD}" type="datetimeFigureOut">
              <a:rPr lang="en-US" smtClean="0"/>
              <a:t>3/29/21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F7B95-A051-6046-B874-66405F8E98C9}" type="slidenum">
              <a:rPr lang="en-US" smtClean="0"/>
              <a:t>‹#›</a:t>
            </a:fld>
            <a:endParaRPr lang="en-US"/>
          </a:p>
        </p:txBody>
      </p:sp>
    </p:spTree>
    <p:extLst>
      <p:ext uri="{BB962C8B-B14F-4D97-AF65-F5344CB8AC3E}">
        <p14:creationId xmlns:p14="http://schemas.microsoft.com/office/powerpoint/2010/main" val="268800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A878AF2-8145-344B-A9A6-92B829211EFD}" type="datetimeFigureOut">
              <a:rPr lang="en-US" smtClean="0"/>
              <a:t>3/29/21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F7B95-A051-6046-B874-66405F8E98C9}" type="slidenum">
              <a:rPr lang="en-US" smtClean="0"/>
              <a:t>‹#›</a:t>
            </a:fld>
            <a:endParaRPr lang="en-US"/>
          </a:p>
        </p:txBody>
      </p:sp>
    </p:spTree>
    <p:extLst>
      <p:ext uri="{BB962C8B-B14F-4D97-AF65-F5344CB8AC3E}">
        <p14:creationId xmlns:p14="http://schemas.microsoft.com/office/powerpoint/2010/main" val="956682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A878AF2-8145-344B-A9A6-92B829211EFD}" type="datetimeFigureOut">
              <a:rPr lang="en-US" smtClean="0"/>
              <a:t>3/29/21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F7B95-A051-6046-B874-66405F8E98C9}" type="slidenum">
              <a:rPr lang="en-US" smtClean="0"/>
              <a:t>‹#›</a:t>
            </a:fld>
            <a:endParaRPr lang="en-US"/>
          </a:p>
        </p:txBody>
      </p:sp>
    </p:spTree>
    <p:extLst>
      <p:ext uri="{BB962C8B-B14F-4D97-AF65-F5344CB8AC3E}">
        <p14:creationId xmlns:p14="http://schemas.microsoft.com/office/powerpoint/2010/main" val="135326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1A878AF2-8145-344B-A9A6-92B829211EFD}" type="datetimeFigureOut">
              <a:rPr lang="en-US" smtClean="0"/>
              <a:t>3/29/21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F7B95-A051-6046-B874-66405F8E98C9}" type="slidenum">
              <a:rPr lang="en-US" smtClean="0"/>
              <a:t>‹#›</a:t>
            </a:fld>
            <a:endParaRPr lang="en-US"/>
          </a:p>
        </p:txBody>
      </p:sp>
    </p:spTree>
    <p:extLst>
      <p:ext uri="{BB962C8B-B14F-4D97-AF65-F5344CB8AC3E}">
        <p14:creationId xmlns:p14="http://schemas.microsoft.com/office/powerpoint/2010/main" val="2879330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A878AF2-8145-344B-A9A6-92B829211EFD}" type="datetimeFigureOut">
              <a:rPr lang="en-US" smtClean="0"/>
              <a:t>3/29/21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F7B95-A051-6046-B874-66405F8E98C9}" type="slidenum">
              <a:rPr lang="en-US" smtClean="0"/>
              <a:t>‹#›</a:t>
            </a:fld>
            <a:endParaRPr lang="en-US"/>
          </a:p>
        </p:txBody>
      </p:sp>
    </p:spTree>
    <p:extLst>
      <p:ext uri="{BB962C8B-B14F-4D97-AF65-F5344CB8AC3E}">
        <p14:creationId xmlns:p14="http://schemas.microsoft.com/office/powerpoint/2010/main" val="1889941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A878AF2-8145-344B-A9A6-92B829211EFD}" type="datetimeFigureOut">
              <a:rPr lang="en-US" smtClean="0"/>
              <a:t>3/29/21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F7B95-A051-6046-B874-66405F8E98C9}" type="slidenum">
              <a:rPr lang="en-US" smtClean="0"/>
              <a:t>‹#›</a:t>
            </a:fld>
            <a:endParaRPr lang="en-US"/>
          </a:p>
        </p:txBody>
      </p:sp>
    </p:spTree>
    <p:extLst>
      <p:ext uri="{BB962C8B-B14F-4D97-AF65-F5344CB8AC3E}">
        <p14:creationId xmlns:p14="http://schemas.microsoft.com/office/powerpoint/2010/main" val="417325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A878AF2-8145-344B-A9A6-92B829211EFD}" type="datetimeFigureOut">
              <a:rPr lang="en-US" smtClean="0"/>
              <a:t>3/29/21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4F7B95-A051-6046-B874-66405F8E98C9}" type="slidenum">
              <a:rPr lang="en-US" smtClean="0"/>
              <a:t>‹#›</a:t>
            </a:fld>
            <a:endParaRPr lang="en-US"/>
          </a:p>
        </p:txBody>
      </p:sp>
    </p:spTree>
    <p:extLst>
      <p:ext uri="{BB962C8B-B14F-4D97-AF65-F5344CB8AC3E}">
        <p14:creationId xmlns:p14="http://schemas.microsoft.com/office/powerpoint/2010/main" val="1271632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1A878AF2-8145-344B-A9A6-92B829211EFD}" type="datetimeFigureOut">
              <a:rPr lang="en-US" smtClean="0"/>
              <a:t>3/29/21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74F7B95-A051-6046-B874-66405F8E98C9}" type="slidenum">
              <a:rPr lang="en-US" smtClean="0"/>
              <a:t>‹#›</a:t>
            </a:fld>
            <a:endParaRPr lang="en-US"/>
          </a:p>
        </p:txBody>
      </p:sp>
    </p:spTree>
    <p:extLst>
      <p:ext uri="{BB962C8B-B14F-4D97-AF65-F5344CB8AC3E}">
        <p14:creationId xmlns:p14="http://schemas.microsoft.com/office/powerpoint/2010/main" val="2730523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A878AF2-8145-344B-A9A6-92B829211EFD}" type="datetimeFigureOut">
              <a:rPr lang="en-US" smtClean="0"/>
              <a:t>3/29/21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74F7B95-A051-6046-B874-66405F8E98C9}" type="slidenum">
              <a:rPr lang="en-US" smtClean="0"/>
              <a:t>‹#›</a:t>
            </a:fld>
            <a:endParaRPr lang="en-US"/>
          </a:p>
        </p:txBody>
      </p:sp>
    </p:spTree>
    <p:extLst>
      <p:ext uri="{BB962C8B-B14F-4D97-AF65-F5344CB8AC3E}">
        <p14:creationId xmlns:p14="http://schemas.microsoft.com/office/powerpoint/2010/main" val="1170370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1A878AF2-8145-344B-A9A6-92B829211EFD}" type="datetimeFigureOut">
              <a:rPr lang="en-US" smtClean="0"/>
              <a:t>3/29/21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74F7B95-A051-6046-B874-66405F8E98C9}" type="slidenum">
              <a:rPr lang="en-US" smtClean="0"/>
              <a:t>‹#›</a:t>
            </a:fld>
            <a:endParaRPr lang="en-US"/>
          </a:p>
        </p:txBody>
      </p:sp>
    </p:spTree>
    <p:extLst>
      <p:ext uri="{BB962C8B-B14F-4D97-AF65-F5344CB8AC3E}">
        <p14:creationId xmlns:p14="http://schemas.microsoft.com/office/powerpoint/2010/main" val="329250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A878AF2-8145-344B-A9A6-92B829211EFD}" type="datetimeFigureOut">
              <a:rPr lang="en-US" smtClean="0"/>
              <a:t>3/29/21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F7B95-A051-6046-B874-66405F8E98C9}" type="slidenum">
              <a:rPr lang="en-US" smtClean="0"/>
              <a:t>‹#›</a:t>
            </a:fld>
            <a:endParaRPr lang="en-US"/>
          </a:p>
        </p:txBody>
      </p:sp>
    </p:spTree>
    <p:extLst>
      <p:ext uri="{BB962C8B-B14F-4D97-AF65-F5344CB8AC3E}">
        <p14:creationId xmlns:p14="http://schemas.microsoft.com/office/powerpoint/2010/main" val="1861807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A878AF2-8145-344B-A9A6-92B829211EFD}" type="datetimeFigureOut">
              <a:rPr lang="en-US" smtClean="0"/>
              <a:t>3/29/21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74F7B95-A051-6046-B874-66405F8E98C9}" type="slidenum">
              <a:rPr lang="en-US" smtClean="0"/>
              <a:t>‹#›</a:t>
            </a:fld>
            <a:endParaRPr lang="en-US"/>
          </a:p>
        </p:txBody>
      </p:sp>
    </p:spTree>
    <p:extLst>
      <p:ext uri="{BB962C8B-B14F-4D97-AF65-F5344CB8AC3E}">
        <p14:creationId xmlns:p14="http://schemas.microsoft.com/office/powerpoint/2010/main" val="345492836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File:Circle-information.svg"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Google_Contact_Lens"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en.wikipedia.org/wiki/List_of_cities_and_towns_in_Bulgaria" TargetMode="Externa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File:Houseparty_Logo.svg" TargetMode="External"/><Relationship Id="rId7" Type="http://schemas.openxmlformats.org/officeDocument/2006/relationships/hyperlink" Target="https://en.wikipedia.org/wiki/Microsoft_Teams"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s://www.publicdomainpictures.net/view-image.php?image=1888" TargetMode="External"/><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hyperlink" Target="https://blog.roboforex.com/blog/2019/03/12/types-of-financial-analysis/"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henursingsiteblog.com/2014_08_01_archive.html"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2011.igem.org/Team:Imperial_College_London/Extras/Collaboration"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B53-C253-9047-9372-D9E41FFA7CD2}"/>
              </a:ext>
            </a:extLst>
          </p:cNvPr>
          <p:cNvSpPr>
            <a:spLocks noGrp="1"/>
          </p:cNvSpPr>
          <p:nvPr>
            <p:ph type="ctrTitle"/>
          </p:nvPr>
        </p:nvSpPr>
        <p:spPr>
          <a:xfrm>
            <a:off x="1154955" y="1219200"/>
            <a:ext cx="8825658" cy="3329581"/>
          </a:xfrm>
        </p:spPr>
        <p:txBody>
          <a:bodyPr/>
          <a:lstStyle/>
          <a:p>
            <a:r>
              <a:rPr lang="en-US" dirty="0">
                <a:solidFill>
                  <a:srgbClr val="FFFF00"/>
                </a:solidFill>
              </a:rPr>
              <a:t>COMP1679- COURSEWORK PRESENTATION</a:t>
            </a:r>
          </a:p>
        </p:txBody>
      </p:sp>
      <p:sp>
        <p:nvSpPr>
          <p:cNvPr id="3" name="Subtitle 2">
            <a:extLst>
              <a:ext uri="{FF2B5EF4-FFF2-40B4-BE49-F238E27FC236}">
                <a16:creationId xmlns:a16="http://schemas.microsoft.com/office/drawing/2014/main" id="{6240215F-1212-E141-847E-CF6F3F5CBF9A}"/>
              </a:ext>
            </a:extLst>
          </p:cNvPr>
          <p:cNvSpPr>
            <a:spLocks noGrp="1"/>
          </p:cNvSpPr>
          <p:nvPr>
            <p:ph type="subTitle" idx="1"/>
          </p:nvPr>
        </p:nvSpPr>
        <p:spPr/>
        <p:txBody>
          <a:bodyPr/>
          <a:lstStyle/>
          <a:p>
            <a:r>
              <a:rPr lang="en-US" dirty="0"/>
              <a:t>Trevor Kiggundu </a:t>
            </a:r>
          </a:p>
        </p:txBody>
      </p:sp>
      <p:pic>
        <p:nvPicPr>
          <p:cNvPr id="5" name="Picture 4" descr="Icon&#10;&#10;Description automatically generated">
            <a:extLst>
              <a:ext uri="{FF2B5EF4-FFF2-40B4-BE49-F238E27FC236}">
                <a16:creationId xmlns:a16="http://schemas.microsoft.com/office/drawing/2014/main" id="{F972DB2B-EFB1-F34C-8982-18A310382FE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209143" y="1734312"/>
            <a:ext cx="2299356" cy="2299356"/>
          </a:xfrm>
          <a:prstGeom prst="rect">
            <a:avLst/>
          </a:prstGeom>
        </p:spPr>
      </p:pic>
    </p:spTree>
    <p:extLst>
      <p:ext uri="{BB962C8B-B14F-4D97-AF65-F5344CB8AC3E}">
        <p14:creationId xmlns:p14="http://schemas.microsoft.com/office/powerpoint/2010/main" val="2144641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BDDD4-149F-2344-9C71-D86A331020D1}"/>
              </a:ext>
            </a:extLst>
          </p:cNvPr>
          <p:cNvSpPr>
            <a:spLocks noGrp="1"/>
          </p:cNvSpPr>
          <p:nvPr>
            <p:ph type="title"/>
          </p:nvPr>
        </p:nvSpPr>
        <p:spPr>
          <a:xfrm>
            <a:off x="645130" y="521038"/>
            <a:ext cx="9404723" cy="1010322"/>
          </a:xfrm>
        </p:spPr>
        <p:txBody>
          <a:bodyPr/>
          <a:lstStyle/>
          <a:p>
            <a:r>
              <a:rPr lang="en-US" dirty="0"/>
              <a:t>Business Background </a:t>
            </a:r>
          </a:p>
        </p:txBody>
      </p:sp>
      <p:sp>
        <p:nvSpPr>
          <p:cNvPr id="3" name="Content Placeholder 2">
            <a:extLst>
              <a:ext uri="{FF2B5EF4-FFF2-40B4-BE49-F238E27FC236}">
                <a16:creationId xmlns:a16="http://schemas.microsoft.com/office/drawing/2014/main" id="{60EE6567-A9DE-7248-8158-D872C8141568}"/>
              </a:ext>
            </a:extLst>
          </p:cNvPr>
          <p:cNvSpPr>
            <a:spLocks noGrp="1"/>
          </p:cNvSpPr>
          <p:nvPr>
            <p:ph idx="1"/>
          </p:nvPr>
        </p:nvSpPr>
        <p:spPr>
          <a:xfrm>
            <a:off x="1103312" y="1313777"/>
            <a:ext cx="8946541" cy="4036986"/>
          </a:xfrm>
        </p:spPr>
        <p:txBody>
          <a:bodyPr>
            <a:normAutofit fontScale="92500" lnSpcReduction="20000"/>
          </a:bodyPr>
          <a:lstStyle/>
          <a:p>
            <a:pPr lvl="0"/>
            <a:r>
              <a:rPr lang="en-GB" dirty="0"/>
              <a:t>What was the situation?</a:t>
            </a:r>
          </a:p>
          <a:p>
            <a:pPr lvl="1">
              <a:lnSpc>
                <a:spcPct val="150000"/>
              </a:lnSpc>
              <a:buFont typeface="Wingdings" pitchFamily="2" charset="2"/>
              <a:buChar char="q"/>
            </a:pPr>
            <a:r>
              <a:rPr lang="en-GB" dirty="0"/>
              <a:t>Retrospective/Current situation: The COVID-19 pandemic brought along a great deal of changes for most of the world; technology companies were retrospectively impacted by these changes to peoples lifestyles.  </a:t>
            </a:r>
          </a:p>
          <a:p>
            <a:pPr lvl="1">
              <a:lnSpc>
                <a:spcPct val="150000"/>
              </a:lnSpc>
              <a:buFont typeface="Wingdings" pitchFamily="2" charset="2"/>
              <a:buChar char="q"/>
            </a:pPr>
            <a:r>
              <a:rPr lang="en-GB" dirty="0"/>
              <a:t>Even companies as complex, large and successful as Google, had to make rapid changes and revisions to their already existing systems, in order to adapt to the changing times and requirements. </a:t>
            </a:r>
          </a:p>
          <a:p>
            <a:pPr lvl="1">
              <a:lnSpc>
                <a:spcPct val="150000"/>
              </a:lnSpc>
              <a:buFont typeface="Wingdings" pitchFamily="2" charset="2"/>
              <a:buChar char="q"/>
            </a:pPr>
            <a:r>
              <a:rPr lang="en-GB" dirty="0"/>
              <a:t>A friend of mine worked as an outsourced Google employee in Sofia, Bulgaria, and they were heavily involved with the change management processes, specifically those surrounding Google’s information management systems.</a:t>
            </a:r>
          </a:p>
        </p:txBody>
      </p:sp>
      <p:pic>
        <p:nvPicPr>
          <p:cNvPr id="11" name="Picture 10" descr="Logo, icon&#10;&#10;Description automatically generated">
            <a:extLst>
              <a:ext uri="{FF2B5EF4-FFF2-40B4-BE49-F238E27FC236}">
                <a16:creationId xmlns:a16="http://schemas.microsoft.com/office/drawing/2014/main" id="{323FE835-B7F0-6A40-A21F-D680AE028A6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20040" y="5379718"/>
            <a:ext cx="3185160" cy="1077646"/>
          </a:xfrm>
          <a:prstGeom prst="rect">
            <a:avLst/>
          </a:prstGeom>
        </p:spPr>
      </p:pic>
      <p:pic>
        <p:nvPicPr>
          <p:cNvPr id="17" name="Picture 16" descr="Map&#10;&#10;Description automatically generated">
            <a:extLst>
              <a:ext uri="{FF2B5EF4-FFF2-40B4-BE49-F238E27FC236}">
                <a16:creationId xmlns:a16="http://schemas.microsoft.com/office/drawing/2014/main" id="{B7056201-2274-8744-994E-63936AE875B4}"/>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0049853" y="4398263"/>
            <a:ext cx="1989382" cy="2134947"/>
          </a:xfrm>
          <a:prstGeom prst="rect">
            <a:avLst/>
          </a:prstGeom>
        </p:spPr>
      </p:pic>
    </p:spTree>
    <p:extLst>
      <p:ext uri="{BB962C8B-B14F-4D97-AF65-F5344CB8AC3E}">
        <p14:creationId xmlns:p14="http://schemas.microsoft.com/office/powerpoint/2010/main" val="13457666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BDDD4-149F-2344-9C71-D86A331020D1}"/>
              </a:ext>
            </a:extLst>
          </p:cNvPr>
          <p:cNvSpPr>
            <a:spLocks noGrp="1"/>
          </p:cNvSpPr>
          <p:nvPr>
            <p:ph type="title"/>
          </p:nvPr>
        </p:nvSpPr>
        <p:spPr>
          <a:xfrm>
            <a:off x="646111" y="452718"/>
            <a:ext cx="9404723" cy="938760"/>
          </a:xfrm>
        </p:spPr>
        <p:txBody>
          <a:bodyPr/>
          <a:lstStyle/>
          <a:p>
            <a:r>
              <a:rPr lang="en-US" dirty="0"/>
              <a:t>Main Issues </a:t>
            </a:r>
          </a:p>
        </p:txBody>
      </p:sp>
      <p:sp>
        <p:nvSpPr>
          <p:cNvPr id="3" name="Content Placeholder 2">
            <a:extLst>
              <a:ext uri="{FF2B5EF4-FFF2-40B4-BE49-F238E27FC236}">
                <a16:creationId xmlns:a16="http://schemas.microsoft.com/office/drawing/2014/main" id="{60EE6567-A9DE-7248-8158-D872C8141568}"/>
              </a:ext>
            </a:extLst>
          </p:cNvPr>
          <p:cNvSpPr>
            <a:spLocks noGrp="1"/>
          </p:cNvSpPr>
          <p:nvPr>
            <p:ph idx="1"/>
          </p:nvPr>
        </p:nvSpPr>
        <p:spPr>
          <a:xfrm>
            <a:off x="1104293" y="1239819"/>
            <a:ext cx="8946541" cy="5261565"/>
          </a:xfrm>
        </p:spPr>
        <p:txBody>
          <a:bodyPr>
            <a:normAutofit fontScale="77500" lnSpcReduction="20000"/>
          </a:bodyPr>
          <a:lstStyle/>
          <a:p>
            <a:r>
              <a:rPr lang="en-GB" dirty="0"/>
              <a:t>What were the main issues?</a:t>
            </a:r>
          </a:p>
          <a:p>
            <a:pPr lvl="1">
              <a:lnSpc>
                <a:spcPct val="160000"/>
              </a:lnSpc>
              <a:buFont typeface="Wingdings" pitchFamily="2" charset="2"/>
              <a:buChar char="q"/>
            </a:pPr>
            <a:r>
              <a:rPr lang="en-GB" dirty="0">
                <a:solidFill>
                  <a:srgbClr val="FFFF00"/>
                </a:solidFill>
              </a:rPr>
              <a:t>Stakeholder Management: </a:t>
            </a:r>
            <a:r>
              <a:rPr lang="en-GB" dirty="0"/>
              <a:t>Rebranding of Google mainstays, such as ‘</a:t>
            </a:r>
            <a:r>
              <a:rPr lang="en-GB" dirty="0" err="1"/>
              <a:t>GSuite</a:t>
            </a:r>
            <a:r>
              <a:rPr lang="en-GB" dirty="0"/>
              <a:t>’: Stakeholders had mixed reviews to the changes Google had to make; a lot of apps were repackaged because of the COVID-19 impact. You unfortunately, can’t please everybody.</a:t>
            </a:r>
          </a:p>
          <a:p>
            <a:pPr lvl="1">
              <a:lnSpc>
                <a:spcPct val="160000"/>
              </a:lnSpc>
              <a:buFont typeface="Wingdings" pitchFamily="2" charset="2"/>
              <a:buChar char="q"/>
            </a:pPr>
            <a:r>
              <a:rPr lang="en-GB" dirty="0">
                <a:solidFill>
                  <a:srgbClr val="FFFF00"/>
                </a:solidFill>
              </a:rPr>
              <a:t>New Competition: </a:t>
            </a:r>
            <a:r>
              <a:rPr lang="en-GB" dirty="0"/>
              <a:t>Competitors were taking advantage of the lack of ‘Mainstream’ services for people to stay connected with large groups of people virtually via video. </a:t>
            </a:r>
            <a:r>
              <a:rPr lang="en-GB" dirty="0">
                <a:solidFill>
                  <a:srgbClr val="FFC000"/>
                </a:solidFill>
              </a:rPr>
              <a:t>”Just Google it!”</a:t>
            </a:r>
          </a:p>
          <a:p>
            <a:pPr lvl="2">
              <a:lnSpc>
                <a:spcPct val="160000"/>
              </a:lnSpc>
              <a:buFont typeface="Wingdings" pitchFamily="2" charset="2"/>
              <a:buChar char="q"/>
            </a:pPr>
            <a:r>
              <a:rPr lang="en-GB" dirty="0"/>
              <a:t>Apps like ‘Zoom’ and ‘</a:t>
            </a:r>
            <a:r>
              <a:rPr lang="en-GB" dirty="0" err="1"/>
              <a:t>HouseParty</a:t>
            </a:r>
            <a:r>
              <a:rPr lang="en-GB" dirty="0"/>
              <a:t>’ started boasting a wider array of video chat features to connect people in isolation.</a:t>
            </a:r>
          </a:p>
          <a:p>
            <a:pPr lvl="2">
              <a:lnSpc>
                <a:spcPct val="160000"/>
              </a:lnSpc>
              <a:buFont typeface="Wingdings" pitchFamily="2" charset="2"/>
              <a:buChar char="q"/>
            </a:pPr>
            <a:r>
              <a:rPr lang="en-GB" dirty="0"/>
              <a:t>Apps like Microsoft’s ‘Teams’,(ironically, we’re using it now), and Zoom were able to sign contracts with learning institutions to provide online learning. Google did the same, but there were issues. </a:t>
            </a:r>
          </a:p>
          <a:p>
            <a:pPr lvl="1">
              <a:lnSpc>
                <a:spcPct val="160000"/>
              </a:lnSpc>
              <a:buFont typeface="Wingdings" pitchFamily="2" charset="2"/>
              <a:buChar char="q"/>
            </a:pPr>
            <a:r>
              <a:rPr lang="en-GB" dirty="0"/>
              <a:t> </a:t>
            </a:r>
            <a:r>
              <a:rPr lang="en-GB" dirty="0">
                <a:solidFill>
                  <a:srgbClr val="FFFF00"/>
                </a:solidFill>
              </a:rPr>
              <a:t>Extended ‘Google Classroom’ features: </a:t>
            </a:r>
            <a:r>
              <a:rPr lang="en-GB" dirty="0"/>
              <a:t>This brought an array of IS issues, such as constant updates, updates to legal permissions. More sinister: students taking advantage, 3</a:t>
            </a:r>
            <a:r>
              <a:rPr lang="en-GB" baseline="30000" dirty="0"/>
              <a:t>rd</a:t>
            </a:r>
            <a:r>
              <a:rPr lang="en-GB" dirty="0"/>
              <a:t> parties entering lectures, changing Admin permissions in the Google Admin console etc. </a:t>
            </a:r>
          </a:p>
          <a:p>
            <a:pPr lvl="1">
              <a:lnSpc>
                <a:spcPct val="160000"/>
              </a:lnSpc>
              <a:buFont typeface="Wingdings" pitchFamily="2" charset="2"/>
              <a:buChar char="q"/>
            </a:pPr>
            <a:r>
              <a:rPr lang="en-GB" dirty="0">
                <a:solidFill>
                  <a:srgbClr val="FFFF00"/>
                </a:solidFill>
              </a:rPr>
              <a:t>Time Constraints: </a:t>
            </a:r>
            <a:r>
              <a:rPr lang="en-GB" dirty="0"/>
              <a:t>Google had to adapt quickly to the changing times as mentioned earlier.</a:t>
            </a:r>
          </a:p>
          <a:p>
            <a:pPr marL="457200" lvl="1" indent="0">
              <a:lnSpc>
                <a:spcPct val="160000"/>
              </a:lnSpc>
              <a:buNone/>
            </a:pPr>
            <a:endParaRPr lang="en-GB" dirty="0"/>
          </a:p>
          <a:p>
            <a:pPr marL="457200" lvl="1" indent="0">
              <a:lnSpc>
                <a:spcPct val="160000"/>
              </a:lnSpc>
              <a:buNone/>
            </a:pPr>
            <a:endParaRPr lang="en-GB" dirty="0"/>
          </a:p>
          <a:p>
            <a:pPr marL="457200" lvl="1" indent="0">
              <a:buNone/>
            </a:pPr>
            <a:endParaRPr lang="en-GB" dirty="0"/>
          </a:p>
          <a:p>
            <a:pPr marL="457200" lvl="1" indent="0">
              <a:buNone/>
            </a:pPr>
            <a:endParaRPr lang="en-GB" dirty="0"/>
          </a:p>
          <a:p>
            <a:endParaRPr lang="en-US" dirty="0"/>
          </a:p>
        </p:txBody>
      </p:sp>
      <p:pic>
        <p:nvPicPr>
          <p:cNvPr id="8" name="Picture 7" descr="A picture containing icon&#10;&#10;Description automatically generated">
            <a:extLst>
              <a:ext uri="{FF2B5EF4-FFF2-40B4-BE49-F238E27FC236}">
                <a16:creationId xmlns:a16="http://schemas.microsoft.com/office/drawing/2014/main" id="{458E849B-685D-004D-9356-5F75FF0E6ED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791703" y="6163987"/>
            <a:ext cx="2608594" cy="482590"/>
          </a:xfrm>
          <a:prstGeom prst="rect">
            <a:avLst/>
          </a:prstGeom>
        </p:spPr>
      </p:pic>
      <p:pic>
        <p:nvPicPr>
          <p:cNvPr id="11" name="Picture 10" descr="Application, logo, company name&#10;&#10;Description automatically generated with medium confidence">
            <a:extLst>
              <a:ext uri="{FF2B5EF4-FFF2-40B4-BE49-F238E27FC236}">
                <a16:creationId xmlns:a16="http://schemas.microsoft.com/office/drawing/2014/main" id="{7561AEF3-B30A-A442-B5E2-F38154EE5D1D}"/>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0609220" y="3392114"/>
            <a:ext cx="956973" cy="956973"/>
          </a:xfrm>
          <a:prstGeom prst="rect">
            <a:avLst/>
          </a:prstGeom>
        </p:spPr>
      </p:pic>
      <p:pic>
        <p:nvPicPr>
          <p:cNvPr id="13" name="Picture 12" descr="Icon&#10;&#10;Description automatically generated">
            <a:extLst>
              <a:ext uri="{FF2B5EF4-FFF2-40B4-BE49-F238E27FC236}">
                <a16:creationId xmlns:a16="http://schemas.microsoft.com/office/drawing/2014/main" id="{578C25CA-3881-364A-90DE-02A85A47E514}"/>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230428" y="3178092"/>
            <a:ext cx="1289549" cy="1199281"/>
          </a:xfrm>
          <a:prstGeom prst="rect">
            <a:avLst/>
          </a:prstGeom>
        </p:spPr>
      </p:pic>
    </p:spTree>
    <p:extLst>
      <p:ext uri="{BB962C8B-B14F-4D97-AF65-F5344CB8AC3E}">
        <p14:creationId xmlns:p14="http://schemas.microsoft.com/office/powerpoint/2010/main" val="22590671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BDDD4-149F-2344-9C71-D86A331020D1}"/>
              </a:ext>
            </a:extLst>
          </p:cNvPr>
          <p:cNvSpPr>
            <a:spLocks noGrp="1"/>
          </p:cNvSpPr>
          <p:nvPr>
            <p:ph type="title"/>
          </p:nvPr>
        </p:nvSpPr>
        <p:spPr/>
        <p:txBody>
          <a:bodyPr/>
          <a:lstStyle/>
          <a:p>
            <a:r>
              <a:rPr lang="en-US" dirty="0"/>
              <a:t>Analytical Frameworks </a:t>
            </a:r>
          </a:p>
        </p:txBody>
      </p:sp>
      <p:sp>
        <p:nvSpPr>
          <p:cNvPr id="3" name="Content Placeholder 2">
            <a:extLst>
              <a:ext uri="{FF2B5EF4-FFF2-40B4-BE49-F238E27FC236}">
                <a16:creationId xmlns:a16="http://schemas.microsoft.com/office/drawing/2014/main" id="{60EE6567-A9DE-7248-8158-D872C8141568}"/>
              </a:ext>
            </a:extLst>
          </p:cNvPr>
          <p:cNvSpPr>
            <a:spLocks noGrp="1"/>
          </p:cNvSpPr>
          <p:nvPr>
            <p:ph idx="1"/>
          </p:nvPr>
        </p:nvSpPr>
        <p:spPr>
          <a:xfrm>
            <a:off x="1104293" y="1331260"/>
            <a:ext cx="8946541" cy="4195481"/>
          </a:xfrm>
        </p:spPr>
        <p:txBody>
          <a:bodyPr>
            <a:normAutofit fontScale="85000" lnSpcReduction="20000"/>
          </a:bodyPr>
          <a:lstStyle/>
          <a:p>
            <a:pPr>
              <a:lnSpc>
                <a:spcPct val="150000"/>
              </a:lnSpc>
            </a:pPr>
            <a:r>
              <a:rPr lang="en-US" dirty="0"/>
              <a:t>What frameworks are you considering using, and why?</a:t>
            </a:r>
          </a:p>
          <a:p>
            <a:pPr lvl="1">
              <a:lnSpc>
                <a:spcPct val="150000"/>
              </a:lnSpc>
              <a:buFont typeface="Wingdings" pitchFamily="2" charset="2"/>
              <a:buChar char="q"/>
            </a:pPr>
            <a:r>
              <a:rPr lang="en-US" dirty="0">
                <a:solidFill>
                  <a:srgbClr val="FFFF00"/>
                </a:solidFill>
              </a:rPr>
              <a:t>SWOT: </a:t>
            </a:r>
            <a:r>
              <a:rPr lang="en-US" dirty="0"/>
              <a:t>Good way to outline all of Google’s issues at the time, and the format of the grid is also easy to read and understand. </a:t>
            </a:r>
          </a:p>
          <a:p>
            <a:pPr lvl="1">
              <a:lnSpc>
                <a:spcPct val="150000"/>
              </a:lnSpc>
              <a:buFont typeface="Wingdings" pitchFamily="2" charset="2"/>
              <a:buChar char="q"/>
            </a:pPr>
            <a:r>
              <a:rPr lang="en-US" dirty="0">
                <a:solidFill>
                  <a:srgbClr val="FFFF00"/>
                </a:solidFill>
              </a:rPr>
              <a:t>CATWOE: </a:t>
            </a:r>
            <a:r>
              <a:rPr lang="en-US" dirty="0"/>
              <a:t>Good way to outline all the the stakeholders involved, and their views on the changes. </a:t>
            </a:r>
          </a:p>
          <a:p>
            <a:pPr lvl="1">
              <a:lnSpc>
                <a:spcPct val="150000"/>
              </a:lnSpc>
              <a:buFont typeface="Wingdings" pitchFamily="2" charset="2"/>
              <a:buChar char="q"/>
            </a:pPr>
            <a:r>
              <a:rPr lang="en-US" dirty="0">
                <a:solidFill>
                  <a:srgbClr val="FFFF00"/>
                </a:solidFill>
              </a:rPr>
              <a:t>ISO Risk Management Matrices: </a:t>
            </a:r>
            <a:r>
              <a:rPr lang="en-US" dirty="0"/>
              <a:t>Puts into perspective the risks/issues Google had at the time. </a:t>
            </a:r>
          </a:p>
          <a:p>
            <a:pPr lvl="1">
              <a:lnSpc>
                <a:spcPct val="150000"/>
              </a:lnSpc>
              <a:buFont typeface="Wingdings" pitchFamily="2" charset="2"/>
              <a:buChar char="q"/>
            </a:pPr>
            <a:r>
              <a:rPr lang="en-US" dirty="0">
                <a:solidFill>
                  <a:srgbClr val="FFFF00"/>
                </a:solidFill>
              </a:rPr>
              <a:t>PACEY: </a:t>
            </a:r>
            <a:r>
              <a:rPr lang="en-US" dirty="0"/>
              <a:t>Good to understand the cultural and organizational impacts of Google’s changes, as the pandemic affected everyone worldwide. </a:t>
            </a:r>
          </a:p>
          <a:p>
            <a:pPr lvl="1">
              <a:lnSpc>
                <a:spcPct val="150000"/>
              </a:lnSpc>
              <a:buFont typeface="Wingdings" pitchFamily="2" charset="2"/>
              <a:buChar char="q"/>
            </a:pPr>
            <a:r>
              <a:rPr lang="en-US" dirty="0">
                <a:solidFill>
                  <a:srgbClr val="FFFF00"/>
                </a:solidFill>
              </a:rPr>
              <a:t>PESTLE: </a:t>
            </a:r>
            <a:r>
              <a:rPr lang="en-US" dirty="0"/>
              <a:t>Good to outline the Legal, Social, Professional and Ethical implications (</a:t>
            </a:r>
            <a:r>
              <a:rPr lang="en-US" dirty="0" err="1"/>
              <a:t>LSPEi</a:t>
            </a:r>
            <a:r>
              <a:rPr lang="en-US" dirty="0"/>
              <a:t>) of Google’s actions. Often overlooked. </a:t>
            </a:r>
          </a:p>
          <a:p>
            <a:pPr lvl="1">
              <a:buFont typeface="Wingdings" pitchFamily="2" charset="2"/>
              <a:buChar char="q"/>
            </a:pPr>
            <a:endParaRPr lang="en-US" dirty="0"/>
          </a:p>
          <a:p>
            <a:pPr lvl="1">
              <a:buFont typeface="Wingdings" pitchFamily="2" charset="2"/>
              <a:buChar char="q"/>
            </a:pPr>
            <a:endParaRPr lang="en-US" dirty="0"/>
          </a:p>
          <a:p>
            <a:pPr lvl="1">
              <a:buFont typeface="Wingdings" pitchFamily="2" charset="2"/>
              <a:buChar char="q"/>
            </a:pPr>
            <a:endParaRPr lang="en-US" dirty="0"/>
          </a:p>
        </p:txBody>
      </p:sp>
      <p:pic>
        <p:nvPicPr>
          <p:cNvPr id="5" name="Picture 4" descr="A picture containing text&#10;&#10;Description automatically generated">
            <a:extLst>
              <a:ext uri="{FF2B5EF4-FFF2-40B4-BE49-F238E27FC236}">
                <a16:creationId xmlns:a16="http://schemas.microsoft.com/office/drawing/2014/main" id="{ED0A15AD-7606-0047-8F32-A58E873F225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198564" y="5004753"/>
            <a:ext cx="2931987" cy="1650402"/>
          </a:xfrm>
          <a:prstGeom prst="rect">
            <a:avLst/>
          </a:prstGeom>
        </p:spPr>
      </p:pic>
    </p:spTree>
    <p:extLst>
      <p:ext uri="{BB962C8B-B14F-4D97-AF65-F5344CB8AC3E}">
        <p14:creationId xmlns:p14="http://schemas.microsoft.com/office/powerpoint/2010/main" val="12977353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BDDD4-149F-2344-9C71-D86A331020D1}"/>
              </a:ext>
            </a:extLst>
          </p:cNvPr>
          <p:cNvSpPr>
            <a:spLocks noGrp="1"/>
          </p:cNvSpPr>
          <p:nvPr>
            <p:ph type="title"/>
          </p:nvPr>
        </p:nvSpPr>
        <p:spPr/>
        <p:txBody>
          <a:bodyPr/>
          <a:lstStyle/>
          <a:p>
            <a:r>
              <a:rPr lang="en-US" dirty="0"/>
              <a:t>Expected Outcomes </a:t>
            </a:r>
          </a:p>
        </p:txBody>
      </p:sp>
      <p:sp>
        <p:nvSpPr>
          <p:cNvPr id="3" name="Content Placeholder 2">
            <a:extLst>
              <a:ext uri="{FF2B5EF4-FFF2-40B4-BE49-F238E27FC236}">
                <a16:creationId xmlns:a16="http://schemas.microsoft.com/office/drawing/2014/main" id="{60EE6567-A9DE-7248-8158-D872C8141568}"/>
              </a:ext>
            </a:extLst>
          </p:cNvPr>
          <p:cNvSpPr>
            <a:spLocks noGrp="1"/>
          </p:cNvSpPr>
          <p:nvPr>
            <p:ph idx="1"/>
          </p:nvPr>
        </p:nvSpPr>
        <p:spPr>
          <a:xfrm>
            <a:off x="1104293" y="1262711"/>
            <a:ext cx="8946541" cy="4195481"/>
          </a:xfrm>
        </p:spPr>
        <p:txBody>
          <a:bodyPr>
            <a:normAutofit fontScale="85000" lnSpcReduction="10000"/>
          </a:bodyPr>
          <a:lstStyle/>
          <a:p>
            <a:pPr>
              <a:lnSpc>
                <a:spcPct val="150000"/>
              </a:lnSpc>
            </a:pPr>
            <a:r>
              <a:rPr lang="en-GB" dirty="0"/>
              <a:t>Provide an overview of the expected outcomes from the investigation</a:t>
            </a:r>
            <a:r>
              <a:rPr lang="en-US" dirty="0"/>
              <a:t>: </a:t>
            </a:r>
          </a:p>
          <a:p>
            <a:pPr lvl="1">
              <a:lnSpc>
                <a:spcPct val="150000"/>
              </a:lnSpc>
              <a:buFont typeface="Wingdings" pitchFamily="2" charset="2"/>
              <a:buChar char="q"/>
            </a:pPr>
            <a:r>
              <a:rPr lang="en-GB" dirty="0"/>
              <a:t>Expect to see a great deal of growth and comfort from Google regarding handling these systems now, compared to one year ago when the various countries were thrust into lockdown. (this will be done by interviewing employees that are still in Bulgaria).</a:t>
            </a:r>
          </a:p>
          <a:p>
            <a:pPr lvl="1">
              <a:lnSpc>
                <a:spcPct val="150000"/>
              </a:lnSpc>
              <a:buFont typeface="Wingdings" pitchFamily="2" charset="2"/>
              <a:buChar char="q"/>
            </a:pPr>
            <a:r>
              <a:rPr lang="en-GB" dirty="0"/>
              <a:t>Expect to have a better understanding of real-life change management examples; the pandemic brought along a large enough shake up that literally everyone had to make changes; also easier to </a:t>
            </a:r>
            <a:r>
              <a:rPr lang="en-GB" dirty="0" err="1"/>
              <a:t>analyze</a:t>
            </a:r>
            <a:r>
              <a:rPr lang="en-GB" dirty="0"/>
              <a:t> bigger companies, especially ones with features that I use/have used. </a:t>
            </a:r>
          </a:p>
          <a:p>
            <a:pPr lvl="1">
              <a:lnSpc>
                <a:spcPct val="150000"/>
              </a:lnSpc>
              <a:buFont typeface="Wingdings" pitchFamily="2" charset="2"/>
              <a:buChar char="q"/>
            </a:pPr>
            <a:r>
              <a:rPr lang="en-GB" dirty="0"/>
              <a:t>Expect to gain a better understanding of the more theoretical aspect of IT through the investigation, as a large focus of the field ‘concentrates’ around practical elements, like programming. </a:t>
            </a:r>
          </a:p>
          <a:p>
            <a:pPr lvl="1">
              <a:lnSpc>
                <a:spcPct val="150000"/>
              </a:lnSpc>
              <a:buFont typeface="Wingdings" pitchFamily="2" charset="2"/>
              <a:buChar char="q"/>
            </a:pPr>
            <a:endParaRPr lang="en-GB" dirty="0"/>
          </a:p>
          <a:p>
            <a:pPr lvl="1">
              <a:buFont typeface="Wingdings" pitchFamily="2" charset="2"/>
              <a:buChar char="q"/>
            </a:pPr>
            <a:endParaRPr lang="en-GB" dirty="0"/>
          </a:p>
        </p:txBody>
      </p:sp>
      <p:pic>
        <p:nvPicPr>
          <p:cNvPr id="5" name="Picture 4" descr="A red and white sign&#10;&#10;Description automatically generated with low confidence">
            <a:extLst>
              <a:ext uri="{FF2B5EF4-FFF2-40B4-BE49-F238E27FC236}">
                <a16:creationId xmlns:a16="http://schemas.microsoft.com/office/drawing/2014/main" id="{1675ECA6-5F13-4740-B653-8E9BF3BC944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582612" y="5090136"/>
            <a:ext cx="3313731" cy="1580476"/>
          </a:xfrm>
          <a:prstGeom prst="rect">
            <a:avLst/>
          </a:prstGeom>
        </p:spPr>
      </p:pic>
    </p:spTree>
    <p:extLst>
      <p:ext uri="{BB962C8B-B14F-4D97-AF65-F5344CB8AC3E}">
        <p14:creationId xmlns:p14="http://schemas.microsoft.com/office/powerpoint/2010/main" val="29726302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BDDD4-149F-2344-9C71-D86A331020D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0EE6567-A9DE-7248-8158-D872C8141568}"/>
              </a:ext>
            </a:extLst>
          </p:cNvPr>
          <p:cNvSpPr>
            <a:spLocks noGrp="1"/>
          </p:cNvSpPr>
          <p:nvPr>
            <p:ph idx="1"/>
          </p:nvPr>
        </p:nvSpPr>
        <p:spPr>
          <a:xfrm>
            <a:off x="1262338" y="1608228"/>
            <a:ext cx="8946541" cy="2781475"/>
          </a:xfrm>
        </p:spPr>
        <p:txBody>
          <a:bodyPr>
            <a:normAutofit/>
          </a:bodyPr>
          <a:lstStyle/>
          <a:p>
            <a:pPr marL="0" indent="0" algn="ctr">
              <a:buNone/>
            </a:pPr>
            <a:r>
              <a:rPr lang="en-US" sz="6600" dirty="0"/>
              <a:t>Thank you for listening!</a:t>
            </a:r>
          </a:p>
        </p:txBody>
      </p:sp>
      <p:pic>
        <p:nvPicPr>
          <p:cNvPr id="5" name="Picture 4" descr="A black and white logo&#10;&#10;Description automatically generated with low confidence">
            <a:extLst>
              <a:ext uri="{FF2B5EF4-FFF2-40B4-BE49-F238E27FC236}">
                <a16:creationId xmlns:a16="http://schemas.microsoft.com/office/drawing/2014/main" id="{71389FDF-1698-E342-8872-CE020A391C1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595370" y="3742346"/>
            <a:ext cx="4635500" cy="2260600"/>
          </a:xfrm>
          <a:prstGeom prst="rect">
            <a:avLst/>
          </a:prstGeom>
        </p:spPr>
      </p:pic>
    </p:spTree>
    <p:extLst>
      <p:ext uri="{BB962C8B-B14F-4D97-AF65-F5344CB8AC3E}">
        <p14:creationId xmlns:p14="http://schemas.microsoft.com/office/powerpoint/2010/main" val="7878025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{868DB126-68BB-F540-9C2B-24E1F9D10192}tf10001062</Template>
  <TotalTime>286</TotalTime>
  <Words>594</Words>
  <Application>Microsoft Macintosh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Wingdings</vt:lpstr>
      <vt:lpstr>Wingdings 3</vt:lpstr>
      <vt:lpstr>Ion</vt:lpstr>
      <vt:lpstr>COMP1679- COURSEWORK PRESENTATION</vt:lpstr>
      <vt:lpstr>Business Background </vt:lpstr>
      <vt:lpstr>Main Issues </vt:lpstr>
      <vt:lpstr>Analytical Frameworks </vt:lpstr>
      <vt:lpstr>Expected Outcomes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Trevor N Kiggundu</dc:creator>
  <cp:lastModifiedBy>Trevor N Kiggundu</cp:lastModifiedBy>
  <cp:revision>13</cp:revision>
  <dcterms:created xsi:type="dcterms:W3CDTF">2021-03-29T16:00:52Z</dcterms:created>
  <dcterms:modified xsi:type="dcterms:W3CDTF">2021-03-29T20:46:54Z</dcterms:modified>
</cp:coreProperties>
</file>