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2" r:id="rId5"/>
    <p:sldId id="261"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787524-F261-4664-A184-AFE4EA5F9E89}" type="datetimeFigureOut">
              <a:rPr lang="en-US" smtClean="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92ECDA9-62DB-4A17-A7D9-21E84B5C54EE}" type="slidenum">
              <a:rPr lang="en-US" smtClean="0"/>
              <a:t>‹#›</a:t>
            </a:fld>
            <a:endParaRPr lang="en-US" dirty="0"/>
          </a:p>
        </p:txBody>
      </p:sp>
    </p:spTree>
    <p:extLst>
      <p:ext uri="{BB962C8B-B14F-4D97-AF65-F5344CB8AC3E}">
        <p14:creationId xmlns:p14="http://schemas.microsoft.com/office/powerpoint/2010/main" val="3741243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787524-F261-4664-A184-AFE4EA5F9E89}" type="datetimeFigureOut">
              <a:rPr lang="en-US" smtClean="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92ECDA9-62DB-4A17-A7D9-21E84B5C54EE}" type="slidenum">
              <a:rPr lang="en-US" smtClean="0"/>
              <a:t>‹#›</a:t>
            </a:fld>
            <a:endParaRPr lang="en-US" dirty="0"/>
          </a:p>
        </p:txBody>
      </p:sp>
    </p:spTree>
    <p:extLst>
      <p:ext uri="{BB962C8B-B14F-4D97-AF65-F5344CB8AC3E}">
        <p14:creationId xmlns:p14="http://schemas.microsoft.com/office/powerpoint/2010/main" val="4119542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787524-F261-4664-A184-AFE4EA5F9E89}" type="datetimeFigureOut">
              <a:rPr lang="en-US" smtClean="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92ECDA9-62DB-4A17-A7D9-21E84B5C54EE}" type="slidenum">
              <a:rPr lang="en-US" smtClean="0"/>
              <a:t>‹#›</a:t>
            </a:fld>
            <a:endParaRPr lang="en-US" dirty="0"/>
          </a:p>
        </p:txBody>
      </p:sp>
    </p:spTree>
    <p:extLst>
      <p:ext uri="{BB962C8B-B14F-4D97-AF65-F5344CB8AC3E}">
        <p14:creationId xmlns:p14="http://schemas.microsoft.com/office/powerpoint/2010/main" val="3891499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787524-F261-4664-A184-AFE4EA5F9E89}" type="datetimeFigureOut">
              <a:rPr lang="en-US" smtClean="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92ECDA9-62DB-4A17-A7D9-21E84B5C54EE}" type="slidenum">
              <a:rPr lang="en-US" smtClean="0"/>
              <a:t>‹#›</a:t>
            </a:fld>
            <a:endParaRPr lang="en-US" dirty="0"/>
          </a:p>
        </p:txBody>
      </p:sp>
    </p:spTree>
    <p:extLst>
      <p:ext uri="{BB962C8B-B14F-4D97-AF65-F5344CB8AC3E}">
        <p14:creationId xmlns:p14="http://schemas.microsoft.com/office/powerpoint/2010/main" val="1425197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787524-F261-4664-A184-AFE4EA5F9E89}" type="datetimeFigureOut">
              <a:rPr lang="en-US" smtClean="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92ECDA9-62DB-4A17-A7D9-21E84B5C54EE}" type="slidenum">
              <a:rPr lang="en-US" smtClean="0"/>
              <a:t>‹#›</a:t>
            </a:fld>
            <a:endParaRPr lang="en-US" dirty="0"/>
          </a:p>
        </p:txBody>
      </p:sp>
    </p:spTree>
    <p:extLst>
      <p:ext uri="{BB962C8B-B14F-4D97-AF65-F5344CB8AC3E}">
        <p14:creationId xmlns:p14="http://schemas.microsoft.com/office/powerpoint/2010/main" val="3755331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787524-F261-4664-A184-AFE4EA5F9E89}" type="datetimeFigureOut">
              <a:rPr lang="en-US" smtClean="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92ECDA9-62DB-4A17-A7D9-21E84B5C54EE}" type="slidenum">
              <a:rPr lang="en-US" smtClean="0"/>
              <a:t>‹#›</a:t>
            </a:fld>
            <a:endParaRPr lang="en-US" dirty="0"/>
          </a:p>
        </p:txBody>
      </p:sp>
    </p:spTree>
    <p:extLst>
      <p:ext uri="{BB962C8B-B14F-4D97-AF65-F5344CB8AC3E}">
        <p14:creationId xmlns:p14="http://schemas.microsoft.com/office/powerpoint/2010/main" val="2864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787524-F261-4664-A184-AFE4EA5F9E89}" type="datetimeFigureOut">
              <a:rPr lang="en-US" smtClean="0"/>
              <a:t>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92ECDA9-62DB-4A17-A7D9-21E84B5C54EE}" type="slidenum">
              <a:rPr lang="en-US" smtClean="0"/>
              <a:t>‹#›</a:t>
            </a:fld>
            <a:endParaRPr lang="en-US" dirty="0"/>
          </a:p>
        </p:txBody>
      </p:sp>
    </p:spTree>
    <p:extLst>
      <p:ext uri="{BB962C8B-B14F-4D97-AF65-F5344CB8AC3E}">
        <p14:creationId xmlns:p14="http://schemas.microsoft.com/office/powerpoint/2010/main" val="1219038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787524-F261-4664-A184-AFE4EA5F9E89}" type="datetimeFigureOut">
              <a:rPr lang="en-US" smtClean="0"/>
              <a:t>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92ECDA9-62DB-4A17-A7D9-21E84B5C54EE}" type="slidenum">
              <a:rPr lang="en-US" smtClean="0"/>
              <a:t>‹#›</a:t>
            </a:fld>
            <a:endParaRPr lang="en-US" dirty="0"/>
          </a:p>
        </p:txBody>
      </p:sp>
    </p:spTree>
    <p:extLst>
      <p:ext uri="{BB962C8B-B14F-4D97-AF65-F5344CB8AC3E}">
        <p14:creationId xmlns:p14="http://schemas.microsoft.com/office/powerpoint/2010/main" val="759236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787524-F261-4664-A184-AFE4EA5F9E89}" type="datetimeFigureOut">
              <a:rPr lang="en-US" smtClean="0"/>
              <a:t>11/7/2022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92ECDA9-62DB-4A17-A7D9-21E84B5C54EE}" type="slidenum">
              <a:rPr lang="en-US" smtClean="0"/>
              <a:t>‹#›</a:t>
            </a:fld>
            <a:endParaRPr lang="en-US" dirty="0"/>
          </a:p>
        </p:txBody>
      </p:sp>
    </p:spTree>
    <p:extLst>
      <p:ext uri="{BB962C8B-B14F-4D97-AF65-F5344CB8AC3E}">
        <p14:creationId xmlns:p14="http://schemas.microsoft.com/office/powerpoint/2010/main" val="2306669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E787524-F261-4664-A184-AFE4EA5F9E89}" type="datetimeFigureOut">
              <a:rPr lang="en-US" smtClean="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92ECDA9-62DB-4A17-A7D9-21E84B5C54EE}" type="slidenum">
              <a:rPr lang="en-US" smtClean="0"/>
              <a:t>‹#›</a:t>
            </a:fld>
            <a:endParaRPr lang="en-US" dirty="0"/>
          </a:p>
        </p:txBody>
      </p:sp>
    </p:spTree>
    <p:extLst>
      <p:ext uri="{BB962C8B-B14F-4D97-AF65-F5344CB8AC3E}">
        <p14:creationId xmlns:p14="http://schemas.microsoft.com/office/powerpoint/2010/main" val="459557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E787524-F261-4664-A184-AFE4EA5F9E89}" type="datetimeFigureOut">
              <a:rPr lang="en-US" smtClean="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92ECDA9-62DB-4A17-A7D9-21E84B5C54EE}" type="slidenum">
              <a:rPr lang="en-US" smtClean="0"/>
              <a:t>‹#›</a:t>
            </a:fld>
            <a:endParaRPr lang="en-US" dirty="0"/>
          </a:p>
        </p:txBody>
      </p:sp>
    </p:spTree>
    <p:extLst>
      <p:ext uri="{BB962C8B-B14F-4D97-AF65-F5344CB8AC3E}">
        <p14:creationId xmlns:p14="http://schemas.microsoft.com/office/powerpoint/2010/main" val="665334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787524-F261-4664-A184-AFE4EA5F9E89}" type="datetimeFigureOut">
              <a:rPr lang="en-US" smtClean="0"/>
              <a:t>11/7/2022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2ECDA9-62DB-4A17-A7D9-21E84B5C54EE}" type="slidenum">
              <a:rPr lang="en-US" smtClean="0"/>
              <a:t>‹#›</a:t>
            </a:fld>
            <a:endParaRPr lang="en-US" dirty="0"/>
          </a:p>
        </p:txBody>
      </p:sp>
    </p:spTree>
    <p:extLst>
      <p:ext uri="{BB962C8B-B14F-4D97-AF65-F5344CB8AC3E}">
        <p14:creationId xmlns:p14="http://schemas.microsoft.com/office/powerpoint/2010/main" val="108666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ritrjpm.ac.in/departments/computer-science-and-business-systems/csbs-about-the-department.php" TargetMode="External"/><Relationship Id="rId3" Type="http://schemas.openxmlformats.org/officeDocument/2006/relationships/hyperlink" Target="https://www.ritrjpm.ac.in/departments/computer-science-engg/computer-science-engg-about-the-department.php" TargetMode="External"/><Relationship Id="rId7" Type="http://schemas.openxmlformats.org/officeDocument/2006/relationships/hyperlink" Target="https://www.ritrjpm.ac.in/departments/ai-and-ds/ai-ds-about-the-department.php" TargetMode="External"/><Relationship Id="rId2" Type="http://schemas.openxmlformats.org/officeDocument/2006/relationships/hyperlink" Target="https://www.ritrjpm.ac.in/departments/civil-engg/civil-engg-about-the-department.php" TargetMode="External"/><Relationship Id="rId1" Type="http://schemas.openxmlformats.org/officeDocument/2006/relationships/slideLayout" Target="../slideLayouts/slideLayout2.xml"/><Relationship Id="rId6" Type="http://schemas.openxmlformats.org/officeDocument/2006/relationships/hyperlink" Target="https://www.ritrjpm.ac.in/departments/mechanical-engg/mechanical-engg-about-the-department.php" TargetMode="External"/><Relationship Id="rId5" Type="http://schemas.openxmlformats.org/officeDocument/2006/relationships/hyperlink" Target="https://www.ritrjpm.ac.in/departments/electronics-communication-engg/electronics-communication-engg-about-the-department.php" TargetMode="External"/><Relationship Id="rId4" Type="http://schemas.openxmlformats.org/officeDocument/2006/relationships/hyperlink" Target="https://www.ritrjpm.ac.in/departments/electrical-electronics-engg/electrical-electronics-engg-about-the-department.php" TargetMode="External"/><Relationship Id="rId9" Type="http://schemas.openxmlformats.org/officeDocument/2006/relationships/hyperlink" Target="https://www.ritrjpm.ac.in/departments/rit-information-technology/it-about-the-department.ph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72404-48CA-CCD0-58C3-CC629D2A426D}"/>
              </a:ext>
            </a:extLst>
          </p:cNvPr>
          <p:cNvSpPr>
            <a:spLocks noGrp="1"/>
          </p:cNvSpPr>
          <p:nvPr>
            <p:ph type="ctrTitle"/>
          </p:nvPr>
        </p:nvSpPr>
        <p:spPr/>
        <p:txBody>
          <a:bodyPr>
            <a:normAutofit/>
          </a:bodyPr>
          <a:lstStyle/>
          <a:p>
            <a:r>
              <a:rPr lang="en-US" sz="6600" b="1" dirty="0">
                <a:solidFill>
                  <a:schemeClr val="accent5">
                    <a:lumMod val="50000"/>
                  </a:schemeClr>
                </a:solidFill>
              </a:rPr>
              <a:t>Naan Mudhalvan</a:t>
            </a:r>
            <a:endParaRPr lang="en-SG" sz="6600" b="1" dirty="0">
              <a:solidFill>
                <a:schemeClr val="accent5">
                  <a:lumMod val="50000"/>
                </a:schemeClr>
              </a:solidFill>
            </a:endParaRPr>
          </a:p>
        </p:txBody>
      </p:sp>
      <p:sp>
        <p:nvSpPr>
          <p:cNvPr id="3" name="Subtitle 2">
            <a:extLst>
              <a:ext uri="{FF2B5EF4-FFF2-40B4-BE49-F238E27FC236}">
                <a16:creationId xmlns:a16="http://schemas.microsoft.com/office/drawing/2014/main" id="{6227177E-97AF-9A87-5F9D-739BEDFBC144}"/>
              </a:ext>
            </a:extLst>
          </p:cNvPr>
          <p:cNvSpPr>
            <a:spLocks noGrp="1"/>
          </p:cNvSpPr>
          <p:nvPr>
            <p:ph type="subTitle" idx="1"/>
          </p:nvPr>
        </p:nvSpPr>
        <p:spPr/>
        <p:txBody>
          <a:bodyPr>
            <a:normAutofit/>
          </a:bodyPr>
          <a:lstStyle/>
          <a:p>
            <a:r>
              <a:rPr lang="en-US" sz="4800" b="1" dirty="0" smtClean="0">
                <a:solidFill>
                  <a:srgbClr val="7030A0"/>
                </a:solidFill>
              </a:rPr>
              <a:t>Ramco</a:t>
            </a:r>
            <a:r>
              <a:rPr lang="en-US" sz="4800" b="1" dirty="0" smtClean="0">
                <a:solidFill>
                  <a:srgbClr val="7030A0"/>
                </a:solidFill>
              </a:rPr>
              <a:t> Institute of Technology</a:t>
            </a:r>
            <a:endParaRPr lang="en-SG" sz="4800" b="1" dirty="0">
              <a:solidFill>
                <a:srgbClr val="7030A0"/>
              </a:solidFill>
            </a:endParaRPr>
          </a:p>
        </p:txBody>
      </p:sp>
    </p:spTree>
    <p:extLst>
      <p:ext uri="{BB962C8B-B14F-4D97-AF65-F5344CB8AC3E}">
        <p14:creationId xmlns:p14="http://schemas.microsoft.com/office/powerpoint/2010/main" val="4321107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     	</a:t>
            </a:r>
            <a:r>
              <a:rPr lang="en-US" b="1" dirty="0" smtClean="0">
                <a:solidFill>
                  <a:srgbClr val="7030A0"/>
                </a:solidFill>
                <a:latin typeface="Arial Black" panose="020B0A04020102020204" pitchFamily="34" charset="0"/>
              </a:rPr>
              <a:t>Ramco</a:t>
            </a:r>
            <a:r>
              <a:rPr lang="en-US" b="1" dirty="0" smtClean="0">
                <a:solidFill>
                  <a:srgbClr val="7030A0"/>
                </a:solidFill>
                <a:latin typeface="Arial Black" panose="020B0A04020102020204" pitchFamily="34" charset="0"/>
              </a:rPr>
              <a:t> </a:t>
            </a:r>
            <a:r>
              <a:rPr lang="en-US" b="1" dirty="0">
                <a:solidFill>
                  <a:srgbClr val="7030A0"/>
                </a:solidFill>
                <a:latin typeface="Arial Black" panose="020B0A04020102020204" pitchFamily="34" charset="0"/>
              </a:rPr>
              <a:t>Institute of Technology</a:t>
            </a:r>
            <a:r>
              <a:rPr lang="en-SG" b="1" dirty="0">
                <a:solidFill>
                  <a:srgbClr val="7030A0"/>
                </a:solidFill>
                <a:latin typeface="Arial Black" panose="020B0A04020102020204" pitchFamily="34" charset="0"/>
              </a:rPr>
              <a:t/>
            </a:r>
            <a:br>
              <a:rPr lang="en-SG" b="1" dirty="0">
                <a:solidFill>
                  <a:srgbClr val="7030A0"/>
                </a:solidFill>
                <a:latin typeface="Arial Black" panose="020B0A04020102020204" pitchFamily="34" charset="0"/>
              </a:rPr>
            </a:br>
            <a:endParaRPr lang="en-US"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pPr lvl="1"/>
            <a:r>
              <a:rPr lang="en-US" sz="3200" dirty="0"/>
              <a:t>Ramco</a:t>
            </a:r>
            <a:r>
              <a:rPr lang="en-US" sz="3200" dirty="0"/>
              <a:t> Institute of Technology is founded with a vision to impart high quality engineering education at an affordable cost. Under the able guidance of our Chairman Shri P. R. </a:t>
            </a:r>
            <a:r>
              <a:rPr lang="en-US" sz="3200" dirty="0"/>
              <a:t>Ramasubrahmaneya</a:t>
            </a:r>
            <a:r>
              <a:rPr lang="en-US" sz="3200" dirty="0"/>
              <a:t> </a:t>
            </a:r>
            <a:r>
              <a:rPr lang="en-US" sz="3200" dirty="0"/>
              <a:t>Rajha</a:t>
            </a:r>
            <a:r>
              <a:rPr lang="en-US" sz="3200" dirty="0"/>
              <a:t>, son of Shri P A C </a:t>
            </a:r>
            <a:r>
              <a:rPr lang="en-US" sz="3200" dirty="0"/>
              <a:t>Ramaswamy</a:t>
            </a:r>
            <a:r>
              <a:rPr lang="en-US" sz="3200" dirty="0"/>
              <a:t> Raja; distinguished professionals, academicians and education experts, we continually aim to revolutionize the learning environment by creating an enviable knowledge pool of engineering and technology graduates who are attuned to the current industry requirements.</a:t>
            </a:r>
          </a:p>
        </p:txBody>
      </p:sp>
    </p:spTree>
    <p:extLst>
      <p:ext uri="{BB962C8B-B14F-4D97-AF65-F5344CB8AC3E}">
        <p14:creationId xmlns:p14="http://schemas.microsoft.com/office/powerpoint/2010/main" val="875462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753" y="114390"/>
            <a:ext cx="11401697" cy="6743609"/>
          </a:xfrm>
        </p:spPr>
        <p:txBody>
          <a:bodyPr/>
          <a:lstStyle/>
          <a:p>
            <a:pPr marL="0" indent="0">
              <a:buNone/>
            </a:pPr>
            <a:r>
              <a:rPr lang="en-US" b="1" dirty="0" smtClean="0"/>
              <a:t>Vision:</a:t>
            </a:r>
          </a:p>
          <a:p>
            <a:pPr marL="0" indent="0">
              <a:buNone/>
            </a:pPr>
            <a:r>
              <a:rPr lang="en-US" dirty="0" smtClean="0"/>
              <a:t>		To </a:t>
            </a:r>
            <a:r>
              <a:rPr lang="en-US" dirty="0"/>
              <a:t>evolve as an Institute of international repute in offering high-quality technical education, Research and extension </a:t>
            </a:r>
            <a:r>
              <a:rPr lang="en-US" dirty="0"/>
              <a:t>programmes</a:t>
            </a:r>
            <a:r>
              <a:rPr lang="en-US" dirty="0"/>
              <a:t> in order to create knowledgeable, professionally competent and skilled Engineers and Technologists capable of working in multi-disciplinary environment to cater to the </a:t>
            </a:r>
            <a:r>
              <a:rPr lang="en-US" dirty="0" smtClean="0"/>
              <a:t>societal needs</a:t>
            </a:r>
          </a:p>
          <a:p>
            <a:pPr marL="0" indent="0">
              <a:buNone/>
            </a:pPr>
            <a:endParaRPr lang="en-US" dirty="0" smtClean="0"/>
          </a:p>
          <a:p>
            <a:pPr marL="0" indent="0">
              <a:buNone/>
            </a:pPr>
            <a:r>
              <a:rPr lang="en-US" b="1" dirty="0" smtClean="0"/>
              <a:t>Mission:</a:t>
            </a:r>
          </a:p>
          <a:p>
            <a:pPr>
              <a:buFont typeface="Wingdings" panose="05000000000000000000" pitchFamily="2" charset="2"/>
              <a:buChar char="q"/>
            </a:pPr>
            <a:r>
              <a:rPr lang="en-US" b="1" dirty="0"/>
              <a:t> </a:t>
            </a:r>
            <a:r>
              <a:rPr lang="en-US" dirty="0"/>
              <a:t>To accomplish its unique vision, the Institute has a far-reaching mission that aims:</a:t>
            </a:r>
          </a:p>
          <a:p>
            <a:pPr>
              <a:buFont typeface="Wingdings" panose="05000000000000000000" pitchFamily="2" charset="2"/>
              <a:buChar char="q"/>
            </a:pPr>
            <a:r>
              <a:rPr lang="en-US" dirty="0" smtClean="0"/>
              <a:t>To </a:t>
            </a:r>
            <a:r>
              <a:rPr lang="en-US" dirty="0"/>
              <a:t>offer higher education in Engineering and Technology with highest level of quality, Professionalism and ethical standards</a:t>
            </a:r>
          </a:p>
          <a:p>
            <a:pPr>
              <a:buFont typeface="Wingdings" panose="05000000000000000000" pitchFamily="2" charset="2"/>
              <a:buChar char="q"/>
            </a:pPr>
            <a:r>
              <a:rPr lang="en-US" dirty="0" smtClean="0"/>
              <a:t>To </a:t>
            </a:r>
            <a:r>
              <a:rPr lang="en-US" dirty="0"/>
              <a:t>equip the students with up-to-date knowledge in cutting-edge technologies, wisdom, creativity and passion for innovation, and life-long learning skills</a:t>
            </a:r>
          </a:p>
          <a:p>
            <a:pPr marL="0" indent="0">
              <a:buNone/>
            </a:pPr>
            <a:endParaRPr lang="en-US" b="1" dirty="0"/>
          </a:p>
        </p:txBody>
      </p:sp>
    </p:spTree>
    <p:extLst>
      <p:ext uri="{BB962C8B-B14F-4D97-AF65-F5344CB8AC3E}">
        <p14:creationId xmlns:p14="http://schemas.microsoft.com/office/powerpoint/2010/main" val="1582687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8195"/>
            <a:ext cx="10515600" cy="783772"/>
          </a:xfrm>
        </p:spPr>
        <p:txBody>
          <a:bodyPr>
            <a:normAutofit fontScale="90000"/>
          </a:bodyPr>
          <a:lstStyle/>
          <a:p>
            <a:r>
              <a:rPr lang="en-US" b="1" dirty="0" smtClean="0"/>
              <a:t/>
            </a:r>
            <a:br>
              <a:rPr lang="en-US" b="1" dirty="0" smtClean="0"/>
            </a:br>
            <a:r>
              <a:rPr lang="en-US" b="1" dirty="0" smtClean="0"/>
              <a:t>Activities:</a:t>
            </a:r>
            <a:r>
              <a:rPr lang="en-US" dirty="0" smtClean="0"/>
              <a:t/>
            </a:r>
            <a:br>
              <a:rPr lang="en-US" dirty="0" smtClean="0"/>
            </a:br>
            <a:endParaRPr lang="en-US" dirty="0"/>
          </a:p>
        </p:txBody>
      </p:sp>
      <p:sp>
        <p:nvSpPr>
          <p:cNvPr id="3" name="Content Placeholder 2"/>
          <p:cNvSpPr>
            <a:spLocks noGrp="1"/>
          </p:cNvSpPr>
          <p:nvPr>
            <p:ph idx="1"/>
          </p:nvPr>
        </p:nvSpPr>
        <p:spPr>
          <a:xfrm>
            <a:off x="838200" y="1290047"/>
            <a:ext cx="10515600" cy="5163003"/>
          </a:xfrm>
        </p:spPr>
        <p:txBody>
          <a:bodyPr>
            <a:normAutofit fontScale="85000" lnSpcReduction="20000"/>
          </a:bodyPr>
          <a:lstStyle/>
          <a:p>
            <a:pPr>
              <a:buFont typeface="Wingdings" panose="05000000000000000000" pitchFamily="2" charset="2"/>
              <a:buChar char="q"/>
            </a:pPr>
            <a:r>
              <a:rPr lang="en-US" dirty="0" smtClean="0"/>
              <a:t>Organizing </a:t>
            </a:r>
            <a:r>
              <a:rPr lang="en-US" dirty="0"/>
              <a:t>Workshops, conferences and symposia with joint participation of the faculty and the industries</a:t>
            </a:r>
          </a:p>
          <a:p>
            <a:pPr>
              <a:buFont typeface="Wingdings" panose="05000000000000000000" pitchFamily="2" charset="2"/>
              <a:buChar char="q"/>
            </a:pPr>
            <a:r>
              <a:rPr lang="en-US" dirty="0"/>
              <a:t>Memoranda of Understanding </a:t>
            </a:r>
            <a:r>
              <a:rPr lang="en-US" dirty="0" smtClean="0"/>
              <a:t> </a:t>
            </a:r>
            <a:r>
              <a:rPr lang="en-US" dirty="0"/>
              <a:t>between the Institute and industries to bring the two sides mutually closer.</a:t>
            </a:r>
          </a:p>
          <a:p>
            <a:pPr>
              <a:buFont typeface="Wingdings" panose="05000000000000000000" pitchFamily="2" charset="2"/>
              <a:buChar char="q"/>
            </a:pPr>
            <a:r>
              <a:rPr lang="en-US" dirty="0"/>
              <a:t>U.G Projects/dissertation work in industries under joint guidance of the faculty and experts from industry.</a:t>
            </a:r>
          </a:p>
          <a:p>
            <a:pPr>
              <a:buFont typeface="Wingdings" panose="05000000000000000000" pitchFamily="2" charset="2"/>
              <a:buChar char="q"/>
            </a:pPr>
            <a:r>
              <a:rPr lang="en-US" dirty="0"/>
              <a:t>Arranging visits, Industrial Training &amp; Internship for Students and faculty members to various Industries.</a:t>
            </a:r>
          </a:p>
          <a:p>
            <a:pPr>
              <a:buFont typeface="Wingdings" panose="05000000000000000000" pitchFamily="2" charset="2"/>
              <a:buChar char="q"/>
            </a:pPr>
            <a:r>
              <a:rPr lang="en-US" dirty="0"/>
              <a:t>Visits of industry executives and practicing engineers to the Institute for seeing research work and laboratories, discussions and delivering lectures on industrial practices, trends and experiences</a:t>
            </a:r>
          </a:p>
          <a:p>
            <a:pPr>
              <a:buFont typeface="Wingdings" panose="05000000000000000000" pitchFamily="2" charset="2"/>
              <a:buChar char="q"/>
            </a:pPr>
            <a:r>
              <a:rPr lang="en-US" dirty="0"/>
              <a:t>Collaborating for Curriculum design and development, Research and Development, Consultancy activities</a:t>
            </a:r>
          </a:p>
          <a:p>
            <a:pPr>
              <a:buFont typeface="Wingdings" panose="05000000000000000000" pitchFamily="2" charset="2"/>
              <a:buChar char="q"/>
            </a:pPr>
            <a:r>
              <a:rPr lang="en-US" dirty="0"/>
              <a:t>Sharing and utilization of resources/infra structural facilities for training, research and other promotional activities</a:t>
            </a:r>
          </a:p>
          <a:p>
            <a:pPr>
              <a:buFont typeface="Wingdings" panose="05000000000000000000" pitchFamily="2" charset="2"/>
              <a:buChar char="q"/>
            </a:pPr>
            <a:r>
              <a:rPr lang="en-US" dirty="0"/>
              <a:t>Providing solutions for the industrial problems</a:t>
            </a:r>
          </a:p>
          <a:p>
            <a:endParaRPr lang="en-US" dirty="0"/>
          </a:p>
        </p:txBody>
      </p:sp>
    </p:spTree>
    <p:extLst>
      <p:ext uri="{BB962C8B-B14F-4D97-AF65-F5344CB8AC3E}">
        <p14:creationId xmlns:p14="http://schemas.microsoft.com/office/powerpoint/2010/main" val="2773297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lumMod val="50000"/>
                  </a:schemeClr>
                </a:solidFill>
              </a:rPr>
              <a:t>Courses Available:</a:t>
            </a:r>
            <a:endParaRPr lang="en-US" b="1" dirty="0">
              <a:solidFill>
                <a:schemeClr val="tx2">
                  <a:lumMod val="50000"/>
                </a:schemeClr>
              </a:solidFill>
            </a:endParaRPr>
          </a:p>
        </p:txBody>
      </p:sp>
      <p:sp>
        <p:nvSpPr>
          <p:cNvPr id="3" name="Content Placeholder 2"/>
          <p:cNvSpPr>
            <a:spLocks noGrp="1"/>
          </p:cNvSpPr>
          <p:nvPr>
            <p:ph idx="1"/>
          </p:nvPr>
        </p:nvSpPr>
        <p:spPr>
          <a:xfrm>
            <a:off x="838200" y="2047693"/>
            <a:ext cx="10515600" cy="4351338"/>
          </a:xfrm>
        </p:spPr>
        <p:txBody>
          <a:bodyPr>
            <a:normAutofit/>
          </a:bodyPr>
          <a:lstStyle/>
          <a:p>
            <a:r>
              <a:rPr lang="en-US" dirty="0" smtClean="0">
                <a:hlinkClick r:id="rId2"/>
              </a:rPr>
              <a:t>Civil Engineering</a:t>
            </a:r>
            <a:endParaRPr lang="en-US" dirty="0" smtClean="0"/>
          </a:p>
          <a:p>
            <a:r>
              <a:rPr lang="en-US" dirty="0" smtClean="0">
                <a:hlinkClick r:id="rId3"/>
              </a:rPr>
              <a:t>Computer Science &amp; Engg.</a:t>
            </a:r>
            <a:r>
              <a:rPr lang="en-US" dirty="0" smtClean="0">
                <a:hlinkClick r:id="rId4"/>
              </a:rPr>
              <a:t> </a:t>
            </a:r>
          </a:p>
          <a:p>
            <a:r>
              <a:rPr lang="en-US" dirty="0" smtClean="0">
                <a:hlinkClick r:id="rId4"/>
              </a:rPr>
              <a:t>Electrical &amp; Electronics Engg.</a:t>
            </a:r>
            <a:endParaRPr lang="en-US" dirty="0" smtClean="0"/>
          </a:p>
          <a:p>
            <a:r>
              <a:rPr lang="en-US" dirty="0" smtClean="0">
                <a:hlinkClick r:id="rId5"/>
              </a:rPr>
              <a:t> Electronics &amp; Communication Engg.</a:t>
            </a:r>
            <a:r>
              <a:rPr lang="en-US" dirty="0" smtClean="0">
                <a:hlinkClick r:id="rId6"/>
              </a:rPr>
              <a:t> </a:t>
            </a:r>
          </a:p>
          <a:p>
            <a:r>
              <a:rPr lang="en-US" dirty="0" smtClean="0">
                <a:hlinkClick r:id="rId6"/>
              </a:rPr>
              <a:t>Mechanical Engineering</a:t>
            </a:r>
            <a:endParaRPr lang="en-US" dirty="0" smtClean="0"/>
          </a:p>
          <a:p>
            <a:r>
              <a:rPr lang="en-US" dirty="0" smtClean="0">
                <a:hlinkClick r:id="rId7"/>
              </a:rPr>
              <a:t>B.Tech Artificial Intelligence and Data Science</a:t>
            </a:r>
          </a:p>
          <a:p>
            <a:r>
              <a:rPr lang="en-US" dirty="0" smtClean="0">
                <a:hlinkClick r:id="rId7"/>
              </a:rPr>
              <a:t> </a:t>
            </a:r>
            <a:r>
              <a:rPr lang="en-US" dirty="0" smtClean="0">
                <a:hlinkClick r:id="rId8"/>
              </a:rPr>
              <a:t>B.Tech. Computer Science and Business Systems</a:t>
            </a:r>
            <a:endParaRPr lang="en-US" dirty="0" smtClean="0"/>
          </a:p>
          <a:p>
            <a:r>
              <a:rPr lang="en-US" dirty="0" smtClean="0">
                <a:hlinkClick r:id="rId9"/>
              </a:rPr>
              <a:t>B.Tech. Information Technology</a:t>
            </a:r>
            <a:endParaRPr lang="en-US" dirty="0" smtClean="0"/>
          </a:p>
          <a:p>
            <a:pPr marL="0" indent="0">
              <a:buNone/>
            </a:pPr>
            <a:endParaRPr lang="en-US" dirty="0"/>
          </a:p>
        </p:txBody>
      </p:sp>
    </p:spTree>
    <p:extLst>
      <p:ext uri="{BB962C8B-B14F-4D97-AF65-F5344CB8AC3E}">
        <p14:creationId xmlns:p14="http://schemas.microsoft.com/office/powerpoint/2010/main" val="1508648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Programs offered are</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Personality </a:t>
            </a:r>
            <a:r>
              <a:rPr lang="en-US" dirty="0"/>
              <a:t>Development Program</a:t>
            </a:r>
          </a:p>
          <a:p>
            <a:r>
              <a:rPr lang="en-US" dirty="0"/>
              <a:t>Communication Skills Program</a:t>
            </a:r>
          </a:p>
          <a:p>
            <a:r>
              <a:rPr lang="en-US" dirty="0"/>
              <a:t>Resume Preparation</a:t>
            </a:r>
          </a:p>
          <a:p>
            <a:r>
              <a:rPr lang="en-US" dirty="0"/>
              <a:t>Group Discussion Practice</a:t>
            </a:r>
          </a:p>
          <a:p>
            <a:r>
              <a:rPr lang="en-US" dirty="0"/>
              <a:t>Mock Interview Sessions</a:t>
            </a:r>
          </a:p>
          <a:p>
            <a:r>
              <a:rPr lang="en-US" dirty="0"/>
              <a:t>Aptitude Training</a:t>
            </a:r>
          </a:p>
          <a:p>
            <a:r>
              <a:rPr lang="en-US" dirty="0"/>
              <a:t>Programming Training</a:t>
            </a:r>
          </a:p>
          <a:p>
            <a:r>
              <a:rPr lang="en-US" dirty="0"/>
              <a:t>Company Specific Training</a:t>
            </a:r>
          </a:p>
          <a:p>
            <a:endParaRPr lang="en-US" dirty="0"/>
          </a:p>
        </p:txBody>
      </p:sp>
    </p:spTree>
    <p:extLst>
      <p:ext uri="{BB962C8B-B14F-4D97-AF65-F5344CB8AC3E}">
        <p14:creationId xmlns:p14="http://schemas.microsoft.com/office/powerpoint/2010/main" val="3562059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rot="19612803">
            <a:off x="803637" y="2914296"/>
            <a:ext cx="9736001" cy="1048566"/>
          </a:xfrm>
        </p:spPr>
        <p:txBody>
          <a:bodyPr/>
          <a:lstStyle/>
          <a:p>
            <a:r>
              <a:rPr lang="en-US" dirty="0" smtClean="0"/>
              <a:t>                 THANK YOU</a:t>
            </a:r>
            <a:endParaRPr lang="en-US" dirty="0"/>
          </a:p>
        </p:txBody>
      </p:sp>
    </p:spTree>
    <p:extLst>
      <p:ext uri="{BB962C8B-B14F-4D97-AF65-F5344CB8AC3E}">
        <p14:creationId xmlns:p14="http://schemas.microsoft.com/office/powerpoint/2010/main" val="2972014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283</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 Black</vt:lpstr>
      <vt:lpstr>Calibri</vt:lpstr>
      <vt:lpstr>Calibri Light</vt:lpstr>
      <vt:lpstr>Wingdings</vt:lpstr>
      <vt:lpstr>Office Theme</vt:lpstr>
      <vt:lpstr>Naan Mudhalvan</vt:lpstr>
      <vt:lpstr>      Ramco Institute of Technology </vt:lpstr>
      <vt:lpstr>PowerPoint Presentation</vt:lpstr>
      <vt:lpstr> Activities: </vt:lpstr>
      <vt:lpstr>Courses Available:</vt:lpstr>
      <vt:lpstr>Training Programs offered are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Naan Mudhalvan</dc:title>
  <dc:creator>mech</dc:creator>
  <cp:lastModifiedBy>mech</cp:lastModifiedBy>
  <cp:revision>4</cp:revision>
  <dcterms:created xsi:type="dcterms:W3CDTF">2022-11-07T07:57:01Z</dcterms:created>
  <dcterms:modified xsi:type="dcterms:W3CDTF">2022-11-07T08:25:25Z</dcterms:modified>
</cp:coreProperties>
</file>