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60" r:id="rId5"/>
    <p:sldId id="259" r:id="rId6"/>
    <p:sldId id="267" r:id="rId7"/>
    <p:sldId id="272" r:id="rId8"/>
    <p:sldId id="292" r:id="rId9"/>
    <p:sldId id="301" r:id="rId10"/>
    <p:sldId id="281" r:id="rId11"/>
    <p:sldId id="279" r:id="rId12"/>
    <p:sldId id="283" r:id="rId13"/>
    <p:sldId id="284" r:id="rId14"/>
    <p:sldId id="285" r:id="rId15"/>
    <p:sldId id="287" r:id="rId16"/>
    <p:sldId id="286" r:id="rId17"/>
    <p:sldId id="288" r:id="rId18"/>
    <p:sldId id="293" r:id="rId19"/>
    <p:sldId id="303" r:id="rId20"/>
    <p:sldId id="344" r:id="rId21"/>
    <p:sldId id="313" r:id="rId22"/>
    <p:sldId id="304" r:id="rId23"/>
    <p:sldId id="305" r:id="rId24"/>
    <p:sldId id="306" r:id="rId25"/>
    <p:sldId id="310" r:id="rId26"/>
    <p:sldId id="309" r:id="rId27"/>
    <p:sldId id="312" r:id="rId28"/>
    <p:sldId id="307" r:id="rId29"/>
    <p:sldId id="315" r:id="rId30"/>
    <p:sldId id="316" r:id="rId31"/>
    <p:sldId id="314" r:id="rId32"/>
    <p:sldId id="318" r:id="rId33"/>
    <p:sldId id="320" r:id="rId34"/>
    <p:sldId id="322" r:id="rId35"/>
    <p:sldId id="326" r:id="rId36"/>
    <p:sldId id="328" r:id="rId37"/>
    <p:sldId id="327" r:id="rId38"/>
    <p:sldId id="323" r:id="rId39"/>
    <p:sldId id="329" r:id="rId40"/>
    <p:sldId id="330" r:id="rId41"/>
    <p:sldId id="324" r:id="rId42"/>
    <p:sldId id="331" r:id="rId43"/>
    <p:sldId id="332" r:id="rId44"/>
    <p:sldId id="348" r:id="rId45"/>
    <p:sldId id="325" r:id="rId46"/>
    <p:sldId id="340" r:id="rId47"/>
    <p:sldId id="339" r:id="rId48"/>
    <p:sldId id="338" r:id="rId49"/>
    <p:sldId id="341" r:id="rId50"/>
    <p:sldId id="333" r:id="rId51"/>
    <p:sldId id="349" r:id="rId52"/>
    <p:sldId id="347" r:id="rId53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4.tmp"/><Relationship Id="rId4" Type="http://schemas.openxmlformats.org/officeDocument/2006/relationships/image" Target="../media/image1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Goal: Approximation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de-DE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olidFill>
                      <a:srgbClr val="002060"/>
                    </a:solidFill>
                  </a:rPr>
                  <a:t>Use</a:t>
                </a:r>
                <a:r>
                  <a:rPr lang="de-DE" dirty="0">
                    <a:solidFill>
                      <a:srgbClr val="002060"/>
                    </a:solidFill>
                  </a:rPr>
                  <a:t> Test Data</a:t>
                </a:r>
              </a:p>
              <a:p>
                <a:pPr lvl="1"/>
                <a:r>
                  <a:rPr lang="de-DE" b="0" dirty="0" err="1">
                    <a:solidFill>
                      <a:srgbClr val="002060"/>
                    </a:solidFill>
                  </a:rPr>
                  <a:t>Structure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b="0" dirty="0">
                    <a:solidFill>
                      <a:srgbClr val="002060"/>
                    </a:solidFill>
                  </a:rPr>
                  <a:t> same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data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Apply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hypothesis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endParaRPr lang="de-DE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080527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</m:d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class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080527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502920">
                    <a:tc gridSpan="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" t="-1205" r="-40239" b="-2963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0000" t="-1205" r="-100995" b="-296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00000" t="-1205" r="-995" b="-296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class</a:t>
                          </a:r>
                          <a:endParaRPr lang="de-DE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fik 11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93547"/>
            <a:ext cx="1790942" cy="238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Wolkenförmige Legende 12"/>
              <p:cNvSpPr/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-2325"/>
                  <a:gd name="adj2" fmla="val 91445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2060"/>
                    </a:solidFill>
                  </a:rPr>
                  <a:t>How do </a:t>
                </a:r>
                <a:r>
                  <a:rPr lang="de-DE" dirty="0" err="1">
                    <a:solidFill>
                      <a:srgbClr val="002060"/>
                    </a:solidFill>
                  </a:rPr>
                  <a:t>you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evaluate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ctr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Wolkenförmige Legend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-2325"/>
                  <a:gd name="adj2" fmla="val 91445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9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Table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values</a:t>
            </a:r>
            <a:r>
              <a:rPr lang="de-DE" dirty="0">
                <a:solidFill>
                  <a:srgbClr val="002060"/>
                </a:solidFill>
              </a:rPr>
              <a:t> versus </a:t>
            </a:r>
            <a:r>
              <a:rPr lang="de-DE" dirty="0" err="1">
                <a:solidFill>
                  <a:srgbClr val="002060"/>
                </a:solidFill>
              </a:rPr>
              <a:t>prediction</a:t>
            </a:r>
            <a:endParaRPr lang="de-DE" i="1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80388"/>
              </p:ext>
            </p:extLst>
          </p:nvPr>
        </p:nvGraphicFramePr>
        <p:xfrm>
          <a:off x="1581636" y="3193742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796158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54725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8317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34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whale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other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whale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bear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other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80951"/>
                  </a:ext>
                </a:extLst>
              </a:tr>
            </a:tbl>
          </a:graphicData>
        </a:graphic>
      </p:graphicFrame>
      <p:sp>
        <p:nvSpPr>
          <p:cNvPr id="6" name="Geschweifte Klammer links 5"/>
          <p:cNvSpPr/>
          <p:nvPr/>
        </p:nvSpPr>
        <p:spPr>
          <a:xfrm>
            <a:off x="1331641" y="3524974"/>
            <a:ext cx="184562" cy="122413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5274099" y="738810"/>
            <a:ext cx="216024" cy="45910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4225" y="249289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96585" y="3952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Predicted</a:t>
            </a:r>
            <a:r>
              <a:rPr lang="de-DE" dirty="0">
                <a:solidFill>
                  <a:srgbClr val="002060"/>
                </a:solidFill>
              </a:rPr>
              <a:t> Class</a:t>
            </a:r>
          </a:p>
        </p:txBody>
      </p:sp>
      <p:sp>
        <p:nvSpPr>
          <p:cNvPr id="10" name="Rechteckige Legende 9"/>
          <p:cNvSpPr/>
          <p:nvPr/>
        </p:nvSpPr>
        <p:spPr>
          <a:xfrm>
            <a:off x="3563888" y="4812038"/>
            <a:ext cx="2808312" cy="610564"/>
          </a:xfrm>
          <a:prstGeom prst="wedgeRectCallout">
            <a:avLst>
              <a:gd name="adj1" fmla="val -53909"/>
              <a:gd name="adj2" fmla="val -1592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Two whales were incorrectly predicted as bears</a:t>
            </a:r>
          </a:p>
        </p:txBody>
      </p:sp>
    </p:spTree>
    <p:extLst>
      <p:ext uri="{BB962C8B-B14F-4D97-AF65-F5344CB8AC3E}">
        <p14:creationId xmlns:p14="http://schemas.microsoft.com/office/powerpoint/2010/main" val="376647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Many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problems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binary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Will I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money</a:t>
            </a:r>
            <a:r>
              <a:rPr lang="de-DE" dirty="0">
                <a:solidFill>
                  <a:srgbClr val="002060"/>
                </a:solidFill>
              </a:rPr>
              <a:t> back?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credit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card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fraud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Will </a:t>
            </a:r>
            <a:r>
              <a:rPr lang="de-DE" dirty="0" err="1">
                <a:solidFill>
                  <a:srgbClr val="002060"/>
                </a:solidFill>
              </a:rPr>
              <a:t>my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paper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accepted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…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Can all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formulated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either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being</a:t>
            </a:r>
            <a:r>
              <a:rPr lang="de-DE" dirty="0">
                <a:solidFill>
                  <a:srgbClr val="002060"/>
                </a:solidFill>
              </a:rPr>
              <a:t> in a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or</a:t>
            </a:r>
            <a:r>
              <a:rPr lang="de-DE" dirty="0">
                <a:solidFill>
                  <a:srgbClr val="002060"/>
                </a:solidFill>
              </a:rPr>
              <a:t> not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Labels </a:t>
            </a:r>
            <a:r>
              <a:rPr lang="de-DE" i="1" dirty="0" err="1">
                <a:solidFill>
                  <a:srgbClr val="002060"/>
                </a:solidFill>
                <a:sym typeface="Wingdings" panose="05000000000000000000" pitchFamily="2" charset="2"/>
              </a:rPr>
              <a:t>true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and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i="1" dirty="0" err="1">
                <a:solidFill>
                  <a:srgbClr val="002060"/>
                </a:solidFill>
                <a:sym typeface="Wingdings" panose="05000000000000000000" pitchFamily="2" charset="2"/>
              </a:rPr>
              <a:t>false</a:t>
            </a:r>
            <a:endParaRPr lang="de-DE" i="1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Binary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positives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called</a:t>
            </a:r>
            <a:r>
              <a:rPr lang="de-DE" dirty="0">
                <a:solidFill>
                  <a:srgbClr val="002060"/>
                </a:solidFill>
              </a:rPr>
              <a:t> Type I </a:t>
            </a:r>
            <a:r>
              <a:rPr lang="de-DE" dirty="0" err="1">
                <a:solidFill>
                  <a:srgbClr val="002060"/>
                </a:solidFill>
              </a:rPr>
              <a:t>error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negatives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called</a:t>
            </a:r>
            <a:r>
              <a:rPr lang="de-DE" dirty="0">
                <a:solidFill>
                  <a:srgbClr val="002060"/>
                </a:solidFill>
              </a:rPr>
              <a:t> Type II </a:t>
            </a:r>
            <a:r>
              <a:rPr lang="de-DE" dirty="0" err="1">
                <a:solidFill>
                  <a:srgbClr val="002060"/>
                </a:solidFill>
              </a:rPr>
              <a:t>error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25801"/>
              </p:ext>
            </p:extLst>
          </p:nvPr>
        </p:nvGraphicFramePr>
        <p:xfrm>
          <a:off x="2101111" y="2329646"/>
          <a:ext cx="4572001" cy="1112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3379615831"/>
                    </a:ext>
                  </a:extLst>
                </a:gridCol>
                <a:gridCol w="1878648">
                  <a:extLst>
                    <a:ext uri="{9D8B030D-6E8A-4147-A177-3AD203B41FA5}">
                      <a16:colId xmlns:a16="http://schemas.microsoft.com/office/drawing/2014/main" val="2315472539"/>
                    </a:ext>
                  </a:extLst>
                </a:gridCol>
                <a:gridCol w="1878648">
                  <a:extLst>
                    <a:ext uri="{9D8B030D-6E8A-4147-A177-3AD203B41FA5}">
                      <a16:colId xmlns:a16="http://schemas.microsoft.com/office/drawing/2014/main" val="64831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true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True Positives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False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Positives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False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Negatives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True Negatives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0821"/>
                  </a:ext>
                </a:extLst>
              </a:tr>
            </a:tbl>
          </a:graphicData>
        </a:graphic>
      </p:graphicFrame>
      <p:sp>
        <p:nvSpPr>
          <p:cNvPr id="6" name="Geschweifte Klammer links 5"/>
          <p:cNvSpPr/>
          <p:nvPr/>
        </p:nvSpPr>
        <p:spPr>
          <a:xfrm>
            <a:off x="1851116" y="2708920"/>
            <a:ext cx="184562" cy="73324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5031574" y="636714"/>
            <a:ext cx="216024" cy="30670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431700" y="16195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616061" y="2885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Predicted</a:t>
            </a:r>
            <a:r>
              <a:rPr lang="de-DE" dirty="0">
                <a:solidFill>
                  <a:srgbClr val="002060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9535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Rates per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b="0" dirty="0">
                    <a:solidFill>
                      <a:srgbClr val="002060"/>
                    </a:solidFill>
                  </a:rPr>
                  <a:t>True p</a:t>
                </a:r>
                <a:r>
                  <a:rPr lang="de-DE" dirty="0">
                    <a:solidFill>
                      <a:srgbClr val="002060"/>
                    </a:solidFill>
                  </a:rPr>
                  <a:t>ositive rate, </a:t>
                </a:r>
                <a:r>
                  <a:rPr lang="de-DE" dirty="0" err="1">
                    <a:solidFill>
                      <a:srgbClr val="002060"/>
                    </a:solidFill>
                  </a:rPr>
                  <a:t>recall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sensitivity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True negative rate, </a:t>
                </a:r>
                <a:r>
                  <a:rPr lang="de-DE" dirty="0" err="1">
                    <a:solidFill>
                      <a:srgbClr val="002060"/>
                    </a:solidFill>
                  </a:rPr>
                  <a:t>specificity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𝑇𝑁𝑅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negative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𝐹𝑁𝑅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positive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10" name="Pfeil nach unten 9"/>
          <p:cNvSpPr/>
          <p:nvPr/>
        </p:nvSpPr>
        <p:spPr>
          <a:xfrm>
            <a:off x="8515350" y="1556792"/>
            <a:ext cx="305122" cy="88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0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Rates per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Positive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precision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𝑃𝑃𝑉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Negative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discovery</a:t>
                </a:r>
                <a:r>
                  <a:rPr lang="de-DE" dirty="0">
                    <a:solidFill>
                      <a:srgbClr val="002060"/>
                    </a:solidFill>
                  </a:rPr>
                  <a:t>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omission</a:t>
                </a:r>
                <a:r>
                  <a:rPr lang="de-DE" dirty="0">
                    <a:solidFill>
                      <a:srgbClr val="002060"/>
                    </a:solidFill>
                  </a:rPr>
                  <a:t>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𝐹𝑂𝑅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6" name="Pfeil nach unten 5"/>
          <p:cNvSpPr/>
          <p:nvPr/>
        </p:nvSpPr>
        <p:spPr>
          <a:xfrm rot="16200000">
            <a:off x="7369522" y="1667179"/>
            <a:ext cx="305122" cy="186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3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Metrics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take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everything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into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account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Accuracy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F1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measure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Harmonic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recall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Matthews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coefficient</a:t>
                </a:r>
                <a:r>
                  <a:rPr lang="de-DE" dirty="0">
                    <a:solidFill>
                      <a:srgbClr val="002060"/>
                    </a:solidFill>
                  </a:rPr>
                  <a:t> (MCC)</a:t>
                </a: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Chi-</a:t>
                </a:r>
                <a:r>
                  <a:rPr lang="de-DE" dirty="0" err="1">
                    <a:solidFill>
                      <a:srgbClr val="002060"/>
                    </a:solidFill>
                  </a:rPr>
                  <a:t>squared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between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𝑀𝐶𝐶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√(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6" name="Pfeil nach unten 5"/>
          <p:cNvSpPr/>
          <p:nvPr/>
        </p:nvSpPr>
        <p:spPr>
          <a:xfrm>
            <a:off x="8515350" y="1556792"/>
            <a:ext cx="305122" cy="88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rot="16200000">
            <a:off x="7369522" y="1667179"/>
            <a:ext cx="305122" cy="186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7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Receiver Operator </a:t>
            </a:r>
            <a:r>
              <a:rPr lang="de-DE" dirty="0" err="1"/>
              <a:t>Characteristics</a:t>
            </a:r>
            <a:r>
              <a:rPr lang="de-DE" dirty="0"/>
              <a:t> (ROC)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Plot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true</a:t>
            </a:r>
            <a:r>
              <a:rPr lang="de-DE" dirty="0">
                <a:solidFill>
                  <a:srgbClr val="002060"/>
                </a:solidFill>
              </a:rPr>
              <a:t> positive rate (TPR) versus </a:t>
            </a:r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positive rate (FPR)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Different TPR/FPR </a:t>
            </a:r>
            <a:r>
              <a:rPr lang="de-DE" dirty="0" err="1">
                <a:solidFill>
                  <a:srgbClr val="002060"/>
                </a:solidFill>
              </a:rPr>
              <a:t>values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possible</a:t>
            </a:r>
            <a:r>
              <a:rPr lang="de-DE" dirty="0">
                <a:solidFill>
                  <a:srgbClr val="002060"/>
                </a:solidFill>
              </a:rPr>
              <a:t> due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thresholds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scores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23" y="3238479"/>
            <a:ext cx="3781953" cy="263879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7807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(AUC)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Large Area = </a:t>
            </a:r>
            <a:r>
              <a:rPr lang="de-DE" dirty="0" err="1">
                <a:solidFill>
                  <a:srgbClr val="002060"/>
                </a:solidFill>
              </a:rPr>
              <a:t>Good</a:t>
            </a:r>
            <a:r>
              <a:rPr lang="de-DE" dirty="0">
                <a:solidFill>
                  <a:srgbClr val="002060"/>
                </a:solidFill>
              </a:rPr>
              <a:t> Performance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Accounts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tradeoffs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between</a:t>
            </a:r>
            <a:r>
              <a:rPr lang="de-DE" dirty="0">
                <a:solidFill>
                  <a:srgbClr val="002060"/>
                </a:solidFill>
              </a:rPr>
              <a:t> TPR </a:t>
            </a:r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FPR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7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9602" y="3228952"/>
            <a:ext cx="3724795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111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Averaging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Metrics not </a:t>
                </a:r>
                <a:r>
                  <a:rPr lang="de-DE" dirty="0" err="1">
                    <a:solidFill>
                      <a:srgbClr val="002060"/>
                    </a:solidFill>
                  </a:rPr>
                  <a:t>directly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applicable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more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two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Accuracy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exception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Micro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Averaging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Expand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formulas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use</a:t>
                </a:r>
                <a:r>
                  <a:rPr lang="de-DE" dirty="0">
                    <a:solidFill>
                      <a:srgbClr val="002060"/>
                    </a:solidFill>
                  </a:rPr>
                  <a:t> individual positive, negative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examples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Macro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Averaging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true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combine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other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Compute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metrics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all such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combinations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Take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Example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true</a:t>
                </a:r>
                <a:r>
                  <a:rPr lang="de-DE" dirty="0">
                    <a:solidFill>
                      <a:srgbClr val="002060"/>
                    </a:solidFill>
                  </a:rPr>
                  <a:t> positive rate: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𝑎𝑐𝑟𝑜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de-DE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4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1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 err="1">
                <a:solidFill>
                  <a:srgbClr val="002060"/>
                </a:solidFill>
              </a:rPr>
              <a:t>Classification</a:t>
            </a:r>
            <a:r>
              <a:rPr lang="de-DE" b="1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Comparison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:r>
                  <a:rPr lang="de-DE" dirty="0" err="1">
                    <a:solidFill>
                      <a:srgbClr val="002060"/>
                    </a:solidFill>
                  </a:rPr>
                  <a:t>following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introduced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-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Neighbor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Decision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Trees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Random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Forests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Naive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Support </a:t>
                </a:r>
                <a:r>
                  <a:rPr lang="de-DE" dirty="0" err="1">
                    <a:solidFill>
                      <a:srgbClr val="002060"/>
                    </a:solidFill>
                  </a:rPr>
                  <a:t>Vector</a:t>
                </a:r>
                <a:r>
                  <a:rPr lang="de-DE" dirty="0">
                    <a:solidFill>
                      <a:srgbClr val="002060"/>
                    </a:solidFill>
                  </a:rPr>
                  <a:t> Machines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Neural</a:t>
                </a:r>
                <a:r>
                  <a:rPr lang="de-DE" dirty="0">
                    <a:solidFill>
                      <a:srgbClr val="002060"/>
                    </a:solidFill>
                  </a:rPr>
                  <a:t> Networks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87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similar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should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have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same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Class </a:t>
                </a:r>
                <a:r>
                  <a:rPr lang="de-DE" dirty="0" err="1">
                    <a:solidFill>
                      <a:srgbClr val="002060"/>
                    </a:solidFill>
                  </a:rPr>
                  <a:t>can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determined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looking</a:t>
                </a:r>
                <a:r>
                  <a:rPr lang="de-DE" dirty="0">
                    <a:solidFill>
                      <a:srgbClr val="002060"/>
                    </a:solidFill>
                  </a:rPr>
                  <a:t> at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similar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olidFill>
                      <a:srgbClr val="002060"/>
                    </a:solidFill>
                  </a:rPr>
                  <a:t>Assign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mode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73608"/>
            <a:ext cx="3458058" cy="241968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6" y="3673608"/>
            <a:ext cx="3429479" cy="24196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7279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Impact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01297"/>
            <a:ext cx="3431262" cy="2400635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39" y="3801297"/>
            <a:ext cx="3477110" cy="239873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2668"/>
            <a:ext cx="3431262" cy="240093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39" y="1344568"/>
            <a:ext cx="3477110" cy="239903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1751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Basic </a:t>
            </a:r>
            <a:r>
              <a:rPr lang="de-DE" dirty="0" err="1">
                <a:solidFill>
                  <a:srgbClr val="002060"/>
                </a:solidFill>
              </a:rPr>
              <a:t>Idea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Make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based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logical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about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Organize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tree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68" y="2924944"/>
            <a:ext cx="711966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Recursive algorithm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Stop if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Data is “pure”, i.e. mostly from class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Amount of data is too small, i.e., only few instances in partition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Otherwise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Determine „most informative feature“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Partition training data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Recursively create subtree for each partition</a:t>
                </a:r>
              </a:p>
              <a:p>
                <a:pPr lvl="2"/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Details may vary depending on the specific algorithm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For example, CART, ID3, C4.5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General concept always the same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9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„Most Informative Feature“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Information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theory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Entropy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label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entropy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label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</a:rPr>
                  <a:t> on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Feature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highest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mutual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information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most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informative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 b="-1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6012160" y="4365104"/>
            <a:ext cx="3028950" cy="648072"/>
          </a:xfrm>
          <a:prstGeom prst="wedgeRectCallout">
            <a:avLst>
              <a:gd name="adj1" fmla="val -2468"/>
              <a:gd name="adj2" fmla="val -106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Interpret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dimension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variable</a:t>
            </a:r>
          </a:p>
        </p:txBody>
      </p:sp>
      <p:sp>
        <p:nvSpPr>
          <p:cNvPr id="7" name="Rechteckige Legende 6"/>
          <p:cNvSpPr/>
          <p:nvPr/>
        </p:nvSpPr>
        <p:spPr>
          <a:xfrm>
            <a:off x="4427984" y="2492896"/>
            <a:ext cx="4248472" cy="432048"/>
          </a:xfrm>
          <a:prstGeom prst="wedgeRectCallout">
            <a:avLst>
              <a:gd name="adj1" fmla="val -57619"/>
              <a:gd name="adj2" fmla="val 889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Can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used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measure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purity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2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All </a:t>
            </a:r>
            <a:r>
              <a:rPr lang="de-DE" dirty="0" err="1">
                <a:solidFill>
                  <a:srgbClr val="002060"/>
                </a:solidFill>
              </a:rPr>
              <a:t>decisions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axis-aligned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786" y="2564904"/>
            <a:ext cx="3041792" cy="209415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4154" y="2570831"/>
            <a:ext cx="3041792" cy="208823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5102765"/>
            <a:ext cx="2448272" cy="93610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115616" y="5087193"/>
            <a:ext cx="2088232" cy="3111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endCxn id="8" idx="0"/>
          </p:cNvCxnSpPr>
          <p:nvPr/>
        </p:nvCxnSpPr>
        <p:spPr>
          <a:xfrm flipH="1">
            <a:off x="2159732" y="3789040"/>
            <a:ext cx="252028" cy="12981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ige Legende 16"/>
          <p:cNvSpPr/>
          <p:nvPr/>
        </p:nvSpPr>
        <p:spPr>
          <a:xfrm>
            <a:off x="7740352" y="2420888"/>
            <a:ext cx="1323178" cy="442167"/>
          </a:xfrm>
          <a:prstGeom prst="wedgeRectCallout">
            <a:avLst>
              <a:gd name="adj1" fmla="val -126346"/>
              <a:gd name="adj2" fmla="val 2089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Overfitting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0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Basic </a:t>
            </a:r>
            <a:r>
              <a:rPr lang="de-DE" dirty="0" err="1">
                <a:solidFill>
                  <a:srgbClr val="002060"/>
                </a:solidFill>
              </a:rPr>
              <a:t>Idea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Ensemble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934" y="4079926"/>
            <a:ext cx="2826464" cy="14326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934" y="2564904"/>
            <a:ext cx="2826464" cy="14351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2564904"/>
            <a:ext cx="2826464" cy="14326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4077458"/>
            <a:ext cx="2826464" cy="143510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hteckige Legende 8"/>
          <p:cNvSpPr/>
          <p:nvPr/>
        </p:nvSpPr>
        <p:spPr>
          <a:xfrm>
            <a:off x="6948264" y="2316830"/>
            <a:ext cx="2088232" cy="576064"/>
          </a:xfrm>
          <a:prstGeom prst="wedgeRectCallout">
            <a:avLst>
              <a:gd name="adj1" fmla="val -84326"/>
              <a:gd name="adj2" fmla="val 373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subset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516216" y="1412776"/>
            <a:ext cx="2088232" cy="576064"/>
          </a:xfrm>
          <a:prstGeom prst="wedgeRectCallout">
            <a:avLst>
              <a:gd name="adj1" fmla="val -83232"/>
              <a:gd name="adj2" fmla="val 159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attributes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254010" y="2805585"/>
            <a:ext cx="216024" cy="5772732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910068" y="589732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majority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vote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Bagging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Ensemble </a:t>
            </a:r>
            <a:r>
              <a:rPr lang="de-DE" dirty="0" err="1"/>
              <a:t>Learner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Bagging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short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bootstrap</a:t>
            </a:r>
            <a:r>
              <a:rPr lang="de-DE" i="1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aggregating</a:t>
            </a:r>
            <a:endParaRPr lang="de-DE" i="1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Randomly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draw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subsamples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training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Build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model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subsample 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ensemble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of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models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Voting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create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Can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weighted</a:t>
            </a:r>
            <a:r>
              <a:rPr lang="de-DE" dirty="0">
                <a:solidFill>
                  <a:srgbClr val="002060"/>
                </a:solidFill>
              </a:rPr>
              <a:t>, e.g., </a:t>
            </a:r>
            <a:r>
              <a:rPr lang="de-DE" dirty="0" err="1">
                <a:solidFill>
                  <a:srgbClr val="002060"/>
                </a:solidFill>
              </a:rPr>
              <a:t>using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quality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ensemble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models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Random </a:t>
            </a:r>
            <a:r>
              <a:rPr lang="de-DE" dirty="0" err="1">
                <a:solidFill>
                  <a:srgbClr val="002060"/>
                </a:solidFill>
              </a:rPr>
              <a:t>Forests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combine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Bagging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Short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r>
              <a:rPr lang="de-DE" dirty="0">
                <a:solidFill>
                  <a:srgbClr val="002060"/>
                </a:solidFill>
              </a:rPr>
              <a:t>, i.e., </a:t>
            </a:r>
            <a:r>
              <a:rPr lang="de-DE" dirty="0" err="1">
                <a:solidFill>
                  <a:srgbClr val="002060"/>
                </a:solidFill>
              </a:rPr>
              <a:t>low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depth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Allowing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only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endParaRPr lang="de-DE" dirty="0">
              <a:solidFill>
                <a:srgbClr val="002060"/>
              </a:solidFill>
            </a:endParaRPr>
          </a:p>
          <a:p>
            <a:pPr lvl="2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pic>
        <p:nvPicPr>
          <p:cNvPr id="5" name="Inhaltsplatzhalter 4" descr="Free vector graphic: Orca, Killer &lt;strong&gt;Whale&lt;/strong&gt;, &lt;strong&gt;Whale&lt;/strong&gt;, Fish ...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>
          <a:xfrm>
            <a:off x="634636" y="1690689"/>
            <a:ext cx="2607833" cy="173831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Himalayan brown &lt;strong&gt;bea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6" y="3758751"/>
            <a:ext cx="2607833" cy="173855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901531" y="2009003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2060"/>
                </a:solidFill>
              </a:rPr>
              <a:t>This </a:t>
            </a:r>
            <a:r>
              <a:rPr lang="de-DE" sz="2800" dirty="0" err="1">
                <a:solidFill>
                  <a:srgbClr val="002060"/>
                </a:solidFill>
              </a:rPr>
              <a:t>is</a:t>
            </a:r>
            <a:r>
              <a:rPr lang="de-DE" sz="2800" dirty="0">
                <a:solidFill>
                  <a:srgbClr val="002060"/>
                </a:solidFill>
              </a:rPr>
              <a:t> a </a:t>
            </a:r>
            <a:r>
              <a:rPr lang="de-DE" sz="2800" dirty="0" err="1">
                <a:solidFill>
                  <a:srgbClr val="002060"/>
                </a:solidFill>
              </a:rPr>
              <a:t>whale</a:t>
            </a: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01531" y="4720208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2060"/>
                </a:solidFill>
              </a:rPr>
              <a:t>This </a:t>
            </a:r>
            <a:r>
              <a:rPr lang="de-DE" sz="2800" dirty="0" err="1">
                <a:solidFill>
                  <a:srgbClr val="002060"/>
                </a:solidFill>
              </a:rPr>
              <a:t>is</a:t>
            </a:r>
            <a:r>
              <a:rPr lang="de-DE" sz="2800" dirty="0">
                <a:solidFill>
                  <a:srgbClr val="002060"/>
                </a:solidFill>
              </a:rPr>
              <a:t> a </a:t>
            </a:r>
            <a:r>
              <a:rPr lang="de-DE" sz="2800" dirty="0" err="1">
                <a:solidFill>
                  <a:srgbClr val="002060"/>
                </a:solidFill>
              </a:rPr>
              <a:t>bear</a:t>
            </a:r>
            <a:endParaRPr lang="de-DE" sz="2800" dirty="0">
              <a:solidFill>
                <a:srgbClr val="002060"/>
              </a:solidFill>
            </a:endParaRPr>
          </a:p>
        </p:txBody>
      </p:sp>
      <p:pic>
        <p:nvPicPr>
          <p:cNvPr id="9" name="Grafik 8" descr="&lt;strong&gt;Thinking&lt;/strong&gt; brain machine vector clipart image - Free stock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52" y="2500641"/>
            <a:ext cx="2078296" cy="2078296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3419872" y="2279655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419872" y="4981818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Random </a:t>
            </a:r>
            <a:r>
              <a:rPr lang="de-DE" dirty="0" err="1"/>
              <a:t>Forests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755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223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92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8184" y="1844824"/>
            <a:ext cx="1512168" cy="10804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Geschweifte Klammer links 11"/>
          <p:cNvSpPr/>
          <p:nvPr/>
        </p:nvSpPr>
        <p:spPr>
          <a:xfrm rot="16200000">
            <a:off x="4278775" y="-189438"/>
            <a:ext cx="216024" cy="6707129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4" y="3554524"/>
            <a:ext cx="3439005" cy="24101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1850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Regression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model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an </a:t>
                </a:r>
                <a:r>
                  <a:rPr lang="de-DE" dirty="0" err="1">
                    <a:solidFill>
                      <a:srgbClr val="002060"/>
                    </a:solidFill>
                  </a:rPr>
                  <a:t>object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belongs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Combines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function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>
                    <a:solidFill>
                      <a:srgbClr val="002060"/>
                    </a:solidFill>
                  </a:rPr>
                  <a:t>linear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regression</a:t>
                </a:r>
                <a:endParaRPr lang="de-DE" i="1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as linear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96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Odds </a:t>
            </a:r>
            <a:r>
              <a:rPr lang="de-DE" dirty="0" err="1"/>
              <a:t>Ratios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Probabilities vs. Odds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pass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exam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passing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</a:t>
                </a:r>
                <a:r>
                  <a:rPr lang="de-DE" dirty="0">
                    <a:solidFill>
                      <a:srgbClr val="00206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𝑜𝑑𝑑𝑠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pass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exam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1−0.75</m:t>
                        </m:r>
                      </m:den>
                    </m:f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passing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3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1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If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invert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natural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logarithm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get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It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follows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change</a:t>
                </a:r>
                <a:r>
                  <a:rPr lang="de-DE" dirty="0">
                    <a:solidFill>
                      <a:srgbClr val="002060"/>
                    </a:solidFill>
                  </a:rPr>
                  <a:t> in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increase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. 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greater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increased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less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decreased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0" y="4149080"/>
            <a:ext cx="1152128" cy="576064"/>
          </a:xfrm>
          <a:prstGeom prst="wedgeRectCallout">
            <a:avLst>
              <a:gd name="adj1" fmla="val 56329"/>
              <a:gd name="adj2" fmla="val -711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Definition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odds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3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linear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2" y="2492896"/>
            <a:ext cx="3458058" cy="242921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196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independent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Score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r>
                  <a:rPr lang="de-DE" dirty="0">
                    <a:solidFill>
                      <a:srgbClr val="002060"/>
                    </a:solidFill>
                  </a:rPr>
                  <a:t>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2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Bayes</a:t>
            </a:r>
            <a:r>
              <a:rPr lang="de-DE" dirty="0"/>
              <a:t> Law </a:t>
            </a:r>
            <a:r>
              <a:rPr lang="de-DE" dirty="0" err="1"/>
              <a:t>to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Probability following Bayes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„Naive“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conditionally independent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always the same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Assign th</a:t>
                </a:r>
                <a:r>
                  <a:rPr lang="en-US" dirty="0"/>
                  <a:t>e </a:t>
                </a:r>
                <a:r>
                  <a:rPr lang="en-US" dirty="0">
                    <a:solidFill>
                      <a:srgbClr val="002060"/>
                    </a:solidFill>
                  </a:rPr>
                  <a:t>class with highest score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0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Multinomial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Different variants on 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estimated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Multinomial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the empirical probability of observing a feature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“Counts” observations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in the data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follow a </a:t>
                </a:r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r>
                  <a:rPr lang="de-DE" dirty="0">
                    <a:solidFill>
                      <a:srgbClr val="002060"/>
                    </a:solidFill>
                  </a:rPr>
                  <a:t>/normal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distribution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Estimates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density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function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67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Multinomial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linear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Gaussian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piecewise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quadratic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585" y="2924944"/>
            <a:ext cx="3496163" cy="24667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836" y="2924945"/>
            <a:ext cx="3496163" cy="246679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63209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 (SVM)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Basic Idea: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Calculate decision boundary such that it is “far away” from data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25" y="3175276"/>
            <a:ext cx="3486637" cy="242921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265060" y="3068960"/>
            <a:ext cx="1858668" cy="614938"/>
          </a:xfrm>
          <a:prstGeom prst="wedgeRectCallout">
            <a:avLst>
              <a:gd name="adj1" fmla="val 98397"/>
              <a:gd name="adj2" fmla="val 166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Linear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6179148" y="4653136"/>
            <a:ext cx="1440160" cy="648072"/>
          </a:xfrm>
          <a:prstGeom prst="wedgeRectCallout">
            <a:avLst>
              <a:gd name="adj1" fmla="val -140411"/>
              <a:gd name="adj2" fmla="val -656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Margin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6179148" y="4653136"/>
            <a:ext cx="1440160" cy="648072"/>
          </a:xfrm>
          <a:prstGeom prst="wedgeRectCallout">
            <a:avLst>
              <a:gd name="adj1" fmla="val -145173"/>
              <a:gd name="adj2" fmla="val -339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Margin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maximized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179148" y="3282252"/>
            <a:ext cx="2699792" cy="1224136"/>
          </a:xfrm>
          <a:prstGeom prst="wedgeRectCallout">
            <a:avLst>
              <a:gd name="adj1" fmla="val -104378"/>
              <a:gd name="adj2" fmla="val 307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Support </a:t>
            </a:r>
            <a:r>
              <a:rPr lang="de-DE" dirty="0" err="1">
                <a:solidFill>
                  <a:srgbClr val="002060"/>
                </a:solidFill>
              </a:rPr>
              <a:t>vectors</a:t>
            </a:r>
            <a:endParaRPr lang="de-DE" dirty="0">
              <a:solidFill>
                <a:srgbClr val="002060"/>
              </a:solidFill>
            </a:endParaRPr>
          </a:p>
          <a:p>
            <a:pPr algn="ctr"/>
            <a:r>
              <a:rPr lang="de-DE" dirty="0">
                <a:solidFill>
                  <a:srgbClr val="002060"/>
                </a:solidFill>
              </a:rPr>
              <a:t>= </a:t>
            </a:r>
            <a:r>
              <a:rPr lang="de-DE" dirty="0" err="1">
                <a:solidFill>
                  <a:srgbClr val="002060"/>
                </a:solidFill>
              </a:rPr>
              <a:t>Instances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minimal </a:t>
            </a:r>
            <a:r>
              <a:rPr lang="de-DE" dirty="0" err="1">
                <a:solidFill>
                  <a:srgbClr val="002060"/>
                </a:solidFill>
              </a:rPr>
              <a:t>distance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Non-linear SVMs </a:t>
            </a:r>
            <a:r>
              <a:rPr lang="de-DE" dirty="0" err="1"/>
              <a:t>through</a:t>
            </a:r>
            <a:r>
              <a:rPr lang="de-DE" dirty="0"/>
              <a:t> Kernels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Expand features using </a:t>
            </a:r>
            <a:r>
              <a:rPr lang="en-US" i="1" dirty="0">
                <a:solidFill>
                  <a:srgbClr val="002060"/>
                </a:solidFill>
              </a:rPr>
              <a:t>kernels</a:t>
            </a:r>
            <a:r>
              <a:rPr lang="en-US" dirty="0">
                <a:solidFill>
                  <a:srgbClr val="002060"/>
                </a:solidFill>
              </a:rPr>
              <a:t> to separate non-linear data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Transformation </a:t>
            </a:r>
            <a:r>
              <a:rPr lang="de-DE" dirty="0" err="1">
                <a:solidFill>
                  <a:srgbClr val="002060"/>
                </a:solidFill>
              </a:rPr>
              <a:t>into</a:t>
            </a:r>
            <a:r>
              <a:rPr lang="de-DE" dirty="0">
                <a:solidFill>
                  <a:srgbClr val="002060"/>
                </a:solidFill>
              </a:rPr>
              <a:t> high-dimensional </a:t>
            </a:r>
            <a:r>
              <a:rPr lang="de-DE" i="1" dirty="0" err="1">
                <a:solidFill>
                  <a:srgbClr val="002060"/>
                </a:solidFill>
              </a:rPr>
              <a:t>kernel</a:t>
            </a:r>
            <a:r>
              <a:rPr lang="de-DE" i="1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space</a:t>
            </a:r>
            <a:endParaRPr lang="en-US" i="1" dirty="0">
              <a:solidFill>
                <a:srgbClr val="002060"/>
              </a:solidFill>
            </a:endParaRPr>
          </a:p>
          <a:p>
            <a:pPr lvl="2"/>
            <a:r>
              <a:rPr lang="en-US" dirty="0">
                <a:solidFill>
                  <a:srgbClr val="002060"/>
                </a:solidFill>
              </a:rPr>
              <a:t>Can be infinite (e.g., Gaussian kernel, RBF kernel) !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Calculate</a:t>
            </a:r>
            <a:r>
              <a:rPr lang="de-DE" dirty="0">
                <a:solidFill>
                  <a:srgbClr val="002060"/>
                </a:solidFill>
              </a:rPr>
              <a:t> linear </a:t>
            </a:r>
            <a:r>
              <a:rPr lang="de-DE" dirty="0" err="1">
                <a:solidFill>
                  <a:srgbClr val="002060"/>
                </a:solidFill>
              </a:rPr>
              <a:t>separation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space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i="1" dirty="0">
                <a:solidFill>
                  <a:srgbClr val="002060"/>
                </a:solidFill>
              </a:rPr>
              <a:t>kernel trick</a:t>
            </a:r>
            <a:r>
              <a:rPr lang="en-US" dirty="0">
                <a:solidFill>
                  <a:srgbClr val="002060"/>
                </a:solidFill>
              </a:rPr>
              <a:t> to avoid actual expansion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1" y="3645024"/>
            <a:ext cx="3467584" cy="24387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"/>
          <a:stretch/>
        </p:blipFill>
        <p:spPr>
          <a:xfrm>
            <a:off x="4716016" y="3645024"/>
            <a:ext cx="3592810" cy="24387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7524328" y="2708920"/>
            <a:ext cx="1440160" cy="504056"/>
          </a:xfrm>
          <a:prstGeom prst="wedgeRectCallout">
            <a:avLst>
              <a:gd name="adj1" fmla="val -45782"/>
              <a:gd name="adj2" fmla="val 1343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Quadractic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901531" y="2038976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Class </a:t>
            </a:r>
            <a:r>
              <a:rPr lang="de-DE" sz="2400" dirty="0" err="1">
                <a:solidFill>
                  <a:srgbClr val="002060"/>
                </a:solidFill>
              </a:rPr>
              <a:t>of</a:t>
            </a:r>
            <a:r>
              <a:rPr lang="de-DE" sz="2400" dirty="0">
                <a:solidFill>
                  <a:srgbClr val="002060"/>
                </a:solidFill>
              </a:rPr>
              <a:t> </a:t>
            </a:r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01532" y="474113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Class </a:t>
            </a:r>
            <a:r>
              <a:rPr lang="de-DE" sz="2400" dirty="0" err="1">
                <a:solidFill>
                  <a:srgbClr val="002060"/>
                </a:solidFill>
              </a:rPr>
              <a:t>of</a:t>
            </a:r>
            <a:r>
              <a:rPr lang="de-DE" sz="2400" dirty="0">
                <a:solidFill>
                  <a:srgbClr val="002060"/>
                </a:solidFill>
              </a:rPr>
              <a:t> </a:t>
            </a:r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419872" y="2279655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419872" y="4981818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652434" y="1687086"/>
            <a:ext cx="2599203" cy="174191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0320" y="3755148"/>
            <a:ext cx="2599203" cy="174191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924944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3838745" y="3832507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rgbClr val="002060"/>
                </a:solidFill>
              </a:rPr>
              <a:t>Concept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SVMs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Shape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surface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depends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384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31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05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39993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Basic Idea: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Network of neurons with different layers and communication between neurons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Input layer feeds data into the network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Hidden layers “correlate” data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Output layer gives computation results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347864" y="425559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3347864" y="461797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347864" y="498035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884862" y="461797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3851920" y="407005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851920" y="443243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3851920" y="479481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3851920" y="515719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55976" y="407005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4355976" y="443243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355976" y="479481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355976" y="515719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3203848" y="4005064"/>
            <a:ext cx="504056" cy="14401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3768738" y="4005064"/>
            <a:ext cx="911274" cy="14401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4763194" y="4005064"/>
            <a:ext cx="456878" cy="144016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r Verbinder 29"/>
          <p:cNvCxnSpPr>
            <a:stCxn id="5" idx="6"/>
            <a:endCxn id="15" idx="2"/>
          </p:cNvCxnSpPr>
          <p:nvPr/>
        </p:nvCxnSpPr>
        <p:spPr>
          <a:xfrm flipV="1">
            <a:off x="3563888" y="417806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5" idx="6"/>
            <a:endCxn id="16" idx="2"/>
          </p:cNvCxnSpPr>
          <p:nvPr/>
        </p:nvCxnSpPr>
        <p:spPr>
          <a:xfrm>
            <a:off x="3563888" y="436360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6" idx="6"/>
            <a:endCxn id="16" idx="2"/>
          </p:cNvCxnSpPr>
          <p:nvPr/>
        </p:nvCxnSpPr>
        <p:spPr>
          <a:xfrm flipV="1">
            <a:off x="3563888" y="454044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6" idx="6"/>
            <a:endCxn id="17" idx="2"/>
          </p:cNvCxnSpPr>
          <p:nvPr/>
        </p:nvCxnSpPr>
        <p:spPr>
          <a:xfrm>
            <a:off x="3563888" y="472598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7" idx="6"/>
            <a:endCxn id="17" idx="2"/>
          </p:cNvCxnSpPr>
          <p:nvPr/>
        </p:nvCxnSpPr>
        <p:spPr>
          <a:xfrm flipV="1">
            <a:off x="3563888" y="490282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7" idx="6"/>
            <a:endCxn id="21" idx="2"/>
          </p:cNvCxnSpPr>
          <p:nvPr/>
        </p:nvCxnSpPr>
        <p:spPr>
          <a:xfrm>
            <a:off x="3563888" y="508836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5" idx="6"/>
            <a:endCxn id="22" idx="2"/>
          </p:cNvCxnSpPr>
          <p:nvPr/>
        </p:nvCxnSpPr>
        <p:spPr>
          <a:xfrm>
            <a:off x="4067944" y="417806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6"/>
            <a:endCxn id="23" idx="2"/>
          </p:cNvCxnSpPr>
          <p:nvPr/>
        </p:nvCxnSpPr>
        <p:spPr>
          <a:xfrm>
            <a:off x="4067944" y="417806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15" idx="6"/>
            <a:endCxn id="24" idx="2"/>
          </p:cNvCxnSpPr>
          <p:nvPr/>
        </p:nvCxnSpPr>
        <p:spPr>
          <a:xfrm>
            <a:off x="4067944" y="417806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5" idx="6"/>
            <a:endCxn id="25" idx="2"/>
          </p:cNvCxnSpPr>
          <p:nvPr/>
        </p:nvCxnSpPr>
        <p:spPr>
          <a:xfrm>
            <a:off x="4067944" y="4178064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6" idx="6"/>
            <a:endCxn id="22" idx="2"/>
          </p:cNvCxnSpPr>
          <p:nvPr/>
        </p:nvCxnSpPr>
        <p:spPr>
          <a:xfrm flipV="1">
            <a:off x="4067944" y="417806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16" idx="6"/>
            <a:endCxn id="23" idx="2"/>
          </p:cNvCxnSpPr>
          <p:nvPr/>
        </p:nvCxnSpPr>
        <p:spPr>
          <a:xfrm>
            <a:off x="4067944" y="454044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6" idx="6"/>
            <a:endCxn id="24" idx="2"/>
          </p:cNvCxnSpPr>
          <p:nvPr/>
        </p:nvCxnSpPr>
        <p:spPr>
          <a:xfrm>
            <a:off x="4067944" y="454044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16" idx="6"/>
            <a:endCxn id="25" idx="2"/>
          </p:cNvCxnSpPr>
          <p:nvPr/>
        </p:nvCxnSpPr>
        <p:spPr>
          <a:xfrm>
            <a:off x="4067944" y="454044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7" idx="6"/>
            <a:endCxn id="23" idx="2"/>
          </p:cNvCxnSpPr>
          <p:nvPr/>
        </p:nvCxnSpPr>
        <p:spPr>
          <a:xfrm flipV="1">
            <a:off x="4067944" y="454044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17" idx="6"/>
            <a:endCxn id="22" idx="2"/>
          </p:cNvCxnSpPr>
          <p:nvPr/>
        </p:nvCxnSpPr>
        <p:spPr>
          <a:xfrm flipV="1">
            <a:off x="4067944" y="417806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17" idx="6"/>
            <a:endCxn id="24" idx="2"/>
          </p:cNvCxnSpPr>
          <p:nvPr/>
        </p:nvCxnSpPr>
        <p:spPr>
          <a:xfrm>
            <a:off x="4067944" y="490282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7" idx="6"/>
            <a:endCxn id="25" idx="2"/>
          </p:cNvCxnSpPr>
          <p:nvPr/>
        </p:nvCxnSpPr>
        <p:spPr>
          <a:xfrm>
            <a:off x="4067944" y="490282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21" idx="6"/>
            <a:endCxn id="25" idx="2"/>
          </p:cNvCxnSpPr>
          <p:nvPr/>
        </p:nvCxnSpPr>
        <p:spPr>
          <a:xfrm>
            <a:off x="4067944" y="526520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21" idx="6"/>
            <a:endCxn id="24" idx="2"/>
          </p:cNvCxnSpPr>
          <p:nvPr/>
        </p:nvCxnSpPr>
        <p:spPr>
          <a:xfrm flipV="1">
            <a:off x="4067944" y="490282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21" idx="6"/>
            <a:endCxn id="23" idx="2"/>
          </p:cNvCxnSpPr>
          <p:nvPr/>
        </p:nvCxnSpPr>
        <p:spPr>
          <a:xfrm flipV="1">
            <a:off x="4067944" y="454044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21" idx="6"/>
            <a:endCxn id="22" idx="2"/>
          </p:cNvCxnSpPr>
          <p:nvPr/>
        </p:nvCxnSpPr>
        <p:spPr>
          <a:xfrm flipV="1">
            <a:off x="4067944" y="4178064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22" idx="6"/>
            <a:endCxn id="14" idx="2"/>
          </p:cNvCxnSpPr>
          <p:nvPr/>
        </p:nvCxnSpPr>
        <p:spPr>
          <a:xfrm>
            <a:off x="4572000" y="4178064"/>
            <a:ext cx="31286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23" idx="6"/>
            <a:endCxn id="14" idx="2"/>
          </p:cNvCxnSpPr>
          <p:nvPr/>
        </p:nvCxnSpPr>
        <p:spPr>
          <a:xfrm>
            <a:off x="4572000" y="4540444"/>
            <a:ext cx="31286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24" idx="6"/>
            <a:endCxn id="14" idx="2"/>
          </p:cNvCxnSpPr>
          <p:nvPr/>
        </p:nvCxnSpPr>
        <p:spPr>
          <a:xfrm flipV="1">
            <a:off x="4572000" y="4725988"/>
            <a:ext cx="31286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25" idx="6"/>
            <a:endCxn id="14" idx="2"/>
          </p:cNvCxnSpPr>
          <p:nvPr/>
        </p:nvCxnSpPr>
        <p:spPr>
          <a:xfrm flipV="1">
            <a:off x="4572000" y="4725988"/>
            <a:ext cx="31286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5" idx="6"/>
            <a:endCxn id="17" idx="2"/>
          </p:cNvCxnSpPr>
          <p:nvPr/>
        </p:nvCxnSpPr>
        <p:spPr>
          <a:xfrm>
            <a:off x="3563888" y="4363608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5" idx="6"/>
            <a:endCxn id="21" idx="2"/>
          </p:cNvCxnSpPr>
          <p:nvPr/>
        </p:nvCxnSpPr>
        <p:spPr>
          <a:xfrm>
            <a:off x="3563888" y="4363608"/>
            <a:ext cx="288032" cy="90159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6" idx="6"/>
            <a:endCxn id="15" idx="2"/>
          </p:cNvCxnSpPr>
          <p:nvPr/>
        </p:nvCxnSpPr>
        <p:spPr>
          <a:xfrm flipV="1">
            <a:off x="3563888" y="4178064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6" idx="6"/>
            <a:endCxn id="21" idx="2"/>
          </p:cNvCxnSpPr>
          <p:nvPr/>
        </p:nvCxnSpPr>
        <p:spPr>
          <a:xfrm>
            <a:off x="3563888" y="4725988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" idx="6"/>
            <a:endCxn id="15" idx="2"/>
          </p:cNvCxnSpPr>
          <p:nvPr/>
        </p:nvCxnSpPr>
        <p:spPr>
          <a:xfrm flipV="1">
            <a:off x="3563888" y="4178064"/>
            <a:ext cx="288032" cy="91030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7" idx="6"/>
            <a:endCxn id="16" idx="2"/>
          </p:cNvCxnSpPr>
          <p:nvPr/>
        </p:nvCxnSpPr>
        <p:spPr>
          <a:xfrm flipV="1">
            <a:off x="3563888" y="4540444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ige Legende 96"/>
          <p:cNvSpPr/>
          <p:nvPr/>
        </p:nvSpPr>
        <p:spPr>
          <a:xfrm>
            <a:off x="1259632" y="4070052"/>
            <a:ext cx="1008112" cy="547924"/>
          </a:xfrm>
          <a:prstGeom prst="wedgeRectCallout">
            <a:avLst>
              <a:gd name="adj1" fmla="val 137143"/>
              <a:gd name="adj2" fmla="val 166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Input Layer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8" name="Rechteckige Legende 97"/>
          <p:cNvSpPr/>
          <p:nvPr/>
        </p:nvSpPr>
        <p:spPr>
          <a:xfrm>
            <a:off x="6055783" y="4011396"/>
            <a:ext cx="1008112" cy="547924"/>
          </a:xfrm>
          <a:prstGeom prst="wedgeRectCallout">
            <a:avLst>
              <a:gd name="adj1" fmla="val -126655"/>
              <a:gd name="adj2" fmla="val 20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Output Layer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9" name="Rechteckige Legende 98"/>
          <p:cNvSpPr/>
          <p:nvPr/>
        </p:nvSpPr>
        <p:spPr>
          <a:xfrm>
            <a:off x="5364088" y="5718733"/>
            <a:ext cx="1656184" cy="547924"/>
          </a:xfrm>
          <a:prstGeom prst="wedgeRectCallout">
            <a:avLst>
              <a:gd name="adj1" fmla="val -115416"/>
              <a:gd name="adj2" fmla="val -932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Two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61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347864" y="324748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3347864" y="360986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347864" y="397224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884862" y="360986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851920" y="306194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851920" y="342432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851920" y="378670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851920" y="414908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4355976" y="306194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355976" y="342432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355976" y="378670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4355976" y="414908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203848" y="2996952"/>
            <a:ext cx="504056" cy="14401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768738" y="2996952"/>
            <a:ext cx="911274" cy="14401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763194" y="2996952"/>
            <a:ext cx="456878" cy="144016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>
            <a:stCxn id="5" idx="6"/>
            <a:endCxn id="9" idx="2"/>
          </p:cNvCxnSpPr>
          <p:nvPr/>
        </p:nvCxnSpPr>
        <p:spPr>
          <a:xfrm flipV="1">
            <a:off x="3563888" y="316995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5" idx="6"/>
            <a:endCxn id="10" idx="2"/>
          </p:cNvCxnSpPr>
          <p:nvPr/>
        </p:nvCxnSpPr>
        <p:spPr>
          <a:xfrm>
            <a:off x="3563888" y="335549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6"/>
            <a:endCxn id="10" idx="2"/>
          </p:cNvCxnSpPr>
          <p:nvPr/>
        </p:nvCxnSpPr>
        <p:spPr>
          <a:xfrm flipV="1">
            <a:off x="3563888" y="353233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6" idx="6"/>
            <a:endCxn id="11" idx="2"/>
          </p:cNvCxnSpPr>
          <p:nvPr/>
        </p:nvCxnSpPr>
        <p:spPr>
          <a:xfrm>
            <a:off x="3563888" y="371787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7" idx="6"/>
            <a:endCxn id="11" idx="2"/>
          </p:cNvCxnSpPr>
          <p:nvPr/>
        </p:nvCxnSpPr>
        <p:spPr>
          <a:xfrm flipV="1">
            <a:off x="3563888" y="389471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6"/>
            <a:endCxn id="12" idx="2"/>
          </p:cNvCxnSpPr>
          <p:nvPr/>
        </p:nvCxnSpPr>
        <p:spPr>
          <a:xfrm>
            <a:off x="3563888" y="408025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9" idx="6"/>
            <a:endCxn id="13" idx="2"/>
          </p:cNvCxnSpPr>
          <p:nvPr/>
        </p:nvCxnSpPr>
        <p:spPr>
          <a:xfrm>
            <a:off x="4067944" y="316995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9" idx="6"/>
            <a:endCxn id="14" idx="2"/>
          </p:cNvCxnSpPr>
          <p:nvPr/>
        </p:nvCxnSpPr>
        <p:spPr>
          <a:xfrm>
            <a:off x="4067944" y="316995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6"/>
            <a:endCxn id="15" idx="2"/>
          </p:cNvCxnSpPr>
          <p:nvPr/>
        </p:nvCxnSpPr>
        <p:spPr>
          <a:xfrm>
            <a:off x="4067944" y="316995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9" idx="6"/>
            <a:endCxn id="16" idx="2"/>
          </p:cNvCxnSpPr>
          <p:nvPr/>
        </p:nvCxnSpPr>
        <p:spPr>
          <a:xfrm>
            <a:off x="4067944" y="3169952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6"/>
            <a:endCxn id="13" idx="2"/>
          </p:cNvCxnSpPr>
          <p:nvPr/>
        </p:nvCxnSpPr>
        <p:spPr>
          <a:xfrm flipV="1">
            <a:off x="4067944" y="316995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0" idx="6"/>
            <a:endCxn id="14" idx="2"/>
          </p:cNvCxnSpPr>
          <p:nvPr/>
        </p:nvCxnSpPr>
        <p:spPr>
          <a:xfrm>
            <a:off x="4067944" y="353233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0" idx="6"/>
            <a:endCxn id="15" idx="2"/>
          </p:cNvCxnSpPr>
          <p:nvPr/>
        </p:nvCxnSpPr>
        <p:spPr>
          <a:xfrm>
            <a:off x="4067944" y="353233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0" idx="6"/>
            <a:endCxn id="16" idx="2"/>
          </p:cNvCxnSpPr>
          <p:nvPr/>
        </p:nvCxnSpPr>
        <p:spPr>
          <a:xfrm>
            <a:off x="4067944" y="353233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1" idx="6"/>
            <a:endCxn id="14" idx="2"/>
          </p:cNvCxnSpPr>
          <p:nvPr/>
        </p:nvCxnSpPr>
        <p:spPr>
          <a:xfrm flipV="1">
            <a:off x="4067944" y="353233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6"/>
            <a:endCxn id="13" idx="2"/>
          </p:cNvCxnSpPr>
          <p:nvPr/>
        </p:nvCxnSpPr>
        <p:spPr>
          <a:xfrm flipV="1">
            <a:off x="4067944" y="316995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1" idx="6"/>
            <a:endCxn id="15" idx="2"/>
          </p:cNvCxnSpPr>
          <p:nvPr/>
        </p:nvCxnSpPr>
        <p:spPr>
          <a:xfrm>
            <a:off x="4067944" y="389471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1" idx="6"/>
            <a:endCxn id="16" idx="2"/>
          </p:cNvCxnSpPr>
          <p:nvPr/>
        </p:nvCxnSpPr>
        <p:spPr>
          <a:xfrm>
            <a:off x="4067944" y="389471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2" idx="6"/>
            <a:endCxn id="16" idx="2"/>
          </p:cNvCxnSpPr>
          <p:nvPr/>
        </p:nvCxnSpPr>
        <p:spPr>
          <a:xfrm>
            <a:off x="4067944" y="425709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2" idx="6"/>
            <a:endCxn id="15" idx="2"/>
          </p:cNvCxnSpPr>
          <p:nvPr/>
        </p:nvCxnSpPr>
        <p:spPr>
          <a:xfrm flipV="1">
            <a:off x="4067944" y="389471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12" idx="6"/>
            <a:endCxn id="14" idx="2"/>
          </p:cNvCxnSpPr>
          <p:nvPr/>
        </p:nvCxnSpPr>
        <p:spPr>
          <a:xfrm flipV="1">
            <a:off x="4067944" y="353233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2" idx="6"/>
            <a:endCxn id="13" idx="2"/>
          </p:cNvCxnSpPr>
          <p:nvPr/>
        </p:nvCxnSpPr>
        <p:spPr>
          <a:xfrm flipV="1">
            <a:off x="4067944" y="3169952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3" idx="6"/>
            <a:endCxn id="8" idx="2"/>
          </p:cNvCxnSpPr>
          <p:nvPr/>
        </p:nvCxnSpPr>
        <p:spPr>
          <a:xfrm>
            <a:off x="4572000" y="3169952"/>
            <a:ext cx="31286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14" idx="6"/>
            <a:endCxn id="8" idx="2"/>
          </p:cNvCxnSpPr>
          <p:nvPr/>
        </p:nvCxnSpPr>
        <p:spPr>
          <a:xfrm>
            <a:off x="4572000" y="3532332"/>
            <a:ext cx="31286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6"/>
            <a:endCxn id="8" idx="2"/>
          </p:cNvCxnSpPr>
          <p:nvPr/>
        </p:nvCxnSpPr>
        <p:spPr>
          <a:xfrm flipV="1">
            <a:off x="4572000" y="3717876"/>
            <a:ext cx="31286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6"/>
            <a:endCxn id="8" idx="2"/>
          </p:cNvCxnSpPr>
          <p:nvPr/>
        </p:nvCxnSpPr>
        <p:spPr>
          <a:xfrm flipV="1">
            <a:off x="4572000" y="3717876"/>
            <a:ext cx="31286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5" idx="6"/>
            <a:endCxn id="11" idx="2"/>
          </p:cNvCxnSpPr>
          <p:nvPr/>
        </p:nvCxnSpPr>
        <p:spPr>
          <a:xfrm>
            <a:off x="3563888" y="3355496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5" idx="6"/>
            <a:endCxn id="12" idx="2"/>
          </p:cNvCxnSpPr>
          <p:nvPr/>
        </p:nvCxnSpPr>
        <p:spPr>
          <a:xfrm>
            <a:off x="3563888" y="3355496"/>
            <a:ext cx="288032" cy="90159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6" idx="6"/>
            <a:endCxn id="9" idx="2"/>
          </p:cNvCxnSpPr>
          <p:nvPr/>
        </p:nvCxnSpPr>
        <p:spPr>
          <a:xfrm flipV="1">
            <a:off x="3563888" y="3169952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6" idx="6"/>
            <a:endCxn id="12" idx="2"/>
          </p:cNvCxnSpPr>
          <p:nvPr/>
        </p:nvCxnSpPr>
        <p:spPr>
          <a:xfrm>
            <a:off x="3563888" y="3717876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7" idx="6"/>
            <a:endCxn id="9" idx="2"/>
          </p:cNvCxnSpPr>
          <p:nvPr/>
        </p:nvCxnSpPr>
        <p:spPr>
          <a:xfrm flipV="1">
            <a:off x="3563888" y="3169952"/>
            <a:ext cx="288032" cy="91030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7" idx="6"/>
            <a:endCxn id="10" idx="2"/>
          </p:cNvCxnSpPr>
          <p:nvPr/>
        </p:nvCxnSpPr>
        <p:spPr>
          <a:xfrm flipV="1">
            <a:off x="3563888" y="3532332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ige Legende 51"/>
          <p:cNvSpPr/>
          <p:nvPr/>
        </p:nvSpPr>
        <p:spPr>
          <a:xfrm>
            <a:off x="395536" y="3106504"/>
            <a:ext cx="1977969" cy="788208"/>
          </a:xfrm>
          <a:prstGeom prst="wedgeRectCallout">
            <a:avLst>
              <a:gd name="adj1" fmla="val 90600"/>
              <a:gd name="adj2" fmla="val 214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gets</a:t>
            </a:r>
            <a:r>
              <a:rPr lang="de-DE" dirty="0">
                <a:solidFill>
                  <a:srgbClr val="002060"/>
                </a:solidFill>
              </a:rPr>
              <a:t> an </a:t>
            </a:r>
            <a:r>
              <a:rPr lang="de-DE" dirty="0" err="1">
                <a:solidFill>
                  <a:srgbClr val="002060"/>
                </a:solidFill>
              </a:rPr>
              <a:t>input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3" name="Rechteckige Legende 52"/>
          <p:cNvSpPr/>
          <p:nvPr/>
        </p:nvSpPr>
        <p:spPr>
          <a:xfrm>
            <a:off x="6005565" y="3366382"/>
            <a:ext cx="1950812" cy="821886"/>
          </a:xfrm>
          <a:prstGeom prst="wedgeRectCallout">
            <a:avLst>
              <a:gd name="adj1" fmla="val -89547"/>
              <a:gd name="adj2" fmla="val -79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Single </a:t>
            </a:r>
            <a:r>
              <a:rPr lang="de-DE" dirty="0" err="1">
                <a:solidFill>
                  <a:srgbClr val="002060"/>
                </a:solidFill>
              </a:rPr>
              <a:t>output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classification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4" name="Rechteckige Legende 53"/>
          <p:cNvSpPr/>
          <p:nvPr/>
        </p:nvSpPr>
        <p:spPr>
          <a:xfrm>
            <a:off x="3491880" y="4849122"/>
            <a:ext cx="1872208" cy="884133"/>
          </a:xfrm>
          <a:prstGeom prst="wedgeRectCallout">
            <a:avLst>
              <a:gd name="adj1" fmla="val -16071"/>
              <a:gd name="adj2" fmla="val -969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Multiple </a:t>
            </a:r>
            <a:r>
              <a:rPr lang="de-DE" dirty="0" err="1">
                <a:solidFill>
                  <a:srgbClr val="002060"/>
                </a:solidFill>
              </a:rPr>
              <a:t>fully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connected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ige Legende 54"/>
              <p:cNvSpPr/>
              <p:nvPr/>
            </p:nvSpPr>
            <p:spPr>
              <a:xfrm>
                <a:off x="2987823" y="1700808"/>
                <a:ext cx="5328593" cy="762375"/>
              </a:xfrm>
              <a:prstGeom prst="wedgeRectCallout">
                <a:avLst>
                  <a:gd name="adj1" fmla="val -31277"/>
                  <a:gd name="adj2" fmla="val 13117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2060"/>
                    </a:solidFill>
                  </a:rPr>
                  <a:t>First </a:t>
                </a:r>
                <a:r>
                  <a:rPr lang="de-DE" dirty="0" err="1">
                    <a:solidFill>
                      <a:srgbClr val="002060"/>
                    </a:solidFill>
                  </a:rPr>
                  <a:t>weighted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sum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inputs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2060"/>
                    </a:solidFill>
                  </a:rPr>
                  <a:t>Then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activation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function</a:t>
                </a:r>
                <a:r>
                  <a:rPr lang="de-DE" dirty="0">
                    <a:solidFill>
                      <a:srgbClr val="002060"/>
                    </a:solidFill>
                  </a:rPr>
                  <a:t>, e.g,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m:rPr>
                        <m:nor/>
                      </m:rPr>
                      <a:rPr lang="de-DE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Rechteckige Legend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1700808"/>
                <a:ext cx="5328593" cy="762375"/>
              </a:xfrm>
              <a:prstGeom prst="wedgeRectCallout">
                <a:avLst>
                  <a:gd name="adj1" fmla="val -31277"/>
                  <a:gd name="adj2" fmla="val 13117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325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MLP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Shape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depends</a:t>
            </a:r>
            <a:r>
              <a:rPr lang="de-DE" dirty="0">
                <a:solidFill>
                  <a:srgbClr val="002060"/>
                </a:solidFill>
              </a:rPr>
              <a:t> on 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Activation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function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Number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Number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neurons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de-DE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3496163" cy="2467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0463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 err="1"/>
              <a:t>Comparison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Classification</a:t>
            </a:r>
            <a:r>
              <a:rPr lang="de-DE" b="1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22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Different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behind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covered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-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Neighbor</a:t>
                </a:r>
                <a:r>
                  <a:rPr lang="de-DE" dirty="0">
                    <a:solidFill>
                      <a:srgbClr val="002060"/>
                    </a:solidFill>
                  </a:rPr>
                  <a:t>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Instance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based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Decision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Trees</a:t>
                </a:r>
                <a:r>
                  <a:rPr lang="de-DE" dirty="0">
                    <a:solidFill>
                      <a:srgbClr val="002060"/>
                    </a:solidFill>
                  </a:rPr>
                  <a:t>	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Rule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+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information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theory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Random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Forests</a:t>
                </a:r>
                <a:r>
                  <a:rPr lang="de-DE" dirty="0">
                    <a:solidFill>
                      <a:srgbClr val="002060"/>
                    </a:solidFill>
                  </a:rPr>
                  <a:t>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Randomized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ensemble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Regression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Naive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r>
                  <a:rPr lang="de-DE" dirty="0">
                    <a:solidFill>
                      <a:srgbClr val="002060"/>
                    </a:solidFill>
                  </a:rPr>
                  <a:t>	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probability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Support </a:t>
                </a:r>
                <a:r>
                  <a:rPr lang="de-DE" dirty="0" err="1">
                    <a:solidFill>
                      <a:srgbClr val="002060"/>
                    </a:solidFill>
                  </a:rPr>
                  <a:t>Vector</a:t>
                </a:r>
                <a:r>
                  <a:rPr lang="de-DE" dirty="0">
                    <a:solidFill>
                      <a:srgbClr val="002060"/>
                    </a:solidFill>
                  </a:rPr>
                  <a:t> Machines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Margin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maximization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+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kernels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Neural</a:t>
                </a:r>
                <a:r>
                  <a:rPr lang="de-DE" dirty="0">
                    <a:solidFill>
                      <a:srgbClr val="002060"/>
                    </a:solidFill>
                  </a:rPr>
                  <a:t> Networks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(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Very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complex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) Regression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605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Surfaces</a:t>
            </a:r>
            <a:br>
              <a:rPr lang="de-DE" dirty="0"/>
            </a:br>
            <a:r>
              <a:rPr lang="de-DE" dirty="0"/>
              <a:t>IRIS Data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5" y="1690689"/>
            <a:ext cx="5809709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74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Decision Surfaces</a:t>
            </a:r>
            <a:br>
              <a:rPr lang="en-US" dirty="0"/>
            </a:br>
            <a:r>
              <a:rPr lang="en-US" dirty="0"/>
              <a:t>Non-linear separable</a:t>
            </a:r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4" y="1689925"/>
            <a:ext cx="5836191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96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Surfaces</a:t>
            </a:r>
            <a:br>
              <a:rPr lang="de-DE" dirty="0"/>
            </a:br>
            <a:r>
              <a:rPr lang="de-DE" dirty="0" err="1"/>
              <a:t>Circles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circles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14" name="Inhaltsplatzhalter 1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3904" y="1724998"/>
            <a:ext cx="5836191" cy="435082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21395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2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2204864"/>
            <a:ext cx="2641436" cy="259228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Inhaltsplatzhalter 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2204864"/>
            <a:ext cx="2641436" cy="259228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3879417" y="5877272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002060"/>
                </a:solidFill>
              </a:rPr>
              <a:t>Times </a:t>
            </a:r>
            <a:r>
              <a:rPr lang="de-DE" sz="1000" dirty="0" err="1">
                <a:solidFill>
                  <a:srgbClr val="002060"/>
                </a:solidFill>
              </a:rPr>
              <a:t>taken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using</a:t>
            </a:r>
            <a:r>
              <a:rPr lang="de-DE" sz="1000" dirty="0">
                <a:solidFill>
                  <a:srgbClr val="002060"/>
                </a:solidFill>
              </a:rPr>
              <a:t> GWDG </a:t>
            </a:r>
            <a:r>
              <a:rPr lang="de-DE" sz="1000" dirty="0" err="1">
                <a:solidFill>
                  <a:srgbClr val="002060"/>
                </a:solidFill>
              </a:rPr>
              <a:t>Jupyter</a:t>
            </a:r>
            <a:r>
              <a:rPr lang="de-DE" sz="1000" dirty="0">
                <a:solidFill>
                  <a:srgbClr val="002060"/>
                </a:solidFill>
              </a:rPr>
              <a:t> Hub </a:t>
            </a:r>
            <a:r>
              <a:rPr lang="de-DE" sz="1000" dirty="0" err="1">
                <a:solidFill>
                  <a:srgbClr val="002060"/>
                </a:solidFill>
              </a:rPr>
              <a:t>and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scikit-learn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implementations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of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the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algorithms</a:t>
            </a:r>
            <a:r>
              <a:rPr lang="de-DE" sz="1000" dirty="0">
                <a:solidFill>
                  <a:srgbClr val="002060"/>
                </a:solidFill>
              </a:rPr>
              <a:t>.</a:t>
            </a:r>
          </a:p>
          <a:p>
            <a:r>
              <a:rPr lang="de-DE" sz="1000" dirty="0">
                <a:solidFill>
                  <a:srgbClr val="002060"/>
                </a:solidFill>
              </a:rPr>
              <a:t>Data </a:t>
            </a:r>
            <a:r>
              <a:rPr lang="de-DE" sz="1000" dirty="0" err="1">
                <a:solidFill>
                  <a:srgbClr val="002060"/>
                </a:solidFill>
              </a:rPr>
              <a:t>randomly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generated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using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scikit-learn.datasets.make_moons</a:t>
            </a:r>
            <a:r>
              <a:rPr lang="de-DE" sz="1000" dirty="0">
                <a:solidFill>
                  <a:srgbClr val="002060"/>
                </a:solidFill>
              </a:rPr>
              <a:t> (</a:t>
            </a:r>
            <a:r>
              <a:rPr lang="de-DE" sz="1000" dirty="0" err="1">
                <a:solidFill>
                  <a:srgbClr val="002060"/>
                </a:solidFill>
              </a:rPr>
              <a:t>July</a:t>
            </a:r>
            <a:r>
              <a:rPr lang="de-DE" sz="1000" dirty="0">
                <a:solidFill>
                  <a:srgbClr val="002060"/>
                </a:solidFill>
              </a:rPr>
              <a:t> 2018)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4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Object </a:t>
                </a:r>
                <a:r>
                  <a:rPr lang="de-DE" dirty="0" err="1">
                    <a:solidFill>
                      <a:srgbClr val="002060"/>
                    </a:solidFill>
                  </a:rPr>
                  <a:t>space</a:t>
                </a:r>
                <a:endParaRPr lang="de-DE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Often</a:t>
                </a:r>
                <a:r>
                  <a:rPr lang="de-DE" dirty="0">
                    <a:solidFill>
                      <a:srgbClr val="002060"/>
                    </a:solidFill>
                  </a:rPr>
                  <a:t> infinite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r>
                  <a:rPr lang="de-DE" dirty="0" err="1"/>
                  <a:t>Representations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r>
                  <a:rPr lang="de-DE" dirty="0"/>
                  <a:t> in a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Set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concept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maps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objects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/>
                  <a:t>Classification</a:t>
                </a:r>
                <a:endParaRPr lang="de-DE" dirty="0"/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Finding</a:t>
                </a:r>
                <a:r>
                  <a:rPr lang="de-DE" dirty="0">
                    <a:solidFill>
                      <a:srgbClr val="002060"/>
                    </a:solidFill>
                  </a:rPr>
                  <a:t> an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approximation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Wolkenförmige Legende 6"/>
              <p:cNvSpPr/>
              <p:nvPr/>
            </p:nvSpPr>
            <p:spPr>
              <a:xfrm>
                <a:off x="6688687" y="2223814"/>
                <a:ext cx="2372846" cy="1241822"/>
              </a:xfrm>
              <a:prstGeom prst="cloudCallout">
                <a:avLst>
                  <a:gd name="adj1" fmla="val -34670"/>
                  <a:gd name="adj2" fmla="val 97356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2060"/>
                    </a:solidFill>
                  </a:rPr>
                  <a:t>How do </a:t>
                </a:r>
                <a:r>
                  <a:rPr lang="de-DE" dirty="0" err="1">
                    <a:solidFill>
                      <a:srgbClr val="002060"/>
                    </a:solidFill>
                  </a:rPr>
                  <a:t>you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Wolkenförmige Legend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87" y="2223814"/>
                <a:ext cx="2372846" cy="1241822"/>
              </a:xfrm>
              <a:prstGeom prst="cloudCallout">
                <a:avLst>
                  <a:gd name="adj1" fmla="val -34670"/>
                  <a:gd name="adj2" fmla="val 97356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87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Strengths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Weaknesses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65006"/>
              </p:ext>
            </p:extLst>
          </p:nvPr>
        </p:nvGraphicFramePr>
        <p:xfrm>
          <a:off x="107505" y="1825625"/>
          <a:ext cx="8928989" cy="348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427684855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412450548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257481837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4088223268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59880743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34585238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41277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Explanatory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Consise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representation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aseline="0" dirty="0"/>
                        <a:t>Scoring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Categorical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Missing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Correlated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1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𝑘-nearest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Decision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Tree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Random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Forest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Logistic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Regression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Naive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Bayes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non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u="none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SVM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7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Neural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Network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25126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42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92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assigning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pPr lvl="1"/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ensembles</a:t>
            </a:r>
            <a:r>
              <a:rPr lang="de-DE" dirty="0"/>
              <a:t>, </a:t>
            </a:r>
            <a:r>
              <a:rPr lang="de-DE" dirty="0" err="1"/>
              <a:t>regressions</a:t>
            </a:r>
            <a:r>
              <a:rPr lang="de-DE" dirty="0"/>
              <a:t>, …</a:t>
            </a:r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/>
              <a:t> in different </a:t>
            </a:r>
            <a:r>
              <a:rPr lang="de-DE" dirty="0" err="1"/>
              <a:t>situations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2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</a:t>
            </a:r>
            <a:r>
              <a:rPr lang="de-DE" dirty="0" err="1"/>
              <a:t>Whale</a:t>
            </a:r>
            <a:r>
              <a:rPr lang="de-DE" dirty="0"/>
              <a:t>“ Hypothesis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Why</a:t>
            </a:r>
            <a:r>
              <a:rPr lang="de-DE" dirty="0">
                <a:solidFill>
                  <a:srgbClr val="002060"/>
                </a:solidFill>
              </a:rPr>
              <a:t> do </a:t>
            </a:r>
            <a:r>
              <a:rPr lang="de-DE" dirty="0" err="1">
                <a:solidFill>
                  <a:srgbClr val="002060"/>
                </a:solidFill>
              </a:rPr>
              <a:t>we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know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whale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7" name="Inhaltsplatzhalter 4" descr="Free vector graphic: Orca, Killer &lt;strong&gt;Whale&lt;/strong&gt;, &lt;strong&gt;Whale&lt;/strong&gt;, Fis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 bwMode="auto">
          <a:xfrm>
            <a:off x="2576339" y="2275897"/>
            <a:ext cx="3991322" cy="2660507"/>
          </a:xfrm>
          <a:prstGeom prst="rect">
            <a:avLst/>
          </a:prstGeom>
        </p:spPr>
      </p:pic>
      <p:sp>
        <p:nvSpPr>
          <p:cNvPr id="10" name="Rechteckige Legende 9"/>
          <p:cNvSpPr/>
          <p:nvPr/>
        </p:nvSpPr>
        <p:spPr>
          <a:xfrm>
            <a:off x="6438660" y="2348880"/>
            <a:ext cx="2088232" cy="648072"/>
          </a:xfrm>
          <a:prstGeom prst="wedgeRectCallout">
            <a:avLst>
              <a:gd name="adj1" fmla="val -82510"/>
              <a:gd name="adj2" fmla="val 103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Blue </a:t>
            </a:r>
            <a:r>
              <a:rPr lang="de-DE" dirty="0" err="1">
                <a:solidFill>
                  <a:srgbClr val="002060"/>
                </a:solidFill>
              </a:rPr>
              <a:t>background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10379" y="2439624"/>
            <a:ext cx="2088232" cy="648072"/>
          </a:xfrm>
          <a:prstGeom prst="wedgeRectCallout">
            <a:avLst>
              <a:gd name="adj1" fmla="val 155125"/>
              <a:gd name="adj2" fmla="val 413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fin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107504" y="3627492"/>
            <a:ext cx="1763688" cy="648072"/>
          </a:xfrm>
          <a:prstGeom prst="wedgeRectCallout">
            <a:avLst>
              <a:gd name="adj1" fmla="val 141506"/>
              <a:gd name="adj2" fmla="val -527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Oval </a:t>
            </a:r>
            <a:r>
              <a:rPr lang="de-DE" dirty="0" err="1">
                <a:solidFill>
                  <a:srgbClr val="002060"/>
                </a:solidFill>
              </a:rPr>
              <a:t>body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321534" y="4767315"/>
            <a:ext cx="1994232" cy="917896"/>
          </a:xfrm>
          <a:prstGeom prst="wedgeRectCallout">
            <a:avLst>
              <a:gd name="adj1" fmla="val 104527"/>
              <a:gd name="adj2" fmla="val -141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Black top, </a:t>
            </a:r>
            <a:r>
              <a:rPr lang="de-DE" dirty="0" err="1">
                <a:solidFill>
                  <a:srgbClr val="002060"/>
                </a:solidFill>
              </a:rPr>
              <a:t>white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bottom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03365" y="5253633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Objects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fins</a:t>
            </a:r>
            <a:r>
              <a:rPr lang="de-DE" dirty="0">
                <a:solidFill>
                  <a:srgbClr val="002060"/>
                </a:solidFill>
              </a:rPr>
              <a:t>, an oval </a:t>
            </a:r>
            <a:r>
              <a:rPr lang="de-DE" dirty="0" err="1">
                <a:solidFill>
                  <a:srgbClr val="002060"/>
                </a:solidFill>
              </a:rPr>
              <a:t>general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shape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black</a:t>
            </a:r>
            <a:r>
              <a:rPr lang="de-DE" dirty="0">
                <a:solidFill>
                  <a:srgbClr val="002060"/>
                </a:solidFill>
              </a:rPr>
              <a:t> on top </a:t>
            </a:r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white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bottom</a:t>
            </a:r>
            <a:r>
              <a:rPr lang="de-DE" dirty="0">
                <a:solidFill>
                  <a:srgbClr val="002060"/>
                </a:solidFill>
              </a:rPr>
              <a:t> in front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blue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background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whales</a:t>
            </a:r>
            <a:r>
              <a:rPr lang="de-DE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483768" y="525363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Hypothesis:</a:t>
            </a:r>
          </a:p>
        </p:txBody>
      </p:sp>
    </p:spTree>
    <p:extLst>
      <p:ext uri="{BB962C8B-B14F-4D97-AF65-F5344CB8AC3E}">
        <p14:creationId xmlns:p14="http://schemas.microsoft.com/office/powerpoint/2010/main" val="77672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dirty="0" err="1">
                    <a:solidFill>
                      <a:srgbClr val="002060"/>
                    </a:solidFill>
                  </a:rPr>
                  <a:t>hypothesis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maps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Approximation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Hypothesis =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</a:t>
                </a:r>
                <a:r>
                  <a:rPr lang="de-DE" dirty="0">
                    <a:solidFill>
                      <a:srgbClr val="002060"/>
                    </a:solidFill>
                  </a:rPr>
                  <a:t> =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Classification</a:t>
                </a:r>
                <a:r>
                  <a:rPr lang="de-DE" dirty="0">
                    <a:solidFill>
                      <a:srgbClr val="002060"/>
                    </a:solidFill>
                  </a:rPr>
                  <a:t> Model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6228184" y="2060848"/>
            <a:ext cx="2833349" cy="1404788"/>
          </a:xfrm>
          <a:prstGeom prst="cloudCallout">
            <a:avLst>
              <a:gd name="adj1" fmla="val -24988"/>
              <a:gd name="adj2" fmla="val 10820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What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if</a:t>
            </a:r>
            <a:r>
              <a:rPr lang="de-DE" dirty="0">
                <a:solidFill>
                  <a:srgbClr val="002060"/>
                </a:solidFill>
              </a:rPr>
              <a:t> I am not </a:t>
            </a:r>
            <a:r>
              <a:rPr lang="de-DE" dirty="0" err="1">
                <a:solidFill>
                  <a:srgbClr val="002060"/>
                </a:solidFill>
              </a:rPr>
              <a:t>sure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about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4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dirty="0" err="1">
                    <a:solidFill>
                      <a:srgbClr val="002060"/>
                    </a:solidFill>
                  </a:rPr>
                  <a:t>numeric</a:t>
                </a:r>
                <a:r>
                  <a:rPr lang="de-DE" dirty="0">
                    <a:solidFill>
                      <a:srgbClr val="002060"/>
                    </a:solidFill>
                  </a:rPr>
                  <a:t> score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Often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distribution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p>
                    </m:sSup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Example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Three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r>
                  <a:rPr lang="de-DE" dirty="0">
                    <a:solidFill>
                      <a:srgbClr val="002060"/>
                    </a:solidFill>
                  </a:rPr>
                  <a:t>: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whale</a:t>
                </a:r>
                <a:r>
                  <a:rPr lang="de-DE" dirty="0">
                    <a:solidFill>
                      <a:srgbClr val="002060"/>
                    </a:solidFill>
                  </a:rPr>
                  <a:t>“,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bear</a:t>
                </a:r>
                <a:r>
                  <a:rPr lang="de-DE" dirty="0">
                    <a:solidFill>
                      <a:srgbClr val="002060"/>
                    </a:solidFill>
                  </a:rPr>
                  <a:t>“,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other</a:t>
                </a:r>
                <a:r>
                  <a:rPr lang="de-DE" dirty="0">
                    <a:solidFill>
                      <a:srgbClr val="002060"/>
                    </a:solidFill>
                  </a:rPr>
                  <a:t>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whalepicture</m:t>
                            </m:r>
                            <m:r>
                              <m:rPr>
                                <m:nor/>
                              </m:rPr>
                              <a:rPr lang="de-DE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0.7,0.1,0.2</m:t>
                        </m:r>
                      </m:e>
                    </m:d>
                  </m:oMath>
                </a14:m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Standard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</a:t>
                </a:r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Classification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highest</a:t>
                </a:r>
                <a:r>
                  <a:rPr lang="de-DE" dirty="0">
                    <a:solidFill>
                      <a:srgbClr val="002060"/>
                    </a:solidFill>
                  </a:rPr>
                  <a:t> score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1835696" y="4509120"/>
            <a:ext cx="1440160" cy="288032"/>
          </a:xfrm>
          <a:prstGeom prst="wedgeRectCallout">
            <a:avLst>
              <a:gd name="adj1" fmla="val 87303"/>
              <a:gd name="adj2" fmla="val -180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whale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6" name="Rechteckige Legende 5"/>
          <p:cNvSpPr/>
          <p:nvPr/>
        </p:nvSpPr>
        <p:spPr>
          <a:xfrm>
            <a:off x="3419872" y="4800228"/>
            <a:ext cx="1440160" cy="288032"/>
          </a:xfrm>
          <a:prstGeom prst="wedgeRectCallout">
            <a:avLst>
              <a:gd name="adj1" fmla="val 4762"/>
              <a:gd name="adj2" fmla="val -2867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bear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5020776" y="4764713"/>
            <a:ext cx="1440160" cy="288032"/>
          </a:xfrm>
          <a:prstGeom prst="wedgeRectCallout">
            <a:avLst>
              <a:gd name="adj1" fmla="val -70900"/>
              <a:gd name="adj2" fmla="val -2549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other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Thresholds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Different </a:t>
            </a:r>
            <a:r>
              <a:rPr lang="de-DE" dirty="0" err="1">
                <a:solidFill>
                  <a:srgbClr val="002060"/>
                </a:solidFill>
              </a:rPr>
              <a:t>thresholds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possible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839" y="2348880"/>
            <a:ext cx="3734321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5148064" y="5264269"/>
            <a:ext cx="3203848" cy="912694"/>
          </a:xfrm>
          <a:prstGeom prst="wedgeRectCallout">
            <a:avLst>
              <a:gd name="adj1" fmla="val -84819"/>
              <a:gd name="adj2" fmla="val -151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Many “No Spam” incorrectly detected as spam if “highest” score is used</a:t>
            </a:r>
          </a:p>
        </p:txBody>
      </p:sp>
      <p:sp>
        <p:nvSpPr>
          <p:cNvPr id="8" name="Rechteckige Legende 7"/>
          <p:cNvSpPr/>
          <p:nvPr/>
        </p:nvSpPr>
        <p:spPr>
          <a:xfrm>
            <a:off x="179512" y="5131958"/>
            <a:ext cx="4032448" cy="912694"/>
          </a:xfrm>
          <a:prstGeom prst="wedgeRectCallout">
            <a:avLst>
              <a:gd name="adj1" fmla="val 37564"/>
              <a:gd name="adj2" fmla="val -91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Threshold of 0.2 would miss “Spam” but better identify “No Spam”</a:t>
            </a:r>
          </a:p>
        </p:txBody>
      </p:sp>
    </p:spTree>
    <p:extLst>
      <p:ext uri="{BB962C8B-B14F-4D97-AF65-F5344CB8AC3E}">
        <p14:creationId xmlns:p14="http://schemas.microsoft.com/office/powerpoint/2010/main" val="212458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Microsoft Office PowerPoint</Application>
  <PresentationFormat>On-screen Show (4:3)</PresentationFormat>
  <Paragraphs>548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Wingdings</vt:lpstr>
      <vt:lpstr>Office-Design</vt:lpstr>
      <vt:lpstr> Chapter 07  Classification </vt:lpstr>
      <vt:lpstr>Outline</vt:lpstr>
      <vt:lpstr>Example of Classification</vt:lpstr>
      <vt:lpstr>The General Problem</vt:lpstr>
      <vt:lpstr>The Formal Problem</vt:lpstr>
      <vt:lpstr>The „Whale“ Hypothesis</vt:lpstr>
      <vt:lpstr>The Hypothesis</vt:lpstr>
      <vt:lpstr>Classification using Scores</vt:lpstr>
      <vt:lpstr>Thresholds for Scores</vt:lpstr>
      <vt:lpstr>Quality of Hypothesis</vt:lpstr>
      <vt:lpstr>The Confusion Matrix</vt:lpstr>
      <vt:lpstr>Binary Classification</vt:lpstr>
      <vt:lpstr>The Binary Confusion Matrix</vt:lpstr>
      <vt:lpstr>Binary Performance Metrics (1)</vt:lpstr>
      <vt:lpstr>Binary Performance Metrics (2)</vt:lpstr>
      <vt:lpstr>Binary Performance Metrics (3)</vt:lpstr>
      <vt:lpstr>Receiver Operator Characteristics (ROC)</vt:lpstr>
      <vt:lpstr>Area Under the Curve (AUC)</vt:lpstr>
      <vt:lpstr>Micro and Macro Averaging</vt:lpstr>
      <vt:lpstr>Outline</vt:lpstr>
      <vt:lpstr>Overview of Classifiers</vt:lpstr>
      <vt:lpstr>k-nearest Neighbor</vt:lpstr>
      <vt:lpstr>Impact of k</vt:lpstr>
      <vt:lpstr>Decision Trees</vt:lpstr>
      <vt:lpstr>Basic Decision Tree Algorithm</vt:lpstr>
      <vt:lpstr>The „Most Informative Feature“</vt:lpstr>
      <vt:lpstr>Decision Surface of Decision Trees</vt:lpstr>
      <vt:lpstr>Random Forest</vt:lpstr>
      <vt:lpstr>Bagging as Ensemble Learner</vt:lpstr>
      <vt:lpstr>Decision Surface of Random Forests</vt:lpstr>
      <vt:lpstr>Logistic Regression</vt:lpstr>
      <vt:lpstr>Odds Ratios</vt:lpstr>
      <vt:lpstr>Decision Surface of Logistic Regression</vt:lpstr>
      <vt:lpstr>Naive Bayes</vt:lpstr>
      <vt:lpstr>From Bayes Law to Naive Bayes</vt:lpstr>
      <vt:lpstr>Multinomial and Gaussian Naive Bayes</vt:lpstr>
      <vt:lpstr>Decision Surface of Naive Bayes</vt:lpstr>
      <vt:lpstr>Support Vector Machines (SVM)</vt:lpstr>
      <vt:lpstr>Non-linear SVMs through Kernels</vt:lpstr>
      <vt:lpstr>Decision Surface of SVMs</vt:lpstr>
      <vt:lpstr>Neural Networks</vt:lpstr>
      <vt:lpstr>Multilayer Perceptron (MLP)</vt:lpstr>
      <vt:lpstr>Decision Surface of MLP</vt:lpstr>
      <vt:lpstr>Outline</vt:lpstr>
      <vt:lpstr>General Approach</vt:lpstr>
      <vt:lpstr>Comparison of Decision Surfaces IRIS Data</vt:lpstr>
      <vt:lpstr>Comparison of Decision Surfaces Non-linear separable</vt:lpstr>
      <vt:lpstr>Comparison of Decision Surfaces Circles within circles</vt:lpstr>
      <vt:lpstr>Comparison of Execution Times</vt:lpstr>
      <vt:lpstr>Strengths and Weaknesses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2021-03-18T07:21:54Z</dcterms:modified>
</cp:coreProperties>
</file>