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3"/>
  </p:sldMasterIdLst>
  <p:notesMasterIdLst>
    <p:notesMasterId r:id="rId21"/>
  </p:notesMasterIdLst>
  <p:sldIdLst>
    <p:sldId id="256" r:id="rId4"/>
    <p:sldId id="257" r:id="rId5"/>
    <p:sldId id="282" r:id="rId6"/>
    <p:sldId id="322" r:id="rId7"/>
    <p:sldId id="287" r:id="rId8"/>
    <p:sldId id="309" r:id="rId9"/>
    <p:sldId id="292" r:id="rId10"/>
    <p:sldId id="314" r:id="rId11"/>
    <p:sldId id="323" r:id="rId12"/>
    <p:sldId id="324" r:id="rId13"/>
    <p:sldId id="316" r:id="rId14"/>
    <p:sldId id="321" r:id="rId15"/>
    <p:sldId id="294" r:id="rId16"/>
    <p:sldId id="319" r:id="rId17"/>
    <p:sldId id="318" r:id="rId18"/>
    <p:sldId id="307" r:id="rId19"/>
    <p:sldId id="271" r:id="rId20"/>
  </p:sldIdLst>
  <p:sldSz cx="9144000" cy="5143500" type="screen16x9"/>
  <p:notesSz cx="6858000" cy="9144000"/>
  <p:embeddedFontLs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Raleway" panose="020F0502020204030204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D5994C-5357-48BA-B617-1D89EDC7B247}" v="17" dt="2024-05-19T16:45:14.463"/>
    <p1510:client id="{2C055B0B-332B-4A2A-8B02-3010CEB292B2}" v="12" dt="2024-05-19T18:38:56.268"/>
    <p1510:client id="{40267E1D-7DCD-4CDC-AD2F-E91099A1AA9E}" v="784" dt="2024-05-19T22:35:28.368"/>
    <p1510:client id="{4ADA51B3-FACE-4A11-B457-D36EE00B3430}" v="82" dt="2024-05-21T12:54:47.928"/>
    <p1510:client id="{530C28E3-E3F7-49F0-9F70-A54FFF61D29E}" v="24" dt="2024-05-19T22:37:23.752"/>
    <p1510:client id="{61AA832F-9AED-46AA-97E8-01DDE7A60EC4}" v="181" dt="2024-05-21T13:52:33.088"/>
    <p1510:client id="{8A709FF8-22E3-4929-9F8A-CD7012A42A87}" v="263" dt="2024-05-19T18:04:28.093"/>
    <p1510:client id="{C9E7A008-FFB6-4DA4-8DAD-6E9594FEFBE9}" v="458" dt="2024-05-21T12:44:54.440"/>
    <p1510:client id="{DE1AA3EB-A080-4370-B176-0F5DB1FEE200}" v="5" dt="2024-05-21T14:39:14.027"/>
    <p1510:client id="{DFB609D5-4F30-4138-A5B7-1130934A511A}" v="81" dt="2024-05-19T18:24:31.0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79766" autoAdjust="0"/>
  </p:normalViewPr>
  <p:slideViewPr>
    <p:cSldViewPr snapToGrid="0">
      <p:cViewPr varScale="1">
        <p:scale>
          <a:sx n="82" d="100"/>
          <a:sy n="82" d="100"/>
        </p:scale>
        <p:origin x="123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5.fntdata"/><Relationship Id="rId3" Type="http://schemas.openxmlformats.org/officeDocument/2006/relationships/slideMaster" Target="slideMasters/slideMaster1.xml"/><Relationship Id="rId21" Type="http://schemas.openxmlformats.org/officeDocument/2006/relationships/notesMaster" Target="notesMasters/notesMaster1.xml"/><Relationship Id="rId34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0043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31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8686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57381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4784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4715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8530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2149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7962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3779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7751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3076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3034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C5A610E-6324-4C28-9F4D-98C43BE8E1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35552" y="1151118"/>
            <a:ext cx="4495740" cy="342088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19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edestrian-detection-using-opencv-pytho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253093" y="751902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800" b="1" dirty="0">
                <a:latin typeface="Raleway"/>
                <a:ea typeface="Raleway"/>
              </a:rPr>
              <a:t>Challenging HOG's Pedestrian Detection Accuracy</a:t>
            </a:r>
            <a:endParaRPr lang="en-US" sz="4800" b="1" dirty="0">
              <a:latin typeface="Raleway"/>
              <a:ea typeface="Raleway"/>
              <a:cs typeface="Raleway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4"/>
            <a:ext cx="8520600" cy="2125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>
                <a:latin typeface="Lato"/>
                <a:ea typeface="Lato"/>
                <a:cs typeface="Lato"/>
                <a:sym typeface="Lato"/>
              </a:rPr>
              <a:t>Sherdan Caruana</a:t>
            </a:r>
            <a:endParaRPr lang="en" dirty="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Lato"/>
                <a:ea typeface="Lato"/>
                <a:cs typeface="Lato"/>
                <a:sym typeface="Lato"/>
              </a:rPr>
              <a:t>Institute of Information &amp; Communication Technology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Lato"/>
                <a:ea typeface="Lato"/>
                <a:cs typeface="Lato"/>
                <a:sym typeface="Lato"/>
              </a:rPr>
              <a:t>MCAST, Paola, Malta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B8E9EC66-EE26-4981-8CB8-3FF197B22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381" y="4102874"/>
            <a:ext cx="2449919" cy="856584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7C38320-124F-5781-B14A-751ED296A6F1}"/>
              </a:ext>
            </a:extLst>
          </p:cNvPr>
          <p:cNvCxnSpPr/>
          <p:nvPr/>
        </p:nvCxnSpPr>
        <p:spPr>
          <a:xfrm>
            <a:off x="106017" y="2842212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121C-C458-7063-5751-25F600F7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Raleway"/>
              </a:rPr>
              <a:t>Experiments</a:t>
            </a:r>
            <a:endParaRPr lang="en-GB" b="1">
              <a:latin typeface="Raleway"/>
            </a:endParaRPr>
          </a:p>
          <a:p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ABDA5A-409F-5665-7973-2963D0D27596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3716FFB8-DFC3-8591-BBE7-53EA394F0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874" y="1152475"/>
            <a:ext cx="8938233" cy="654151"/>
          </a:xfrm>
        </p:spPr>
        <p:txBody>
          <a:bodyPr/>
          <a:lstStyle/>
          <a:p>
            <a:pPr marL="114300" indent="0" algn="ctr">
              <a:lnSpc>
                <a:spcPct val="114999"/>
              </a:lnSpc>
              <a:buNone/>
            </a:pPr>
            <a:r>
              <a:rPr lang="en-GB" u="sng" dirty="0">
                <a:solidFill>
                  <a:srgbClr val="595959"/>
                </a:solidFill>
              </a:rPr>
              <a:t>Experiment 3: Influence of Video Quality on Detection Process</a:t>
            </a:r>
            <a:endParaRPr lang="en-US" u="sng" dirty="0">
              <a:solidFill>
                <a:srgbClr val="595959"/>
              </a:solidFill>
            </a:endParaRPr>
          </a:p>
          <a:p>
            <a:pPr>
              <a:lnSpc>
                <a:spcPct val="114999"/>
              </a:lnSpc>
            </a:pPr>
            <a:endParaRPr lang="en-GB" dirty="0">
              <a:solidFill>
                <a:srgbClr val="595959"/>
              </a:solidFill>
            </a:endParaRPr>
          </a:p>
          <a:p>
            <a:pPr>
              <a:lnSpc>
                <a:spcPct val="114999"/>
              </a:lnSpc>
            </a:pPr>
            <a:endParaRPr lang="en-GB" dirty="0">
              <a:solidFill>
                <a:srgbClr val="595959"/>
              </a:solidFill>
            </a:endParaRPr>
          </a:p>
        </p:txBody>
      </p:sp>
      <p:pic>
        <p:nvPicPr>
          <p:cNvPr id="4" name="Picture 3" descr="A collage of images of a person riding a scooter&#10;&#10;Description automatically generated">
            <a:extLst>
              <a:ext uri="{FF2B5EF4-FFF2-40B4-BE49-F238E27FC236}">
                <a16:creationId xmlns:a16="http://schemas.microsoft.com/office/drawing/2014/main" id="{0DE3FD08-E171-987A-CDA7-0CB513F0F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81" y="2322635"/>
            <a:ext cx="4260895" cy="28208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CB1B6C-798D-0775-117B-FED2CE9F17D9}"/>
              </a:ext>
            </a:extLst>
          </p:cNvPr>
          <p:cNvSpPr txBox="1"/>
          <p:nvPr/>
        </p:nvSpPr>
        <p:spPr>
          <a:xfrm>
            <a:off x="256442" y="1862259"/>
            <a:ext cx="4658701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GB" sz="1800" dirty="0">
                <a:solidFill>
                  <a:srgbClr val="595959"/>
                </a:solidFill>
              </a:rPr>
              <a:t>1080p Good detection with low false positives</a:t>
            </a:r>
            <a:endParaRPr lang="en-US" dirty="0"/>
          </a:p>
          <a:p>
            <a:pPr marL="285750" indent="-285750">
              <a:buChar char="•"/>
            </a:pPr>
            <a:endParaRPr lang="en-GB" sz="1800" dirty="0">
              <a:solidFill>
                <a:srgbClr val="595959"/>
              </a:solidFill>
            </a:endParaRPr>
          </a:p>
          <a:p>
            <a:pPr marL="285750" indent="-285750">
              <a:buChar char="•"/>
            </a:pPr>
            <a:r>
              <a:rPr lang="en-GB" sz="1800" dirty="0">
                <a:solidFill>
                  <a:srgbClr val="595959"/>
                </a:solidFill>
              </a:rPr>
              <a:t>720p Good detection with low false positives</a:t>
            </a:r>
          </a:p>
          <a:p>
            <a:pPr marL="285750" indent="-285750">
              <a:buChar char="•"/>
            </a:pPr>
            <a:endParaRPr lang="en-GB" sz="1800" dirty="0">
              <a:solidFill>
                <a:srgbClr val="595959"/>
              </a:solidFill>
            </a:endParaRPr>
          </a:p>
          <a:p>
            <a:pPr marL="285750" indent="-285750">
              <a:buChar char="•"/>
            </a:pPr>
            <a:r>
              <a:rPr lang="en-GB" sz="1800" dirty="0">
                <a:solidFill>
                  <a:srgbClr val="595959"/>
                </a:solidFill>
              </a:rPr>
              <a:t>360p Poor detection with hight false </a:t>
            </a:r>
            <a:r>
              <a:rPr lang="en-GB" sz="1800">
                <a:solidFill>
                  <a:srgbClr val="595959"/>
                </a:solidFill>
              </a:rPr>
              <a:t>positives</a:t>
            </a:r>
          </a:p>
          <a:p>
            <a:pPr marL="285750" indent="-285750">
              <a:buChar char="•"/>
            </a:pPr>
            <a:endParaRPr lang="en-GB" sz="1800" dirty="0">
              <a:solidFill>
                <a:srgbClr val="595959"/>
              </a:solidFill>
            </a:endParaRPr>
          </a:p>
          <a:p>
            <a:pPr marL="285750" indent="-285750">
              <a:buChar char="•"/>
            </a:pPr>
            <a:r>
              <a:rPr lang="en-GB" sz="1800" dirty="0">
                <a:solidFill>
                  <a:srgbClr val="595959"/>
                </a:solidFill>
              </a:rPr>
              <a:t>144p Poor detection wight high false positives and high false negatives</a:t>
            </a:r>
          </a:p>
        </p:txBody>
      </p:sp>
    </p:spTree>
    <p:extLst>
      <p:ext uri="{BB962C8B-B14F-4D97-AF65-F5344CB8AC3E}">
        <p14:creationId xmlns:p14="http://schemas.microsoft.com/office/powerpoint/2010/main" val="3085254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lang="en-GB" b="1" baseline="30000" dirty="0">
                <a:latin typeface="Raleway"/>
                <a:ea typeface="Raleway"/>
                <a:cs typeface="Raleway"/>
                <a:sym typeface="Raleway"/>
              </a:rPr>
              <a:t>rd</a:t>
            </a: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 party comparison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28A9A0-9A26-4026-9863-DE3B6FA3C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/>
          <a:lstStyle/>
          <a:p>
            <a:r>
              <a:rPr lang="en-GB" dirty="0"/>
              <a:t>The research more focuses on the different environments such as lighting, video quality and resolution.</a:t>
            </a:r>
          </a:p>
          <a:p>
            <a:pPr>
              <a:lnSpc>
                <a:spcPct val="114999"/>
              </a:lnSpc>
            </a:pPr>
            <a:endParaRPr lang="en-GB" dirty="0"/>
          </a:p>
          <a:p>
            <a:pPr>
              <a:lnSpc>
                <a:spcPct val="114999"/>
              </a:lnSpc>
            </a:pPr>
            <a:endParaRPr lang="en-GB" dirty="0"/>
          </a:p>
          <a:p>
            <a:pPr>
              <a:lnSpc>
                <a:spcPct val="114999"/>
              </a:lnSpc>
            </a:pPr>
            <a:r>
              <a:rPr lang="en-GB" dirty="0"/>
              <a:t>Indications of the HOG algorithm struggling with false positives.</a:t>
            </a:r>
          </a:p>
          <a:p>
            <a:pPr>
              <a:lnSpc>
                <a:spcPct val="114999"/>
              </a:lnSpc>
            </a:pPr>
            <a:endParaRPr lang="en-GB" dirty="0"/>
          </a:p>
          <a:p>
            <a:pPr>
              <a:lnSpc>
                <a:spcPct val="114999"/>
              </a:lnSpc>
            </a:pPr>
            <a:endParaRPr lang="en-GB" dirty="0"/>
          </a:p>
          <a:p>
            <a:pPr>
              <a:lnSpc>
                <a:spcPct val="114999"/>
              </a:lnSpc>
            </a:pPr>
            <a:r>
              <a:rPr lang="en-GB" dirty="0"/>
              <a:t>The impact that these types of environments and video quality causes on such a detection process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380ADD9-2F79-BEA7-53D2-30DC7F49DA70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535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Research Question evaluation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28A9A0-9A26-4026-9863-DE3B6FA3C9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r>
              <a:rPr lang="en-GB" dirty="0"/>
              <a:t>How does lighting conditions, impact the pedestrian detection?</a:t>
            </a:r>
          </a:p>
          <a:p>
            <a:pPr>
              <a:lnSpc>
                <a:spcPct val="114999"/>
              </a:lnSpc>
            </a:pPr>
            <a:endParaRPr lang="en-GB" dirty="0"/>
          </a:p>
          <a:p>
            <a:pPr>
              <a:lnSpc>
                <a:spcPct val="114999"/>
              </a:lnSpc>
            </a:pPr>
            <a:endParaRPr lang="en-GB" dirty="0"/>
          </a:p>
          <a:p>
            <a:pPr>
              <a:lnSpc>
                <a:spcPct val="114999"/>
              </a:lnSpc>
            </a:pPr>
            <a:r>
              <a:rPr lang="en-GB" dirty="0"/>
              <a:t>How did video resolution influence the effectiveness of the detection system?</a:t>
            </a:r>
          </a:p>
          <a:p>
            <a:pPr>
              <a:lnSpc>
                <a:spcPct val="114999"/>
              </a:lnSpc>
            </a:pPr>
            <a:endParaRPr lang="en-GB" dirty="0"/>
          </a:p>
          <a:p>
            <a:pPr>
              <a:lnSpc>
                <a:spcPct val="114999"/>
              </a:lnSpc>
            </a:pPr>
            <a:endParaRPr lang="en-GB" dirty="0"/>
          </a:p>
          <a:p>
            <a:pPr>
              <a:lnSpc>
                <a:spcPct val="114999"/>
              </a:lnSpc>
            </a:pPr>
            <a:r>
              <a:rPr lang="en-GB" dirty="0"/>
              <a:t>How does the video quality, particularly lower quality versus higher quality, affect the accuracy of the detection?</a:t>
            </a:r>
          </a:p>
          <a:p>
            <a:pPr>
              <a:lnSpc>
                <a:spcPct val="114999"/>
              </a:lnSpc>
            </a:pPr>
            <a:endParaRPr lang="en-GB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0587347-5117-1314-5080-92F5DDCB4EE8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926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Conclusions - Achievements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C83A401-804E-4E5B-9630-D373582A7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285" y="1176338"/>
            <a:ext cx="8430046" cy="3344411"/>
          </a:xfrm>
        </p:spPr>
        <p:txBody>
          <a:bodyPr/>
          <a:lstStyle/>
          <a:p>
            <a:endParaRPr lang="en-US" sz="1050" dirty="0"/>
          </a:p>
          <a:p>
            <a:pPr marL="114300" indent="0">
              <a:buNone/>
            </a:pPr>
            <a:endParaRPr lang="en-US" sz="1050" dirty="0"/>
          </a:p>
          <a:p>
            <a:pPr lvl="1">
              <a:spcBef>
                <a:spcPts val="0"/>
              </a:spcBef>
            </a:pPr>
            <a:endParaRPr lang="en-US" sz="800" dirty="0"/>
          </a:p>
          <a:p>
            <a:pPr marL="596900" lvl="1" indent="0">
              <a:spcBef>
                <a:spcPts val="0"/>
              </a:spcBef>
              <a:buNone/>
            </a:pPr>
            <a:endParaRPr lang="en-US" sz="800" dirty="0"/>
          </a:p>
          <a:p>
            <a:endParaRPr lang="en-US" sz="8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DF68B10-5917-7C64-E257-C5C7DE6696E8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C02E368A-AEEB-DD89-C652-DBCA548CC574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4999"/>
              </a:lnSpc>
            </a:pPr>
            <a:r>
              <a:rPr lang="en-GB" dirty="0"/>
              <a:t>Developed a pedestrian detection program using Python, OpenCV, and the Histogram of Oriented Gradients (HOG) algorithm.</a:t>
            </a:r>
          </a:p>
          <a:p>
            <a:pPr>
              <a:lnSpc>
                <a:spcPct val="114999"/>
              </a:lnSpc>
            </a:pPr>
            <a:endParaRPr lang="en-GB" dirty="0"/>
          </a:p>
          <a:p>
            <a:pPr>
              <a:lnSpc>
                <a:spcPct val="114999"/>
              </a:lnSpc>
            </a:pPr>
            <a:r>
              <a:rPr lang="en-GB" dirty="0"/>
              <a:t>Lighting Conditions: algorithm performs well in optimal lighting but faces challenges in low-light conditions</a:t>
            </a:r>
          </a:p>
          <a:p>
            <a:pPr>
              <a:lnSpc>
                <a:spcPct val="114999"/>
              </a:lnSpc>
            </a:pPr>
            <a:endParaRPr lang="en-GB" dirty="0"/>
          </a:p>
          <a:p>
            <a:pPr>
              <a:lnSpc>
                <a:spcPct val="114999"/>
              </a:lnSpc>
            </a:pPr>
            <a:r>
              <a:rPr lang="en-GB" dirty="0"/>
              <a:t>Resolution : higher resolution improves detection accuracy but may increase false positives, lower resolution reduces false positives but can miss distant pedestrians</a:t>
            </a:r>
          </a:p>
          <a:p>
            <a:pPr>
              <a:lnSpc>
                <a:spcPct val="114999"/>
              </a:lnSpc>
            </a:pPr>
            <a:endParaRPr lang="en-GB" dirty="0"/>
          </a:p>
          <a:p>
            <a:pPr>
              <a:lnSpc>
                <a:spcPct val="114999"/>
              </a:lnSpc>
            </a:pPr>
            <a:r>
              <a:rPr lang="en-GB" dirty="0"/>
              <a:t>Quality Variations: algorithm is sensitive to video quality, lower quality videos resulting in decreased detection and increased false positives</a:t>
            </a:r>
          </a:p>
          <a:p>
            <a:pPr>
              <a:lnSpc>
                <a:spcPct val="114999"/>
              </a:lnSpc>
            </a:pPr>
            <a:endParaRPr lang="en-GB" dirty="0"/>
          </a:p>
          <a:p>
            <a:pPr>
              <a:lnSpc>
                <a:spcPct val="114999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67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Conclusions - Limitations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6F4381B-B0BD-D716-6EF0-188757C52B25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EFF4D-8E95-3D60-68E0-8737D4F5A1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r>
              <a:rPr lang="en-GB" dirty="0"/>
              <a:t>False Positives: Occurrence of multiple false positives plagued the results, particularly in low-light conditions and cluttered environments.</a:t>
            </a:r>
          </a:p>
          <a:p>
            <a:pPr>
              <a:lnSpc>
                <a:spcPct val="114999"/>
              </a:lnSpc>
            </a:pPr>
            <a:endParaRPr lang="en-GB" dirty="0"/>
          </a:p>
          <a:p>
            <a:pPr>
              <a:lnSpc>
                <a:spcPct val="114999"/>
              </a:lnSpc>
            </a:pPr>
            <a:endParaRPr lang="en-GB" dirty="0"/>
          </a:p>
          <a:p>
            <a:pPr>
              <a:lnSpc>
                <a:spcPct val="114999"/>
              </a:lnSpc>
            </a:pPr>
            <a:r>
              <a:rPr lang="en-GB" dirty="0"/>
              <a:t>False Negatives: Occasionally it missed detecting pedestrians, especially those at the edge of the video or at long distance</a:t>
            </a:r>
          </a:p>
          <a:p>
            <a:pPr>
              <a:lnSpc>
                <a:spcPct val="114999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234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Conclusions - Recommendations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84CA087-D0B8-B12B-4BB8-BFE0B03B66A2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C1AA6-1A4F-DC72-F8E7-7950070B5F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r>
              <a:rPr lang="en-GB" dirty="0">
                <a:solidFill>
                  <a:srgbClr val="595959"/>
                </a:solidFill>
              </a:rPr>
              <a:t>Explore advanced feature extraction techniques such as Convolutional Neural Networks (CNNs) and YOLO algorithms for </a:t>
            </a:r>
            <a:r>
              <a:rPr lang="en-GB">
                <a:solidFill>
                  <a:srgbClr val="595959"/>
                </a:solidFill>
              </a:rPr>
              <a:t>better improvement</a:t>
            </a:r>
          </a:p>
          <a:p>
            <a:pPr>
              <a:lnSpc>
                <a:spcPct val="114999"/>
              </a:lnSpc>
            </a:pPr>
            <a:endParaRPr lang="en-GB" dirty="0">
              <a:solidFill>
                <a:srgbClr val="595959"/>
              </a:solidFill>
            </a:endParaRPr>
          </a:p>
          <a:p>
            <a:pPr>
              <a:lnSpc>
                <a:spcPct val="114999"/>
              </a:lnSpc>
            </a:pPr>
            <a:endParaRPr lang="en-GB" dirty="0">
              <a:solidFill>
                <a:srgbClr val="595959"/>
              </a:solidFill>
            </a:endParaRPr>
          </a:p>
          <a:p>
            <a:pPr>
              <a:lnSpc>
                <a:spcPct val="114999"/>
              </a:lnSpc>
            </a:pPr>
            <a:r>
              <a:rPr lang="en-GB" dirty="0">
                <a:solidFill>
                  <a:srgbClr val="595959"/>
                </a:solidFill>
              </a:rPr>
              <a:t>Utilization of the GPU acceleration to enhance the speed and efficiency of the detection system.</a:t>
            </a:r>
          </a:p>
        </p:txBody>
      </p:sp>
    </p:spTree>
    <p:extLst>
      <p:ext uri="{BB962C8B-B14F-4D97-AF65-F5344CB8AC3E}">
        <p14:creationId xmlns:p14="http://schemas.microsoft.com/office/powerpoint/2010/main" val="1254246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References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C83A401-804E-4E5B-9630-D373582A7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285" y="1176338"/>
            <a:ext cx="8430046" cy="3344411"/>
          </a:xfrm>
        </p:spPr>
        <p:txBody>
          <a:bodyPr/>
          <a:lstStyle/>
          <a:p>
            <a:pPr marL="285750" indent="-285750">
              <a:lnSpc>
                <a:spcPct val="114999"/>
              </a:lnSpc>
            </a:pPr>
            <a:r>
              <a:rPr lang="en-GB" sz="1400" dirty="0"/>
              <a:t>Y. Pang, Y. Yuan, X. Li, and J. Pan, “Efficient hog human detection,”</a:t>
            </a:r>
            <a:endParaRPr lang="en-US" sz="1400" dirty="0"/>
          </a:p>
          <a:p>
            <a:pPr marL="285750" indent="-285750">
              <a:lnSpc>
                <a:spcPct val="114999"/>
              </a:lnSpc>
            </a:pPr>
            <a:endParaRPr lang="en-GB" sz="1400" dirty="0"/>
          </a:p>
          <a:p>
            <a:pPr marL="285750" indent="-285750">
              <a:lnSpc>
                <a:spcPct val="114999"/>
              </a:lnSpc>
            </a:pPr>
            <a:r>
              <a:rPr lang="en-GB" sz="1400" dirty="0"/>
              <a:t>S. Zhang, R. Benenson, and B. Schiele, “</a:t>
            </a:r>
            <a:r>
              <a:rPr lang="en-GB" sz="1400" dirty="0" err="1"/>
              <a:t>Citypersons</a:t>
            </a:r>
            <a:r>
              <a:rPr lang="en-GB" sz="1400" dirty="0"/>
              <a:t>: A diverse dataset for pedestrian detection,” in Proceedings of the IEEE Conference on Computer Vision and Pattern Recognition (CVPR). IEEE, 2017, pp. 3213–3221.</a:t>
            </a:r>
            <a:endParaRPr lang="en-US" sz="1400" dirty="0"/>
          </a:p>
          <a:p>
            <a:pPr marL="285750" indent="-285750">
              <a:lnSpc>
                <a:spcPct val="114999"/>
              </a:lnSpc>
            </a:pPr>
            <a:endParaRPr lang="en-GB" sz="1400" dirty="0"/>
          </a:p>
          <a:p>
            <a:pPr marL="285750" indent="-285750">
              <a:lnSpc>
                <a:spcPct val="114999"/>
              </a:lnSpc>
            </a:pPr>
            <a:r>
              <a:rPr lang="en-GB" sz="1400" dirty="0"/>
              <a:t>W. R. W. H. Y. Y. Wei Liu, </a:t>
            </a:r>
            <a:r>
              <a:rPr lang="en-GB" sz="1400" dirty="0" err="1"/>
              <a:t>Shengcai</a:t>
            </a:r>
            <a:r>
              <a:rPr lang="en-GB" sz="1400" dirty="0"/>
              <a:t> Liao, “High-level semantic feature detection: </a:t>
            </a:r>
            <a:r>
              <a:rPr lang="en-GB" sz="1400" dirty="0" err="1"/>
              <a:t>Anewperspective</a:t>
            </a:r>
            <a:r>
              <a:rPr lang="en-GB" sz="1400" dirty="0"/>
              <a:t> for pedestrian detection,” Proceedings of the IEEE/CVF Conference on Computer Vision and Pattern Recognition (CVPR), pp. 5187–5196, 2019.</a:t>
            </a:r>
            <a:br>
              <a:rPr lang="en-US" dirty="0"/>
            </a:br>
            <a:endParaRPr lang="en-GB" sz="1400" dirty="0"/>
          </a:p>
          <a:p>
            <a:pPr marL="285750" indent="-285750">
              <a:lnSpc>
                <a:spcPct val="114999"/>
              </a:lnSpc>
            </a:pPr>
            <a:r>
              <a:rPr lang="en-US" sz="1400" dirty="0"/>
              <a:t>Tian, D., Han, Y., Wang, B., Guan, T., &amp; Wei, W. (2021). [Retracted] A Review of Intelligent Driving Pedestrian Detection Based on Deep Learning. Volume 2021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793795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316E-7EDB-6341-901B-EA548A0F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50849"/>
            <a:ext cx="8520600" cy="1294715"/>
          </a:xfrm>
        </p:spPr>
        <p:txBody>
          <a:bodyPr/>
          <a:lstStyle/>
          <a:p>
            <a:r>
              <a:rPr lang="en-US" b="1" dirty="0">
                <a:latin typeface="Raleway"/>
              </a:rPr>
              <a:t>Thank you</a:t>
            </a:r>
            <a:br>
              <a:rPr lang="en-US" dirty="0"/>
            </a:br>
            <a:br>
              <a:rPr lang="en-US" sz="800" dirty="0"/>
            </a:br>
            <a:r>
              <a:rPr lang="en-US" sz="2000" dirty="0"/>
              <a:t>Sherdan Caruana</a:t>
            </a:r>
            <a:br>
              <a:rPr lang="en-US" sz="2000" dirty="0"/>
            </a:br>
            <a:r>
              <a:rPr lang="en-US" sz="2000" dirty="0"/>
              <a:t>sherdan.caruana.d57125@mcast.edu.mt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E3DAA63-4D00-0147-B9CF-24027D8A2FAF}"/>
              </a:ext>
            </a:extLst>
          </p:cNvPr>
          <p:cNvCxnSpPr/>
          <p:nvPr/>
        </p:nvCxnSpPr>
        <p:spPr>
          <a:xfrm>
            <a:off x="106017" y="2756408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59AEA123-F6BA-4DF5-9223-7478E8C81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742" y="3538134"/>
            <a:ext cx="3980515" cy="139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9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Problem Definition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FF0A6D-295C-456E-8798-17AF125A58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1400" dirty="0"/>
              <a:t>Pedestrian detection systems can be used to monitor the upcoming road and alert the driver to avoid accidents of any pedestrians that are crossing.</a:t>
            </a:r>
          </a:p>
          <a:p>
            <a:pPr>
              <a:lnSpc>
                <a:spcPct val="150000"/>
              </a:lnSpc>
            </a:pPr>
            <a:endParaRPr lang="en-GB" sz="1400" dirty="0"/>
          </a:p>
          <a:p>
            <a:pPr>
              <a:lnSpc>
                <a:spcPct val="150000"/>
              </a:lnSpc>
            </a:pPr>
            <a:r>
              <a:rPr lang="en-GB" sz="1400" dirty="0"/>
              <a:t>Pedestrians crossing the street and drivers not being alert can lead to accidents.</a:t>
            </a:r>
          </a:p>
          <a:p>
            <a:pPr>
              <a:lnSpc>
                <a:spcPct val="150000"/>
              </a:lnSpc>
            </a:pPr>
            <a:endParaRPr lang="en-GB" sz="1400" dirty="0"/>
          </a:p>
          <a:p>
            <a:pPr>
              <a:lnSpc>
                <a:spcPct val="150000"/>
              </a:lnSpc>
            </a:pPr>
            <a:r>
              <a:rPr lang="en-GB" sz="1400" dirty="0"/>
              <a:t>In complicated urban scenarios, pedestrians can be hard to see, especially around sharp corners, which can cause accidents.</a:t>
            </a:r>
          </a:p>
          <a:p>
            <a:pPr>
              <a:lnSpc>
                <a:spcPct val="150000"/>
              </a:lnSpc>
            </a:pPr>
            <a:endParaRPr lang="en-GB" sz="1400" dirty="0"/>
          </a:p>
          <a:p>
            <a:pPr>
              <a:lnSpc>
                <a:spcPct val="150000"/>
              </a:lnSpc>
            </a:pPr>
            <a:endParaRPr lang="en-GB" sz="14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5D3D98D-A12B-CCE9-9BFC-3426B25DEBCC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Literature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" name="Shape 61">
            <a:extLst>
              <a:ext uri="{FF2B5EF4-FFF2-40B4-BE49-F238E27FC236}">
                <a16:creationId xmlns:a16="http://schemas.microsoft.com/office/drawing/2014/main" id="{FD4B4C9F-F7EC-4B6E-876F-FFE4D72DA8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8808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GB" sz="1400" dirty="0"/>
              <a:t>Topic  Pedestrian detection with the HOG algorithm</a:t>
            </a:r>
            <a:endParaRPr lang="en-GB" dirty="0"/>
          </a:p>
          <a:p>
            <a:pPr marL="285750" indent="-285750">
              <a:lnSpc>
                <a:spcPct val="114999"/>
              </a:lnSpc>
            </a:pPr>
            <a:endParaRPr lang="en-GB" sz="1400" dirty="0"/>
          </a:p>
          <a:p>
            <a:pPr marL="285750" indent="-285750">
              <a:lnSpc>
                <a:spcPct val="114999"/>
              </a:lnSpc>
            </a:pPr>
            <a:r>
              <a:rPr lang="en-GB" sz="1400" dirty="0"/>
              <a:t>Domain  Human Detection, Urbain Safety</a:t>
            </a:r>
            <a:endParaRPr lang="en-GB" dirty="0"/>
          </a:p>
          <a:p>
            <a:pPr marL="285750" indent="-285750">
              <a:lnSpc>
                <a:spcPct val="114999"/>
              </a:lnSpc>
            </a:pPr>
            <a:endParaRPr lang="en-GB" sz="1400" dirty="0"/>
          </a:p>
          <a:p>
            <a:pPr marL="285750" indent="-285750">
              <a:lnSpc>
                <a:spcPct val="114999"/>
              </a:lnSpc>
            </a:pPr>
            <a:r>
              <a:rPr lang="en-GB" sz="1400" dirty="0"/>
              <a:t>Computer vision with HOG algorithm + SVM</a:t>
            </a:r>
          </a:p>
          <a:p>
            <a:pPr marL="285750" indent="-285750">
              <a:lnSpc>
                <a:spcPct val="114999"/>
              </a:lnSpc>
            </a:pPr>
            <a:endParaRPr lang="en-GB" sz="1400" dirty="0"/>
          </a:p>
          <a:p>
            <a:pPr marL="285750" indent="-285750">
              <a:lnSpc>
                <a:spcPct val="114999"/>
              </a:lnSpc>
            </a:pPr>
            <a:r>
              <a:rPr lang="en-GB" sz="1400" dirty="0"/>
              <a:t>Euro city, Cityscapes Datasets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C525D4C-EC82-3EBD-9731-BCAA44D68A90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44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Literature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" name="Shape 61">
            <a:extLst>
              <a:ext uri="{FF2B5EF4-FFF2-40B4-BE49-F238E27FC236}">
                <a16:creationId xmlns:a16="http://schemas.microsoft.com/office/drawing/2014/main" id="{FD4B4C9F-F7EC-4B6E-876F-FFE4D72DA8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GB" sz="1400" dirty="0"/>
              <a:t>Y. Pang, Y. Yuan, X. Li, and J. Pan, “Efficient hog human detection,”</a:t>
            </a:r>
          </a:p>
          <a:p>
            <a:pPr marL="285750" indent="-285750">
              <a:lnSpc>
                <a:spcPct val="114999"/>
              </a:lnSpc>
            </a:pPr>
            <a:endParaRPr lang="en-GB" sz="1400" dirty="0"/>
          </a:p>
          <a:p>
            <a:pPr marL="285750" indent="-285750">
              <a:lnSpc>
                <a:spcPct val="114999"/>
              </a:lnSpc>
            </a:pPr>
            <a:endParaRPr lang="en-GB" sz="1400" dirty="0"/>
          </a:p>
          <a:p>
            <a:pPr marL="285750" indent="-285750">
              <a:lnSpc>
                <a:spcPct val="114999"/>
              </a:lnSpc>
            </a:pPr>
            <a:r>
              <a:rPr lang="en-GB" sz="1400" dirty="0"/>
              <a:t>S. Zhang, R. Benenson, and B. Schiele, “</a:t>
            </a:r>
            <a:r>
              <a:rPr lang="en-GB" sz="1400" dirty="0" err="1"/>
              <a:t>Citypersons</a:t>
            </a:r>
            <a:r>
              <a:rPr lang="en-GB" sz="1400" dirty="0"/>
              <a:t>: A diverse dataset for pedestrian detection,” in Proceedings of the IEEE Conference on Computer Vision and Pattern Recognition (CVPR). IEEE, 2017, pp. 3213–3221.</a:t>
            </a:r>
          </a:p>
          <a:p>
            <a:pPr marL="285750" indent="-285750">
              <a:lnSpc>
                <a:spcPct val="114999"/>
              </a:lnSpc>
            </a:pPr>
            <a:endParaRPr lang="en-GB" sz="1400" dirty="0"/>
          </a:p>
          <a:p>
            <a:pPr marL="285750" indent="-285750">
              <a:lnSpc>
                <a:spcPct val="114999"/>
              </a:lnSpc>
            </a:pPr>
            <a:endParaRPr lang="en-GB" sz="1400" dirty="0"/>
          </a:p>
          <a:p>
            <a:pPr marL="285750" indent="-285750">
              <a:lnSpc>
                <a:spcPct val="114999"/>
              </a:lnSpc>
            </a:pPr>
            <a:r>
              <a:rPr lang="en-GB" sz="1400" dirty="0"/>
              <a:t>W. R. W. H. Y. Y. Wei Liu, </a:t>
            </a:r>
            <a:r>
              <a:rPr lang="en-GB" sz="1400" dirty="0" err="1"/>
              <a:t>Shengcai</a:t>
            </a:r>
            <a:r>
              <a:rPr lang="en-GB" sz="1400" dirty="0"/>
              <a:t> Liao, “High-level semantic feature detection: </a:t>
            </a:r>
            <a:r>
              <a:rPr lang="en-GB" sz="1400" dirty="0" err="1"/>
              <a:t>Anewperspective</a:t>
            </a:r>
            <a:r>
              <a:rPr lang="en-GB" sz="1400" dirty="0"/>
              <a:t> for pedestrian detection,” Proceedings of the IEEE/CVF Conference on Computer Vision and Pattern Recognition (CVPR), pp. 5187–5196, 2019.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79121C4-D9F0-0753-D0DA-6AF1824776E8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9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Methodology – Aim, Hypothesis, Questions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A51FA4-09A0-4D72-9DD9-97B75DBE57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research challenges an implemented HOG based algorithm with multiple varying challenges to try and replicate a real-life scenarios</a:t>
            </a:r>
          </a:p>
          <a:p>
            <a:pPr>
              <a:lnSpc>
                <a:spcPct val="114999"/>
              </a:lnSpc>
            </a:pPr>
            <a:endParaRPr lang="en-GB" dirty="0"/>
          </a:p>
          <a:p>
            <a:pPr>
              <a:lnSpc>
                <a:spcPct val="114999"/>
              </a:lnSpc>
            </a:pPr>
            <a:endParaRPr lang="en-GB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5945FBB-EDBB-D607-3745-65F024CA4B30}"/>
              </a:ext>
            </a:extLst>
          </p:cNvPr>
          <p:cNvCxnSpPr/>
          <p:nvPr/>
        </p:nvCxnSpPr>
        <p:spPr>
          <a:xfrm>
            <a:off x="-3345" y="1012641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95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Methodology – Pipeline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A51FA4-09A0-4D72-9DD9-97B75DBE5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144995" cy="3416400"/>
          </a:xfrm>
        </p:spPr>
        <p:txBody>
          <a:bodyPr/>
          <a:lstStyle/>
          <a:p>
            <a:r>
              <a:rPr lang="en-GB" dirty="0"/>
              <a:t>The algorithm provided by Navneet Dalal and Bill Triggs can be downloaded and experimented on from </a:t>
            </a:r>
            <a:r>
              <a:rPr lang="en-GB" dirty="0" err="1"/>
              <a:t>geeksforgeeks</a:t>
            </a:r>
            <a:endParaRPr lang="en-US" dirty="0" err="1"/>
          </a:p>
          <a:p>
            <a:pPr marL="114300" indent="0">
              <a:lnSpc>
                <a:spcPct val="114999"/>
              </a:lnSpc>
              <a:buNone/>
            </a:pPr>
            <a:endParaRPr lang="en-GB" dirty="0"/>
          </a:p>
          <a:p>
            <a:pPr marL="114300" indent="0" algn="ctr">
              <a:lnSpc>
                <a:spcPct val="114999"/>
              </a:lnSpc>
              <a:buNone/>
            </a:pPr>
            <a:r>
              <a:rPr lang="en-GB" dirty="0">
                <a:hlinkClick r:id="rId3"/>
              </a:rPr>
              <a:t>https://www.geeksforgeeks.org/pedestrian-detection-using-opencv-python/</a:t>
            </a:r>
            <a:endParaRPr lang="en-US"/>
          </a:p>
          <a:p>
            <a:pPr>
              <a:lnSpc>
                <a:spcPct val="114999"/>
              </a:lnSpc>
            </a:pPr>
            <a:endParaRPr lang="en-GB" dirty="0"/>
          </a:p>
          <a:p>
            <a:pPr marL="114300" indent="0">
              <a:lnSpc>
                <a:spcPct val="114999"/>
              </a:lnSpc>
              <a:buNone/>
            </a:pPr>
            <a:endParaRPr lang="en-GB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05DBCD0-81B6-895F-9AD2-AB2EFEF166B5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154C9515-C846-D67D-3C70-0850A84D1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500" y="1019011"/>
            <a:ext cx="3199980" cy="412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Prototype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28A9A0-9A26-4026-9863-DE3B6FA3C9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Video Link: https://youtu.be/o2IoZfYUITI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802034-1EC0-6BF2-F91E-A9DD77524066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663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Experiments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28A9A0-9A26-4026-9863-DE3B6FA3C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874" y="1152475"/>
            <a:ext cx="8938233" cy="654151"/>
          </a:xfrm>
        </p:spPr>
        <p:txBody>
          <a:bodyPr/>
          <a:lstStyle/>
          <a:p>
            <a:pPr marL="114300" indent="0" algn="ctr">
              <a:lnSpc>
                <a:spcPct val="114999"/>
              </a:lnSpc>
              <a:buNone/>
            </a:pPr>
            <a:r>
              <a:rPr lang="en-GB" u="sng" dirty="0">
                <a:solidFill>
                  <a:srgbClr val="595959"/>
                </a:solidFill>
              </a:rPr>
              <a:t>Experiment 1: Impact of Lighting on Detection Process</a:t>
            </a:r>
            <a:endParaRPr lang="en-US" u="sng"/>
          </a:p>
          <a:p>
            <a:pPr>
              <a:lnSpc>
                <a:spcPct val="114999"/>
              </a:lnSpc>
            </a:pPr>
            <a:endParaRPr lang="en-GB" dirty="0">
              <a:solidFill>
                <a:srgbClr val="595959"/>
              </a:solidFill>
            </a:endParaRPr>
          </a:p>
          <a:p>
            <a:pPr>
              <a:lnSpc>
                <a:spcPct val="114999"/>
              </a:lnSpc>
            </a:pPr>
            <a:endParaRPr lang="en-GB" dirty="0">
              <a:solidFill>
                <a:srgbClr val="595959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3D925C9-5B35-2F03-76E7-59AC185F401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treet with cars and buildings at night&#10;&#10;Description automatically generated">
            <a:extLst>
              <a:ext uri="{FF2B5EF4-FFF2-40B4-BE49-F238E27FC236}">
                <a16:creationId xmlns:a16="http://schemas.microsoft.com/office/drawing/2014/main" id="{E0EAA1CC-7F8B-C820-9050-CA067730D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397" y="2084143"/>
            <a:ext cx="4234226" cy="30487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EF3DAC-15D8-4F7F-5DAF-4709BF8AE14B}"/>
              </a:ext>
            </a:extLst>
          </p:cNvPr>
          <p:cNvSpPr txBox="1"/>
          <p:nvPr/>
        </p:nvSpPr>
        <p:spPr>
          <a:xfrm>
            <a:off x="256442" y="1862259"/>
            <a:ext cx="465870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GB" sz="1800" dirty="0">
                <a:solidFill>
                  <a:srgbClr val="595959"/>
                </a:solidFill>
              </a:rPr>
              <a:t>During the day, the algorithm demonstrated good performance in detecting pedestrians</a:t>
            </a:r>
            <a:endParaRPr lang="en-US"/>
          </a:p>
          <a:p>
            <a:pPr marL="285750" indent="-285750">
              <a:buChar char="•"/>
            </a:pPr>
            <a:endParaRPr lang="en-GB" sz="1800" dirty="0">
              <a:solidFill>
                <a:srgbClr val="595959"/>
              </a:solidFill>
            </a:endParaRPr>
          </a:p>
          <a:p>
            <a:pPr marL="285750" indent="-285750">
              <a:buChar char="•"/>
            </a:pPr>
            <a:endParaRPr lang="en-GB" sz="1800" dirty="0">
              <a:solidFill>
                <a:srgbClr val="595959"/>
              </a:solidFill>
            </a:endParaRPr>
          </a:p>
          <a:p>
            <a:pPr marL="285750" indent="-285750">
              <a:buChar char="•"/>
            </a:pPr>
            <a:r>
              <a:rPr lang="en-GB" sz="1800" dirty="0">
                <a:solidFill>
                  <a:srgbClr val="595959"/>
                </a:solidFill>
              </a:rPr>
              <a:t>However, at night the program showed an  increase in false positives towards bright lights</a:t>
            </a:r>
          </a:p>
        </p:txBody>
      </p:sp>
    </p:spTree>
    <p:extLst>
      <p:ext uri="{BB962C8B-B14F-4D97-AF65-F5344CB8AC3E}">
        <p14:creationId xmlns:p14="http://schemas.microsoft.com/office/powerpoint/2010/main" val="787417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515A-AB36-1B44-7022-8476DCBB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>
                <a:latin typeface="Raleway"/>
              </a:rPr>
              <a:t>Experiments</a:t>
            </a:r>
          </a:p>
          <a:p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70B276-1515-D344-3CB1-C7E4C076E062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8FF4E367-EA8B-27E6-E3C0-8D60E5562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874" y="1152475"/>
            <a:ext cx="8938233" cy="654151"/>
          </a:xfrm>
        </p:spPr>
        <p:txBody>
          <a:bodyPr/>
          <a:lstStyle/>
          <a:p>
            <a:pPr marL="114300" indent="0" algn="ctr">
              <a:lnSpc>
                <a:spcPct val="114999"/>
              </a:lnSpc>
              <a:buNone/>
            </a:pPr>
            <a:r>
              <a:rPr lang="en-GB" u="sng" dirty="0">
                <a:solidFill>
                  <a:srgbClr val="595959"/>
                </a:solidFill>
              </a:rPr>
              <a:t>Experiment 2: Effect of Compression and Resolution on Detection Quality</a:t>
            </a:r>
            <a:endParaRPr lang="en-US" u="sng" dirty="0">
              <a:solidFill>
                <a:srgbClr val="595959"/>
              </a:solidFill>
            </a:endParaRPr>
          </a:p>
          <a:p>
            <a:pPr>
              <a:lnSpc>
                <a:spcPct val="114999"/>
              </a:lnSpc>
            </a:pPr>
            <a:endParaRPr lang="en-GB" dirty="0">
              <a:solidFill>
                <a:srgbClr val="595959"/>
              </a:solidFill>
            </a:endParaRPr>
          </a:p>
          <a:p>
            <a:pPr>
              <a:lnSpc>
                <a:spcPct val="114999"/>
              </a:lnSpc>
            </a:pPr>
            <a:endParaRPr lang="en-GB" dirty="0">
              <a:solidFill>
                <a:srgbClr val="595959"/>
              </a:solidFill>
            </a:endParaRPr>
          </a:p>
          <a:p>
            <a:pPr>
              <a:lnSpc>
                <a:spcPct val="114999"/>
              </a:lnSpc>
            </a:pPr>
            <a:endParaRPr lang="en-GB" dirty="0">
              <a:solidFill>
                <a:srgbClr val="595959"/>
              </a:solidFill>
            </a:endParaRPr>
          </a:p>
          <a:p>
            <a:pPr>
              <a:lnSpc>
                <a:spcPct val="114999"/>
              </a:lnSpc>
            </a:pPr>
            <a:endParaRPr lang="en-GB" dirty="0" err="1">
              <a:solidFill>
                <a:srgbClr val="59595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FCBD68-9074-AF79-1845-A975E9961D01}"/>
              </a:ext>
            </a:extLst>
          </p:cNvPr>
          <p:cNvSpPr txBox="1"/>
          <p:nvPr/>
        </p:nvSpPr>
        <p:spPr>
          <a:xfrm>
            <a:off x="307731" y="1810971"/>
            <a:ext cx="851998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800" dirty="0">
                <a:solidFill>
                  <a:srgbClr val="595959"/>
                </a:solidFill>
              </a:rPr>
              <a:t>Tests conducted with videos at various resolutions</a:t>
            </a:r>
            <a:endParaRPr lang="en-US" sz="1800" u="sng" dirty="0">
              <a:solidFill>
                <a:srgbClr val="595959"/>
              </a:solidFill>
            </a:endParaRPr>
          </a:p>
          <a:p>
            <a:pPr marL="285750" indent="-285750">
              <a:buChar char="•"/>
            </a:pPr>
            <a:endParaRPr lang="en-US" sz="1800">
              <a:solidFill>
                <a:srgbClr val="595959"/>
              </a:solidFill>
            </a:endParaRPr>
          </a:p>
          <a:p>
            <a:pPr marL="285750" indent="-285750">
              <a:buChar char="•"/>
            </a:pPr>
            <a:r>
              <a:rPr lang="en-GB" sz="1800" dirty="0">
                <a:solidFill>
                  <a:srgbClr val="595959"/>
                </a:solidFill>
              </a:rPr>
              <a:t>400 pixels (standard) balances detection performance and false positives.</a:t>
            </a:r>
            <a:endParaRPr lang="en-US" sz="1800" dirty="0">
              <a:solidFill>
                <a:srgbClr val="595959"/>
              </a:solidFill>
            </a:endParaRPr>
          </a:p>
          <a:p>
            <a:pPr marL="285750" indent="-285750">
              <a:buChar char="•"/>
            </a:pPr>
            <a:endParaRPr lang="en-GB" sz="1800" dirty="0">
              <a:solidFill>
                <a:srgbClr val="595959"/>
              </a:solidFill>
            </a:endParaRPr>
          </a:p>
          <a:p>
            <a:pPr marL="285750" indent="-285750">
              <a:buChar char="•"/>
            </a:pPr>
            <a:r>
              <a:rPr lang="en-GB" sz="1800" dirty="0">
                <a:solidFill>
                  <a:srgbClr val="595959"/>
                </a:solidFill>
              </a:rPr>
              <a:t>700 pixels (higher resolution) improves detection but increases false positives.</a:t>
            </a:r>
            <a:endParaRPr lang="en-US" sz="1800" dirty="0">
              <a:solidFill>
                <a:srgbClr val="595959"/>
              </a:solidFill>
            </a:endParaRPr>
          </a:p>
          <a:p>
            <a:pPr marL="285750" indent="-285750">
              <a:buChar char="•"/>
            </a:pPr>
            <a:endParaRPr lang="en-GB" sz="1800" dirty="0">
              <a:solidFill>
                <a:srgbClr val="595959"/>
              </a:solidFill>
            </a:endParaRPr>
          </a:p>
          <a:p>
            <a:pPr marL="285750" indent="-285750">
              <a:buChar char="•"/>
            </a:pPr>
            <a:r>
              <a:rPr lang="en-GB" sz="1800" dirty="0">
                <a:solidFill>
                  <a:srgbClr val="595959"/>
                </a:solidFill>
              </a:rPr>
              <a:t>200 pixels (lower resolutions) reduces false positives but struggles with distant pedestrian detection.</a:t>
            </a:r>
            <a:endParaRPr lang="en-US" sz="1800" dirty="0">
              <a:solidFill>
                <a:srgbClr val="595959"/>
              </a:solidFill>
            </a:endParaRPr>
          </a:p>
          <a:p>
            <a:pPr marL="285750" indent="-285750">
              <a:buChar char="•"/>
            </a:pPr>
            <a:endParaRPr lang="en-GB" sz="18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32119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DD8DCAA338D34CADD341A00F67DC8B" ma:contentTypeVersion="4" ma:contentTypeDescription="Create a new document." ma:contentTypeScope="" ma:versionID="f06d0ba75795fd6b4a24808ebc026385">
  <xsd:schema xmlns:xsd="http://www.w3.org/2001/XMLSchema" xmlns:xs="http://www.w3.org/2001/XMLSchema" xmlns:p="http://schemas.microsoft.com/office/2006/metadata/properties" xmlns:ns2="e23dc2ab-b33d-4f1a-b1e1-f9e90f348d1c" targetNamespace="http://schemas.microsoft.com/office/2006/metadata/properties" ma:root="true" ma:fieldsID="515514b9b87f7091918db5b80b64ea1d" ns2:_="">
    <xsd:import namespace="e23dc2ab-b33d-4f1a-b1e1-f9e90f348d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3dc2ab-b33d-4f1a-b1e1-f9e90f348d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FA1FC6-8204-46C8-A2BD-B8C277824F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961D46-1E40-4618-A375-A14E664959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3dc2ab-b33d-4f1a-b1e1-f9e90f348d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2263</TotalTime>
  <Words>872</Words>
  <Application>Microsoft Office PowerPoint</Application>
  <PresentationFormat>On-screen Show (16:9)</PresentationFormat>
  <Paragraphs>105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Lato</vt:lpstr>
      <vt:lpstr>Raleway</vt:lpstr>
      <vt:lpstr>Simple Light</vt:lpstr>
      <vt:lpstr>Challenging HOG's Pedestrian Detection Accuracy</vt:lpstr>
      <vt:lpstr>Problem Definition</vt:lpstr>
      <vt:lpstr>Literature</vt:lpstr>
      <vt:lpstr>Literature</vt:lpstr>
      <vt:lpstr>Methodology – Aim, Hypothesis, Questions</vt:lpstr>
      <vt:lpstr>Methodology – Pipeline</vt:lpstr>
      <vt:lpstr>Prototype</vt:lpstr>
      <vt:lpstr>Experiments</vt:lpstr>
      <vt:lpstr>Experiments </vt:lpstr>
      <vt:lpstr>Experiments </vt:lpstr>
      <vt:lpstr>3rd party comparison</vt:lpstr>
      <vt:lpstr>Research Question evaluation</vt:lpstr>
      <vt:lpstr>Conclusions - Achievements</vt:lpstr>
      <vt:lpstr>Conclusions - Limitations</vt:lpstr>
      <vt:lpstr>Conclusions - Recommendations</vt:lpstr>
      <vt:lpstr>References</vt:lpstr>
      <vt:lpstr>Thank you  Sherdan Caruana sherdan.caruana.d57125@mcast.edu.mt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cp:lastModifiedBy>Sherdan Caruana</cp:lastModifiedBy>
  <cp:revision>748</cp:revision>
  <dcterms:modified xsi:type="dcterms:W3CDTF">2024-05-21T14:42:11Z</dcterms:modified>
</cp:coreProperties>
</file>