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  <a:srgbClr val="001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4"/>
    <p:restoredTop sz="94694"/>
  </p:normalViewPr>
  <p:slideViewPr>
    <p:cSldViewPr snapToGrid="0">
      <p:cViewPr>
        <p:scale>
          <a:sx n="51" d="100"/>
          <a:sy n="51" d="100"/>
        </p:scale>
        <p:origin x="1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8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BF7B-29C2-874D-8986-F55D2969835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E8D2-E9EF-2A45-A43F-D2A3ABE4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6FBC28-4551-0A19-BEB5-6E01EFEDFDC2}"/>
              </a:ext>
            </a:extLst>
          </p:cNvPr>
          <p:cNvSpPr/>
          <p:nvPr/>
        </p:nvSpPr>
        <p:spPr>
          <a:xfrm>
            <a:off x="0" y="0"/>
            <a:ext cx="32918400" cy="3552092"/>
          </a:xfrm>
          <a:prstGeom prst="rect">
            <a:avLst/>
          </a:prstGeom>
          <a:solidFill>
            <a:srgbClr val="4E2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4798E-B637-384F-46FB-D1A94AFC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2" y="541398"/>
            <a:ext cx="2164862" cy="2469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FDB2F2-560C-87B6-3F33-D50732AF9DB7}"/>
              </a:ext>
            </a:extLst>
          </p:cNvPr>
          <p:cNvSpPr txBox="1"/>
          <p:nvPr/>
        </p:nvSpPr>
        <p:spPr>
          <a:xfrm>
            <a:off x="6672385" y="1314380"/>
            <a:ext cx="2328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Explainable Deep Reinforcement Learning in Security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1B95C-2B3E-3AEE-E9FA-12B1A39A4422}"/>
              </a:ext>
            </a:extLst>
          </p:cNvPr>
          <p:cNvSpPr txBox="1"/>
          <p:nvPr/>
        </p:nvSpPr>
        <p:spPr>
          <a:xfrm>
            <a:off x="14351000" y="2388059"/>
            <a:ext cx="102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Jiahao</a:t>
            </a:r>
            <a:r>
              <a:rPr lang="en-US" sz="2400" dirty="0">
                <a:solidFill>
                  <a:schemeClr val="bg1"/>
                </a:solidFill>
              </a:rPr>
              <a:t> Yu, </a:t>
            </a:r>
            <a:r>
              <a:rPr lang="en-US" sz="2400" dirty="0" err="1">
                <a:solidFill>
                  <a:schemeClr val="bg1"/>
                </a:solidFill>
              </a:rPr>
              <a:t>Xinyu</a:t>
            </a:r>
            <a:r>
              <a:rPr lang="en-US" sz="2400" dirty="0">
                <a:solidFill>
                  <a:schemeClr val="bg1"/>
                </a:solidFill>
              </a:rPr>
              <a:t> Xing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B4501-891D-1F39-35B2-CFB81E3FD209}"/>
              </a:ext>
            </a:extLst>
          </p:cNvPr>
          <p:cNvSpPr txBox="1"/>
          <p:nvPr/>
        </p:nvSpPr>
        <p:spPr>
          <a:xfrm>
            <a:off x="11226800" y="3000853"/>
            <a:ext cx="1475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Department of Computer Science and Learning Science, Northwestern University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4E3AFF-6462-B9F6-9D1F-B5B313CFE91A}"/>
              </a:ext>
            </a:extLst>
          </p:cNvPr>
          <p:cNvSpPr/>
          <p:nvPr/>
        </p:nvSpPr>
        <p:spPr>
          <a:xfrm>
            <a:off x="609600" y="3810000"/>
            <a:ext cx="14720047" cy="660400"/>
          </a:xfrm>
          <a:prstGeom prst="rect">
            <a:avLst/>
          </a:prstGeom>
          <a:solidFill>
            <a:srgbClr val="4E2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05D1D-C686-F3CE-A4C9-307D5C6BDD52}"/>
              </a:ext>
            </a:extLst>
          </p:cNvPr>
          <p:cNvSpPr txBox="1"/>
          <p:nvPr/>
        </p:nvSpPr>
        <p:spPr>
          <a:xfrm>
            <a:off x="5644661" y="3810000"/>
            <a:ext cx="745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632F0-2C9D-BE2E-EC53-2A03E36C0772}"/>
              </a:ext>
            </a:extLst>
          </p:cNvPr>
          <p:cNvSpPr/>
          <p:nvPr/>
        </p:nvSpPr>
        <p:spPr>
          <a:xfrm>
            <a:off x="609600" y="10773690"/>
            <a:ext cx="14720046" cy="660400"/>
          </a:xfrm>
          <a:prstGeom prst="rect">
            <a:avLst/>
          </a:prstGeom>
          <a:solidFill>
            <a:srgbClr val="4E2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9C284-5186-4726-EB99-D10F2B0964AD}"/>
              </a:ext>
            </a:extLst>
          </p:cNvPr>
          <p:cNvSpPr txBox="1"/>
          <p:nvPr/>
        </p:nvSpPr>
        <p:spPr>
          <a:xfrm>
            <a:off x="5040923" y="10786102"/>
            <a:ext cx="745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Limitations of Existing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36664-3791-0D98-1EEE-ABD5AC481013}"/>
              </a:ext>
            </a:extLst>
          </p:cNvPr>
          <p:cNvSpPr txBox="1"/>
          <p:nvPr/>
        </p:nvSpPr>
        <p:spPr>
          <a:xfrm>
            <a:off x="609599" y="4826000"/>
            <a:ext cx="14720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Deep reinforcement learning models have a powerful capacity, however, due to the black-box nature of the deep neural network, it is hard to </a:t>
            </a:r>
            <a:r>
              <a:rPr lang="en-US" sz="2400" b="1" i="1" dirty="0"/>
              <a:t>trust the decision-making process </a:t>
            </a:r>
            <a:r>
              <a:rPr lang="en-US" sz="2400" dirty="0"/>
              <a:t>of DRL agents, especially in security domains.</a:t>
            </a:r>
          </a:p>
          <a:p>
            <a:endParaRPr lang="en-US" sz="2400" dirty="0"/>
          </a:p>
          <a:p>
            <a:r>
              <a:rPr lang="en-US" sz="2400" dirty="0"/>
              <a:t>None of existing work try to give  </a:t>
            </a:r>
            <a:r>
              <a:rPr lang="en-US" sz="2400" b="1" i="1" dirty="0"/>
              <a:t>the step-level explanation </a:t>
            </a:r>
            <a:r>
              <a:rPr lang="en-US" sz="2400" dirty="0"/>
              <a:t>for DRL-based security agents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FEB82A-D5CB-4086-6B73-A86D6B37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76" y="6764229"/>
            <a:ext cx="13531779" cy="35520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04EE3C-346B-3F09-48FA-47E0AE0AD59A}"/>
              </a:ext>
            </a:extLst>
          </p:cNvPr>
          <p:cNvSpPr txBox="1"/>
          <p:nvPr/>
        </p:nvSpPr>
        <p:spPr>
          <a:xfrm>
            <a:off x="2931457" y="10100133"/>
            <a:ext cx="1046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Above</a:t>
            </a:r>
            <a:r>
              <a:rPr lang="en-US" dirty="0"/>
              <a:t>: Comparison between feature-level explanation and step-level explanation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DD4A-028C-5DE2-E98D-75E06EF776E5}"/>
              </a:ext>
            </a:extLst>
          </p:cNvPr>
          <p:cNvSpPr txBox="1"/>
          <p:nvPr/>
        </p:nvSpPr>
        <p:spPr>
          <a:xfrm>
            <a:off x="609599" y="11811000"/>
            <a:ext cx="1472004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existing works focus on the feature-level explanation, which are not suitable for application debugging and expert analysis[1,2,3,4].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333333"/>
                </a:solidFill>
                <a:effectLst/>
              </a:rPr>
              <a:t>Other explanation methods utilize value functions of the target agent to assess state importance [5,6]. These methods cannot work when the value functions are not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explanation focus on the coarse-grained explanation[7]. </a:t>
            </a:r>
            <a:r>
              <a:rPr lang="en-US" sz="2400" b="0" dirty="0">
                <a:solidFill>
                  <a:srgbClr val="333333"/>
                </a:solidFill>
                <a:effectLst/>
              </a:rPr>
              <a:t>The explanation results are too generic to debug individual runs of the DRL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333333"/>
                </a:solidFill>
                <a:effectLst/>
              </a:rPr>
              <a:t>Explanation methods for security applications have higher expectations not only for the explanation fidelity but also for explanation stability and efficiency[8], which are not the main focus of existing 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E44F9-3E5C-2262-F356-3B01D7D1347D}"/>
              </a:ext>
            </a:extLst>
          </p:cNvPr>
          <p:cNvSpPr/>
          <p:nvPr/>
        </p:nvSpPr>
        <p:spPr>
          <a:xfrm>
            <a:off x="609600" y="16242983"/>
            <a:ext cx="14720044" cy="1812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CBFA4-4744-5D77-A2CA-B4FB0FF12A71}"/>
              </a:ext>
            </a:extLst>
          </p:cNvPr>
          <p:cNvSpPr txBox="1"/>
          <p:nvPr/>
        </p:nvSpPr>
        <p:spPr>
          <a:xfrm>
            <a:off x="939800" y="16459089"/>
            <a:ext cx="1412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Thus, we believe that there is a need to develop a method to explain the DRL-based security applications in the step level. The explanation should have the </a:t>
            </a:r>
            <a:r>
              <a:rPr lang="en-US" sz="2400" b="1" i="1" dirty="0"/>
              <a:t>high fidelity, efficiency and utilities</a:t>
            </a:r>
            <a:r>
              <a:rPr lang="en-US" sz="2400" dirty="0"/>
              <a:t>.  Once the explanation model is obtained, we can use it for</a:t>
            </a:r>
            <a:r>
              <a:rPr lang="en-US" sz="2400" b="1" i="1" dirty="0"/>
              <a:t> policy debugging, application debugging and agent understanding.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32042F-53F3-A188-3C5A-858853A88046}"/>
              </a:ext>
            </a:extLst>
          </p:cNvPr>
          <p:cNvSpPr/>
          <p:nvPr/>
        </p:nvSpPr>
        <p:spPr>
          <a:xfrm>
            <a:off x="609600" y="18313400"/>
            <a:ext cx="31699202" cy="685800"/>
          </a:xfrm>
          <a:prstGeom prst="rect">
            <a:avLst/>
          </a:prstGeom>
          <a:solidFill>
            <a:srgbClr val="4E2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6C26DB-CABF-DFDC-CD55-4B3E5EF921FC}"/>
              </a:ext>
            </a:extLst>
          </p:cNvPr>
          <p:cNvSpPr/>
          <p:nvPr/>
        </p:nvSpPr>
        <p:spPr>
          <a:xfrm>
            <a:off x="16046822" y="3806788"/>
            <a:ext cx="16261978" cy="660400"/>
          </a:xfrm>
          <a:prstGeom prst="rect">
            <a:avLst/>
          </a:prstGeom>
          <a:solidFill>
            <a:srgbClr val="4E2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C3D51-33BB-4A21-61FC-8EE5EDEB7770}"/>
              </a:ext>
            </a:extLst>
          </p:cNvPr>
          <p:cNvSpPr txBox="1"/>
          <p:nvPr/>
        </p:nvSpPr>
        <p:spPr>
          <a:xfrm>
            <a:off x="22498538" y="3806788"/>
            <a:ext cx="745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Proposed 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6C198-06BF-7883-9282-CDE8339B52FA}"/>
              </a:ext>
            </a:extLst>
          </p:cNvPr>
          <p:cNvSpPr txBox="1"/>
          <p:nvPr/>
        </p:nvSpPr>
        <p:spPr>
          <a:xfrm>
            <a:off x="15745779" y="15675022"/>
            <a:ext cx="745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949DE-5DE9-A439-DAF7-8DAAB95A3293}"/>
              </a:ext>
            </a:extLst>
          </p:cNvPr>
          <p:cNvSpPr txBox="1"/>
          <p:nvPr/>
        </p:nvSpPr>
        <p:spPr>
          <a:xfrm>
            <a:off x="14878538" y="18363912"/>
            <a:ext cx="745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References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6E9B2B-4A23-20CA-9717-BCF89E8A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9400" y="4721884"/>
            <a:ext cx="7899400" cy="76068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A62DF6-93BB-4575-94EF-4FB2E30C7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7126" y="4568500"/>
            <a:ext cx="8802009" cy="85613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E336B5-800B-E312-8973-5577B99EFFBF}"/>
              </a:ext>
            </a:extLst>
          </p:cNvPr>
          <p:cNvSpPr txBox="1"/>
          <p:nvPr/>
        </p:nvSpPr>
        <p:spPr>
          <a:xfrm>
            <a:off x="16046822" y="13129829"/>
            <a:ext cx="15982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solidFill>
                  <a:srgbClr val="333333"/>
                </a:solidFill>
                <a:effectLst/>
              </a:rPr>
              <a:t>We first use a RNN to extract the temporal information from the observations.</a:t>
            </a:r>
          </a:p>
          <a:p>
            <a:pPr marL="457200" indent="-457200">
              <a:buFont typeface="+mj-lt"/>
              <a:buAutoNum type="arabicPeriod"/>
            </a:pPr>
            <a:endParaRPr lang="en-US" sz="2400" b="0" dirty="0">
              <a:solidFill>
                <a:srgbClr val="333333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solidFill>
                  <a:srgbClr val="333333"/>
                </a:solidFill>
                <a:effectLst/>
              </a:rPr>
              <a:t>Then we use one network to further process the transformation and one network to predict the importance score. </a:t>
            </a:r>
          </a:p>
          <a:p>
            <a:pPr marL="457200" indent="-457200">
              <a:buFont typeface="+mj-lt"/>
              <a:buAutoNum type="arabicPeriod"/>
            </a:pPr>
            <a:endParaRPr lang="en-US" sz="2400" b="0" dirty="0">
              <a:solidFill>
                <a:srgbClr val="333333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solidFill>
                  <a:srgbClr val="333333"/>
                </a:solidFill>
                <a:effectLst/>
              </a:rPr>
              <a:t>Finally, we use the importance score to rank the steps and generate the explanation.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B776F4-32C2-2F00-AF64-95E50951F4F9}"/>
              </a:ext>
            </a:extLst>
          </p:cNvPr>
          <p:cNvSpPr txBox="1"/>
          <p:nvPr/>
        </p:nvSpPr>
        <p:spPr>
          <a:xfrm>
            <a:off x="26138552" y="12503518"/>
            <a:ext cx="1046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Above</a:t>
            </a:r>
            <a:r>
              <a:rPr lang="en-US" dirty="0"/>
              <a:t>: Framework of our proposed method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8A6F7-D344-E985-3044-F831DACCBDC9}"/>
              </a:ext>
            </a:extLst>
          </p:cNvPr>
          <p:cNvSpPr/>
          <p:nvPr/>
        </p:nvSpPr>
        <p:spPr>
          <a:xfrm>
            <a:off x="16046822" y="15290449"/>
            <a:ext cx="16261978" cy="660400"/>
          </a:xfrm>
          <a:prstGeom prst="rect">
            <a:avLst/>
          </a:prstGeom>
          <a:solidFill>
            <a:srgbClr val="4E2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B2A4D-8177-FB0F-3288-5558FAFCB929}"/>
              </a:ext>
            </a:extLst>
          </p:cNvPr>
          <p:cNvSpPr txBox="1"/>
          <p:nvPr/>
        </p:nvSpPr>
        <p:spPr>
          <a:xfrm>
            <a:off x="22498538" y="15290449"/>
            <a:ext cx="745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Expected Results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0388E-18C8-8925-84C0-20B10D7B8A0E}"/>
              </a:ext>
            </a:extLst>
          </p:cNvPr>
          <p:cNvSpPr txBox="1"/>
          <p:nvPr/>
        </p:nvSpPr>
        <p:spPr>
          <a:xfrm>
            <a:off x="16046822" y="16514493"/>
            <a:ext cx="16261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compare our method with other baseline method in four DRL-based applications: selfish mining[9], network lateral movement, safe driving and malware mutation[10].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show the utilities of our explanation. For example, we will show how to utilize our explanation to understand the agent behavior and patch the policy errors.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1D38FC-DFE2-A43B-6366-A40FF3D5B924}"/>
              </a:ext>
            </a:extLst>
          </p:cNvPr>
          <p:cNvSpPr txBox="1"/>
          <p:nvPr/>
        </p:nvSpPr>
        <p:spPr>
          <a:xfrm>
            <a:off x="609599" y="19227800"/>
            <a:ext cx="15136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Simonyan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Karen, Andrea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Vedaldi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Andrew Zisserman. "Deep inside convolutional networks: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Visualising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image classification models and saliency maps."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arXiv:1312.6034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(2013).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Zeiler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Matthew D., and Rob Fergus. "Visualizing and understanding convolutional networks."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European conference on computer vision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Cham, 2014.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Shrikumar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Avanti, et al. "Not just a black box: Learning important features through propagating activation differences."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arXiv:1605.01713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(2016).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[4]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Springenberg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Tobias, et al. "Striving for simplicity: The all convolutional net."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arXiv:1412.6806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(2014).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[5]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Huang, Sandy H., et al. "Establishing appropriate trust via critical states."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IEEE/RSJ International Conference on Intelligent Robots and Systems (IROS)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64DF50-E6CD-648E-CC3E-D245A4F85FFB}"/>
              </a:ext>
            </a:extLst>
          </p:cNvPr>
          <p:cNvSpPr txBox="1"/>
          <p:nvPr/>
        </p:nvSpPr>
        <p:spPr>
          <a:xfrm>
            <a:off x="16046822" y="19106266"/>
            <a:ext cx="15136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Amir, Dan,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Ofra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Amir. "Highlights: Summarizing agent behavior to people."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17th International Conference on Autonomous Agents and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MultiAgent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2018.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[7]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Guo,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Wenbo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"Edge: Explaining deep reinforcement learning policies."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34 (2021): 12222-12236.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[8]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Warnecke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Alexander, et al. "Evaluating explanation methods for deep learning in security."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european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symposium on security and privacy (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EuroS&amp;P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2020.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[9]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Hou, Charlie,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SquirRL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Automating attack analysis on blockchain incentive mechanisms with deep reinforcement learning."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arXiv:1912.01798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[10]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Zhao,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Kaifa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"Structural attack against graph based android malware detection."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2021 ACM SIGSAC Conference on Computer and Communications 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9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718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Jiahao Yu</dc:creator>
  <cp:lastModifiedBy>Jiahao Yu</cp:lastModifiedBy>
  <cp:revision>1</cp:revision>
  <dcterms:created xsi:type="dcterms:W3CDTF">2022-11-28T17:05:50Z</dcterms:created>
  <dcterms:modified xsi:type="dcterms:W3CDTF">2022-11-28T18:25:02Z</dcterms:modified>
</cp:coreProperties>
</file>