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2" r:id="rId1"/>
  </p:sldMasterIdLst>
  <p:notesMasterIdLst>
    <p:notesMasterId r:id="rId21"/>
  </p:notesMasterIdLst>
  <p:sldIdLst>
    <p:sldId id="256" r:id="rId2"/>
    <p:sldId id="315" r:id="rId3"/>
    <p:sldId id="342" r:id="rId4"/>
    <p:sldId id="320" r:id="rId5"/>
    <p:sldId id="324" r:id="rId6"/>
    <p:sldId id="360" r:id="rId7"/>
    <p:sldId id="351" r:id="rId8"/>
    <p:sldId id="317" r:id="rId9"/>
    <p:sldId id="334" r:id="rId10"/>
    <p:sldId id="363" r:id="rId11"/>
    <p:sldId id="366" r:id="rId12"/>
    <p:sldId id="364" r:id="rId13"/>
    <p:sldId id="378" r:id="rId14"/>
    <p:sldId id="365" r:id="rId15"/>
    <p:sldId id="377" r:id="rId16"/>
    <p:sldId id="367" r:id="rId17"/>
    <p:sldId id="374" r:id="rId18"/>
    <p:sldId id="335" r:id="rId19"/>
    <p:sldId id="346" r:id="rId20"/>
  </p:sldIdLst>
  <p:sldSz cx="9906000" cy="6858000" type="A4"/>
  <p:notesSz cx="7104063" cy="102346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C81E0B-5224-43B4-B7CD-212E4257FDF1}">
  <a:tblStyle styleId="{1CC81E0B-5224-43B4-B7CD-212E4257FDF1}" styleName="Table_0"/>
  <a:tblStyle styleId="{DD71FCFD-663F-4CBA-A759-4AB7DE910615}" styleName="Table_1"/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6" autoAdjust="0"/>
    <p:restoredTop sz="93907" autoAdjust="0"/>
  </p:normalViewPr>
  <p:slideViewPr>
    <p:cSldViewPr>
      <p:cViewPr>
        <p:scale>
          <a:sx n="100" d="100"/>
          <a:sy n="100" d="100"/>
        </p:scale>
        <p:origin x="1326" y="21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2" cy="51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024312" y="0"/>
            <a:ext cx="3078162" cy="51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3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781050" y="768350"/>
            <a:ext cx="5541962" cy="38369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2" cy="51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162" cy="51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3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86104908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83250" cy="460533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8350"/>
            <a:ext cx="554196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211410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1050" y="768350"/>
            <a:ext cx="554196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4049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1050" y="768350"/>
            <a:ext cx="554196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7328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1050" y="768350"/>
            <a:ext cx="554196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566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25-Aug-17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588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25-Aug-17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153414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25-Aug-17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="" xmlns:p14="http://schemas.microsoft.com/office/powerpoint/2010/main" val="24932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25-Aug-17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60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539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25-Aug-17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399178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596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661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25-Aug-17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296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25-Aug-17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139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25-Aug-17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67184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1774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381001" y="3124200"/>
            <a:ext cx="9220199" cy="3428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		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5" name="Shape 95"/>
          <p:cNvSpPr/>
          <p:nvPr/>
        </p:nvSpPr>
        <p:spPr>
          <a:xfrm>
            <a:off x="3962400" y="990600"/>
            <a:ext cx="1862137" cy="190341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" name="TextBox 5"/>
          <p:cNvSpPr txBox="1"/>
          <p:nvPr/>
        </p:nvSpPr>
        <p:spPr>
          <a:xfrm>
            <a:off x="838200" y="3581400"/>
            <a:ext cx="365760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Yasna 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Afrin</a:t>
            </a:r>
          </a:p>
          <a:p>
            <a:pPr indent="-457200"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 : 312CSE0004</a:t>
            </a:r>
          </a:p>
          <a:p>
            <a:pPr indent="-457200"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Batch : 19</a:t>
            </a:r>
            <a:r>
              <a:rPr lang="en-US" sz="2000" b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</a:t>
            </a:r>
          </a:p>
          <a:p>
            <a:pPr indent="-457200"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: CSE</a:t>
            </a:r>
          </a:p>
          <a:p>
            <a:pPr indent="-457200"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 : B.Sc. in CSE  </a:t>
            </a:r>
          </a:p>
          <a:p>
            <a:pPr indent="-457200"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Millennium University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3657600"/>
            <a:ext cx="35814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80000"/>
              </a:lnSpc>
              <a:spcAft>
                <a:spcPts val="1200"/>
              </a:spcAft>
              <a:buClr>
                <a:schemeClr val="dk1"/>
              </a:buClr>
              <a:buSzPct val="25000"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Dr. Md. Zahedul Hassan</a:t>
            </a:r>
          </a:p>
          <a:p>
            <a:pPr marL="342900" lvl="0" indent="-342900">
              <a:lnSpc>
                <a:spcPct val="80000"/>
              </a:lnSpc>
              <a:spcAft>
                <a:spcPts val="1200"/>
              </a:spcAft>
              <a:buClr>
                <a:schemeClr val="dk1"/>
              </a:buClr>
              <a:buSzPct val="25000"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Head of the Department</a:t>
            </a:r>
          </a:p>
          <a:p>
            <a:pPr marL="342900" lvl="0" indent="-342900">
              <a:lnSpc>
                <a:spcPct val="80000"/>
              </a:lnSpc>
              <a:spcAft>
                <a:spcPts val="1200"/>
              </a:spcAft>
              <a:buClr>
                <a:schemeClr val="dk1"/>
              </a:buClr>
              <a:buSzPct val="25000"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CSE &amp; ICT Department</a:t>
            </a:r>
          </a:p>
          <a:p>
            <a:pPr marL="342900" lvl="0" indent="-342900">
              <a:lnSpc>
                <a:spcPct val="80000"/>
              </a:lnSpc>
              <a:spcAft>
                <a:spcPts val="1200"/>
              </a:spcAft>
              <a:buClr>
                <a:schemeClr val="dk1"/>
              </a:buClr>
              <a:buSzPct val="25000"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Millennium University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0377" y="3124200"/>
            <a:ext cx="220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Submitted By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31242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Supervised By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90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2"/>
              </a:buClr>
              <a:buSzPct val="25000"/>
            </a:pP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Design and Development of Virtual Campus System Using PHP &amp; MYSQL</a:t>
            </a:r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14800" y="1"/>
            <a:ext cx="297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Sign in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</p:txBody>
      </p:sp>
      <p:pic>
        <p:nvPicPr>
          <p:cNvPr id="5" name="Content Placeholder 4" descr="sign-i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77447"/>
            <a:ext cx="9906000" cy="628055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4339" y="76200"/>
            <a:ext cx="3573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Sign up or registration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 descr="sign-u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486" y="685800"/>
            <a:ext cx="9740513" cy="6172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76200"/>
            <a:ext cx="3823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Sharing Important posts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screenshot-www.tmuproject.com-2017-08-01-17-28-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48" y="685800"/>
            <a:ext cx="947685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"/>
            <a:ext cx="8543925" cy="9144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				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Changing User Information</a:t>
            </a:r>
            <a:endParaRPr lang="en-US" sz="2400" b="1" dirty="0"/>
          </a:p>
        </p:txBody>
      </p:sp>
      <p:pic>
        <p:nvPicPr>
          <p:cNvPr id="4" name="Content Placeholder 3" descr="setting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838200"/>
            <a:ext cx="9677400" cy="6019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152400"/>
            <a:ext cx="46971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Profile Information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prof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672"/>
            <a:ext cx="9906000" cy="6736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riend_reque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685800"/>
            <a:ext cx="9906000" cy="6019800"/>
          </a:xfrm>
        </p:spPr>
      </p:pic>
      <p:sp>
        <p:nvSpPr>
          <p:cNvPr id="2" name="Rectangle 1"/>
          <p:cNvSpPr/>
          <p:nvPr/>
        </p:nvSpPr>
        <p:spPr>
          <a:xfrm>
            <a:off x="3124200" y="19050"/>
            <a:ext cx="45929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Friend Request Options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om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924968"/>
            <a:ext cx="9753600" cy="5780632"/>
          </a:xfrm>
        </p:spPr>
      </p:pic>
      <p:sp>
        <p:nvSpPr>
          <p:cNvPr id="7" name="Rectangle 6"/>
          <p:cNvSpPr/>
          <p:nvPr/>
        </p:nvSpPr>
        <p:spPr>
          <a:xfrm>
            <a:off x="3505200" y="304800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Home Page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0" y="887966"/>
            <a:ext cx="9906000" cy="5920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981200" y="0"/>
            <a:ext cx="6147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Campus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drag and drop 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906000" cy="5029200"/>
          </a:xfrm>
        </p:spPr>
        <p:txBody>
          <a:bodyPr>
            <a:normAutofit/>
          </a:bodyPr>
          <a:lstStyle/>
          <a:p>
            <a:pPr marL="624078" indent="-514350"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Add classmate, Leave classmate.</a:t>
            </a:r>
          </a:p>
          <a:p>
            <a:pPr marL="624078" indent="-514350"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Share important posts.</a:t>
            </a:r>
          </a:p>
          <a:p>
            <a:pPr marL="624078" indent="-514350"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Friend Request options.</a:t>
            </a:r>
          </a:p>
          <a:p>
            <a:pPr marL="624078" indent="-514350"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Update, delete post status.</a:t>
            </a:r>
          </a:p>
          <a:p>
            <a:pPr marL="624078" indent="-514350"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Online </a:t>
            </a:r>
            <a:r>
              <a:rPr lang="en-US" sz="2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chatting, </a:t>
            </a:r>
            <a:r>
              <a:rPr lang="en-US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file sharing, presenting important news and opinions.</a:t>
            </a:r>
          </a:p>
          <a:p>
            <a:pPr marL="624078" indent="-514350"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Update profile information, change bio-data</a:t>
            </a:r>
            <a:r>
              <a:rPr lang="en-US" sz="2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 marL="624078" indent="-514350"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Upload and download audios,videos,files.</a:t>
            </a:r>
          </a:p>
          <a:p>
            <a:pPr marL="624078" indent="-514350"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Sharing audios,videos,photos, files.</a:t>
            </a:r>
          </a:p>
          <a:p>
            <a:pPr marL="624078" indent="-514350"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Timeline Option.</a:t>
            </a:r>
          </a:p>
          <a:p>
            <a:pPr marL="624078" indent="-514350"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Like System</a:t>
            </a:r>
          </a:p>
          <a:p>
            <a:pPr marL="624078" indent="-514350"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Sign </a:t>
            </a:r>
            <a:r>
              <a:rPr lang="en-US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up/Registration.</a:t>
            </a:r>
          </a:p>
          <a:p>
            <a:pPr marL="624078" indent="-514350"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Sign in/Login.</a:t>
            </a:r>
          </a:p>
          <a:p>
            <a:pPr marL="624078" indent="-514350">
              <a:buAutoNum type="arabicPeriod"/>
            </a:pPr>
            <a:endParaRPr lang="en-US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624078" indent="-514350">
              <a:buAutoNum type="arabicPeriod"/>
            </a:pPr>
            <a:endParaRPr lang="en-US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20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9525"/>
            <a:ext cx="5178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Operating Manual of Virtual Campus</a:t>
            </a:r>
            <a:endParaRPr lang="en-US" sz="24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915400" cy="4648200"/>
          </a:xfrm>
        </p:spPr>
        <p:txBody>
          <a:bodyPr>
            <a:normAutofit/>
          </a:bodyPr>
          <a:lstStyle/>
          <a:p>
            <a:pPr marL="0" algn="just">
              <a:buNone/>
            </a:pPr>
            <a:r>
              <a:rPr lang="en-US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project Virtual Campus is for computerizing the working in a campus on online.</a:t>
            </a:r>
          </a:p>
          <a:p>
            <a:pPr marL="0" algn="just">
              <a:buNone/>
            </a:pPr>
            <a:r>
              <a:rPr lang="en-US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software takes care of all the requirements of an a campus and is capable to provide easy and effective storage of </a:t>
            </a:r>
            <a:r>
              <a:rPr lang="en-US" sz="2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information like file-sharing, presenting important posts, status, opinions,audios,videos,photos </a:t>
            </a:r>
            <a:r>
              <a:rPr lang="en-US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related to teachers and students.</a:t>
            </a:r>
          </a:p>
          <a:p>
            <a:pPr marL="0" algn="just">
              <a:buNone/>
            </a:pPr>
            <a:endParaRPr lang="en-US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algn="ctr">
              <a:buNone/>
            </a:pPr>
            <a:endParaRPr lang="en-US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algn="ctr">
              <a:buNone/>
            </a:pPr>
            <a:endParaRPr lang="en-US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algn="ctr">
              <a:buNone/>
            </a:pPr>
            <a:r>
              <a:rPr lang="en-US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Thank you all</a:t>
            </a:r>
          </a:p>
          <a:p>
            <a:pPr marL="0" algn="just">
              <a:buNone/>
            </a:pPr>
            <a:endParaRPr lang="en-US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91000" y="38100"/>
            <a:ext cx="1656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1"/>
          <p:cNvSpPr txBox="1"/>
          <p:nvPr/>
        </p:nvSpPr>
        <p:spPr>
          <a:xfrm>
            <a:off x="228600" y="1371600"/>
            <a:ext cx="9448800" cy="33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just"/>
            <a:r>
              <a:rPr lang="en-US" sz="2000" b="1" dirty="0" smtClean="0">
                <a:solidFill>
                  <a:schemeClr val="tx1"/>
                </a:solidFill>
              </a:rPr>
              <a:t>Virtual </a:t>
            </a:r>
            <a:r>
              <a:rPr lang="en-US" sz="2000" b="1" dirty="0">
                <a:solidFill>
                  <a:schemeClr val="tx1"/>
                </a:solidFill>
              </a:rPr>
              <a:t>campus</a:t>
            </a:r>
            <a:r>
              <a:rPr lang="en-US" sz="2000" dirty="0">
                <a:solidFill>
                  <a:schemeClr val="tx1"/>
                </a:solidFill>
              </a:rPr>
              <a:t> refers to the online offerings of our university where university work is completed either partially or wholly online, often with the assistance of the teacher, professor, or teaching assistant.</a:t>
            </a: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Many established and mainstream universities now offer many courses (or entire degree programs) either partially or wholly </a:t>
            </a:r>
            <a:r>
              <a:rPr lang="en-US" sz="2000" dirty="0" smtClean="0">
                <a:solidFill>
                  <a:schemeClr val="tx1"/>
                </a:solidFill>
              </a:rPr>
              <a:t>online. Many features have been </a:t>
            </a:r>
            <a:r>
              <a:rPr lang="en-US" sz="2000" dirty="0">
                <a:solidFill>
                  <a:schemeClr val="tx1"/>
                </a:solidFill>
              </a:rPr>
              <a:t>developed in our system </a:t>
            </a:r>
            <a:r>
              <a:rPr lang="en-US" sz="2000">
                <a:solidFill>
                  <a:schemeClr val="tx1"/>
                </a:solidFill>
              </a:rPr>
              <a:t>like </a:t>
            </a:r>
            <a:r>
              <a:rPr lang="en-US" sz="2000" smtClean="0">
                <a:solidFill>
                  <a:schemeClr val="tx1"/>
                </a:solidFill>
              </a:rPr>
              <a:t>user sign </a:t>
            </a:r>
            <a:r>
              <a:rPr lang="en-US" sz="2000" dirty="0" smtClean="0">
                <a:solidFill>
                  <a:schemeClr val="tx1"/>
                </a:solidFill>
              </a:rPr>
              <a:t>in, sign up or registration, sharing important posts, changing user information, user profile information, </a:t>
            </a:r>
            <a:r>
              <a:rPr lang="en-US" sz="2000" dirty="0">
                <a:solidFill>
                  <a:schemeClr val="tx1"/>
                </a:solidFill>
              </a:rPr>
              <a:t>friend request </a:t>
            </a:r>
            <a:r>
              <a:rPr lang="en-US" sz="2000" dirty="0" smtClean="0">
                <a:solidFill>
                  <a:schemeClr val="tx1"/>
                </a:solidFill>
              </a:rPr>
              <a:t>options, home page, virtual-campus drag and drop box etc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38600" y="152400"/>
            <a:ext cx="1861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9220200" cy="5029200"/>
          </a:xfrm>
        </p:spPr>
        <p:txBody>
          <a:bodyPr numCol="1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Promotes greater communication between classmates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Time and space flexibility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Cost-effective for learners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Allows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students to take control of their own learning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Makes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easy for students to ask for help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Gives students the opportunity to practice whenever they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52800" y="76200"/>
            <a:ext cx="3785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Benefits of Virtual Campus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0" y="830965"/>
            <a:ext cx="9906000" cy="914400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The waterfall model is a sequential (non-iterative) design process, used in software development processes, in which progress is seen as flowing steadily downwards (like a waterfall) through the phases of conception, initiation, analysis, design, construction, testing, production/implementation and maintenance</a:t>
            </a:r>
          </a:p>
        </p:txBody>
      </p:sp>
      <p:sp>
        <p:nvSpPr>
          <p:cNvPr id="35" name="Text Placeholder 2"/>
          <p:cNvSpPr txBox="1">
            <a:spLocks/>
          </p:cNvSpPr>
          <p:nvPr/>
        </p:nvSpPr>
        <p:spPr>
          <a:xfrm>
            <a:off x="3906951" y="2004890"/>
            <a:ext cx="3128961" cy="37061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Waterfall Model of the project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4800" y="2588831"/>
            <a:ext cx="2819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Sorting 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Data Collection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Data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Architecture Development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System Design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Implementation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System Development</a:t>
            </a:r>
          </a:p>
        </p:txBody>
      </p:sp>
      <p:cxnSp>
        <p:nvCxnSpPr>
          <p:cNvPr id="34" name="Curved Connector 9"/>
          <p:cNvCxnSpPr>
            <a:stCxn id="23" idx="7"/>
            <a:endCxn id="5" idx="1"/>
          </p:cNvCxnSpPr>
          <p:nvPr/>
        </p:nvCxnSpPr>
        <p:spPr>
          <a:xfrm rot="5400000" flipH="1" flipV="1">
            <a:off x="5713408" y="2137649"/>
            <a:ext cx="415350" cy="1800998"/>
          </a:xfrm>
          <a:prstGeom prst="curvedConnector3">
            <a:avLst>
              <a:gd name="adj1" fmla="val 178343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Curved Connector 9"/>
          <p:cNvCxnSpPr/>
          <p:nvPr/>
        </p:nvCxnSpPr>
        <p:spPr>
          <a:xfrm rot="16200000" flipH="1">
            <a:off x="7481025" y="3539399"/>
            <a:ext cx="1544776" cy="117157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Curved Connector 9"/>
          <p:cNvCxnSpPr>
            <a:endCxn id="28" idx="6"/>
          </p:cNvCxnSpPr>
          <p:nvPr/>
        </p:nvCxnSpPr>
        <p:spPr>
          <a:xfrm rot="16200000" flipH="1">
            <a:off x="4607618" y="4946767"/>
            <a:ext cx="869815" cy="278150"/>
          </a:xfrm>
          <a:prstGeom prst="curvedConnector4">
            <a:avLst>
              <a:gd name="adj1" fmla="val 31002"/>
              <a:gd name="adj2" fmla="val 182186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Curved Connector 9"/>
          <p:cNvCxnSpPr>
            <a:endCxn id="26" idx="5"/>
          </p:cNvCxnSpPr>
          <p:nvPr/>
        </p:nvCxnSpPr>
        <p:spPr>
          <a:xfrm rot="10800000" flipV="1">
            <a:off x="7230384" y="5511224"/>
            <a:ext cx="1151616" cy="811827"/>
          </a:xfrm>
          <a:prstGeom prst="curvedConnector4">
            <a:avLst>
              <a:gd name="adj1" fmla="val 34738"/>
              <a:gd name="adj2" fmla="val 140082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419850" y="2733675"/>
            <a:ext cx="2743200" cy="66097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23" name="Oval 22"/>
          <p:cNvSpPr/>
          <p:nvPr/>
        </p:nvSpPr>
        <p:spPr>
          <a:xfrm>
            <a:off x="2971800" y="3149025"/>
            <a:ext cx="2400300" cy="66097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Sorting Requirements</a:t>
            </a:r>
          </a:p>
        </p:txBody>
      </p:sp>
      <p:sp>
        <p:nvSpPr>
          <p:cNvPr id="24" name="Oval 23"/>
          <p:cNvSpPr/>
          <p:nvPr/>
        </p:nvSpPr>
        <p:spPr>
          <a:xfrm>
            <a:off x="7010400" y="4850250"/>
            <a:ext cx="2400300" cy="66097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Data</a:t>
            </a:r>
          </a:p>
        </p:txBody>
      </p:sp>
      <p:sp>
        <p:nvSpPr>
          <p:cNvPr id="25" name="Oval 24"/>
          <p:cNvSpPr/>
          <p:nvPr/>
        </p:nvSpPr>
        <p:spPr>
          <a:xfrm>
            <a:off x="2781300" y="4293751"/>
            <a:ext cx="2171700" cy="66097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26" name="Oval 25"/>
          <p:cNvSpPr/>
          <p:nvPr/>
        </p:nvSpPr>
        <p:spPr>
          <a:xfrm>
            <a:off x="5181600" y="5758875"/>
            <a:ext cx="2400300" cy="66097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Architecture Development</a:t>
            </a:r>
          </a:p>
        </p:txBody>
      </p:sp>
      <p:sp>
        <p:nvSpPr>
          <p:cNvPr id="27" name="Oval 26"/>
          <p:cNvSpPr/>
          <p:nvPr/>
        </p:nvSpPr>
        <p:spPr>
          <a:xfrm>
            <a:off x="5129213" y="4052738"/>
            <a:ext cx="2400300" cy="66097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28" name="Oval 27"/>
          <p:cNvSpPr/>
          <p:nvPr/>
        </p:nvSpPr>
        <p:spPr>
          <a:xfrm>
            <a:off x="2781300" y="5190262"/>
            <a:ext cx="2400300" cy="66097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Development</a:t>
            </a:r>
          </a:p>
        </p:txBody>
      </p:sp>
      <p:cxnSp>
        <p:nvCxnSpPr>
          <p:cNvPr id="32" name="Curved Connector 9"/>
          <p:cNvCxnSpPr>
            <a:endCxn id="27" idx="4"/>
          </p:cNvCxnSpPr>
          <p:nvPr/>
        </p:nvCxnSpPr>
        <p:spPr>
          <a:xfrm rot="16200000" flipV="1">
            <a:off x="6117880" y="4925197"/>
            <a:ext cx="1099243" cy="67627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Curved Connector 9"/>
          <p:cNvCxnSpPr>
            <a:stCxn id="27" idx="0"/>
            <a:endCxn id="25" idx="7"/>
          </p:cNvCxnSpPr>
          <p:nvPr/>
        </p:nvCxnSpPr>
        <p:spPr>
          <a:xfrm rot="16200000" flipH="1" flipV="1">
            <a:off x="5313257" y="3374442"/>
            <a:ext cx="337811" cy="1694401"/>
          </a:xfrm>
          <a:prstGeom prst="curvedConnector3">
            <a:avLst>
              <a:gd name="adj1" fmla="val -67671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064290" y="27585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607590" y="24083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065064" y="449704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135798" y="54510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37530" y="37111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206316" y="49377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610824" y="40016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781300" y="6511917"/>
            <a:ext cx="2743200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Fig 1.0: Waterfall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2113769" y="111560"/>
            <a:ext cx="6255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Development Methodology of Virtual Campus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3705225" y="1485900"/>
            <a:ext cx="2514600" cy="3048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Virtual-campus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52400" y="2209800"/>
            <a:ext cx="990600" cy="1524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362200" y="2209800"/>
            <a:ext cx="990600" cy="1524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Profile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648200" y="2209800"/>
            <a:ext cx="1219200" cy="1524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Home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458200" y="2209800"/>
            <a:ext cx="1219200" cy="1524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Signup/Login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209800" y="2667000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209800" y="2971800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2209800" y="3200400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2209800" y="3505200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2209800" y="4114800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2209800" y="4419600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63" name="Oval 62"/>
          <p:cNvSpPr/>
          <p:nvPr/>
        </p:nvSpPr>
        <p:spPr>
          <a:xfrm>
            <a:off x="304800" y="3124200"/>
            <a:ext cx="1905000" cy="1524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Chat  System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228600" y="3429000"/>
            <a:ext cx="1981200" cy="1905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Friend List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304800" y="3733800"/>
            <a:ext cx="1905000" cy="1905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Friend Request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66" name="Oval 65"/>
          <p:cNvSpPr/>
          <p:nvPr/>
        </p:nvSpPr>
        <p:spPr>
          <a:xfrm>
            <a:off x="152400" y="4038600"/>
            <a:ext cx="2057400" cy="1905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Search Option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2209800" y="4724400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69" name="Oval 68"/>
          <p:cNvSpPr/>
          <p:nvPr/>
        </p:nvSpPr>
        <p:spPr>
          <a:xfrm>
            <a:off x="685800" y="4648200"/>
            <a:ext cx="1533525" cy="1905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Photo Gallery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2209800" y="5029200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71" name="Oval 70"/>
          <p:cNvSpPr/>
          <p:nvPr/>
        </p:nvSpPr>
        <p:spPr>
          <a:xfrm>
            <a:off x="609600" y="4953000"/>
            <a:ext cx="1619250" cy="2286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Comments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2" name="Straight Arrow Connector 71"/>
          <p:cNvCxnSpPr>
            <a:stCxn id="49" idx="3"/>
            <a:endCxn id="50" idx="1"/>
          </p:cNvCxnSpPr>
          <p:nvPr/>
        </p:nvCxnSpPr>
        <p:spPr>
          <a:xfrm>
            <a:off x="1143000" y="22860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3" name="Straight Connector 72"/>
          <p:cNvCxnSpPr>
            <a:stCxn id="48" idx="2"/>
          </p:cNvCxnSpPr>
          <p:nvPr/>
        </p:nvCxnSpPr>
        <p:spPr>
          <a:xfrm>
            <a:off x="4962525" y="1790700"/>
            <a:ext cx="0" cy="190500"/>
          </a:xfrm>
          <a:prstGeom prst="lin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1000" y="1981200"/>
            <a:ext cx="86868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7315200" y="2667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4953000" y="3048000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4953000" y="3352800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4953000" y="3657600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4953000" y="3962400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4953000" y="4267200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4953000" y="4495800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86" name="Oval 85"/>
          <p:cNvSpPr/>
          <p:nvPr/>
        </p:nvSpPr>
        <p:spPr>
          <a:xfrm>
            <a:off x="3505200" y="2895600"/>
            <a:ext cx="1419225" cy="25717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Post Status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3581400" y="3276600"/>
            <a:ext cx="1371600" cy="1905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Messaging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6629400" y="5229224"/>
            <a:ext cx="923925" cy="25717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ysClr val="window" lastClr="FFFFFF"/>
                </a:solidFill>
                <a:latin typeface="Calibri"/>
              </a:rPr>
              <a:t>Delete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2743200" y="3810000"/>
            <a:ext cx="2238375" cy="25717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Make Important Post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2667000" y="4114800"/>
            <a:ext cx="2390775" cy="25717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Status  Date Mentioned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91" name="Oval 90"/>
          <p:cNvSpPr/>
          <p:nvPr/>
        </p:nvSpPr>
        <p:spPr>
          <a:xfrm>
            <a:off x="2971800" y="4419600"/>
            <a:ext cx="2009775" cy="2286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Options and Tools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 flipH="1">
            <a:off x="2209800" y="5334000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2209800" y="6248400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99" name="Oval 98"/>
          <p:cNvSpPr/>
          <p:nvPr/>
        </p:nvSpPr>
        <p:spPr>
          <a:xfrm>
            <a:off x="381000" y="5257800"/>
            <a:ext cx="1828800" cy="2286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Messaging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 flipH="1">
            <a:off x="4953000" y="4800600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4953000" y="5334000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93" name="Oval 92"/>
          <p:cNvSpPr/>
          <p:nvPr/>
        </p:nvSpPr>
        <p:spPr>
          <a:xfrm>
            <a:off x="152400" y="2514600"/>
            <a:ext cx="2057400" cy="2286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Profile Information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152400" y="2819400"/>
            <a:ext cx="2057400" cy="2286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Picture Upload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685800" y="4343400"/>
            <a:ext cx="1533525" cy="1905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Post Status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152400" y="6096000"/>
            <a:ext cx="2057400" cy="2286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Remove </a:t>
            </a:r>
            <a:r>
              <a:rPr lang="en-US" sz="1200" b="1" noProof="0" dirty="0" smtClean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Post </a:t>
            </a:r>
            <a:r>
              <a:rPr lang="en-US" sz="1200" b="1" noProof="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Status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>
            <a:off x="5410200" y="2362200"/>
            <a:ext cx="0" cy="2971800"/>
          </a:xfrm>
          <a:prstGeom prst="lin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2667000" y="2362200"/>
            <a:ext cx="0" cy="3886200"/>
          </a:xfrm>
          <a:prstGeom prst="lin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2209800" y="3810000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126" name="Oval 125"/>
          <p:cNvSpPr/>
          <p:nvPr/>
        </p:nvSpPr>
        <p:spPr>
          <a:xfrm>
            <a:off x="2971800" y="4724400"/>
            <a:ext cx="2009775" cy="2286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Search Options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2743200" y="5105400"/>
            <a:ext cx="2238375" cy="381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Friend Request  Options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781800" y="2209800"/>
            <a:ext cx="1219200" cy="1524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Settings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5410200" y="2514600"/>
            <a:ext cx="1981200" cy="33337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Profile Picture Upload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35" name="Oval 134"/>
          <p:cNvSpPr/>
          <p:nvPr/>
        </p:nvSpPr>
        <p:spPr>
          <a:xfrm>
            <a:off x="5410200" y="3048000"/>
            <a:ext cx="2057400" cy="381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Edit Personal Information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36" name="Oval 135"/>
          <p:cNvSpPr/>
          <p:nvPr/>
        </p:nvSpPr>
        <p:spPr>
          <a:xfrm>
            <a:off x="5486400" y="3505200"/>
            <a:ext cx="2000250" cy="2286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Bio Data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5486400" y="3810000"/>
            <a:ext cx="2009775" cy="2286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Change Password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>
            <a:off x="7924800" y="2362200"/>
            <a:ext cx="0" cy="1981200"/>
          </a:xfrm>
          <a:prstGeom prst="lin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4953000" y="2667000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>
            <a:off x="7467600" y="3200400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7467600" y="3581400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>
            <a:off x="7467600" y="3886200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8001000" y="2286000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81000" y="19812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54" name="Straight Arrow Connector 153"/>
          <p:cNvCxnSpPr>
            <a:endCxn id="52" idx="0"/>
          </p:cNvCxnSpPr>
          <p:nvPr/>
        </p:nvCxnSpPr>
        <p:spPr>
          <a:xfrm>
            <a:off x="9067800" y="19812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155" name="Rectangle 154"/>
          <p:cNvSpPr/>
          <p:nvPr/>
        </p:nvSpPr>
        <p:spPr>
          <a:xfrm>
            <a:off x="0" y="6582489"/>
            <a:ext cx="2743200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/>
              <a:t>Fig 2.0: Project Architecture </a:t>
            </a:r>
          </a:p>
        </p:txBody>
      </p:sp>
      <p:sp>
        <p:nvSpPr>
          <p:cNvPr id="76" name="Oval 75"/>
          <p:cNvSpPr/>
          <p:nvPr/>
        </p:nvSpPr>
        <p:spPr>
          <a:xfrm>
            <a:off x="2895600" y="2514600"/>
            <a:ext cx="2009775" cy="3048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 smtClean="0">
                <a:solidFill>
                  <a:sysClr val="window" lastClr="FFFFFF"/>
                </a:solidFill>
                <a:latin typeface="Calibri"/>
              </a:rPr>
              <a:t>User Profile Id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3352800" y="3505200"/>
            <a:ext cx="1619250" cy="2286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 smtClean="0">
                <a:solidFill>
                  <a:sysClr val="window" lastClr="FFFFFF"/>
                </a:solidFill>
                <a:latin typeface="Calibri"/>
              </a:rPr>
              <a:t>Chat System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6629400" y="5595578"/>
            <a:ext cx="762000" cy="3048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03644" y="107603"/>
            <a:ext cx="4716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Architecture of Virtual Campus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Straight Arrow Connector 4"/>
          <p:cNvCxnSpPr>
            <a:stCxn id="50" idx="3"/>
            <a:endCxn id="51" idx="1"/>
          </p:cNvCxnSpPr>
          <p:nvPr/>
        </p:nvCxnSpPr>
        <p:spPr>
          <a:xfrm>
            <a:off x="3352800" y="2286000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1" idx="3"/>
            <a:endCxn id="131" idx="1"/>
          </p:cNvCxnSpPr>
          <p:nvPr/>
        </p:nvCxnSpPr>
        <p:spPr>
          <a:xfrm>
            <a:off x="5867400" y="22860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15000" y="5715000"/>
            <a:ext cx="53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248400" y="4648200"/>
            <a:ext cx="0" cy="1143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248400" y="466725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48400" y="5029199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248400" y="5344242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619876" y="4495801"/>
            <a:ext cx="1247774" cy="304799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Upload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6619876" y="4876800"/>
            <a:ext cx="1247774" cy="304799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Download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876800" y="6096000"/>
            <a:ext cx="990600" cy="21836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 smtClean="0">
                <a:solidFill>
                  <a:sysClr val="window" lastClr="FFFFFF"/>
                </a:solidFill>
                <a:latin typeface="Calibri"/>
              </a:rPr>
              <a:t>Virtual Box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667000" y="6248400"/>
            <a:ext cx="2238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6248400" y="57912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152400" y="5562600"/>
            <a:ext cx="2057400" cy="2286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ysClr val="window" lastClr="FFFFFF"/>
                </a:solidFill>
                <a:latin typeface="Calibri"/>
              </a:rPr>
              <a:t>Timeline Option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685800" y="5867400"/>
            <a:ext cx="1533525" cy="1905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 smtClean="0">
                <a:solidFill>
                  <a:sysClr val="window" lastClr="FFFFFF"/>
                </a:solidFill>
                <a:latin typeface="Calibri"/>
              </a:rPr>
              <a:t>Like System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2209800" y="5943600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2209800" y="5638800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107" name="Oval 106"/>
          <p:cNvSpPr/>
          <p:nvPr/>
        </p:nvSpPr>
        <p:spPr>
          <a:xfrm>
            <a:off x="2895600" y="5562600"/>
            <a:ext cx="2057400" cy="2286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ysClr val="window" lastClr="FFFFFF"/>
                </a:solidFill>
                <a:latin typeface="Calibri"/>
              </a:rPr>
              <a:t>Timeline Option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3429000" y="5867400"/>
            <a:ext cx="1533525" cy="1905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 smtClean="0">
                <a:solidFill>
                  <a:sysClr val="window" lastClr="FFFFFF"/>
                </a:solidFill>
                <a:latin typeface="Calibri"/>
              </a:rPr>
              <a:t>Like System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 flipH="1">
            <a:off x="4953000" y="5715000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4953000" y="5943600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5410200" y="53340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5715000" y="5715000"/>
            <a:ext cx="0" cy="381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5486400" y="4114800"/>
            <a:ext cx="2009775" cy="381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ysClr val="window" lastClr="FFFFFF"/>
                </a:solidFill>
                <a:latin typeface="Calibri"/>
              </a:rPr>
              <a:t>Add Social Connections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 flipH="1">
            <a:off x="7467600" y="4343400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TextBox 1023"/>
          <p:cNvSpPr txBox="1"/>
          <p:nvPr/>
        </p:nvSpPr>
        <p:spPr>
          <a:xfrm>
            <a:off x="281421" y="1205300"/>
            <a:ext cx="152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Registered  User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600200" y="1243939"/>
            <a:ext cx="7010400" cy="54616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095008" y="2057400"/>
            <a:ext cx="1981200" cy="304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71" name="Oval 70"/>
          <p:cNvSpPr/>
          <p:nvPr/>
        </p:nvSpPr>
        <p:spPr>
          <a:xfrm>
            <a:off x="4351317" y="4812475"/>
            <a:ext cx="1981200" cy="609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friend request</a:t>
            </a:r>
          </a:p>
        </p:txBody>
      </p:sp>
      <p:sp>
        <p:nvSpPr>
          <p:cNvPr id="72" name="Oval 71"/>
          <p:cNvSpPr/>
          <p:nvPr/>
        </p:nvSpPr>
        <p:spPr>
          <a:xfrm>
            <a:off x="4124696" y="1447800"/>
            <a:ext cx="1981200" cy="304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Registration</a:t>
            </a:r>
          </a:p>
        </p:txBody>
      </p:sp>
      <p:sp>
        <p:nvSpPr>
          <p:cNvPr id="73" name="Oval 72"/>
          <p:cNvSpPr/>
          <p:nvPr/>
        </p:nvSpPr>
        <p:spPr>
          <a:xfrm>
            <a:off x="6639296" y="2684816"/>
            <a:ext cx="1752600" cy="304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Profile</a:t>
            </a:r>
          </a:p>
        </p:txBody>
      </p:sp>
      <p:sp>
        <p:nvSpPr>
          <p:cNvPr id="74" name="Oval 73"/>
          <p:cNvSpPr/>
          <p:nvPr/>
        </p:nvSpPr>
        <p:spPr>
          <a:xfrm>
            <a:off x="6645234" y="5741228"/>
            <a:ext cx="1746662" cy="304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</a:t>
            </a:r>
          </a:p>
        </p:txBody>
      </p:sp>
      <p:sp>
        <p:nvSpPr>
          <p:cNvPr id="75" name="Oval 74"/>
          <p:cNvSpPr/>
          <p:nvPr/>
        </p:nvSpPr>
        <p:spPr>
          <a:xfrm>
            <a:off x="4277096" y="2677890"/>
            <a:ext cx="1981200" cy="304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status</a:t>
            </a:r>
          </a:p>
        </p:txBody>
      </p:sp>
      <p:sp>
        <p:nvSpPr>
          <p:cNvPr id="76" name="Oval 75"/>
          <p:cNvSpPr/>
          <p:nvPr/>
        </p:nvSpPr>
        <p:spPr>
          <a:xfrm>
            <a:off x="4431475" y="5665028"/>
            <a:ext cx="1981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 request</a:t>
            </a:r>
          </a:p>
        </p:txBody>
      </p:sp>
      <p:sp>
        <p:nvSpPr>
          <p:cNvPr id="77" name="Oval 76"/>
          <p:cNvSpPr/>
          <p:nvPr/>
        </p:nvSpPr>
        <p:spPr>
          <a:xfrm>
            <a:off x="1838696" y="2684816"/>
            <a:ext cx="1981200" cy="304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 update</a:t>
            </a:r>
          </a:p>
        </p:txBody>
      </p:sp>
      <p:sp>
        <p:nvSpPr>
          <p:cNvPr id="78" name="Oval 77"/>
          <p:cNvSpPr/>
          <p:nvPr/>
        </p:nvSpPr>
        <p:spPr>
          <a:xfrm>
            <a:off x="6400800" y="4964875"/>
            <a:ext cx="1981200" cy="304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Poke </a:t>
            </a:r>
          </a:p>
        </p:txBody>
      </p:sp>
      <p:sp>
        <p:nvSpPr>
          <p:cNvPr id="79" name="Oval 78"/>
          <p:cNvSpPr/>
          <p:nvPr/>
        </p:nvSpPr>
        <p:spPr>
          <a:xfrm>
            <a:off x="1795153" y="3900058"/>
            <a:ext cx="1981200" cy="533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Biography update</a:t>
            </a:r>
          </a:p>
        </p:txBody>
      </p:sp>
      <p:sp>
        <p:nvSpPr>
          <p:cNvPr id="80" name="Oval 79"/>
          <p:cNvSpPr/>
          <p:nvPr/>
        </p:nvSpPr>
        <p:spPr>
          <a:xfrm>
            <a:off x="1798122" y="4657106"/>
            <a:ext cx="1981200" cy="61553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profile picture</a:t>
            </a:r>
          </a:p>
        </p:txBody>
      </p:sp>
      <p:sp>
        <p:nvSpPr>
          <p:cNvPr id="81" name="Oval 80"/>
          <p:cNvSpPr/>
          <p:nvPr/>
        </p:nvSpPr>
        <p:spPr>
          <a:xfrm>
            <a:off x="1798122" y="3222173"/>
            <a:ext cx="1981200" cy="304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 photo </a:t>
            </a:r>
          </a:p>
        </p:txBody>
      </p:sp>
      <p:sp>
        <p:nvSpPr>
          <p:cNvPr id="82" name="Oval 81"/>
          <p:cNvSpPr/>
          <p:nvPr/>
        </p:nvSpPr>
        <p:spPr>
          <a:xfrm>
            <a:off x="4353296" y="3276600"/>
            <a:ext cx="1981200" cy="73132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important post</a:t>
            </a:r>
          </a:p>
        </p:txBody>
      </p:sp>
      <p:sp>
        <p:nvSpPr>
          <p:cNvPr id="83" name="Oval 82"/>
          <p:cNvSpPr/>
          <p:nvPr/>
        </p:nvSpPr>
        <p:spPr>
          <a:xfrm>
            <a:off x="4353296" y="4242958"/>
            <a:ext cx="1981200" cy="304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comments</a:t>
            </a:r>
          </a:p>
        </p:txBody>
      </p:sp>
      <p:sp>
        <p:nvSpPr>
          <p:cNvPr id="84" name="Oval 83"/>
          <p:cNvSpPr/>
          <p:nvPr/>
        </p:nvSpPr>
        <p:spPr>
          <a:xfrm>
            <a:off x="6410696" y="3938158"/>
            <a:ext cx="1981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friends</a:t>
            </a:r>
          </a:p>
        </p:txBody>
      </p:sp>
      <p:sp>
        <p:nvSpPr>
          <p:cNvPr id="85" name="Oval 84"/>
          <p:cNvSpPr/>
          <p:nvPr/>
        </p:nvSpPr>
        <p:spPr>
          <a:xfrm>
            <a:off x="1981200" y="5624949"/>
            <a:ext cx="1981200" cy="53735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friend request</a:t>
            </a:r>
          </a:p>
        </p:txBody>
      </p:sp>
      <p:cxnSp>
        <p:nvCxnSpPr>
          <p:cNvPr id="89" name="Straight Arrow Connector 88"/>
          <p:cNvCxnSpPr>
            <a:stCxn id="70" idx="4"/>
          </p:cNvCxnSpPr>
          <p:nvPr/>
        </p:nvCxnSpPr>
        <p:spPr>
          <a:xfrm>
            <a:off x="5085608" y="2362200"/>
            <a:ext cx="0" cy="31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5238998" y="2989616"/>
            <a:ext cx="0" cy="31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cxnSpLocks/>
          </p:cNvCxnSpPr>
          <p:nvPr/>
        </p:nvCxnSpPr>
        <p:spPr>
          <a:xfrm>
            <a:off x="5288479" y="3962901"/>
            <a:ext cx="0" cy="31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cxnSpLocks/>
          </p:cNvCxnSpPr>
          <p:nvPr/>
        </p:nvCxnSpPr>
        <p:spPr>
          <a:xfrm>
            <a:off x="5363689" y="4547758"/>
            <a:ext cx="0" cy="31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cxnSpLocks/>
          </p:cNvCxnSpPr>
          <p:nvPr/>
        </p:nvCxnSpPr>
        <p:spPr>
          <a:xfrm>
            <a:off x="5422075" y="5425538"/>
            <a:ext cx="0" cy="31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cxnSpLocks/>
          </p:cNvCxnSpPr>
          <p:nvPr/>
        </p:nvCxnSpPr>
        <p:spPr>
          <a:xfrm>
            <a:off x="7210796" y="2837216"/>
            <a:ext cx="38100" cy="10628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cxnSpLocks/>
            <a:stCxn id="75" idx="6"/>
            <a:endCxn id="73" idx="2"/>
          </p:cNvCxnSpPr>
          <p:nvPr/>
        </p:nvCxnSpPr>
        <p:spPr>
          <a:xfrm>
            <a:off x="6258296" y="2830290"/>
            <a:ext cx="381000" cy="69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cxnSpLocks/>
            <a:stCxn id="70" idx="6"/>
            <a:endCxn id="73" idx="1"/>
          </p:cNvCxnSpPr>
          <p:nvPr/>
        </p:nvCxnSpPr>
        <p:spPr>
          <a:xfrm>
            <a:off x="6076208" y="2209800"/>
            <a:ext cx="819750" cy="51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cxnSpLocks/>
          </p:cNvCxnSpPr>
          <p:nvPr/>
        </p:nvCxnSpPr>
        <p:spPr>
          <a:xfrm>
            <a:off x="5115296" y="1752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cxnSpLocks/>
          </p:cNvCxnSpPr>
          <p:nvPr/>
        </p:nvCxnSpPr>
        <p:spPr>
          <a:xfrm>
            <a:off x="2676896" y="2982690"/>
            <a:ext cx="0" cy="239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cxnSpLocks/>
          </p:cNvCxnSpPr>
          <p:nvPr/>
        </p:nvCxnSpPr>
        <p:spPr>
          <a:xfrm>
            <a:off x="2524496" y="3526973"/>
            <a:ext cx="0" cy="373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cxnSpLocks/>
          </p:cNvCxnSpPr>
          <p:nvPr/>
        </p:nvCxnSpPr>
        <p:spPr>
          <a:xfrm>
            <a:off x="2524496" y="4433458"/>
            <a:ext cx="0" cy="272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cxnSpLocks/>
            <a:stCxn id="80" idx="4"/>
          </p:cNvCxnSpPr>
          <p:nvPr/>
        </p:nvCxnSpPr>
        <p:spPr>
          <a:xfrm flipH="1">
            <a:off x="2785753" y="5272644"/>
            <a:ext cx="2969" cy="468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cxnSpLocks/>
            <a:stCxn id="85" idx="6"/>
            <a:endCxn id="76" idx="2"/>
          </p:cNvCxnSpPr>
          <p:nvPr/>
        </p:nvCxnSpPr>
        <p:spPr>
          <a:xfrm>
            <a:off x="3962400" y="5893628"/>
            <a:ext cx="4690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cxnSpLocks/>
            <a:stCxn id="76" idx="6"/>
            <a:endCxn id="74" idx="2"/>
          </p:cNvCxnSpPr>
          <p:nvPr/>
        </p:nvCxnSpPr>
        <p:spPr>
          <a:xfrm>
            <a:off x="6412675" y="5893628"/>
            <a:ext cx="2325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cxnSpLocks/>
            <a:stCxn id="74" idx="0"/>
          </p:cNvCxnSpPr>
          <p:nvPr/>
        </p:nvCxnSpPr>
        <p:spPr>
          <a:xfrm flipV="1">
            <a:off x="7518565" y="5269676"/>
            <a:ext cx="111331" cy="471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cxnSpLocks/>
          </p:cNvCxnSpPr>
          <p:nvPr/>
        </p:nvCxnSpPr>
        <p:spPr>
          <a:xfrm flipV="1">
            <a:off x="7525121" y="4395358"/>
            <a:ext cx="0" cy="569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7162800" y="6546862"/>
            <a:ext cx="2743200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Fig 3.0: Use case diagram</a:t>
            </a:r>
          </a:p>
        </p:txBody>
      </p:sp>
      <p:pic>
        <p:nvPicPr>
          <p:cNvPr id="65" name="Graphic 64" descr="Man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7096" y="1482299"/>
            <a:ext cx="914400" cy="914400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8589725" y="1285443"/>
            <a:ext cx="1686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Unregistered  User</a:t>
            </a:r>
          </a:p>
        </p:txBody>
      </p:sp>
      <p:pic>
        <p:nvPicPr>
          <p:cNvPr id="111" name="Graphic 110" descr="Man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782792" y="1541186"/>
            <a:ext cx="914400" cy="914400"/>
          </a:xfrm>
          <a:prstGeom prst="rect">
            <a:avLst/>
          </a:prstGeom>
        </p:spPr>
      </p:pic>
      <p:cxnSp>
        <p:nvCxnSpPr>
          <p:cNvPr id="69" name="Straight Arrow Connector 68"/>
          <p:cNvCxnSpPr>
            <a:endCxn id="72" idx="6"/>
          </p:cNvCxnSpPr>
          <p:nvPr/>
        </p:nvCxnSpPr>
        <p:spPr>
          <a:xfrm flipH="1" flipV="1">
            <a:off x="6105896" y="1600200"/>
            <a:ext cx="2961904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70" idx="2"/>
          </p:cNvCxnSpPr>
          <p:nvPr/>
        </p:nvCxnSpPr>
        <p:spPr>
          <a:xfrm>
            <a:off x="990600" y="1811770"/>
            <a:ext cx="3104408" cy="398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4623664" y="6321137"/>
            <a:ext cx="1746662" cy="304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cxnSp>
        <p:nvCxnSpPr>
          <p:cNvPr id="126" name="Straight Arrow Connector 125"/>
          <p:cNvCxnSpPr>
            <a:cxnSpLocks/>
          </p:cNvCxnSpPr>
          <p:nvPr/>
        </p:nvCxnSpPr>
        <p:spPr>
          <a:xfrm>
            <a:off x="5484921" y="6057902"/>
            <a:ext cx="0" cy="31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85" idx="4"/>
          </p:cNvCxnSpPr>
          <p:nvPr/>
        </p:nvCxnSpPr>
        <p:spPr>
          <a:xfrm>
            <a:off x="2971800" y="6162307"/>
            <a:ext cx="1810493" cy="31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74" idx="4"/>
            <a:endCxn id="125" idx="6"/>
          </p:cNvCxnSpPr>
          <p:nvPr/>
        </p:nvCxnSpPr>
        <p:spPr>
          <a:xfrm flipH="1">
            <a:off x="6370326" y="6046028"/>
            <a:ext cx="1148239" cy="42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/>
          <p:cNvCxnSpPr/>
          <p:nvPr/>
        </p:nvCxnSpPr>
        <p:spPr>
          <a:xfrm flipH="1">
            <a:off x="3657600" y="2209800"/>
            <a:ext cx="619496" cy="519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779809" y="268425"/>
            <a:ext cx="51161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Use Case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79235921"/>
              </p:ext>
            </p:extLst>
          </p:nvPr>
        </p:nvGraphicFramePr>
        <p:xfrm>
          <a:off x="685800" y="762000"/>
          <a:ext cx="1447800" cy="18288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user_from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user_to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chat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3037847"/>
              </p:ext>
            </p:extLst>
          </p:nvPr>
        </p:nvGraphicFramePr>
        <p:xfrm>
          <a:off x="2514600" y="762000"/>
          <a:ext cx="1638300" cy="27051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PK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date_added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user_posated_to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status_pic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98808729"/>
              </p:ext>
            </p:extLst>
          </p:nvPr>
        </p:nvGraphicFramePr>
        <p:xfrm>
          <a:off x="2603786" y="3602356"/>
          <a:ext cx="1532964" cy="156972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680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49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friend_request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user_from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user_to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53428902"/>
              </p:ext>
            </p:extLst>
          </p:nvPr>
        </p:nvGraphicFramePr>
        <p:xfrm>
          <a:off x="549138" y="3202306"/>
          <a:ext cx="1447800" cy="172212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3335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user_comments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comments_user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44046424"/>
              </p:ext>
            </p:extLst>
          </p:nvPr>
        </p:nvGraphicFramePr>
        <p:xfrm>
          <a:off x="4572000" y="762000"/>
          <a:ext cx="1618130" cy="33528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71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user_from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sign_up_date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profile_picture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friend_array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1" name="Flowchart: Decision 10"/>
          <p:cNvSpPr/>
          <p:nvPr/>
        </p:nvSpPr>
        <p:spPr>
          <a:xfrm>
            <a:off x="260074" y="2962275"/>
            <a:ext cx="241851" cy="228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81000" y="16002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81000" y="1600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</p:cNvCxnSpPr>
          <p:nvPr/>
        </p:nvCxnSpPr>
        <p:spPr>
          <a:xfrm>
            <a:off x="381000" y="2667000"/>
            <a:ext cx="0" cy="27432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81000" y="541020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67749726"/>
              </p:ext>
            </p:extLst>
          </p:nvPr>
        </p:nvGraphicFramePr>
        <p:xfrm>
          <a:off x="7010400" y="767715"/>
          <a:ext cx="1447800" cy="17678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user_from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user_to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Message_body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62224061"/>
              </p:ext>
            </p:extLst>
          </p:nvPr>
        </p:nvGraphicFramePr>
        <p:xfrm>
          <a:off x="7001434" y="3503295"/>
          <a:ext cx="1447800" cy="118872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like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PK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post_id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like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10" name="Elbow Connector 9"/>
          <p:cNvCxnSpPr/>
          <p:nvPr/>
        </p:nvCxnSpPr>
        <p:spPr>
          <a:xfrm rot="5400000">
            <a:off x="621030" y="2221230"/>
            <a:ext cx="3063240" cy="419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62200" y="11430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172200" y="1495426"/>
            <a:ext cx="838200" cy="63817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cxnSpLocks/>
          </p:cNvCxnSpPr>
          <p:nvPr/>
        </p:nvCxnSpPr>
        <p:spPr>
          <a:xfrm rot="10800000" flipV="1">
            <a:off x="3962401" y="2133600"/>
            <a:ext cx="2642151" cy="2380435"/>
          </a:xfrm>
          <a:prstGeom prst="bentConnector3">
            <a:avLst>
              <a:gd name="adj1" fmla="val -2994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Flowchart: Decision 58"/>
          <p:cNvSpPr/>
          <p:nvPr/>
        </p:nvSpPr>
        <p:spPr>
          <a:xfrm>
            <a:off x="2241274" y="2446020"/>
            <a:ext cx="241851" cy="228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Decision 59"/>
          <p:cNvSpPr/>
          <p:nvPr/>
        </p:nvSpPr>
        <p:spPr>
          <a:xfrm>
            <a:off x="6575977" y="2724150"/>
            <a:ext cx="241851" cy="228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Decision 60"/>
          <p:cNvSpPr/>
          <p:nvPr/>
        </p:nvSpPr>
        <p:spPr>
          <a:xfrm>
            <a:off x="6715953" y="4772022"/>
            <a:ext cx="241851" cy="228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953000" y="6400800"/>
            <a:ext cx="2743200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Fig 4.0: Database Design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267200" y="2133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238942" y="0"/>
            <a:ext cx="2666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Design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267200" y="2133600"/>
            <a:ext cx="0" cy="2418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43137612"/>
              </p:ext>
            </p:extLst>
          </p:nvPr>
        </p:nvGraphicFramePr>
        <p:xfrm>
          <a:off x="7048501" y="4831080"/>
          <a:ext cx="1447800" cy="118872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unlike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PK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post_id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unlike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V="1">
            <a:off x="4267200" y="4552137"/>
            <a:ext cx="0" cy="85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flipV="1">
            <a:off x="4114800" y="594202"/>
            <a:ext cx="3048000" cy="701198"/>
          </a:xfrm>
          <a:prstGeom prst="bentConnector3">
            <a:avLst>
              <a:gd name="adj1" fmla="val 53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6063033" y="1704310"/>
            <a:ext cx="3738857" cy="1539322"/>
          </a:xfrm>
          <a:prstGeom prst="bentConnector3">
            <a:avLst>
              <a:gd name="adj1" fmla="val 3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8397322" y="4200929"/>
            <a:ext cx="30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817828" y="4191000"/>
            <a:ext cx="192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16200000" flipH="1">
            <a:off x="6299955" y="4737854"/>
            <a:ext cx="1285470" cy="211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Decision 68"/>
          <p:cNvSpPr/>
          <p:nvPr/>
        </p:nvSpPr>
        <p:spPr>
          <a:xfrm>
            <a:off x="8581197" y="2552700"/>
            <a:ext cx="241851" cy="228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Rectangle 566"/>
          <p:cNvSpPr/>
          <p:nvPr/>
        </p:nvSpPr>
        <p:spPr>
          <a:xfrm>
            <a:off x="2895600" y="1200150"/>
            <a:ext cx="1371600" cy="228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sz="1400" dirty="0"/>
              <a:t>omments</a:t>
            </a:r>
          </a:p>
        </p:txBody>
      </p:sp>
      <p:sp>
        <p:nvSpPr>
          <p:cNvPr id="568" name="Rectangle 567"/>
          <p:cNvSpPr/>
          <p:nvPr/>
        </p:nvSpPr>
        <p:spPr>
          <a:xfrm>
            <a:off x="5029200" y="1200150"/>
            <a:ext cx="1676400" cy="2095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friend_request</a:t>
            </a:r>
            <a:endParaRPr lang="en-US" sz="1400" dirty="0"/>
          </a:p>
        </p:txBody>
      </p:sp>
      <p:sp>
        <p:nvSpPr>
          <p:cNvPr id="569" name="Rectangle 568"/>
          <p:cNvSpPr/>
          <p:nvPr/>
        </p:nvSpPr>
        <p:spPr>
          <a:xfrm>
            <a:off x="7239000" y="1181100"/>
            <a:ext cx="1371600" cy="228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  <a:endParaRPr lang="en-US" sz="1400" dirty="0"/>
          </a:p>
        </p:txBody>
      </p:sp>
      <p:sp>
        <p:nvSpPr>
          <p:cNvPr id="570" name="Rectangle 569"/>
          <p:cNvSpPr/>
          <p:nvPr/>
        </p:nvSpPr>
        <p:spPr>
          <a:xfrm>
            <a:off x="3886200" y="3390900"/>
            <a:ext cx="1371600" cy="228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posts</a:t>
            </a:r>
            <a:r>
              <a:rPr lang="en-US" sz="1400" dirty="0"/>
              <a:t> </a:t>
            </a:r>
          </a:p>
        </p:txBody>
      </p:sp>
      <p:cxnSp>
        <p:nvCxnSpPr>
          <p:cNvPr id="573" name="Straight Connector 572"/>
          <p:cNvCxnSpPr/>
          <p:nvPr/>
        </p:nvCxnSpPr>
        <p:spPr>
          <a:xfrm>
            <a:off x="1828800" y="1409700"/>
            <a:ext cx="0" cy="1866900"/>
          </a:xfrm>
          <a:prstGeom prst="lin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74" name="Straight Arrow Connector 573"/>
          <p:cNvCxnSpPr/>
          <p:nvPr/>
        </p:nvCxnSpPr>
        <p:spPr>
          <a:xfrm flipH="1">
            <a:off x="1447800" y="165735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75" name="Straight Arrow Connector 574"/>
          <p:cNvCxnSpPr>
            <a:endCxn id="598" idx="6"/>
          </p:cNvCxnSpPr>
          <p:nvPr/>
        </p:nvCxnSpPr>
        <p:spPr>
          <a:xfrm flipH="1">
            <a:off x="1600200" y="19431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78" name="Straight Arrow Connector 577"/>
          <p:cNvCxnSpPr/>
          <p:nvPr/>
        </p:nvCxnSpPr>
        <p:spPr>
          <a:xfrm flipH="1">
            <a:off x="1447800" y="27813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79" name="Straight Connector 578"/>
          <p:cNvCxnSpPr/>
          <p:nvPr/>
        </p:nvCxnSpPr>
        <p:spPr>
          <a:xfrm flipH="1">
            <a:off x="3810000" y="1428750"/>
            <a:ext cx="3" cy="1581150"/>
          </a:xfrm>
          <a:prstGeom prst="lin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80" name="Straight Arrow Connector 579"/>
          <p:cNvCxnSpPr/>
          <p:nvPr/>
        </p:nvCxnSpPr>
        <p:spPr>
          <a:xfrm flipH="1">
            <a:off x="3429000" y="165735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81" name="Straight Arrow Connector 580"/>
          <p:cNvCxnSpPr/>
          <p:nvPr/>
        </p:nvCxnSpPr>
        <p:spPr>
          <a:xfrm flipH="1">
            <a:off x="3429000" y="20955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82" name="Straight Arrow Connector 581"/>
          <p:cNvCxnSpPr/>
          <p:nvPr/>
        </p:nvCxnSpPr>
        <p:spPr>
          <a:xfrm flipH="1">
            <a:off x="3429000" y="24765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84" name="Straight Arrow Connector 583"/>
          <p:cNvCxnSpPr/>
          <p:nvPr/>
        </p:nvCxnSpPr>
        <p:spPr>
          <a:xfrm flipH="1">
            <a:off x="3429000" y="30099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85" name="Straight Connector 584"/>
          <p:cNvCxnSpPr/>
          <p:nvPr/>
        </p:nvCxnSpPr>
        <p:spPr>
          <a:xfrm flipH="1">
            <a:off x="5638800" y="1409700"/>
            <a:ext cx="4762" cy="1828800"/>
          </a:xfrm>
          <a:prstGeom prst="lin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86" name="Straight Arrow Connector 585"/>
          <p:cNvCxnSpPr/>
          <p:nvPr/>
        </p:nvCxnSpPr>
        <p:spPr>
          <a:xfrm flipH="1">
            <a:off x="5334000" y="16383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87" name="Straight Arrow Connector 586"/>
          <p:cNvCxnSpPr/>
          <p:nvPr/>
        </p:nvCxnSpPr>
        <p:spPr>
          <a:xfrm flipH="1">
            <a:off x="5334000" y="20193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89" name="Straight Arrow Connector 588"/>
          <p:cNvCxnSpPr/>
          <p:nvPr/>
        </p:nvCxnSpPr>
        <p:spPr>
          <a:xfrm flipH="1">
            <a:off x="5410200" y="2705100"/>
            <a:ext cx="209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92" name="Straight Arrow Connector 591"/>
          <p:cNvCxnSpPr/>
          <p:nvPr/>
        </p:nvCxnSpPr>
        <p:spPr>
          <a:xfrm flipH="1">
            <a:off x="7696200" y="15621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93" name="Straight Arrow Connector 592"/>
          <p:cNvCxnSpPr/>
          <p:nvPr/>
        </p:nvCxnSpPr>
        <p:spPr>
          <a:xfrm flipH="1">
            <a:off x="7696200" y="18669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94" name="Straight Arrow Connector 593"/>
          <p:cNvCxnSpPr/>
          <p:nvPr/>
        </p:nvCxnSpPr>
        <p:spPr>
          <a:xfrm flipH="1">
            <a:off x="7696200" y="20955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95" name="Straight Arrow Connector 594"/>
          <p:cNvCxnSpPr/>
          <p:nvPr/>
        </p:nvCxnSpPr>
        <p:spPr>
          <a:xfrm flipH="1">
            <a:off x="7696200" y="23241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96" name="Straight Arrow Connector 595"/>
          <p:cNvCxnSpPr/>
          <p:nvPr/>
        </p:nvCxnSpPr>
        <p:spPr>
          <a:xfrm flipH="1">
            <a:off x="7696200" y="26289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597" name="Oval 596"/>
          <p:cNvSpPr/>
          <p:nvPr/>
        </p:nvSpPr>
        <p:spPr>
          <a:xfrm>
            <a:off x="626993" y="1543050"/>
            <a:ext cx="8382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id</a:t>
            </a:r>
          </a:p>
        </p:txBody>
      </p:sp>
      <p:sp>
        <p:nvSpPr>
          <p:cNvPr id="598" name="Oval 597"/>
          <p:cNvSpPr/>
          <p:nvPr/>
        </p:nvSpPr>
        <p:spPr>
          <a:xfrm>
            <a:off x="0" y="1790700"/>
            <a:ext cx="1600200" cy="304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sz="1400" dirty="0"/>
              <a:t>hat_from</a:t>
            </a:r>
          </a:p>
        </p:txBody>
      </p:sp>
      <p:sp>
        <p:nvSpPr>
          <p:cNvPr id="600" name="Oval 599"/>
          <p:cNvSpPr/>
          <p:nvPr/>
        </p:nvSpPr>
        <p:spPr>
          <a:xfrm>
            <a:off x="0" y="2171700"/>
            <a:ext cx="1524000" cy="304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sz="1400" dirty="0"/>
              <a:t>hat_to</a:t>
            </a:r>
          </a:p>
        </p:txBody>
      </p:sp>
      <p:sp>
        <p:nvSpPr>
          <p:cNvPr id="601" name="Oval 600"/>
          <p:cNvSpPr/>
          <p:nvPr/>
        </p:nvSpPr>
        <p:spPr>
          <a:xfrm>
            <a:off x="0" y="2628900"/>
            <a:ext cx="1447800" cy="304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message</a:t>
            </a:r>
          </a:p>
        </p:txBody>
      </p:sp>
      <p:sp>
        <p:nvSpPr>
          <p:cNvPr id="604" name="Oval 603"/>
          <p:cNvSpPr/>
          <p:nvPr/>
        </p:nvSpPr>
        <p:spPr>
          <a:xfrm>
            <a:off x="1828801" y="2238374"/>
            <a:ext cx="1600200" cy="46672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sz="1400" dirty="0"/>
              <a:t>ser_comments</a:t>
            </a:r>
          </a:p>
        </p:txBody>
      </p:sp>
      <p:sp>
        <p:nvSpPr>
          <p:cNvPr id="606" name="Oval 605"/>
          <p:cNvSpPr/>
          <p:nvPr/>
        </p:nvSpPr>
        <p:spPr>
          <a:xfrm>
            <a:off x="1828800" y="2809874"/>
            <a:ext cx="1628775" cy="42862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comments_user</a:t>
            </a:r>
            <a:endParaRPr lang="en-US" sz="1400" dirty="0"/>
          </a:p>
        </p:txBody>
      </p:sp>
      <p:sp>
        <p:nvSpPr>
          <p:cNvPr id="609" name="Oval 608"/>
          <p:cNvSpPr/>
          <p:nvPr/>
        </p:nvSpPr>
        <p:spPr>
          <a:xfrm>
            <a:off x="4273317" y="1557130"/>
            <a:ext cx="104775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  <a:endParaRPr lang="en-US" sz="1400" dirty="0"/>
          </a:p>
        </p:txBody>
      </p:sp>
      <p:sp>
        <p:nvSpPr>
          <p:cNvPr id="612" name="Oval 611"/>
          <p:cNvSpPr/>
          <p:nvPr/>
        </p:nvSpPr>
        <p:spPr>
          <a:xfrm>
            <a:off x="3733800" y="2552700"/>
            <a:ext cx="1685925" cy="26773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user_to</a:t>
            </a:r>
            <a:endParaRPr lang="en-US" sz="1400" dirty="0"/>
          </a:p>
        </p:txBody>
      </p:sp>
      <p:sp>
        <p:nvSpPr>
          <p:cNvPr id="614" name="Oval 613"/>
          <p:cNvSpPr/>
          <p:nvPr/>
        </p:nvSpPr>
        <p:spPr>
          <a:xfrm>
            <a:off x="6477000" y="1485900"/>
            <a:ext cx="1214438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  <a:endParaRPr lang="en-US" sz="1400" dirty="0"/>
          </a:p>
        </p:txBody>
      </p:sp>
      <p:sp>
        <p:nvSpPr>
          <p:cNvPr id="615" name="Oval 614"/>
          <p:cNvSpPr/>
          <p:nvPr/>
        </p:nvSpPr>
        <p:spPr>
          <a:xfrm>
            <a:off x="6629400" y="1790700"/>
            <a:ext cx="104775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fname</a:t>
            </a:r>
            <a:endParaRPr lang="en-US" sz="1400" dirty="0"/>
          </a:p>
        </p:txBody>
      </p:sp>
      <p:sp>
        <p:nvSpPr>
          <p:cNvPr id="616" name="Oval 615"/>
          <p:cNvSpPr/>
          <p:nvPr/>
        </p:nvSpPr>
        <p:spPr>
          <a:xfrm>
            <a:off x="6324600" y="2019300"/>
            <a:ext cx="1371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lname</a:t>
            </a:r>
            <a:endParaRPr lang="en-US" sz="1400" dirty="0"/>
          </a:p>
        </p:txBody>
      </p:sp>
      <p:sp>
        <p:nvSpPr>
          <p:cNvPr id="617" name="Oval 616"/>
          <p:cNvSpPr/>
          <p:nvPr/>
        </p:nvSpPr>
        <p:spPr>
          <a:xfrm>
            <a:off x="6172200" y="2247900"/>
            <a:ext cx="1514475" cy="2586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  <a:endParaRPr lang="en-US" sz="1400" dirty="0"/>
          </a:p>
        </p:txBody>
      </p:sp>
      <p:sp>
        <p:nvSpPr>
          <p:cNvPr id="618" name="Oval 617"/>
          <p:cNvSpPr/>
          <p:nvPr/>
        </p:nvSpPr>
        <p:spPr>
          <a:xfrm>
            <a:off x="6019800" y="2552700"/>
            <a:ext cx="1643063" cy="25821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  <a:endParaRPr lang="en-US" sz="1400" dirty="0"/>
          </a:p>
        </p:txBody>
      </p:sp>
      <p:cxnSp>
        <p:nvCxnSpPr>
          <p:cNvPr id="621" name="Straight Arrow Connector 620"/>
          <p:cNvCxnSpPr/>
          <p:nvPr/>
        </p:nvCxnSpPr>
        <p:spPr>
          <a:xfrm>
            <a:off x="4267200" y="1314450"/>
            <a:ext cx="762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622" name="Diamond 621"/>
          <p:cNvSpPr/>
          <p:nvPr/>
        </p:nvSpPr>
        <p:spPr>
          <a:xfrm>
            <a:off x="4476750" y="1200150"/>
            <a:ext cx="342900" cy="228600"/>
          </a:xfrm>
          <a:prstGeom prst="diamon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631" name="Straight Arrow Connector 630"/>
          <p:cNvCxnSpPr/>
          <p:nvPr/>
        </p:nvCxnSpPr>
        <p:spPr>
          <a:xfrm flipH="1">
            <a:off x="3228975" y="5570261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632" name="Oval 631"/>
          <p:cNvSpPr/>
          <p:nvPr/>
        </p:nvSpPr>
        <p:spPr>
          <a:xfrm>
            <a:off x="3352800" y="3771900"/>
            <a:ext cx="139065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  <a:endParaRPr lang="en-US" sz="1400" dirty="0"/>
          </a:p>
        </p:txBody>
      </p:sp>
      <p:sp>
        <p:nvSpPr>
          <p:cNvPr id="633" name="Oval 632"/>
          <p:cNvSpPr/>
          <p:nvPr/>
        </p:nvSpPr>
        <p:spPr>
          <a:xfrm>
            <a:off x="3657600" y="4076700"/>
            <a:ext cx="104775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  <a:endParaRPr lang="en-US" sz="1400" dirty="0"/>
          </a:p>
        </p:txBody>
      </p:sp>
      <p:sp>
        <p:nvSpPr>
          <p:cNvPr id="634" name="Oval 633"/>
          <p:cNvSpPr/>
          <p:nvPr/>
        </p:nvSpPr>
        <p:spPr>
          <a:xfrm>
            <a:off x="2819400" y="4381500"/>
            <a:ext cx="1905000" cy="304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date_added</a:t>
            </a:r>
            <a:endParaRPr lang="en-US" sz="1400" dirty="0"/>
          </a:p>
        </p:txBody>
      </p:sp>
      <p:sp>
        <p:nvSpPr>
          <p:cNvPr id="636" name="Oval 635"/>
          <p:cNvSpPr/>
          <p:nvPr/>
        </p:nvSpPr>
        <p:spPr>
          <a:xfrm>
            <a:off x="2819400" y="5372100"/>
            <a:ext cx="1919287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status_pic</a:t>
            </a:r>
            <a:endParaRPr lang="en-US" sz="1400" dirty="0"/>
          </a:p>
        </p:txBody>
      </p:sp>
      <p:cxnSp>
        <p:nvCxnSpPr>
          <p:cNvPr id="645" name="Straight Arrow Connector 644"/>
          <p:cNvCxnSpPr/>
          <p:nvPr/>
        </p:nvCxnSpPr>
        <p:spPr>
          <a:xfrm flipH="1">
            <a:off x="7696200" y="41529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646" name="Straight Arrow Connector 645"/>
          <p:cNvCxnSpPr/>
          <p:nvPr/>
        </p:nvCxnSpPr>
        <p:spPr>
          <a:xfrm flipH="1">
            <a:off x="7696200" y="45339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647" name="Straight Arrow Connector 646"/>
          <p:cNvCxnSpPr/>
          <p:nvPr/>
        </p:nvCxnSpPr>
        <p:spPr>
          <a:xfrm flipH="1">
            <a:off x="7696200" y="48387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649" name="Oval 648"/>
          <p:cNvSpPr/>
          <p:nvPr/>
        </p:nvSpPr>
        <p:spPr>
          <a:xfrm>
            <a:off x="6324600" y="4762500"/>
            <a:ext cx="1352550" cy="19210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</a:t>
            </a:r>
            <a:endParaRPr lang="en-US" sz="1400" dirty="0"/>
          </a:p>
        </p:txBody>
      </p:sp>
      <p:sp>
        <p:nvSpPr>
          <p:cNvPr id="650" name="Oval 649"/>
          <p:cNvSpPr/>
          <p:nvPr/>
        </p:nvSpPr>
        <p:spPr>
          <a:xfrm>
            <a:off x="6096000" y="4991100"/>
            <a:ext cx="1504744" cy="2522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</a:t>
            </a:r>
            <a:endParaRPr lang="en-US" sz="1400" dirty="0"/>
          </a:p>
        </p:txBody>
      </p:sp>
      <p:cxnSp>
        <p:nvCxnSpPr>
          <p:cNvPr id="655" name="Straight Arrow Connector 654"/>
          <p:cNvCxnSpPr/>
          <p:nvPr/>
        </p:nvCxnSpPr>
        <p:spPr>
          <a:xfrm flipH="1">
            <a:off x="7696200" y="28575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656" name="Oval 655"/>
          <p:cNvSpPr/>
          <p:nvPr/>
        </p:nvSpPr>
        <p:spPr>
          <a:xfrm>
            <a:off x="6248400" y="2781300"/>
            <a:ext cx="142875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  <a:endParaRPr lang="en-US" sz="1400" dirty="0"/>
          </a:p>
        </p:txBody>
      </p:sp>
      <p:cxnSp>
        <p:nvCxnSpPr>
          <p:cNvPr id="657" name="Straight Arrow Connector 656"/>
          <p:cNvCxnSpPr/>
          <p:nvPr/>
        </p:nvCxnSpPr>
        <p:spPr>
          <a:xfrm flipH="1">
            <a:off x="7696200" y="31623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658" name="Oval 657"/>
          <p:cNvSpPr/>
          <p:nvPr/>
        </p:nvSpPr>
        <p:spPr>
          <a:xfrm>
            <a:off x="6248400" y="3086100"/>
            <a:ext cx="142875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  <a:endParaRPr lang="en-US" sz="1400" dirty="0"/>
          </a:p>
        </p:txBody>
      </p:sp>
      <p:cxnSp>
        <p:nvCxnSpPr>
          <p:cNvPr id="659" name="Straight Arrow Connector 658"/>
          <p:cNvCxnSpPr/>
          <p:nvPr/>
        </p:nvCxnSpPr>
        <p:spPr>
          <a:xfrm flipH="1">
            <a:off x="7696200" y="34671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662" name="Oval 661"/>
          <p:cNvSpPr/>
          <p:nvPr/>
        </p:nvSpPr>
        <p:spPr>
          <a:xfrm>
            <a:off x="2667000" y="5676900"/>
            <a:ext cx="20574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importance</a:t>
            </a:r>
            <a:endParaRPr lang="en-US" sz="1400" dirty="0"/>
          </a:p>
        </p:txBody>
      </p:sp>
      <p:cxnSp>
        <p:nvCxnSpPr>
          <p:cNvPr id="663" name="Straight Arrow Connector 662"/>
          <p:cNvCxnSpPr/>
          <p:nvPr/>
        </p:nvCxnSpPr>
        <p:spPr>
          <a:xfrm flipH="1">
            <a:off x="7696200" y="5143500"/>
            <a:ext cx="3500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664" name="Oval 663"/>
          <p:cNvSpPr/>
          <p:nvPr/>
        </p:nvSpPr>
        <p:spPr>
          <a:xfrm>
            <a:off x="5562600" y="5295900"/>
            <a:ext cx="2115171" cy="31142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</a:t>
            </a:r>
            <a:endParaRPr lang="en-US" sz="1400" dirty="0"/>
          </a:p>
        </p:txBody>
      </p:sp>
      <p:sp>
        <p:nvSpPr>
          <p:cNvPr id="667" name="Flowchart: Decision 666"/>
          <p:cNvSpPr/>
          <p:nvPr/>
        </p:nvSpPr>
        <p:spPr>
          <a:xfrm>
            <a:off x="5410200" y="3162300"/>
            <a:ext cx="428625" cy="376238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0" name="Diamond 669"/>
          <p:cNvSpPr/>
          <p:nvPr/>
        </p:nvSpPr>
        <p:spPr>
          <a:xfrm>
            <a:off x="6705600" y="1200150"/>
            <a:ext cx="342900" cy="228600"/>
          </a:xfrm>
          <a:prstGeom prst="diamon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671" name="Straight Arrow Connector 670"/>
          <p:cNvCxnSpPr>
            <a:endCxn id="569" idx="1"/>
          </p:cNvCxnSpPr>
          <p:nvPr/>
        </p:nvCxnSpPr>
        <p:spPr>
          <a:xfrm>
            <a:off x="6405562" y="1295400"/>
            <a:ext cx="83343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672" name="Straight Arrow Connector 671"/>
          <p:cNvCxnSpPr/>
          <p:nvPr/>
        </p:nvCxnSpPr>
        <p:spPr>
          <a:xfrm flipH="1">
            <a:off x="7696200" y="38481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673" name="Oval 672"/>
          <p:cNvSpPr/>
          <p:nvPr/>
        </p:nvSpPr>
        <p:spPr>
          <a:xfrm>
            <a:off x="6248400" y="3695700"/>
            <a:ext cx="142875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activated</a:t>
            </a:r>
            <a:endParaRPr lang="en-US" sz="1400" dirty="0"/>
          </a:p>
        </p:txBody>
      </p:sp>
      <p:sp>
        <p:nvSpPr>
          <p:cNvPr id="675" name="Rectangle 674"/>
          <p:cNvSpPr/>
          <p:nvPr/>
        </p:nvSpPr>
        <p:spPr>
          <a:xfrm>
            <a:off x="5638800" y="617060"/>
            <a:ext cx="700087" cy="152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Flowchart: Decision 675"/>
          <p:cNvSpPr/>
          <p:nvPr/>
        </p:nvSpPr>
        <p:spPr>
          <a:xfrm>
            <a:off x="7696200" y="698409"/>
            <a:ext cx="828675" cy="1524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" name="Oval 676"/>
          <p:cNvSpPr/>
          <p:nvPr/>
        </p:nvSpPr>
        <p:spPr>
          <a:xfrm>
            <a:off x="5638800" y="845660"/>
            <a:ext cx="638175" cy="152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TextBox 677"/>
          <p:cNvSpPr txBox="1"/>
          <p:nvPr/>
        </p:nvSpPr>
        <p:spPr>
          <a:xfrm>
            <a:off x="4959916" y="573810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Entity</a:t>
            </a:r>
          </a:p>
        </p:txBody>
      </p:sp>
      <p:cxnSp>
        <p:nvCxnSpPr>
          <p:cNvPr id="679" name="Straight Arrow Connector 678"/>
          <p:cNvCxnSpPr/>
          <p:nvPr/>
        </p:nvCxnSpPr>
        <p:spPr>
          <a:xfrm>
            <a:off x="5372100" y="685800"/>
            <a:ext cx="266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680" name="Straight Arrow Connector 679"/>
          <p:cNvCxnSpPr/>
          <p:nvPr/>
        </p:nvCxnSpPr>
        <p:spPr>
          <a:xfrm>
            <a:off x="5353050" y="914400"/>
            <a:ext cx="266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681" name="TextBox 680"/>
          <p:cNvSpPr txBox="1"/>
          <p:nvPr/>
        </p:nvSpPr>
        <p:spPr>
          <a:xfrm>
            <a:off x="6581585" y="630960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Relationship </a:t>
            </a:r>
          </a:p>
        </p:txBody>
      </p:sp>
      <p:cxnSp>
        <p:nvCxnSpPr>
          <p:cNvPr id="682" name="Straight Arrow Connector 681"/>
          <p:cNvCxnSpPr/>
          <p:nvPr/>
        </p:nvCxnSpPr>
        <p:spPr>
          <a:xfrm>
            <a:off x="7467600" y="748099"/>
            <a:ext cx="266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684" name="Oval 683"/>
          <p:cNvSpPr/>
          <p:nvPr/>
        </p:nvSpPr>
        <p:spPr>
          <a:xfrm>
            <a:off x="228600" y="3086100"/>
            <a:ext cx="1371600" cy="28575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sent</a:t>
            </a:r>
          </a:p>
        </p:txBody>
      </p:sp>
      <p:cxnSp>
        <p:nvCxnSpPr>
          <p:cNvPr id="688" name="Straight Arrow Connector 687"/>
          <p:cNvCxnSpPr/>
          <p:nvPr/>
        </p:nvCxnSpPr>
        <p:spPr>
          <a:xfrm flipH="1" flipV="1">
            <a:off x="7696200" y="5448300"/>
            <a:ext cx="366403" cy="3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689" name="Oval 688"/>
          <p:cNvSpPr/>
          <p:nvPr/>
        </p:nvSpPr>
        <p:spPr>
          <a:xfrm>
            <a:off x="6172200" y="5676900"/>
            <a:ext cx="1501429" cy="21286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  <a:endParaRPr lang="en-US" sz="1400" dirty="0"/>
          </a:p>
        </p:txBody>
      </p:sp>
      <p:cxnSp>
        <p:nvCxnSpPr>
          <p:cNvPr id="690" name="Elbow Connector 689"/>
          <p:cNvCxnSpPr>
            <a:stCxn id="570" idx="0"/>
            <a:endCxn id="667" idx="2"/>
          </p:cNvCxnSpPr>
          <p:nvPr/>
        </p:nvCxnSpPr>
        <p:spPr>
          <a:xfrm rot="16200000" flipH="1">
            <a:off x="5024437" y="2938463"/>
            <a:ext cx="147638" cy="1052513"/>
          </a:xfrm>
          <a:prstGeom prst="bentConnector5">
            <a:avLst>
              <a:gd name="adj1" fmla="val -154838"/>
              <a:gd name="adj2" fmla="val 72398"/>
              <a:gd name="adj3" fmla="val 254838"/>
            </a:avLst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691" name="TextBox 690"/>
          <p:cNvSpPr txBox="1"/>
          <p:nvPr/>
        </p:nvSpPr>
        <p:spPr>
          <a:xfrm>
            <a:off x="4527112" y="783360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Attributes</a:t>
            </a:r>
          </a:p>
        </p:txBody>
      </p:sp>
      <p:cxnSp>
        <p:nvCxnSpPr>
          <p:cNvPr id="692" name="Straight Arrow Connector 691"/>
          <p:cNvCxnSpPr/>
          <p:nvPr/>
        </p:nvCxnSpPr>
        <p:spPr>
          <a:xfrm flipH="1">
            <a:off x="1600200" y="3238500"/>
            <a:ext cx="226116" cy="4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697" name="Straight Arrow Connector 696"/>
          <p:cNvCxnSpPr>
            <a:endCxn id="600" idx="6"/>
          </p:cNvCxnSpPr>
          <p:nvPr/>
        </p:nvCxnSpPr>
        <p:spPr>
          <a:xfrm flipH="1">
            <a:off x="1524000" y="23241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700" name="Rectangle 699"/>
          <p:cNvSpPr/>
          <p:nvPr/>
        </p:nvSpPr>
        <p:spPr>
          <a:xfrm>
            <a:off x="838200" y="1181100"/>
            <a:ext cx="1371600" cy="228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</a:t>
            </a:r>
            <a:endParaRPr lang="en-US" sz="1400" dirty="0"/>
          </a:p>
        </p:txBody>
      </p:sp>
      <p:sp>
        <p:nvSpPr>
          <p:cNvPr id="701" name="Oval 700"/>
          <p:cNvSpPr/>
          <p:nvPr/>
        </p:nvSpPr>
        <p:spPr>
          <a:xfrm>
            <a:off x="1981200" y="1562100"/>
            <a:ext cx="1466849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c_id</a:t>
            </a:r>
            <a:endParaRPr lang="en-US" sz="1400" dirty="0"/>
          </a:p>
        </p:txBody>
      </p:sp>
      <p:sp>
        <p:nvSpPr>
          <p:cNvPr id="702" name="Oval 701"/>
          <p:cNvSpPr/>
          <p:nvPr/>
        </p:nvSpPr>
        <p:spPr>
          <a:xfrm>
            <a:off x="1981200" y="1943100"/>
            <a:ext cx="1466849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post_id</a:t>
            </a:r>
            <a:endParaRPr lang="en-US" sz="1400" dirty="0"/>
          </a:p>
        </p:txBody>
      </p:sp>
      <p:sp>
        <p:nvSpPr>
          <p:cNvPr id="704" name="Oval 703"/>
          <p:cNvSpPr/>
          <p:nvPr/>
        </p:nvSpPr>
        <p:spPr>
          <a:xfrm>
            <a:off x="3810000" y="1866900"/>
            <a:ext cx="1571625" cy="304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user_from</a:t>
            </a:r>
            <a:endParaRPr lang="en-US" sz="1400" dirty="0"/>
          </a:p>
        </p:txBody>
      </p:sp>
      <p:sp>
        <p:nvSpPr>
          <p:cNvPr id="706" name="Oval 705"/>
          <p:cNvSpPr/>
          <p:nvPr/>
        </p:nvSpPr>
        <p:spPr>
          <a:xfrm>
            <a:off x="3200400" y="4838700"/>
            <a:ext cx="1495425" cy="21907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added_by</a:t>
            </a:r>
            <a:endParaRPr lang="en-US" sz="1400" dirty="0"/>
          </a:p>
        </p:txBody>
      </p:sp>
      <p:sp>
        <p:nvSpPr>
          <p:cNvPr id="709" name="Oval 708"/>
          <p:cNvSpPr/>
          <p:nvPr/>
        </p:nvSpPr>
        <p:spPr>
          <a:xfrm>
            <a:off x="2514600" y="5067300"/>
            <a:ext cx="2209800" cy="304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user_posted_to</a:t>
            </a:r>
            <a:endParaRPr lang="en-US" sz="1400" dirty="0"/>
          </a:p>
        </p:txBody>
      </p:sp>
      <p:cxnSp>
        <p:nvCxnSpPr>
          <p:cNvPr id="713" name="Straight Connector 712"/>
          <p:cNvCxnSpPr/>
          <p:nvPr/>
        </p:nvCxnSpPr>
        <p:spPr>
          <a:xfrm>
            <a:off x="5105400" y="3619500"/>
            <a:ext cx="0" cy="2286000"/>
          </a:xfrm>
          <a:prstGeom prst="lin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14" name="Straight Arrow Connector 713"/>
          <p:cNvCxnSpPr/>
          <p:nvPr/>
        </p:nvCxnSpPr>
        <p:spPr>
          <a:xfrm flipH="1">
            <a:off x="4724400" y="45339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15" name="Straight Arrow Connector 714"/>
          <p:cNvCxnSpPr/>
          <p:nvPr/>
        </p:nvCxnSpPr>
        <p:spPr>
          <a:xfrm flipH="1">
            <a:off x="4724400" y="41529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16" name="Straight Arrow Connector 715"/>
          <p:cNvCxnSpPr/>
          <p:nvPr/>
        </p:nvCxnSpPr>
        <p:spPr>
          <a:xfrm flipH="1">
            <a:off x="4724400" y="49149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17" name="Straight Arrow Connector 716"/>
          <p:cNvCxnSpPr/>
          <p:nvPr/>
        </p:nvCxnSpPr>
        <p:spPr>
          <a:xfrm flipH="1">
            <a:off x="4724400" y="38481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18" name="Straight Arrow Connector 717"/>
          <p:cNvCxnSpPr/>
          <p:nvPr/>
        </p:nvCxnSpPr>
        <p:spPr>
          <a:xfrm flipH="1">
            <a:off x="4724400" y="55245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19" name="Straight Arrow Connector 718"/>
          <p:cNvCxnSpPr/>
          <p:nvPr/>
        </p:nvCxnSpPr>
        <p:spPr>
          <a:xfrm flipH="1">
            <a:off x="4724400" y="58293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20" name="Straight Arrow Connector 719"/>
          <p:cNvCxnSpPr/>
          <p:nvPr/>
        </p:nvCxnSpPr>
        <p:spPr>
          <a:xfrm flipH="1">
            <a:off x="4724400" y="52197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721" name="Oval 720"/>
          <p:cNvSpPr/>
          <p:nvPr/>
        </p:nvSpPr>
        <p:spPr>
          <a:xfrm>
            <a:off x="5791200" y="3314700"/>
            <a:ext cx="1905000" cy="304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sign_up_date</a:t>
            </a:r>
            <a:endParaRPr lang="en-US" sz="1400" dirty="0"/>
          </a:p>
        </p:txBody>
      </p:sp>
      <p:sp>
        <p:nvSpPr>
          <p:cNvPr id="722" name="Oval 721"/>
          <p:cNvSpPr/>
          <p:nvPr/>
        </p:nvSpPr>
        <p:spPr>
          <a:xfrm>
            <a:off x="5486400" y="4000500"/>
            <a:ext cx="2209800" cy="304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profile_picture</a:t>
            </a:r>
            <a:endParaRPr lang="en-US" sz="1400" dirty="0"/>
          </a:p>
        </p:txBody>
      </p:sp>
      <p:sp>
        <p:nvSpPr>
          <p:cNvPr id="723" name="Oval 722"/>
          <p:cNvSpPr/>
          <p:nvPr/>
        </p:nvSpPr>
        <p:spPr>
          <a:xfrm>
            <a:off x="5791200" y="4381500"/>
            <a:ext cx="1905000" cy="304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friend_array</a:t>
            </a:r>
            <a:endParaRPr lang="en-US" sz="1400" dirty="0"/>
          </a:p>
        </p:txBody>
      </p:sp>
      <p:sp>
        <p:nvSpPr>
          <p:cNvPr id="724" name="Oval 723"/>
          <p:cNvSpPr/>
          <p:nvPr/>
        </p:nvSpPr>
        <p:spPr>
          <a:xfrm>
            <a:off x="6172200" y="5905500"/>
            <a:ext cx="1501429" cy="21286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bio_data</a:t>
            </a:r>
            <a:endParaRPr lang="en-US" sz="1400" dirty="0"/>
          </a:p>
        </p:txBody>
      </p:sp>
      <p:cxnSp>
        <p:nvCxnSpPr>
          <p:cNvPr id="727" name="Straight Connector 726"/>
          <p:cNvCxnSpPr>
            <a:stCxn id="569" idx="2"/>
            <a:endCxn id="569" idx="2"/>
          </p:cNvCxnSpPr>
          <p:nvPr/>
        </p:nvCxnSpPr>
        <p:spPr>
          <a:xfrm>
            <a:off x="7924800" y="1409700"/>
            <a:ext cx="0" cy="0"/>
          </a:xfrm>
          <a:prstGeom prst="lin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31" name="Straight Connector 730"/>
          <p:cNvCxnSpPr>
            <a:stCxn id="569" idx="2"/>
            <a:endCxn id="569" idx="2"/>
          </p:cNvCxnSpPr>
          <p:nvPr/>
        </p:nvCxnSpPr>
        <p:spPr>
          <a:xfrm>
            <a:off x="7924800" y="1409700"/>
            <a:ext cx="0" cy="0"/>
          </a:xfrm>
          <a:prstGeom prst="lin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33" name="Straight Connector 732"/>
          <p:cNvCxnSpPr>
            <a:stCxn id="569" idx="2"/>
            <a:endCxn id="569" idx="2"/>
          </p:cNvCxnSpPr>
          <p:nvPr/>
        </p:nvCxnSpPr>
        <p:spPr>
          <a:xfrm>
            <a:off x="7924800" y="1409700"/>
            <a:ext cx="0" cy="0"/>
          </a:xfrm>
          <a:prstGeom prst="lin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35" name="Straight Connector 734"/>
          <p:cNvCxnSpPr/>
          <p:nvPr/>
        </p:nvCxnSpPr>
        <p:spPr>
          <a:xfrm>
            <a:off x="8077200" y="1257300"/>
            <a:ext cx="0" cy="4724400"/>
          </a:xfrm>
          <a:prstGeom prst="lin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36" name="Straight Arrow Connector 735"/>
          <p:cNvCxnSpPr/>
          <p:nvPr/>
        </p:nvCxnSpPr>
        <p:spPr>
          <a:xfrm flipH="1" flipV="1">
            <a:off x="7696200" y="5829300"/>
            <a:ext cx="366403" cy="3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37" name="Straight Arrow Connector 736"/>
          <p:cNvCxnSpPr/>
          <p:nvPr/>
        </p:nvCxnSpPr>
        <p:spPr>
          <a:xfrm flipH="1" flipV="1">
            <a:off x="7696200" y="5981700"/>
            <a:ext cx="366403" cy="3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43" name="Straight Arrow Connector 742"/>
          <p:cNvCxnSpPr/>
          <p:nvPr/>
        </p:nvCxnSpPr>
        <p:spPr>
          <a:xfrm>
            <a:off x="2209800" y="1257300"/>
            <a:ext cx="685800" cy="190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744" name="Diamond 743"/>
          <p:cNvSpPr/>
          <p:nvPr/>
        </p:nvSpPr>
        <p:spPr>
          <a:xfrm>
            <a:off x="2437779" y="1143000"/>
            <a:ext cx="342900" cy="247650"/>
          </a:xfrm>
          <a:prstGeom prst="diamon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48" name="Rectangle 747"/>
          <p:cNvSpPr/>
          <p:nvPr/>
        </p:nvSpPr>
        <p:spPr>
          <a:xfrm>
            <a:off x="3771900" y="6032819"/>
            <a:ext cx="1676400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/>
              <a:t>Fig 5.0: Entity Relationship</a:t>
            </a:r>
          </a:p>
        </p:txBody>
      </p:sp>
      <p:sp>
        <p:nvSpPr>
          <p:cNvPr id="2" name="Rectangle 1"/>
          <p:cNvSpPr/>
          <p:nvPr/>
        </p:nvSpPr>
        <p:spPr>
          <a:xfrm>
            <a:off x="2528743" y="66585"/>
            <a:ext cx="4286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Entity Relationship Diagram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803622" y="3854308"/>
            <a:ext cx="1219200" cy="2509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like</a:t>
            </a:r>
            <a:endParaRPr lang="en-US" sz="1400" dirty="0"/>
          </a:p>
        </p:txBody>
      </p:sp>
      <p:sp>
        <p:nvSpPr>
          <p:cNvPr id="139" name="Rectangle 138"/>
          <p:cNvSpPr/>
          <p:nvPr/>
        </p:nvSpPr>
        <p:spPr>
          <a:xfrm>
            <a:off x="831991" y="5297554"/>
            <a:ext cx="1219200" cy="22238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unlike</a:t>
            </a:r>
            <a:endParaRPr lang="en-US" sz="14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919598" y="4122485"/>
            <a:ext cx="0" cy="79406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1919598" y="5519943"/>
            <a:ext cx="0" cy="79406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1002397" y="4205018"/>
            <a:ext cx="782806" cy="21138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  <a:endParaRPr lang="en-US" sz="1400" dirty="0"/>
          </a:p>
        </p:txBody>
      </p:sp>
      <p:sp>
        <p:nvSpPr>
          <p:cNvPr id="151" name="Oval 150"/>
          <p:cNvSpPr/>
          <p:nvPr/>
        </p:nvSpPr>
        <p:spPr>
          <a:xfrm>
            <a:off x="738497" y="4452259"/>
            <a:ext cx="1076113" cy="23333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post_id</a:t>
            </a:r>
            <a:endParaRPr lang="en-US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785203" y="4298697"/>
            <a:ext cx="158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1785203" y="4560635"/>
            <a:ext cx="158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685800" y="4759424"/>
            <a:ext cx="1076113" cy="23333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like</a:t>
            </a:r>
            <a:endParaRPr lang="en-US" sz="1400" dirty="0"/>
          </a:p>
        </p:txBody>
      </p:sp>
      <p:cxnSp>
        <p:nvCxnSpPr>
          <p:cNvPr id="158" name="Straight Arrow Connector 157"/>
          <p:cNvCxnSpPr/>
          <p:nvPr/>
        </p:nvCxnSpPr>
        <p:spPr>
          <a:xfrm flipH="1">
            <a:off x="1732506" y="4867800"/>
            <a:ext cx="158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>
            <a:off x="744915" y="5902424"/>
            <a:ext cx="1076113" cy="23333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post_id</a:t>
            </a:r>
            <a:endParaRPr lang="en-US" sz="1400" dirty="0"/>
          </a:p>
        </p:txBody>
      </p:sp>
      <p:cxnSp>
        <p:nvCxnSpPr>
          <p:cNvPr id="160" name="Straight Arrow Connector 159"/>
          <p:cNvCxnSpPr/>
          <p:nvPr/>
        </p:nvCxnSpPr>
        <p:spPr>
          <a:xfrm flipH="1">
            <a:off x="1791621" y="6010800"/>
            <a:ext cx="158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744915" y="6180307"/>
            <a:ext cx="1076113" cy="23333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unlike</a:t>
            </a:r>
            <a:endParaRPr lang="en-US" sz="1400" dirty="0"/>
          </a:p>
        </p:txBody>
      </p:sp>
      <p:cxnSp>
        <p:nvCxnSpPr>
          <p:cNvPr id="162" name="Straight Arrow Connector 161"/>
          <p:cNvCxnSpPr/>
          <p:nvPr/>
        </p:nvCxnSpPr>
        <p:spPr>
          <a:xfrm flipH="1">
            <a:off x="1791621" y="6288683"/>
            <a:ext cx="158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>
            <a:off x="969582" y="5576231"/>
            <a:ext cx="782806" cy="21138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  <a:endParaRPr lang="en-US" sz="1400" dirty="0"/>
          </a:p>
        </p:txBody>
      </p:sp>
      <p:cxnSp>
        <p:nvCxnSpPr>
          <p:cNvPr id="164" name="Straight Arrow Connector 163"/>
          <p:cNvCxnSpPr/>
          <p:nvPr/>
        </p:nvCxnSpPr>
        <p:spPr>
          <a:xfrm flipH="1">
            <a:off x="1752388" y="5669910"/>
            <a:ext cx="158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70" idx="1"/>
          </p:cNvCxnSpPr>
          <p:nvPr/>
        </p:nvCxnSpPr>
        <p:spPr>
          <a:xfrm rot="10800000" flipV="1">
            <a:off x="2437780" y="3505200"/>
            <a:ext cx="1448421" cy="216471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002321" y="4012947"/>
            <a:ext cx="414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>
            <a:off x="2022822" y="5441697"/>
            <a:ext cx="414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5" name="Flowchart: Decision 174"/>
          <p:cNvSpPr/>
          <p:nvPr/>
        </p:nvSpPr>
        <p:spPr>
          <a:xfrm>
            <a:off x="2609229" y="3313586"/>
            <a:ext cx="428625" cy="376238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915400" cy="4343400"/>
          </a:xfrm>
        </p:spPr>
        <p:txBody>
          <a:bodyPr>
            <a:normAutofit/>
          </a:bodyPr>
          <a:lstStyle/>
          <a:p>
            <a:pPr lvl="6">
              <a:buFont typeface="Wingdings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Sublime Text 3</a:t>
            </a:r>
          </a:p>
          <a:p>
            <a:pPr lvl="6">
              <a:buFont typeface="Wingdings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Bootstrap</a:t>
            </a:r>
          </a:p>
          <a:p>
            <a:pPr lvl="6">
              <a:buFont typeface="Wingdings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XAMMP</a:t>
            </a:r>
          </a:p>
          <a:p>
            <a:pPr lvl="6">
              <a:buFont typeface="Wingdings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HTML</a:t>
            </a:r>
          </a:p>
          <a:p>
            <a:pPr lvl="6">
              <a:buFont typeface="Wingdings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CSS</a:t>
            </a:r>
          </a:p>
          <a:p>
            <a:pPr lvl="6">
              <a:buFont typeface="Wingdings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JavaScript</a:t>
            </a:r>
          </a:p>
          <a:p>
            <a:pPr lvl="6">
              <a:buFont typeface="Wingdings" pitchFamily="2" charset="2"/>
              <a:buChar char="v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Jquery</a:t>
            </a:r>
            <a:endParaRPr lang="en-US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6">
              <a:buFont typeface="Wingdings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PHP</a:t>
            </a:r>
          </a:p>
          <a:p>
            <a:pPr lvl="6">
              <a:buFont typeface="Wingdings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MySQL</a:t>
            </a:r>
          </a:p>
          <a:p>
            <a:pPr lvl="6">
              <a:buFont typeface="Wingdings" pitchFamily="2" charset="2"/>
              <a:buChar char="v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Pixie (Color Picker)</a:t>
            </a:r>
          </a:p>
        </p:txBody>
      </p:sp>
      <p:sp>
        <p:nvSpPr>
          <p:cNvPr id="4" name="Rectangle 3"/>
          <p:cNvSpPr/>
          <p:nvPr/>
        </p:nvSpPr>
        <p:spPr>
          <a:xfrm>
            <a:off x="3599905" y="152400"/>
            <a:ext cx="27061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Development Tools</a:t>
            </a:r>
            <a:endParaRPr lang="en-US" sz="2400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6258</TotalTime>
  <Words>614</Words>
  <Application>Microsoft Office PowerPoint</Application>
  <PresentationFormat>A4 Paper (210x297 mm)</PresentationFormat>
  <Paragraphs>269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     Changing User Information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</dc:creator>
  <cp:lastModifiedBy>User</cp:lastModifiedBy>
  <cp:revision>729</cp:revision>
  <dcterms:modified xsi:type="dcterms:W3CDTF">2017-08-25T01:11:18Z</dcterms:modified>
</cp:coreProperties>
</file>