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5" r:id="rId5"/>
    <p:sldMasterId id="2147483682" r:id="rId6"/>
    <p:sldMasterId id="2147483670" r:id="rId7"/>
  </p:sldMasterIdLst>
  <p:notesMasterIdLst>
    <p:notesMasterId r:id="rId27"/>
  </p:notesMasterIdLst>
  <p:handoutMasterIdLst>
    <p:handoutMasterId r:id="rId28"/>
  </p:handoutMasterIdLst>
  <p:sldIdLst>
    <p:sldId id="301" r:id="rId8"/>
    <p:sldId id="374" r:id="rId9"/>
    <p:sldId id="380" r:id="rId10"/>
    <p:sldId id="376" r:id="rId11"/>
    <p:sldId id="377" r:id="rId12"/>
    <p:sldId id="383" r:id="rId13"/>
    <p:sldId id="384" r:id="rId14"/>
    <p:sldId id="381" r:id="rId15"/>
    <p:sldId id="378" r:id="rId16"/>
    <p:sldId id="379" r:id="rId17"/>
    <p:sldId id="386" r:id="rId18"/>
    <p:sldId id="388" r:id="rId19"/>
    <p:sldId id="387" r:id="rId20"/>
    <p:sldId id="389" r:id="rId21"/>
    <p:sldId id="390" r:id="rId22"/>
    <p:sldId id="391" r:id="rId23"/>
    <p:sldId id="375" r:id="rId24"/>
    <p:sldId id="385" r:id="rId25"/>
    <p:sldId id="382" r:id="rId26"/>
  </p:sldIdLst>
  <p:sldSz cx="9906000" cy="6858000" type="A4"/>
  <p:notesSz cx="9979025" cy="6834188"/>
  <p:defaultTextStyle>
    <a:defPPr>
      <a:defRPr lang="en-US"/>
    </a:defPPr>
    <a:lvl1pPr marL="0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9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5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0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2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6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3129">
          <p15:clr>
            <a:srgbClr val="A4A3A4"/>
          </p15:clr>
        </p15:guide>
        <p15:guide id="3" pos="285">
          <p15:clr>
            <a:srgbClr val="A4A3A4"/>
          </p15:clr>
        </p15:guide>
        <p15:guide id="4" pos="2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15" autoAdjust="0"/>
    <p:restoredTop sz="88710" autoAdjust="0"/>
  </p:normalViewPr>
  <p:slideViewPr>
    <p:cSldViewPr snapToGrid="0" showGuides="1">
      <p:cViewPr varScale="1">
        <p:scale>
          <a:sx n="66" d="100"/>
          <a:sy n="66" d="100"/>
        </p:scale>
        <p:origin x="636" y="66"/>
      </p:cViewPr>
      <p:guideLst>
        <p:guide orient="horz" pos="2138"/>
        <p:guide pos="3129"/>
        <p:guide pos="285"/>
        <p:guide pos="2704"/>
      </p:guideLst>
    </p:cSldViewPr>
  </p:slideViewPr>
  <p:outlineViewPr>
    <p:cViewPr>
      <p:scale>
        <a:sx n="33" d="100"/>
        <a:sy n="33" d="100"/>
      </p:scale>
      <p:origin x="0" y="7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72"/>
    </p:cViewPr>
  </p:sorterViewPr>
  <p:notesViewPr>
    <p:cSldViewPr snapToGrid="0" showGuides="1">
      <p:cViewPr varScale="1">
        <p:scale>
          <a:sx n="80" d="100"/>
          <a:sy n="80" d="100"/>
        </p:scale>
        <p:origin x="-1272" y="-96"/>
      </p:cViewPr>
      <p:guideLst>
        <p:guide orient="horz" pos="2153"/>
        <p:guide pos="3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983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2472" y="6491293"/>
            <a:ext cx="4324244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F511-A068-47DC-A166-4FCA5B5E13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997903" y="3246239"/>
            <a:ext cx="7983220" cy="307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3140075" y="512763"/>
            <a:ext cx="36988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549" algn="l" defTabSz="91436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5915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82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66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F511-A068-47DC-A166-4FCA5B5E13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592782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4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295407"/>
            <a:ext cx="5943600" cy="3432173"/>
          </a:xfrm>
        </p:spPr>
        <p:txBody>
          <a:bodyPr/>
          <a:lstStyle>
            <a:lvl1pPr marL="0" indent="0">
              <a:buNone/>
              <a:defRPr sz="3300"/>
            </a:lvl1pPr>
            <a:lvl2pPr marL="457182" indent="0">
              <a:buNone/>
              <a:defRPr sz="2900"/>
            </a:lvl2pPr>
            <a:lvl3pPr marL="914367" indent="0">
              <a:buNone/>
              <a:defRPr sz="2400"/>
            </a:lvl3pPr>
            <a:lvl4pPr marL="1371549" indent="0">
              <a:buNone/>
              <a:defRPr sz="2000"/>
            </a:lvl4pPr>
            <a:lvl5pPr marL="1828733" indent="0">
              <a:buNone/>
              <a:defRPr sz="2000"/>
            </a:lvl5pPr>
            <a:lvl6pPr marL="2285915" indent="0">
              <a:buNone/>
              <a:defRPr sz="2000"/>
            </a:lvl6pPr>
            <a:lvl7pPr marL="2743100" indent="0">
              <a:buNone/>
              <a:defRPr sz="2000"/>
            </a:lvl7pPr>
            <a:lvl8pPr marL="3200282" indent="0">
              <a:buNone/>
              <a:defRPr sz="2000"/>
            </a:lvl8pPr>
            <a:lvl9pPr marL="36574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3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7" indent="0">
              <a:buNone/>
              <a:defRPr sz="1000"/>
            </a:lvl3pPr>
            <a:lvl4pPr marL="1371549" indent="0">
              <a:buNone/>
              <a:defRPr sz="800"/>
            </a:lvl4pPr>
            <a:lvl5pPr marL="1828733" indent="0">
              <a:buNone/>
              <a:defRPr sz="800"/>
            </a:lvl5pPr>
            <a:lvl6pPr marL="2285915" indent="0">
              <a:buNone/>
              <a:defRPr sz="800"/>
            </a:lvl6pPr>
            <a:lvl7pPr marL="2743100" indent="0">
              <a:buNone/>
              <a:defRPr sz="800"/>
            </a:lvl7pPr>
            <a:lvl8pPr marL="3200282" indent="0">
              <a:buNone/>
              <a:defRPr sz="800"/>
            </a:lvl8pPr>
            <a:lvl9pPr marL="36574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592782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604656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143003"/>
            <a:ext cx="2228850" cy="498316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43003"/>
            <a:ext cx="6521450" cy="498316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850" y="6580907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0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874819" y="1942208"/>
            <a:ext cx="8053449" cy="1160460"/>
          </a:xfrm>
        </p:spPr>
        <p:txBody>
          <a:bodyPr anchor="t">
            <a:normAutofit/>
          </a:bodyPr>
          <a:lstStyle>
            <a:lvl1pPr algn="ctr">
              <a:lnSpc>
                <a:spcPct val="85000"/>
              </a:lnSpc>
              <a:defRPr sz="37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47108" name="Text Placeholder 2"/>
          <p:cNvSpPr>
            <a:spLocks noGrp="1"/>
          </p:cNvSpPr>
          <p:nvPr>
            <p:ph type="subTitle" idx="1"/>
          </p:nvPr>
        </p:nvSpPr>
        <p:spPr>
          <a:xfrm>
            <a:off x="2889250" y="3662438"/>
            <a:ext cx="4127500" cy="122079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z="2000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906000" cy="1280160"/>
            <a:chOff x="0" y="0"/>
            <a:chExt cx="9906000" cy="1280160"/>
          </a:xfrm>
        </p:grpSpPr>
        <p:pic>
          <p:nvPicPr>
            <p:cNvPr id="6" name="Picture 5" descr="bann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128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usiness_meeting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92072" cy="1269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SuperStock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3443" y="10966"/>
              <a:ext cx="1142557" cy="12419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flowchart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2207" y="9502"/>
              <a:ext cx="2000182" cy="1255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2"/>
            <a:ext cx="4375150" cy="490696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19202"/>
            <a:ext cx="4375150" cy="490696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592782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580907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7"/>
            <a:ext cx="4376870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100" indent="0">
              <a:buNone/>
              <a:defRPr sz="1600" b="1"/>
            </a:lvl7pPr>
            <a:lvl8pPr marL="3200282" indent="0">
              <a:buNone/>
              <a:defRPr sz="1600" b="1"/>
            </a:lvl8pPr>
            <a:lvl9pPr marL="36574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83"/>
            <a:ext cx="4376870" cy="3951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7"/>
            <a:ext cx="4378591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100" indent="0">
              <a:buNone/>
              <a:defRPr sz="1600" b="1"/>
            </a:lvl7pPr>
            <a:lvl8pPr marL="3200282" indent="0">
              <a:buNone/>
              <a:defRPr sz="1600" b="1"/>
            </a:lvl8pPr>
            <a:lvl9pPr marL="36574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83"/>
            <a:ext cx="4378591" cy="3951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95300" y="6592782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580907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914407"/>
            <a:ext cx="3259008" cy="977903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990601"/>
            <a:ext cx="5537728" cy="5135565"/>
          </a:xfrm>
        </p:spPr>
        <p:txBody>
          <a:bodyPr>
            <a:normAutofit/>
          </a:bodyPr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905002"/>
            <a:ext cx="3259008" cy="4221165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7" indent="0">
              <a:buNone/>
              <a:defRPr sz="1000"/>
            </a:lvl3pPr>
            <a:lvl4pPr marL="1371549" indent="0">
              <a:buNone/>
              <a:defRPr sz="800"/>
            </a:lvl4pPr>
            <a:lvl5pPr marL="1828733" indent="0">
              <a:buNone/>
              <a:defRPr sz="800"/>
            </a:lvl5pPr>
            <a:lvl6pPr marL="2285915" indent="0">
              <a:buNone/>
              <a:defRPr sz="800"/>
            </a:lvl6pPr>
            <a:lvl7pPr marL="2743100" indent="0">
              <a:buNone/>
              <a:defRPr sz="800"/>
            </a:lvl7pPr>
            <a:lvl8pPr marL="3200282" indent="0">
              <a:buNone/>
              <a:defRPr sz="800"/>
            </a:lvl8pPr>
            <a:lvl9pPr marL="3657466" indent="0">
              <a:buNone/>
              <a:defRPr sz="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" y="6580907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98436"/>
            <a:ext cx="8915400" cy="639765"/>
          </a:xfrm>
          <a:prstGeom prst="rect">
            <a:avLst/>
          </a:prstGeom>
        </p:spPr>
        <p:txBody>
          <a:bodyPr vert="horz" lIns="91437" tIns="45718" rIns="91437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19202"/>
            <a:ext cx="8915400" cy="4906965"/>
          </a:xfrm>
          <a:prstGeom prst="rect">
            <a:avLst/>
          </a:prstGeom>
        </p:spPr>
        <p:txBody>
          <a:bodyPr vert="horz" lIns="91437" tIns="45718" rIns="91437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850" y="6599755"/>
            <a:ext cx="2311400" cy="365123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0B77B6-6F58-484C-9CF8-9FE203B56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94" r:id="rId2"/>
    <p:sldLayoutId id="2147483668" r:id="rId3"/>
    <p:sldLayoutId id="2147483669" r:id="rId4"/>
    <p:sldLayoutId id="2147483652" r:id="rId5"/>
    <p:sldLayoutId id="2147483654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8" indent="-342888" algn="l" defTabSz="91436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2" indent="-285740" algn="l" defTabSz="91436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1" indent="-228592" algn="l" defTabSz="91436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5" indent="-228592" algn="l" defTabSz="91436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4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8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6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07CB-E20C-414B-AA34-57C040103C4A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F293-F395-4784-8BC2-B56E36BC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33C0-F3D5-442F-B875-D060139ACD7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86B6-28A9-4D7C-BB32-4ADA6672E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1869-D35B-4FB3-A6AB-38A0B318D8E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9880-FC45-41CF-AE71-9BBE297E3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pcertification.blogspot.com.eg/2014/03/using-mdc-for-setting-context-variables.html" TargetMode="External"/><Relationship Id="rId2" Type="http://schemas.openxmlformats.org/officeDocument/2006/relationships/hyperlink" Target="https://logging.apache.org/log4j/1.2/apidocs/org/apache/log4j/PatternLayout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SSET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0307" y="5530026"/>
            <a:ext cx="2516699" cy="73549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74819" y="2363112"/>
            <a:ext cx="8053449" cy="13235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Threading by example</a:t>
            </a:r>
            <a:endParaRPr lang="en-US" sz="40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89250" y="4252684"/>
            <a:ext cx="4127500" cy="703114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Presented by</a:t>
            </a:r>
          </a:p>
          <a:p>
            <a:r>
              <a:rPr lang="en-US" sz="2400" dirty="0" smtClean="0"/>
              <a:t>Shereef Sakr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Challenges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Partially updated objects</a:t>
            </a:r>
          </a:p>
          <a:p>
            <a:pPr lvl="1"/>
            <a:r>
              <a:rPr lang="en-US" dirty="0" smtClean="0"/>
              <a:t>Shared objects should be synchronized.</a:t>
            </a:r>
          </a:p>
          <a:p>
            <a:pPr lvl="1"/>
            <a:r>
              <a:rPr lang="en-US" dirty="0" smtClean="0"/>
              <a:t>Or use Atomic Classes (</a:t>
            </a:r>
            <a:r>
              <a:rPr lang="en-US" dirty="0" err="1" smtClean="0"/>
              <a:t>AtomicInteger</a:t>
            </a:r>
            <a:r>
              <a:rPr lang="en-US" dirty="0" smtClean="0"/>
              <a:t>, …..)</a:t>
            </a:r>
          </a:p>
          <a:p>
            <a:r>
              <a:rPr lang="en-US" dirty="0" smtClean="0"/>
              <a:t>Number of threads</a:t>
            </a:r>
          </a:p>
          <a:p>
            <a:pPr lvl="1"/>
            <a:r>
              <a:rPr lang="en-US" dirty="0" smtClean="0"/>
              <a:t>Too low</a:t>
            </a:r>
          </a:p>
          <a:p>
            <a:pPr lvl="2"/>
            <a:r>
              <a:rPr lang="en-US" dirty="0" smtClean="0"/>
              <a:t>Machine resources are not used efficiently</a:t>
            </a:r>
          </a:p>
          <a:p>
            <a:pPr lvl="2"/>
            <a:r>
              <a:rPr lang="en-US" b="1" dirty="0" smtClean="0"/>
              <a:t>Throughput is low</a:t>
            </a:r>
          </a:p>
          <a:p>
            <a:pPr lvl="1"/>
            <a:r>
              <a:rPr lang="en-US" dirty="0" smtClean="0"/>
              <a:t>Too high</a:t>
            </a:r>
          </a:p>
          <a:p>
            <a:pPr lvl="2"/>
            <a:r>
              <a:rPr lang="en-US" dirty="0" smtClean="0"/>
              <a:t>CPU might take too much time switching between threads instead of doing actual execution.</a:t>
            </a:r>
          </a:p>
          <a:p>
            <a:pPr lvl="2"/>
            <a:r>
              <a:rPr lang="en-US" dirty="0" smtClean="0"/>
              <a:t>Each thread execution time will be longer.</a:t>
            </a:r>
          </a:p>
          <a:p>
            <a:pPr lvl="2"/>
            <a:r>
              <a:rPr lang="en-US" b="1" dirty="0" smtClean="0"/>
              <a:t>Throughput is 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58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Advanced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data structure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Single Consumer</a:t>
            </a:r>
          </a:p>
          <a:p>
            <a:pPr lvl="1"/>
            <a:r>
              <a:rPr lang="en-US" dirty="0" smtClean="0"/>
              <a:t>Multiple Consumers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23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Advanced </a:t>
            </a:r>
            <a:r>
              <a:rPr lang="en-US" dirty="0" smtClean="0"/>
              <a:t>Queues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https://docs.oracle.com/cd/A58617_01/server.804/a58241/ch_aq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21" y="1253960"/>
            <a:ext cx="5616121" cy="522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600" y="5312229"/>
            <a:ext cx="4934857" cy="7982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853" y="3370635"/>
            <a:ext cx="1988458" cy="6966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Single Consumer</a:t>
            </a:r>
          </a:p>
        </p:txBody>
      </p:sp>
    </p:spTree>
    <p:extLst>
      <p:ext uri="{BB962C8B-B14F-4D97-AF65-F5344CB8AC3E}">
        <p14:creationId xmlns:p14="http://schemas.microsoft.com/office/powerpoint/2010/main" val="10877869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Advanced </a:t>
            </a:r>
            <a:r>
              <a:rPr lang="en-US" dirty="0" smtClean="0"/>
              <a:t>Queues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://docstore.mik.ua/orelly/oracle/bipack/figs/obip.05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80777"/>
            <a:ext cx="9182100" cy="54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2191" y="5141379"/>
            <a:ext cx="2433865" cy="54822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Multiple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Consumers</a:t>
            </a:r>
          </a:p>
        </p:txBody>
      </p:sp>
    </p:spTree>
    <p:extLst>
      <p:ext uri="{BB962C8B-B14F-4D97-AF65-F5344CB8AC3E}">
        <p14:creationId xmlns:p14="http://schemas.microsoft.com/office/powerpoint/2010/main" val="13068306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Consumer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 descr="https://3.bp.blogspot.com/-5tYRnCfejdg/UR1PrOHrbPI/AAAAAAAAAsE/FmEHDkgm0rw/s1600/Welcome+to+Penultimate+(page+17)+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996598"/>
            <a:ext cx="4688114" cy="56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756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Blocking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inherit for Blocking Queue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ArrayBlockingQueue</a:t>
            </a:r>
            <a:endParaRPr lang="en-US" dirty="0" smtClean="0"/>
          </a:p>
          <a:p>
            <a:r>
              <a:rPr lang="en-US" dirty="0" smtClean="0"/>
              <a:t>Other Types</a:t>
            </a:r>
          </a:p>
          <a:p>
            <a:pPr lvl="1"/>
            <a:r>
              <a:rPr lang="en-US" dirty="0" err="1" smtClean="0"/>
              <a:t>DelayQueue</a:t>
            </a:r>
            <a:endParaRPr lang="en-US" dirty="0" smtClean="0"/>
          </a:p>
          <a:p>
            <a:pPr lvl="1"/>
            <a:r>
              <a:rPr lang="en-US" dirty="0" err="1" smtClean="0"/>
              <a:t>PriorityBlockingQueue</a:t>
            </a:r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://docs.oracle.com/javase/7/docs/api/java/util/concurrent/BlockingQueue.html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5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204688"/>
            <a:ext cx="8915400" cy="49069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an instance through </a:t>
            </a:r>
            <a:r>
              <a:rPr lang="en-US" dirty="0" err="1" smtClean="0"/>
              <a:t>Executors.new</a:t>
            </a:r>
            <a:r>
              <a:rPr lang="en-US" dirty="0" smtClean="0"/>
              <a:t>* method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ExecutorService</a:t>
            </a:r>
            <a:r>
              <a:rPr lang="en-US" dirty="0" smtClean="0"/>
              <a:t> which is used to submit threads and control the thread pool</a:t>
            </a:r>
          </a:p>
          <a:p>
            <a:r>
              <a:rPr lang="en-US" dirty="0" smtClean="0"/>
              <a:t>Usually we use </a:t>
            </a:r>
            <a:r>
              <a:rPr lang="en-US" dirty="0" err="1" smtClean="0"/>
              <a:t>FixedThreadPool</a:t>
            </a:r>
            <a:endParaRPr lang="en-US" dirty="0" smtClean="0"/>
          </a:p>
          <a:p>
            <a:r>
              <a:rPr lang="en-US" dirty="0" smtClean="0"/>
              <a:t>Other Types:</a:t>
            </a:r>
          </a:p>
          <a:p>
            <a:pPr lvl="1"/>
            <a:r>
              <a:rPr lang="en-US" dirty="0" err="1" smtClean="0"/>
              <a:t>CachedThreadPool</a:t>
            </a:r>
            <a:endParaRPr lang="en-US" dirty="0" smtClean="0"/>
          </a:p>
          <a:p>
            <a:pPr lvl="1"/>
            <a:r>
              <a:rPr lang="en-US" dirty="0" err="1" smtClean="0"/>
              <a:t>ScheduledThreadPool</a:t>
            </a:r>
            <a:endParaRPr lang="en-US" dirty="0" smtClean="0"/>
          </a:p>
          <a:p>
            <a:pPr lvl="2"/>
            <a:r>
              <a:rPr lang="en-US" dirty="0" smtClean="0"/>
              <a:t>To run a thread periodically</a:t>
            </a:r>
          </a:p>
          <a:p>
            <a:pPr lvl="1"/>
            <a:r>
              <a:rPr lang="en-US" dirty="0" err="1" smtClean="0"/>
              <a:t>SingleThread</a:t>
            </a:r>
            <a:endParaRPr lang="en-US" dirty="0" smtClean="0"/>
          </a:p>
          <a:p>
            <a:pPr lvl="1"/>
            <a:r>
              <a:rPr lang="en-US" dirty="0" err="1" smtClean="0"/>
              <a:t>WorkStealing</a:t>
            </a:r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://docs.oracle.com/javase/tutorial/essential/concurrency/pools.html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44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Log thread name in each line</a:t>
            </a:r>
            <a:endParaRPr lang="en-US" dirty="0"/>
          </a:p>
          <a:p>
            <a:pPr lvl="2"/>
            <a:r>
              <a:rPr lang="en-US" dirty="0" smtClean="0"/>
              <a:t>Log4j properties, use %t in line pattern.</a:t>
            </a:r>
          </a:p>
          <a:p>
            <a:pPr lvl="3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logging.apache.org/log4j/1.2/apidocs/org/apache/log4j/PatternLayout.html</a:t>
            </a:r>
            <a:endParaRPr lang="en-US" dirty="0" smtClean="0"/>
          </a:p>
          <a:p>
            <a:pPr lvl="2"/>
            <a:r>
              <a:rPr lang="en-US" dirty="0" smtClean="0"/>
              <a:t>Easy debugging and production support.</a:t>
            </a:r>
            <a:endParaRPr lang="en-US" dirty="0"/>
          </a:p>
          <a:p>
            <a:pPr lvl="1"/>
            <a:r>
              <a:rPr lang="en-US" dirty="0" smtClean="0"/>
              <a:t>Log an identifier for each thread from business point of view.</a:t>
            </a:r>
          </a:p>
          <a:p>
            <a:pPr lvl="2"/>
            <a:r>
              <a:rPr lang="en-US" dirty="0" smtClean="0"/>
              <a:t>For example, if threads handle SMSs, log mobile number in each line.</a:t>
            </a:r>
          </a:p>
          <a:p>
            <a:pPr lvl="2"/>
            <a:r>
              <a:rPr lang="en-US" dirty="0"/>
              <a:t>Log4j properties, use </a:t>
            </a:r>
            <a:r>
              <a:rPr lang="en-US" dirty="0" smtClean="0"/>
              <a:t>%X{KEY} </a:t>
            </a:r>
            <a:r>
              <a:rPr lang="en-US" dirty="0"/>
              <a:t>in line </a:t>
            </a:r>
            <a:r>
              <a:rPr lang="en-US" dirty="0" smtClean="0"/>
              <a:t>pattern</a:t>
            </a:r>
          </a:p>
          <a:p>
            <a:pPr lvl="3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wpcertification.blogspot.com.eg/2014/03/using-mdc-for-setting-context-variables.html</a:t>
            </a:r>
            <a:endParaRPr lang="en-US" dirty="0" smtClean="0"/>
          </a:p>
          <a:p>
            <a:pPr lvl="2"/>
            <a:r>
              <a:rPr lang="en-US" dirty="0" smtClean="0"/>
              <a:t>Make sure to put on start of thread and remove at end of thread code.</a:t>
            </a:r>
          </a:p>
          <a:p>
            <a:pPr lvl="2"/>
            <a:r>
              <a:rPr lang="en-US" dirty="0"/>
              <a:t>Easy debugging and production support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sure to log the time (in milliseconds) for each I/O</a:t>
            </a:r>
          </a:p>
          <a:p>
            <a:pPr lvl="2"/>
            <a:r>
              <a:rPr lang="en-US" dirty="0" smtClean="0"/>
              <a:t>File reading</a:t>
            </a:r>
          </a:p>
          <a:p>
            <a:pPr lvl="2"/>
            <a:r>
              <a:rPr lang="en-US" dirty="0" smtClean="0"/>
              <a:t>Database Activity</a:t>
            </a:r>
          </a:p>
          <a:p>
            <a:pPr lvl="2"/>
            <a:r>
              <a:rPr lang="en-US" dirty="0" smtClean="0"/>
              <a:t>Web Service Requests/ Http requests/…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133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Guidelines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Pooling/Data source</a:t>
            </a:r>
          </a:p>
          <a:p>
            <a:pPr lvl="1"/>
            <a:r>
              <a:rPr lang="en-US" dirty="0" smtClean="0"/>
              <a:t>Adjust Number of connections properly</a:t>
            </a:r>
          </a:p>
          <a:p>
            <a:pPr lvl="2"/>
            <a:r>
              <a:rPr lang="en-US" dirty="0" smtClean="0"/>
              <a:t>If Number of threads &gt; Number of connections</a:t>
            </a:r>
          </a:p>
          <a:p>
            <a:pPr lvl="3"/>
            <a:r>
              <a:rPr lang="en-US" dirty="0" smtClean="0"/>
              <a:t>Some threads will be blocked, waiting for a connection to be available</a:t>
            </a:r>
          </a:p>
          <a:p>
            <a:pPr lvl="2"/>
            <a:r>
              <a:rPr lang="en-US" dirty="0"/>
              <a:t>If  Number of threads </a:t>
            </a:r>
            <a:r>
              <a:rPr lang="en-US" dirty="0" smtClean="0"/>
              <a:t>&lt; </a:t>
            </a:r>
            <a:r>
              <a:rPr lang="en-US" dirty="0"/>
              <a:t>Number of </a:t>
            </a:r>
            <a:r>
              <a:rPr lang="en-US" dirty="0" smtClean="0"/>
              <a:t>connections</a:t>
            </a:r>
          </a:p>
          <a:p>
            <a:pPr lvl="3"/>
            <a:r>
              <a:rPr lang="en-US" dirty="0" smtClean="0"/>
              <a:t>Some connections will not be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51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Guidelines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number of threads </a:t>
            </a:r>
            <a:r>
              <a:rPr lang="en-US" dirty="0" err="1" smtClean="0"/>
              <a:t>vs</a:t>
            </a:r>
            <a:r>
              <a:rPr lang="en-US" dirty="0" smtClean="0"/>
              <a:t> processor cores</a:t>
            </a:r>
          </a:p>
          <a:p>
            <a:pPr lvl="1"/>
            <a:r>
              <a:rPr lang="en-US" dirty="0" smtClean="0"/>
              <a:t>If threads only execute logic,</a:t>
            </a:r>
          </a:p>
          <a:p>
            <a:pPr lvl="2"/>
            <a:r>
              <a:rPr lang="en-US" dirty="0" smtClean="0"/>
              <a:t>optimal number of threads = number of cores</a:t>
            </a:r>
          </a:p>
          <a:p>
            <a:pPr lvl="2"/>
            <a:r>
              <a:rPr lang="en-US" dirty="0" smtClean="0"/>
              <a:t>Theoretical, never happens</a:t>
            </a:r>
          </a:p>
          <a:p>
            <a:pPr lvl="1"/>
            <a:r>
              <a:rPr lang="en-US" dirty="0" smtClean="0"/>
              <a:t>Usually a thread is a mix between</a:t>
            </a:r>
          </a:p>
          <a:p>
            <a:pPr lvl="2"/>
            <a:r>
              <a:rPr lang="en-US" dirty="0" smtClean="0"/>
              <a:t>logic execution (running state)</a:t>
            </a:r>
          </a:p>
          <a:p>
            <a:pPr lvl="2"/>
            <a:r>
              <a:rPr lang="en-US" dirty="0" smtClean="0"/>
              <a:t>I/O (Waiting state</a:t>
            </a:r>
            <a:r>
              <a:rPr lang="en-US" dirty="0"/>
              <a:t>)</a:t>
            </a:r>
            <a:endParaRPr lang="en-US" dirty="0" smtClean="0"/>
          </a:p>
          <a:p>
            <a:pPr lvl="3"/>
            <a:r>
              <a:rPr lang="en-US" dirty="0" smtClean="0"/>
              <a:t>File read/write</a:t>
            </a:r>
          </a:p>
          <a:p>
            <a:pPr lvl="3"/>
            <a:r>
              <a:rPr lang="en-US" dirty="0" smtClean="0"/>
              <a:t>Network Calls (database statement or connection, web service, http request,…)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82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Challenges in threaded applications</a:t>
            </a:r>
          </a:p>
          <a:p>
            <a:pPr lvl="1"/>
            <a:r>
              <a:rPr lang="en-US" dirty="0" smtClean="0"/>
              <a:t>Synchronization &amp; Locks</a:t>
            </a:r>
          </a:p>
          <a:p>
            <a:pPr lvl="1"/>
            <a:r>
              <a:rPr lang="en-US" dirty="0" smtClean="0"/>
              <a:t>Thread Pools</a:t>
            </a:r>
          </a:p>
          <a:p>
            <a:r>
              <a:rPr lang="en-US" dirty="0" smtClean="0"/>
              <a:t>Session Objective engine</a:t>
            </a:r>
          </a:p>
          <a:p>
            <a:r>
              <a:rPr lang="en-US" dirty="0"/>
              <a:t>Introduction to Oracle Advanced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General Guidelines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example engine</a:t>
            </a:r>
          </a:p>
          <a:p>
            <a:pPr lvl="1"/>
            <a:r>
              <a:rPr lang="en-US" dirty="0" smtClean="0"/>
              <a:t>invokes URLs remotely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/>
              <a:t> </a:t>
            </a:r>
            <a:r>
              <a:rPr lang="en-US" dirty="0" smtClean="0"/>
              <a:t>URL from  from a database queue</a:t>
            </a:r>
          </a:p>
          <a:p>
            <a:pPr lvl="1"/>
            <a:r>
              <a:rPr lang="en-US" dirty="0" smtClean="0"/>
              <a:t>Invokes the remote URL</a:t>
            </a:r>
          </a:p>
          <a:p>
            <a:r>
              <a:rPr lang="en-US" dirty="0" smtClean="0"/>
              <a:t>URLs exists in a database queue in an oracle database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Achieve 5 million requests/hour</a:t>
            </a:r>
          </a:p>
          <a:p>
            <a:pPr lvl="1"/>
            <a:r>
              <a:rPr lang="en-US" dirty="0" smtClean="0"/>
              <a:t>Request time is 10 </a:t>
            </a:r>
            <a:r>
              <a:rPr lang="en-US" dirty="0" err="1" smtClean="0"/>
              <a:t>msec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90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threading</a:t>
            </a:r>
          </a:p>
          <a:p>
            <a:pPr lvl="1"/>
            <a:r>
              <a:rPr lang="en-US" dirty="0" smtClean="0"/>
              <a:t>Increase performance</a:t>
            </a:r>
          </a:p>
          <a:p>
            <a:pPr lvl="1"/>
            <a:r>
              <a:rPr lang="en-US" dirty="0" smtClean="0"/>
              <a:t>Keep the processor busy</a:t>
            </a:r>
          </a:p>
          <a:p>
            <a:pPr lvl="1"/>
            <a:r>
              <a:rPr lang="en-US" dirty="0" smtClean="0"/>
              <a:t>Keep multiple processors busy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378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http://www.csc.villanova.edu/~mdamian/threads/thr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7" y="1198208"/>
            <a:ext cx="8640083" cy="54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8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algn="ctr"/>
            <a:r>
              <a:rPr lang="en-US" sz="4800" dirty="0" smtClean="0"/>
              <a:t>Sample 01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2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01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“Runnable” Interface</a:t>
            </a:r>
          </a:p>
          <a:p>
            <a:r>
              <a:rPr lang="en-US" dirty="0" smtClean="0"/>
              <a:t>Create an instance from “Thread” class</a:t>
            </a:r>
          </a:p>
          <a:p>
            <a:r>
              <a:rPr lang="en-US" dirty="0" smtClean="0"/>
              <a:t>Pass an instance of “Runnable” to “Thread” constructor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Don’t invoke </a:t>
            </a:r>
            <a:r>
              <a:rPr lang="en-US" b="1" i="1" dirty="0" smtClean="0">
                <a:solidFill>
                  <a:srgbClr val="FF0000"/>
                </a:solidFill>
              </a:rPr>
              <a:t>“run”,</a:t>
            </a:r>
            <a:r>
              <a:rPr lang="en-US" dirty="0" smtClean="0"/>
              <a:t> invoke </a:t>
            </a:r>
            <a:r>
              <a:rPr lang="en-US" b="1" i="1" dirty="0" smtClean="0"/>
              <a:t>“start”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Remember “Join”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https://lh6.googleusercontent.com/7jeKUlh2g92iKsBg1K9TKUrkuhNWVn-Rb4yUI1Ey82Varf7_egXGDh9WyABRMhPuAhfA8wJ_Zz1uPuurm2LmzbrZLgLNArUf2vXgVvTP5v5GrZ2Dq1PNv1W7xZGL3YLPqebjX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1" y="1420051"/>
            <a:ext cx="9517762" cy="486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592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77B6-6F58-484C-9CF8-9FE203B560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://www.j2eeonline.com/java2-programmers-certification/module7/images/synchro-importance-m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71" y="1433430"/>
            <a:ext cx="7579073" cy="4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236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B4A0C9F025D4EBD129B16A49CB16E" ma:contentTypeVersion="0" ma:contentTypeDescription="Create a new document." ma:contentTypeScope="" ma:versionID="573ad91e90be097617e2fd857cf69c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70E924-393E-447D-9C4B-590084D252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2FFD68-816A-4F61-895D-97042F0A2FF1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A17C17-0C3E-4098-A043-A1021988B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Office PowerPoint</Application>
  <PresentationFormat>A4 Paper (210x297 mm)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Office Theme</vt:lpstr>
      <vt:lpstr>2_Custom Design</vt:lpstr>
      <vt:lpstr>1_Custom Design</vt:lpstr>
      <vt:lpstr>Custom Design</vt:lpstr>
      <vt:lpstr>Threading by example</vt:lpstr>
      <vt:lpstr>Agenda</vt:lpstr>
      <vt:lpstr>Session Objective</vt:lpstr>
      <vt:lpstr>Introduction</vt:lpstr>
      <vt:lpstr>Sequential vs Parallel</vt:lpstr>
      <vt:lpstr>Demo</vt:lpstr>
      <vt:lpstr>Sample 01 Notes</vt:lpstr>
      <vt:lpstr>Thread States</vt:lpstr>
      <vt:lpstr>Threading Challenges</vt:lpstr>
      <vt:lpstr>Threading Challenges (cont.)</vt:lpstr>
      <vt:lpstr>Oracle Advanced Queues</vt:lpstr>
      <vt:lpstr>Oracle Advanced Queues (cont.)</vt:lpstr>
      <vt:lpstr>Oracle Advanced Queues (cont.)</vt:lpstr>
      <vt:lpstr>Producer Consumer Pattern</vt:lpstr>
      <vt:lpstr>Java Blocking Queues</vt:lpstr>
      <vt:lpstr>Thread Pools</vt:lpstr>
      <vt:lpstr>General Guidelines</vt:lpstr>
      <vt:lpstr>General Guidelines (cont.)</vt:lpstr>
      <vt:lpstr>General Guidelines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TITO High Level Design</dc:title>
  <dc:creator/>
  <cp:lastModifiedBy/>
  <cp:revision>1</cp:revision>
  <dcterms:created xsi:type="dcterms:W3CDTF">2007-12-07T00:57:50Z</dcterms:created>
  <dcterms:modified xsi:type="dcterms:W3CDTF">2015-11-09T05:01:15Z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0x010100025B4A0C9F025D4EBD129B16A49CB16E</vt:lpwstr>
  </property>
</Properties>
</file>