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57"/>
  </p:notesMasterIdLst>
  <p:sldIdLst>
    <p:sldId id="256" r:id="rId2"/>
    <p:sldId id="371" r:id="rId3"/>
    <p:sldId id="317" r:id="rId4"/>
    <p:sldId id="372" r:id="rId5"/>
    <p:sldId id="328" r:id="rId6"/>
    <p:sldId id="329" r:id="rId7"/>
    <p:sldId id="330" r:id="rId8"/>
    <p:sldId id="331" r:id="rId9"/>
    <p:sldId id="332" r:id="rId10"/>
    <p:sldId id="334" r:id="rId11"/>
    <p:sldId id="316" r:id="rId12"/>
    <p:sldId id="335" r:id="rId13"/>
    <p:sldId id="323" r:id="rId14"/>
    <p:sldId id="337" r:id="rId15"/>
    <p:sldId id="336" r:id="rId16"/>
    <p:sldId id="324" r:id="rId17"/>
    <p:sldId id="338" r:id="rId18"/>
    <p:sldId id="325" r:id="rId19"/>
    <p:sldId id="339" r:id="rId20"/>
    <p:sldId id="326" r:id="rId21"/>
    <p:sldId id="344" r:id="rId22"/>
    <p:sldId id="341" r:id="rId23"/>
    <p:sldId id="343" r:id="rId24"/>
    <p:sldId id="345" r:id="rId25"/>
    <p:sldId id="347" r:id="rId26"/>
    <p:sldId id="348" r:id="rId27"/>
    <p:sldId id="351" r:id="rId28"/>
    <p:sldId id="350" r:id="rId29"/>
    <p:sldId id="349" r:id="rId30"/>
    <p:sldId id="346" r:id="rId31"/>
    <p:sldId id="342" r:id="rId32"/>
    <p:sldId id="354" r:id="rId33"/>
    <p:sldId id="353" r:id="rId34"/>
    <p:sldId id="352" r:id="rId35"/>
    <p:sldId id="355" r:id="rId36"/>
    <p:sldId id="356" r:id="rId37"/>
    <p:sldId id="340" r:id="rId38"/>
    <p:sldId id="327" r:id="rId39"/>
    <p:sldId id="357" r:id="rId40"/>
    <p:sldId id="358" r:id="rId41"/>
    <p:sldId id="320" r:id="rId42"/>
    <p:sldId id="359" r:id="rId43"/>
    <p:sldId id="360" r:id="rId44"/>
    <p:sldId id="361" r:id="rId45"/>
    <p:sldId id="321" r:id="rId46"/>
    <p:sldId id="362" r:id="rId47"/>
    <p:sldId id="363" r:id="rId48"/>
    <p:sldId id="364" r:id="rId49"/>
    <p:sldId id="366" r:id="rId50"/>
    <p:sldId id="367" r:id="rId51"/>
    <p:sldId id="365" r:id="rId52"/>
    <p:sldId id="370" r:id="rId53"/>
    <p:sldId id="322" r:id="rId54"/>
    <p:sldId id="368" r:id="rId55"/>
    <p:sldId id="315" r:id="rId56"/>
  </p:sldIdLst>
  <p:sldSz cx="9144000" cy="5143500" type="screen16x9"/>
  <p:notesSz cx="6858000" cy="9144000"/>
  <p:embeddedFontLst>
    <p:embeddedFont>
      <p:font typeface="Raleway" panose="020B0003030101060003" pitchFamily="34" charset="0"/>
      <p:regular r:id="rId58"/>
      <p:bold r:id="rId59"/>
      <p:italic r:id="rId60"/>
      <p:boldItalic r:id="rId61"/>
    </p:embeddedFont>
    <p:embeddedFont>
      <p:font typeface="Raleway ExtraBold" panose="02010600030101010101" charset="0"/>
      <p:bold r:id="rId62"/>
      <p:boldItalic r:id="rId63"/>
    </p:embeddedFont>
    <p:embeddedFont>
      <p:font typeface="Roboto" panose="02000000000000000000" pitchFamily="2" charset="0"/>
      <p:regular r:id="rId64"/>
      <p:bold r:id="rId65"/>
      <p:italic r:id="rId66"/>
      <p:boldItalic r:id="rId67"/>
    </p:embeddedFont>
    <p:embeddedFont>
      <p:font typeface="微软雅黑" panose="020B0503020204020204" pitchFamily="34" charset="-122"/>
      <p:regular r:id="rId68"/>
      <p:bold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8655" autoAdjust="0"/>
  </p:normalViewPr>
  <p:slideViewPr>
    <p:cSldViewPr snapToGrid="0">
      <p:cViewPr varScale="1">
        <p:scale>
          <a:sx n="134" d="100"/>
          <a:sy n="134" d="100"/>
        </p:scale>
        <p:origin x="876"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116909095412654E-2"/>
          <c:y val="6.9942544343093868E-2"/>
          <c:w val="0.88882465132749933"/>
          <c:h val="0.80273966037796118"/>
        </c:manualLayout>
      </c:layout>
      <c:bubbleChart>
        <c:varyColors val="0"/>
        <c:ser>
          <c:idx val="0"/>
          <c:order val="0"/>
          <c:tx>
            <c:strRef>
              <c:f>Sheet1!$C$1</c:f>
              <c:strCache>
                <c:ptCount val="1"/>
                <c:pt idx="0">
                  <c:v>上手难度</c:v>
                </c:pt>
              </c:strCache>
            </c:strRef>
          </c:tx>
          <c:spPr>
            <a:noFill/>
            <a:ln>
              <a:solidFill>
                <a:schemeClr val="accent6"/>
              </a:solidFill>
            </a:ln>
            <a:effectLst>
              <a:glow rad="63500">
                <a:schemeClr val="accent6">
                  <a:alpha val="18000"/>
                </a:schemeClr>
              </a:glow>
            </a:effectLst>
          </c:spPr>
          <c:invertIfNegative val="0"/>
          <c:dPt>
            <c:idx val="0"/>
            <c:invertIfNegative val="0"/>
            <c:bubble3D val="0"/>
            <c:extLst>
              <c:ext xmlns:c16="http://schemas.microsoft.com/office/drawing/2014/chart" uri="{C3380CC4-5D6E-409C-BE32-E72D297353CC}">
                <c16:uniqueId val="{00000001-0657-43F8-8DE0-0F18DC28E131}"/>
              </c:ext>
            </c:extLst>
          </c:dPt>
          <c:dPt>
            <c:idx val="1"/>
            <c:invertIfNegative val="0"/>
            <c:bubble3D val="0"/>
            <c:extLst>
              <c:ext xmlns:c16="http://schemas.microsoft.com/office/drawing/2014/chart" uri="{C3380CC4-5D6E-409C-BE32-E72D297353CC}">
                <c16:uniqueId val="{00000003-0657-43F8-8DE0-0F18DC28E131}"/>
              </c:ext>
            </c:extLst>
          </c:dPt>
          <c:dPt>
            <c:idx val="2"/>
            <c:invertIfNegative val="0"/>
            <c:bubble3D val="0"/>
            <c:extLst>
              <c:ext xmlns:c16="http://schemas.microsoft.com/office/drawing/2014/chart" uri="{C3380CC4-5D6E-409C-BE32-E72D297353CC}">
                <c16:uniqueId val="{00000005-0657-43F8-8DE0-0F18DC28E131}"/>
              </c:ext>
            </c:extLst>
          </c:dPt>
          <c:dPt>
            <c:idx val="3"/>
            <c:invertIfNegative val="0"/>
            <c:bubble3D val="0"/>
            <c:extLst>
              <c:ext xmlns:c16="http://schemas.microsoft.com/office/drawing/2014/chart" uri="{C3380CC4-5D6E-409C-BE32-E72D297353CC}">
                <c16:uniqueId val="{00000007-0657-43F8-8DE0-0F18DC28E131}"/>
              </c:ext>
            </c:extLst>
          </c:dPt>
          <c:dLbls>
            <c:dLbl>
              <c:idx val="0"/>
              <c:tx>
                <c:rich>
                  <a:bodyPr/>
                  <a:lstStyle/>
                  <a:p>
                    <a:r>
                      <a:rPr lang="en-US"/>
                      <a:t>Kismet</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57-43F8-8DE0-0F18DC28E131}"/>
                </c:ext>
              </c:extLst>
            </c:dLbl>
            <c:dLbl>
              <c:idx val="1"/>
              <c:tx>
                <c:rich>
                  <a:bodyPr/>
                  <a:lstStyle/>
                  <a:p>
                    <a:r>
                      <a:rPr lang="en-US"/>
                      <a:t>UnrealScript</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657-43F8-8DE0-0F18DC28E131}"/>
                </c:ext>
              </c:extLst>
            </c:dLbl>
            <c:dLbl>
              <c:idx val="2"/>
              <c:tx>
                <c:rich>
                  <a:bodyPr/>
                  <a:lstStyle/>
                  <a:p>
                    <a:r>
                      <a:rPr lang="en-US"/>
                      <a:t>Blueprint</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657-43F8-8DE0-0F18DC28E131}"/>
                </c:ext>
              </c:extLst>
            </c:dLbl>
            <c:dLbl>
              <c:idx val="3"/>
              <c:tx>
                <c:rich>
                  <a:bodyPr/>
                  <a:lstStyle/>
                  <a:p>
                    <a:r>
                      <a:rPr lang="en-US" altLang="zh-CN"/>
                      <a:t>C++</a:t>
                    </a:r>
                    <a:endParaRPr lang="en-US"/>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657-43F8-8DE0-0F18DC28E13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Sheet1!$B$2:$B$5</c:f>
              <c:numCache>
                <c:formatCode>General</c:formatCode>
                <c:ptCount val="4"/>
                <c:pt idx="0">
                  <c:v>2</c:v>
                </c:pt>
                <c:pt idx="1">
                  <c:v>5</c:v>
                </c:pt>
                <c:pt idx="2">
                  <c:v>5</c:v>
                </c:pt>
                <c:pt idx="3">
                  <c:v>10</c:v>
                </c:pt>
              </c:numCache>
            </c:numRef>
          </c:xVal>
          <c:yVal>
            <c:numRef>
              <c:f>Sheet1!$C$2:$C$5</c:f>
              <c:numCache>
                <c:formatCode>General</c:formatCode>
                <c:ptCount val="4"/>
                <c:pt idx="0">
                  <c:v>3</c:v>
                </c:pt>
                <c:pt idx="1">
                  <c:v>7</c:v>
                </c:pt>
                <c:pt idx="2">
                  <c:v>4</c:v>
                </c:pt>
                <c:pt idx="3">
                  <c:v>10</c:v>
                </c:pt>
              </c:numCache>
            </c:numRef>
          </c:yVal>
          <c:bubbleSize>
            <c:numRef>
              <c:f>Sheet1!$D$2:$D$5</c:f>
              <c:numCache>
                <c:formatCode>General</c:formatCode>
                <c:ptCount val="4"/>
                <c:pt idx="0">
                  <c:v>3</c:v>
                </c:pt>
                <c:pt idx="1">
                  <c:v>5</c:v>
                </c:pt>
                <c:pt idx="2">
                  <c:v>5</c:v>
                </c:pt>
                <c:pt idx="3">
                  <c:v>10</c:v>
                </c:pt>
              </c:numCache>
            </c:numRef>
          </c:bubbleSize>
          <c:bubble3D val="0"/>
          <c:extLst>
            <c:ext xmlns:c16="http://schemas.microsoft.com/office/drawing/2014/chart" uri="{C3380CC4-5D6E-409C-BE32-E72D297353CC}">
              <c16:uniqueId val="{00000008-0657-43F8-8DE0-0F18DC28E131}"/>
            </c:ext>
          </c:extLst>
        </c:ser>
        <c:dLbls>
          <c:dLblPos val="ctr"/>
          <c:showLegendKey val="0"/>
          <c:showVal val="1"/>
          <c:showCatName val="0"/>
          <c:showSerName val="0"/>
          <c:showPercent val="0"/>
          <c:showBubbleSize val="0"/>
        </c:dLbls>
        <c:bubbleScale val="100"/>
        <c:showNegBubbles val="0"/>
        <c:axId val="422637448"/>
        <c:axId val="422637776"/>
      </c:bubbleChart>
      <c:valAx>
        <c:axId val="422637448"/>
        <c:scaling>
          <c:orientation val="minMax"/>
        </c:scaling>
        <c:delete val="0"/>
        <c:axPos val="b"/>
        <c:majorGridlines>
          <c:spPr>
            <a:ln w="9525" cap="flat" cmpd="sng" algn="ctr">
              <a:gradFill>
                <a:gsLst>
                  <a:gs pos="100000">
                    <a:schemeClr val="dk1">
                      <a:lumMod val="65000"/>
                      <a:lumOff val="35000"/>
                      <a:alpha val="24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r>
                  <a:rPr lang="zh-CN"/>
                  <a:t>灵活度</a:t>
                </a:r>
                <a:endParaRPr lang="en-US"/>
              </a:p>
            </c:rich>
          </c:tx>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22637776"/>
        <c:crosses val="autoZero"/>
        <c:crossBetween val="midCat"/>
      </c:valAx>
      <c:valAx>
        <c:axId val="422637776"/>
        <c:scaling>
          <c:orientation val="minMax"/>
        </c:scaling>
        <c:delete val="0"/>
        <c:axPos val="l"/>
        <c:majorGridlines>
          <c:spPr>
            <a:ln w="9525" cap="flat" cmpd="sng" algn="ctr">
              <a:gradFill>
                <a:gsLst>
                  <a:gs pos="100000">
                    <a:schemeClr val="dk1">
                      <a:lumMod val="65000"/>
                      <a:lumOff val="35000"/>
                      <a:alpha val="24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r>
                  <a:rPr lang="zh-CN"/>
                  <a:t>上手难度</a:t>
                </a:r>
                <a:endParaRPr lang="en-US"/>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2263744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spPr>
      <a:ln w="9525" cap="flat" cmpd="sng" algn="ctr">
        <a:solidFill>
          <a:schemeClr val="lt1">
            <a:lumMod val="50000"/>
          </a:schemeClr>
        </a:solidFill>
        <a:round/>
      </a:ln>
    </cs:spPr>
    <cs:defRPr sz="1197" kern="1200"/>
  </cs:categoryAxis>
  <cs:chartArea>
    <cs:lnRef idx="0"/>
    <cs:fillRef idx="0"/>
    <cs:effectRef idx="0"/>
    <cs:fontRef idx="minor">
      <a:schemeClr val="tx1"/>
    </cs:fontRef>
    <cs:spPr>
      <a:solidFill>
        <a:schemeClr val="dk1">
          <a:lumMod val="75000"/>
          <a:lumOff val="25000"/>
        </a:schemeClr>
      </a:solidFill>
      <a:ln w="9525" cap="flat" cmpd="sng" algn="ctr">
        <a:solidFill>
          <a:schemeClr val="dk1">
            <a:tint val="75000"/>
          </a:schemeClr>
        </a:solidFill>
        <a:round/>
      </a:ln>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tx1"/>
    </cs:fontRef>
    <cs:spPr>
      <a:ln>
        <a:solidFill>
          <a:schemeClr val="phClr"/>
        </a:solidFill>
      </a:ln>
      <a:effectLst>
        <a:glow rad="63500">
          <a:schemeClr val="phClr">
            <a:alpha val="18000"/>
          </a:schemeClr>
        </a:glow>
      </a:effectLst>
    </cs:spPr>
  </cs:dataPoint>
  <cs:dataPoint3D>
    <cs:lnRef idx="0">
      <cs:styleClr val="auto"/>
    </cs:lnRef>
    <cs:fillRef idx="0"/>
    <cs:effectRef idx="0">
      <cs:styleClr val="auto"/>
    </cs:effectRef>
    <cs:fontRef idx="minor">
      <a:schemeClr val="tx1"/>
    </cs:fontRef>
    <cs:spPr>
      <a:ln>
        <a:solidFill>
          <a:schemeClr val="phClr"/>
        </a:solidFill>
      </a:ln>
      <a:effectLst>
        <a:glow rad="63500">
          <a:schemeClr val="phClr">
            <a:alpha val="18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4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dk1">
          <a:lumMod val="85000"/>
          <a:lumOff val="15000"/>
        </a:schemeClr>
      </a:solidFill>
    </cs:spPr>
  </cs:floor>
  <cs:gridlineMajor>
    <cs:lnRef idx="0"/>
    <cs:fillRef idx="0"/>
    <cs:effectRef idx="0"/>
    <cs:fontRef idx="minor">
      <a:schemeClr val="tx1"/>
    </cs:fontRef>
    <cs:spPr>
      <a:ln w="9525" cap="flat" cmpd="sng" algn="ctr">
        <a:gradFill>
          <a:gsLst>
            <a:gs pos="100000">
              <a:schemeClr val="dk1">
                <a:lumMod val="65000"/>
                <a:lumOff val="35000"/>
                <a:alpha val="24000"/>
              </a:schemeClr>
            </a:gs>
            <a:gs pos="0">
              <a:schemeClr val="dk1">
                <a:lumMod val="65000"/>
                <a:lumOff val="35000"/>
              </a:schemeClr>
            </a:gs>
          </a:gsLst>
          <a:lin ang="5400000" scaled="0"/>
        </a:gradFill>
        <a:round/>
      </a:ln>
    </cs:spPr>
  </cs:gridlineMajor>
  <cs:gridlineMinor>
    <cs:lnRef idx="0"/>
    <cs:fillRef idx="0"/>
    <cs:effectRef idx="0"/>
    <cs:fontRef idx="minor">
      <a:schemeClr val="tx1"/>
    </cs:fontRef>
    <cs:spPr>
      <a:ln w="9525" cap="flat" cmpd="sng" algn="ctr">
        <a:gradFill>
          <a:gsLst>
            <a:gs pos="0">
              <a:schemeClr val="dk1">
                <a:lumMod val="65000"/>
                <a:lumOff val="35000"/>
                <a:alpha val="46000"/>
              </a:schemeClr>
            </a:gs>
            <a:gs pos="100000">
              <a:schemeClr val="dk1">
                <a:lumMod val="75000"/>
                <a:lumOff val="25000"/>
                <a:alpha val="42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round/>
      </a:ln>
    </cs:spPr>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tx1"/>
    </cs:fontRef>
    <cs:spPr>
      <a:solidFill>
        <a:schemeClr val="tx1">
          <a:lumMod val="85000"/>
          <a:lumOff val="15000"/>
        </a:schemeClr>
      </a:solid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5dfdd38bb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55dfdd38b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dc6bb47d_14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dc6bb47d_1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332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488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dc6bb47d_14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dc6bb47d_1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9757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190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6544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8260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1311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6801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dc6bb47d_14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dc6bb47d_1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5138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dc6bb47d_14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dc6bb47d_1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此处应有掌声！</a:t>
            </a:r>
            <a:endParaRPr dirty="0"/>
          </a:p>
        </p:txBody>
      </p:sp>
    </p:spTree>
    <p:extLst>
      <p:ext uri="{BB962C8B-B14F-4D97-AF65-F5344CB8AC3E}">
        <p14:creationId xmlns:p14="http://schemas.microsoft.com/office/powerpoint/2010/main" val="199513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dc6bb47d_14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dc6bb47d_1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0033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dc6bb47d_14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dc6bb47d_1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680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dc6bb47d_14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dc6bb47d_1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491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看情况可以画草图表示</a:t>
            </a:r>
            <a:endParaRPr lang="en-US" dirty="0"/>
          </a:p>
        </p:txBody>
      </p:sp>
    </p:spTree>
    <p:extLst>
      <p:ext uri="{BB962C8B-B14F-4D97-AF65-F5344CB8AC3E}">
        <p14:creationId xmlns:p14="http://schemas.microsoft.com/office/powerpoint/2010/main" val="3293581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ddc6bb47d_14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ddc6bb47d_1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93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237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Gearbox Demo</a:t>
            </a:r>
            <a:endParaRPr lang="en-US" dirty="0"/>
          </a:p>
        </p:txBody>
      </p:sp>
    </p:spTree>
    <p:extLst>
      <p:ext uri="{BB962C8B-B14F-4D97-AF65-F5344CB8AC3E}">
        <p14:creationId xmlns:p14="http://schemas.microsoft.com/office/powerpoint/2010/main" val="409112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647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with LOGO">
  <p:cSld name="SECTION_HEADER_1_2">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0"/>
            <a:ext cx="9144014" cy="5143500"/>
          </a:xfrm>
          <a:prstGeom prst="rect">
            <a:avLst/>
          </a:prstGeom>
          <a:noFill/>
          <a:ln>
            <a:noFill/>
          </a:ln>
        </p:spPr>
      </p:pic>
      <p:sp>
        <p:nvSpPr>
          <p:cNvPr id="11" name="Google Shape;11;p2"/>
          <p:cNvSpPr txBox="1">
            <a:spLocks noGrp="1"/>
          </p:cNvSpPr>
          <p:nvPr>
            <p:ph type="title"/>
          </p:nvPr>
        </p:nvSpPr>
        <p:spPr>
          <a:xfrm>
            <a:off x="311700" y="2477425"/>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12" name="Google Shape;12;p2"/>
          <p:cNvSpPr txBox="1">
            <a:spLocks noGrp="1"/>
          </p:cNvSpPr>
          <p:nvPr>
            <p:ph type="subTitle" idx="1"/>
          </p:nvPr>
        </p:nvSpPr>
        <p:spPr>
          <a:xfrm>
            <a:off x="311700" y="32913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CCCCCC"/>
              </a:buClr>
              <a:buSzPts val="2000"/>
              <a:buNone/>
              <a:defRPr sz="2000">
                <a:solidFill>
                  <a:srgbClr val="CCCCCC"/>
                </a:solidFill>
              </a:defRPr>
            </a:lvl1pPr>
            <a:lvl2pPr lvl="1" algn="ctr">
              <a:lnSpc>
                <a:spcPct val="100000"/>
              </a:lnSpc>
              <a:spcBef>
                <a:spcPts val="0"/>
              </a:spcBef>
              <a:spcAft>
                <a:spcPts val="0"/>
              </a:spcAft>
              <a:buClr>
                <a:srgbClr val="CCCCCC"/>
              </a:buClr>
              <a:buSzPts val="2000"/>
              <a:buNone/>
              <a:defRPr sz="2000">
                <a:solidFill>
                  <a:srgbClr val="CCCCCC"/>
                </a:solidFill>
              </a:defRPr>
            </a:lvl2pPr>
            <a:lvl3pPr lvl="2" algn="ctr">
              <a:lnSpc>
                <a:spcPct val="100000"/>
              </a:lnSpc>
              <a:spcBef>
                <a:spcPts val="0"/>
              </a:spcBef>
              <a:spcAft>
                <a:spcPts val="0"/>
              </a:spcAft>
              <a:buClr>
                <a:srgbClr val="CCCCCC"/>
              </a:buClr>
              <a:buSzPts val="2000"/>
              <a:buNone/>
              <a:defRPr sz="2000">
                <a:solidFill>
                  <a:srgbClr val="CCCCCC"/>
                </a:solidFill>
              </a:defRPr>
            </a:lvl3pPr>
            <a:lvl4pPr lvl="3" algn="ctr">
              <a:lnSpc>
                <a:spcPct val="100000"/>
              </a:lnSpc>
              <a:spcBef>
                <a:spcPts val="0"/>
              </a:spcBef>
              <a:spcAft>
                <a:spcPts val="0"/>
              </a:spcAft>
              <a:buClr>
                <a:srgbClr val="CCCCCC"/>
              </a:buClr>
              <a:buSzPts val="2000"/>
              <a:buNone/>
              <a:defRPr sz="2000">
                <a:solidFill>
                  <a:srgbClr val="CCCCCC"/>
                </a:solidFill>
              </a:defRPr>
            </a:lvl4pPr>
            <a:lvl5pPr lvl="4" algn="ctr">
              <a:lnSpc>
                <a:spcPct val="100000"/>
              </a:lnSpc>
              <a:spcBef>
                <a:spcPts val="0"/>
              </a:spcBef>
              <a:spcAft>
                <a:spcPts val="0"/>
              </a:spcAft>
              <a:buClr>
                <a:srgbClr val="CCCCCC"/>
              </a:buClr>
              <a:buSzPts val="2000"/>
              <a:buNone/>
              <a:defRPr sz="2000">
                <a:solidFill>
                  <a:srgbClr val="CCCCCC"/>
                </a:solidFill>
              </a:defRPr>
            </a:lvl5pPr>
            <a:lvl6pPr lvl="5" algn="ctr">
              <a:lnSpc>
                <a:spcPct val="100000"/>
              </a:lnSpc>
              <a:spcBef>
                <a:spcPts val="0"/>
              </a:spcBef>
              <a:spcAft>
                <a:spcPts val="0"/>
              </a:spcAft>
              <a:buClr>
                <a:srgbClr val="CCCCCC"/>
              </a:buClr>
              <a:buSzPts val="2000"/>
              <a:buNone/>
              <a:defRPr sz="2000">
                <a:solidFill>
                  <a:srgbClr val="CCCCCC"/>
                </a:solidFill>
              </a:defRPr>
            </a:lvl6pPr>
            <a:lvl7pPr lvl="6" algn="ctr">
              <a:lnSpc>
                <a:spcPct val="100000"/>
              </a:lnSpc>
              <a:spcBef>
                <a:spcPts val="0"/>
              </a:spcBef>
              <a:spcAft>
                <a:spcPts val="0"/>
              </a:spcAft>
              <a:buClr>
                <a:srgbClr val="CCCCCC"/>
              </a:buClr>
              <a:buSzPts val="2000"/>
              <a:buNone/>
              <a:defRPr sz="2000">
                <a:solidFill>
                  <a:srgbClr val="CCCCCC"/>
                </a:solidFill>
              </a:defRPr>
            </a:lvl7pPr>
            <a:lvl8pPr lvl="7" algn="ctr">
              <a:lnSpc>
                <a:spcPct val="100000"/>
              </a:lnSpc>
              <a:spcBef>
                <a:spcPts val="0"/>
              </a:spcBef>
              <a:spcAft>
                <a:spcPts val="0"/>
              </a:spcAft>
              <a:buClr>
                <a:srgbClr val="CCCCCC"/>
              </a:buClr>
              <a:buSzPts val="2000"/>
              <a:buNone/>
              <a:defRPr sz="2000">
                <a:solidFill>
                  <a:srgbClr val="CCCCCC"/>
                </a:solidFill>
              </a:defRPr>
            </a:lvl8pPr>
            <a:lvl9pPr lvl="8" algn="ctr">
              <a:lnSpc>
                <a:spcPct val="100000"/>
              </a:lnSpc>
              <a:spcBef>
                <a:spcPts val="0"/>
              </a:spcBef>
              <a:spcAft>
                <a:spcPts val="0"/>
              </a:spcAft>
              <a:buClr>
                <a:srgbClr val="CCCCCC"/>
              </a:buClr>
              <a:buSzPts val="2000"/>
              <a:buNone/>
              <a:defRPr sz="2000">
                <a:solidFill>
                  <a:srgbClr val="CCCCC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no footer">
  <p:cSld name="TITLE_2">
    <p:bg>
      <p:bgPr>
        <a:solidFill>
          <a:srgbClr val="000000"/>
        </a:solidFill>
        <a:effectLst/>
      </p:bgPr>
    </p:bg>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0"/>
            <a:ext cx="9143990" cy="5143500"/>
          </a:xfrm>
          <a:prstGeom prst="rect">
            <a:avLst/>
          </a:prstGeom>
          <a:noFill/>
          <a:ln>
            <a:noFill/>
          </a:ln>
        </p:spPr>
      </p:pic>
      <p:sp>
        <p:nvSpPr>
          <p:cNvPr id="46" name="Google Shape;46;p11"/>
          <p:cNvSpPr txBox="1">
            <a:spLocks noGrp="1"/>
          </p:cNvSpPr>
          <p:nvPr>
            <p:ph type="title"/>
          </p:nvPr>
        </p:nvSpPr>
        <p:spPr>
          <a:xfrm>
            <a:off x="140950" y="175375"/>
            <a:ext cx="5451600" cy="33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47" name="Google Shape;47;p11"/>
          <p:cNvSpPr/>
          <p:nvPr/>
        </p:nvSpPr>
        <p:spPr>
          <a:xfrm>
            <a:off x="219450" y="166375"/>
            <a:ext cx="577800" cy="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CK - no footer" type="titleOnly">
  <p:cSld name="TITLE_ONLY">
    <p:spTree>
      <p:nvGrpSpPr>
        <p:cNvPr id="1" name="Shape 48"/>
        <p:cNvGrpSpPr/>
        <p:nvPr/>
      </p:nvGrpSpPr>
      <p:grpSpPr>
        <a:xfrm>
          <a:off x="0" y="0"/>
          <a:ext cx="0" cy="0"/>
          <a:chOff x="0" y="0"/>
          <a:chExt cx="0" cy="0"/>
        </a:xfrm>
      </p:grpSpPr>
      <p:pic>
        <p:nvPicPr>
          <p:cNvPr id="49" name="Google Shape;49;p12"/>
          <p:cNvPicPr preferRelativeResize="0"/>
          <p:nvPr/>
        </p:nvPicPr>
        <p:blipFill rotWithShape="1">
          <a:blip r:embed="rId2">
            <a:alphaModFix/>
          </a:blip>
          <a:srcRect/>
          <a:stretch/>
        </p:blipFill>
        <p:spPr>
          <a:xfrm>
            <a:off x="0" y="0"/>
            <a:ext cx="9143990" cy="5143500"/>
          </a:xfrm>
          <a:prstGeom prst="rect">
            <a:avLst/>
          </a:prstGeom>
          <a:noFill/>
          <a:ln>
            <a:noFill/>
          </a:ln>
        </p:spPr>
      </p:pic>
      <p:sp>
        <p:nvSpPr>
          <p:cNvPr id="50" name="Google Shape;50;p12"/>
          <p:cNvSpPr txBox="1">
            <a:spLocks noGrp="1"/>
          </p:cNvSpPr>
          <p:nvPr>
            <p:ph type="title"/>
          </p:nvPr>
        </p:nvSpPr>
        <p:spPr>
          <a:xfrm>
            <a:off x="140950" y="175375"/>
            <a:ext cx="5451600" cy="33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51" name="Google Shape;51;p12"/>
          <p:cNvSpPr/>
          <p:nvPr/>
        </p:nvSpPr>
        <p:spPr>
          <a:xfrm>
            <a:off x="219450" y="166375"/>
            <a:ext cx="577800" cy="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4" name="Google Shape;54;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1600"/>
              </a:spcBef>
              <a:spcAft>
                <a:spcPts val="0"/>
              </a:spcAft>
              <a:buSzPts val="2800"/>
              <a:buNone/>
              <a:defRPr sz="2800"/>
            </a:lvl2pPr>
            <a:lvl3pPr lvl="2" algn="ctr" rtl="0">
              <a:lnSpc>
                <a:spcPct val="100000"/>
              </a:lnSpc>
              <a:spcBef>
                <a:spcPts val="1600"/>
              </a:spcBef>
              <a:spcAft>
                <a:spcPts val="0"/>
              </a:spcAft>
              <a:buSzPts val="2800"/>
              <a:buNone/>
              <a:defRPr sz="2800"/>
            </a:lvl3pPr>
            <a:lvl4pPr lvl="3" algn="ctr" rtl="0">
              <a:lnSpc>
                <a:spcPct val="100000"/>
              </a:lnSpc>
              <a:spcBef>
                <a:spcPts val="1600"/>
              </a:spcBef>
              <a:spcAft>
                <a:spcPts val="0"/>
              </a:spcAft>
              <a:buSzPts val="2800"/>
              <a:buNone/>
              <a:defRPr sz="2800"/>
            </a:lvl4pPr>
            <a:lvl5pPr lvl="4" algn="ctr" rtl="0">
              <a:lnSpc>
                <a:spcPct val="100000"/>
              </a:lnSpc>
              <a:spcBef>
                <a:spcPts val="1600"/>
              </a:spcBef>
              <a:spcAft>
                <a:spcPts val="0"/>
              </a:spcAft>
              <a:buSzPts val="2800"/>
              <a:buNone/>
              <a:defRPr sz="2800"/>
            </a:lvl5pPr>
            <a:lvl6pPr lvl="5" algn="ctr" rtl="0">
              <a:lnSpc>
                <a:spcPct val="100000"/>
              </a:lnSpc>
              <a:spcBef>
                <a:spcPts val="1600"/>
              </a:spcBef>
              <a:spcAft>
                <a:spcPts val="0"/>
              </a:spcAft>
              <a:buSzPts val="2800"/>
              <a:buNone/>
              <a:defRPr sz="2800"/>
            </a:lvl6pPr>
            <a:lvl7pPr lvl="6" algn="ctr" rtl="0">
              <a:lnSpc>
                <a:spcPct val="100000"/>
              </a:lnSpc>
              <a:spcBef>
                <a:spcPts val="1600"/>
              </a:spcBef>
              <a:spcAft>
                <a:spcPts val="0"/>
              </a:spcAft>
              <a:buSzPts val="2800"/>
              <a:buNone/>
              <a:defRPr sz="2800"/>
            </a:lvl7pPr>
            <a:lvl8pPr lvl="7" algn="ctr" rtl="0">
              <a:lnSpc>
                <a:spcPct val="100000"/>
              </a:lnSpc>
              <a:spcBef>
                <a:spcPts val="1600"/>
              </a:spcBef>
              <a:spcAft>
                <a:spcPts val="0"/>
              </a:spcAft>
              <a:buSzPts val="2800"/>
              <a:buNone/>
              <a:defRPr sz="2800"/>
            </a:lvl8pPr>
            <a:lvl9pPr lvl="8" algn="ctr" rtl="0">
              <a:lnSpc>
                <a:spcPct val="100000"/>
              </a:lnSpc>
              <a:spcBef>
                <a:spcPts val="1600"/>
              </a:spcBef>
              <a:spcAft>
                <a:spcPts val="0"/>
              </a:spcAft>
              <a:buSzPts val="2800"/>
              <a:buNone/>
              <a:defRPr sz="2800"/>
            </a:lvl9pPr>
          </a:lstStyle>
          <a:p>
            <a:endParaRPr/>
          </a:p>
        </p:txBody>
      </p:sp>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Custom Layout">
    <p:spTree>
      <p:nvGrpSpPr>
        <p:cNvPr id="1" name="Shape 5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1" type="blank">
  <p:cSld name="BLANK">
    <p:bg>
      <p:bgPr>
        <a:solidFill>
          <a:srgbClr val="000000"/>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BODY_2">
  <p:cSld name="TITLE_AND_BODY_2">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28965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311700" y="28965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3" name="Google Shape;6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rge dark image - as background">
  <p:cSld name="TITLE_AND_BODY_1_2_1">
    <p:spTree>
      <p:nvGrpSpPr>
        <p:cNvPr id="1" name="Shape 64"/>
        <p:cNvGrpSpPr/>
        <p:nvPr/>
      </p:nvGrpSpPr>
      <p:grpSpPr>
        <a:xfrm>
          <a:off x="0" y="0"/>
          <a:ext cx="0" cy="0"/>
          <a:chOff x="0" y="0"/>
          <a:chExt cx="0" cy="0"/>
        </a:xfrm>
      </p:grpSpPr>
      <p:sp>
        <p:nvSpPr>
          <p:cNvPr id="65" name="Google Shape;65;p18"/>
          <p:cNvSpPr txBox="1"/>
          <p:nvPr/>
        </p:nvSpPr>
        <p:spPr>
          <a:xfrm>
            <a:off x="268087" y="4773425"/>
            <a:ext cx="3369600" cy="37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FFFFFF"/>
                </a:solidFill>
                <a:latin typeface="Roboto"/>
                <a:ea typeface="Roboto"/>
                <a:cs typeface="Roboto"/>
                <a:sym typeface="Roboto"/>
              </a:rPr>
              <a:t>#UEBUILD</a:t>
            </a:r>
            <a:endParaRPr sz="800" b="0" i="0" u="none" strike="noStrike" cap="none">
              <a:solidFill>
                <a:srgbClr val="FFFFFF"/>
              </a:solidFill>
              <a:latin typeface="Roboto"/>
              <a:ea typeface="Roboto"/>
              <a:cs typeface="Roboto"/>
              <a:sym typeface="Roboto"/>
            </a:endParaRPr>
          </a:p>
        </p:txBody>
      </p:sp>
      <p:pic>
        <p:nvPicPr>
          <p:cNvPr id="66" name="Google Shape;66;p18"/>
          <p:cNvPicPr preferRelativeResize="0"/>
          <p:nvPr/>
        </p:nvPicPr>
        <p:blipFill rotWithShape="1">
          <a:blip r:embed="rId2">
            <a:alphaModFix/>
          </a:blip>
          <a:srcRect/>
          <a:stretch/>
        </p:blipFill>
        <p:spPr>
          <a:xfrm>
            <a:off x="161525" y="4878552"/>
            <a:ext cx="150175" cy="150175"/>
          </a:xfrm>
          <a:prstGeom prst="rect">
            <a:avLst/>
          </a:prstGeom>
          <a:noFill/>
          <a:ln>
            <a:noFill/>
          </a:ln>
        </p:spPr>
      </p:pic>
      <p:sp>
        <p:nvSpPr>
          <p:cNvPr id="67" name="Google Shape;67;p18"/>
          <p:cNvSpPr txBox="1">
            <a:spLocks noGrp="1"/>
          </p:cNvSpPr>
          <p:nvPr>
            <p:ph type="subTitle" idx="1"/>
          </p:nvPr>
        </p:nvSpPr>
        <p:spPr>
          <a:xfrm>
            <a:off x="5637675" y="4536150"/>
            <a:ext cx="3310800" cy="208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700">
                <a:solidFill>
                  <a:srgbClr val="FFFFFF"/>
                </a:solidFill>
              </a:defRPr>
            </a:lvl1pPr>
            <a:lvl2pPr lvl="1" algn="l" rtl="0">
              <a:lnSpc>
                <a:spcPct val="100000"/>
              </a:lnSpc>
              <a:spcBef>
                <a:spcPts val="160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200"/>
              <a:buNone/>
              <a:defRPr/>
            </a:lvl5pPr>
            <a:lvl6pPr lvl="5" algn="l" rtl="0">
              <a:lnSpc>
                <a:spcPct val="100000"/>
              </a:lnSpc>
              <a:spcBef>
                <a:spcPts val="1600"/>
              </a:spcBef>
              <a:spcAft>
                <a:spcPts val="0"/>
              </a:spcAft>
              <a:buSzPts val="1200"/>
              <a:buNone/>
              <a:defRPr/>
            </a:lvl6pPr>
            <a:lvl7pPr lvl="6" algn="l" rtl="0">
              <a:lnSpc>
                <a:spcPct val="100000"/>
              </a:lnSpc>
              <a:spcBef>
                <a:spcPts val="1600"/>
              </a:spcBef>
              <a:spcAft>
                <a:spcPts val="0"/>
              </a:spcAft>
              <a:buSzPts val="1000"/>
              <a:buNone/>
              <a:defRPr/>
            </a:lvl7pPr>
            <a:lvl8pPr lvl="7" algn="l" rtl="0">
              <a:lnSpc>
                <a:spcPct val="100000"/>
              </a:lnSpc>
              <a:spcBef>
                <a:spcPts val="1600"/>
              </a:spcBef>
              <a:spcAft>
                <a:spcPts val="0"/>
              </a:spcAft>
              <a:buSzPts val="1000"/>
              <a:buNone/>
              <a:defRPr/>
            </a:lvl8pPr>
            <a:lvl9pPr lvl="8" algn="l" rtl="0">
              <a:lnSpc>
                <a:spcPct val="100000"/>
              </a:lnSpc>
              <a:spcBef>
                <a:spcPts val="1600"/>
              </a:spcBef>
              <a:spcAft>
                <a:spcPts val="1600"/>
              </a:spcAft>
              <a:buSzPts val="1000"/>
              <a:buNone/>
              <a:defRPr/>
            </a:lvl9pPr>
          </a:lstStyle>
          <a:p>
            <a:endParaRPr/>
          </a:p>
        </p:txBody>
      </p:sp>
      <p:pic>
        <p:nvPicPr>
          <p:cNvPr id="68" name="Google Shape;68;p18"/>
          <p:cNvPicPr preferRelativeResize="0"/>
          <p:nvPr/>
        </p:nvPicPr>
        <p:blipFill rotWithShape="1">
          <a:blip r:embed="rId3">
            <a:alphaModFix/>
          </a:blip>
          <a:srcRect/>
          <a:stretch/>
        </p:blipFill>
        <p:spPr>
          <a:xfrm>
            <a:off x="7630096" y="4777996"/>
            <a:ext cx="1349625" cy="365500"/>
          </a:xfrm>
          <a:prstGeom prst="rect">
            <a:avLst/>
          </a:prstGeom>
          <a:noFill/>
          <a:ln>
            <a:noFill/>
          </a:ln>
        </p:spPr>
      </p:pic>
      <p:sp>
        <p:nvSpPr>
          <p:cNvPr id="69" name="Google Shape;69;p18"/>
          <p:cNvSpPr/>
          <p:nvPr/>
        </p:nvSpPr>
        <p:spPr>
          <a:xfrm>
            <a:off x="161925" y="4772600"/>
            <a:ext cx="8818200" cy="10800"/>
          </a:xfrm>
          <a:prstGeom prst="rect">
            <a:avLst/>
          </a:prstGeom>
          <a:solidFill>
            <a:srgbClr val="FFFFFF">
              <a:alpha val="3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 no footer">
  <p:cSld name="TITLE_AND_BODY_1_1">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a:stretch/>
        </p:blipFill>
        <p:spPr>
          <a:xfrm>
            <a:off x="0" y="0"/>
            <a:ext cx="9143990" cy="5143500"/>
          </a:xfrm>
          <a:prstGeom prst="rect">
            <a:avLst/>
          </a:prstGeom>
          <a:noFill/>
          <a:ln>
            <a:noFill/>
          </a:ln>
        </p:spPr>
      </p:pic>
      <p:sp>
        <p:nvSpPr>
          <p:cNvPr id="15" name="Google Shape;15;p3"/>
          <p:cNvSpPr txBox="1">
            <a:spLocks noGrp="1"/>
          </p:cNvSpPr>
          <p:nvPr>
            <p:ph type="title"/>
          </p:nvPr>
        </p:nvSpPr>
        <p:spPr>
          <a:xfrm>
            <a:off x="140950" y="175375"/>
            <a:ext cx="5963400" cy="33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16" name="Google Shape;16;p3"/>
          <p:cNvSpPr txBox="1">
            <a:spLocks noGrp="1"/>
          </p:cNvSpPr>
          <p:nvPr>
            <p:ph type="body" idx="1"/>
          </p:nvPr>
        </p:nvSpPr>
        <p:spPr>
          <a:xfrm>
            <a:off x="311700" y="771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FFFFF"/>
              </a:buClr>
              <a:buSzPts val="1800"/>
              <a:buChar char="●"/>
              <a:defRPr>
                <a:solidFill>
                  <a:srgbClr val="FFFFFF"/>
                </a:solidFill>
              </a:defRPr>
            </a:lvl1pPr>
            <a:lvl2pPr marL="914400" lvl="1" indent="-317500" algn="l">
              <a:lnSpc>
                <a:spcPct val="115000"/>
              </a:lnSpc>
              <a:spcBef>
                <a:spcPts val="1600"/>
              </a:spcBef>
              <a:spcAft>
                <a:spcPts val="0"/>
              </a:spcAft>
              <a:buClr>
                <a:srgbClr val="FFFFFF"/>
              </a:buClr>
              <a:buSzPts val="1400"/>
              <a:buChar char="○"/>
              <a:defRPr>
                <a:solidFill>
                  <a:srgbClr val="FFFFFF"/>
                </a:solidFill>
              </a:defRPr>
            </a:lvl2pPr>
            <a:lvl3pPr marL="1371600" lvl="2" indent="-317500" algn="l">
              <a:lnSpc>
                <a:spcPct val="115000"/>
              </a:lnSpc>
              <a:spcBef>
                <a:spcPts val="1600"/>
              </a:spcBef>
              <a:spcAft>
                <a:spcPts val="0"/>
              </a:spcAft>
              <a:buClr>
                <a:srgbClr val="FFFFFF"/>
              </a:buClr>
              <a:buSzPts val="1400"/>
              <a:buChar char="■"/>
              <a:defRPr>
                <a:solidFill>
                  <a:srgbClr val="FFFFFF"/>
                </a:solidFill>
              </a:defRPr>
            </a:lvl3pPr>
            <a:lvl4pPr marL="1828800" lvl="3" indent="-317500" algn="l">
              <a:lnSpc>
                <a:spcPct val="115000"/>
              </a:lnSpc>
              <a:spcBef>
                <a:spcPts val="1600"/>
              </a:spcBef>
              <a:spcAft>
                <a:spcPts val="0"/>
              </a:spcAft>
              <a:buClr>
                <a:srgbClr val="FFFFFF"/>
              </a:buClr>
              <a:buSzPts val="1400"/>
              <a:buChar char="●"/>
              <a:defRPr>
                <a:solidFill>
                  <a:srgbClr val="FFFFFF"/>
                </a:solidFill>
              </a:defRPr>
            </a:lvl4pPr>
            <a:lvl5pPr marL="2286000" lvl="4" indent="-317500" algn="l">
              <a:lnSpc>
                <a:spcPct val="115000"/>
              </a:lnSpc>
              <a:spcBef>
                <a:spcPts val="1600"/>
              </a:spcBef>
              <a:spcAft>
                <a:spcPts val="0"/>
              </a:spcAft>
              <a:buClr>
                <a:srgbClr val="FFFFFF"/>
              </a:buClr>
              <a:buSzPts val="1400"/>
              <a:buChar char="○"/>
              <a:defRPr>
                <a:solidFill>
                  <a:srgbClr val="FFFFFF"/>
                </a:solidFill>
              </a:defRPr>
            </a:lvl5pPr>
            <a:lvl6pPr marL="2743200" lvl="5" indent="-317500" algn="l">
              <a:lnSpc>
                <a:spcPct val="115000"/>
              </a:lnSpc>
              <a:spcBef>
                <a:spcPts val="1600"/>
              </a:spcBef>
              <a:spcAft>
                <a:spcPts val="0"/>
              </a:spcAft>
              <a:buClr>
                <a:srgbClr val="FFFFFF"/>
              </a:buClr>
              <a:buSzPts val="1400"/>
              <a:buChar char="■"/>
              <a:defRPr>
                <a:solidFill>
                  <a:srgbClr val="FFFFFF"/>
                </a:solidFill>
              </a:defRPr>
            </a:lvl6pPr>
            <a:lvl7pPr marL="3200400" lvl="6" indent="-317500" algn="l">
              <a:lnSpc>
                <a:spcPct val="115000"/>
              </a:lnSpc>
              <a:spcBef>
                <a:spcPts val="1600"/>
              </a:spcBef>
              <a:spcAft>
                <a:spcPts val="0"/>
              </a:spcAft>
              <a:buClr>
                <a:srgbClr val="FFFFFF"/>
              </a:buClr>
              <a:buSzPts val="1400"/>
              <a:buChar char="●"/>
              <a:defRPr>
                <a:solidFill>
                  <a:srgbClr val="FFFFFF"/>
                </a:solidFill>
              </a:defRPr>
            </a:lvl7pPr>
            <a:lvl8pPr marL="3657600" lvl="7" indent="-317500" algn="l">
              <a:lnSpc>
                <a:spcPct val="115000"/>
              </a:lnSpc>
              <a:spcBef>
                <a:spcPts val="1600"/>
              </a:spcBef>
              <a:spcAft>
                <a:spcPts val="0"/>
              </a:spcAft>
              <a:buClr>
                <a:srgbClr val="FFFFFF"/>
              </a:buClr>
              <a:buSzPts val="1400"/>
              <a:buChar char="○"/>
              <a:defRPr>
                <a:solidFill>
                  <a:srgbClr val="FFFFFF"/>
                </a:solidFill>
              </a:defRPr>
            </a:lvl8pPr>
            <a:lvl9pPr marL="4114800" lvl="8" indent="-317500" algn="l">
              <a:lnSpc>
                <a:spcPct val="115000"/>
              </a:lnSpc>
              <a:spcBef>
                <a:spcPts val="1600"/>
              </a:spcBef>
              <a:spcAft>
                <a:spcPts val="1600"/>
              </a:spcAft>
              <a:buClr>
                <a:srgbClr val="FFFFFF"/>
              </a:buClr>
              <a:buSzPts val="1400"/>
              <a:buChar char="■"/>
              <a:defRPr>
                <a:solidFill>
                  <a:srgbClr val="FFFFFF"/>
                </a:solidFill>
              </a:defRPr>
            </a:lvl9pPr>
          </a:lstStyle>
          <a:p>
            <a:endParaRPr/>
          </a:p>
        </p:txBody>
      </p:sp>
      <p:sp>
        <p:nvSpPr>
          <p:cNvPr id="17" name="Google Shape;17;p3"/>
          <p:cNvSpPr/>
          <p:nvPr/>
        </p:nvSpPr>
        <p:spPr>
          <a:xfrm>
            <a:off x="219450" y="166375"/>
            <a:ext cx="577800" cy="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 no LOGO">
  <p:cSld name="TITLE_AND_TWO_COLUMNS_1_1_1_1_1">
    <p:spTree>
      <p:nvGrpSpPr>
        <p:cNvPr id="1"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a:stretch/>
        </p:blipFill>
        <p:spPr>
          <a:xfrm>
            <a:off x="0" y="0"/>
            <a:ext cx="9144000" cy="5143505"/>
          </a:xfrm>
          <a:prstGeom prst="rect">
            <a:avLst/>
          </a:prstGeom>
          <a:noFill/>
          <a:ln>
            <a:noFill/>
          </a:ln>
        </p:spPr>
      </p:pic>
      <p:sp>
        <p:nvSpPr>
          <p:cNvPr id="20" name="Google Shape;20;p4"/>
          <p:cNvSpPr txBox="1">
            <a:spLocks noGrp="1"/>
          </p:cNvSpPr>
          <p:nvPr>
            <p:ph type="title"/>
          </p:nvPr>
        </p:nvSpPr>
        <p:spPr>
          <a:xfrm>
            <a:off x="311700" y="2477425"/>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21" name="Google Shape;21;p4"/>
          <p:cNvSpPr txBox="1">
            <a:spLocks noGrp="1"/>
          </p:cNvSpPr>
          <p:nvPr>
            <p:ph type="subTitle" idx="1"/>
          </p:nvPr>
        </p:nvSpPr>
        <p:spPr>
          <a:xfrm>
            <a:off x="311700" y="32913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CCCCCC"/>
              </a:buClr>
              <a:buSzPts val="2000"/>
              <a:buNone/>
              <a:defRPr sz="2000">
                <a:solidFill>
                  <a:srgbClr val="CCCCCC"/>
                </a:solidFill>
              </a:defRPr>
            </a:lvl1pPr>
            <a:lvl2pPr lvl="1" algn="ctr">
              <a:lnSpc>
                <a:spcPct val="100000"/>
              </a:lnSpc>
              <a:spcBef>
                <a:spcPts val="0"/>
              </a:spcBef>
              <a:spcAft>
                <a:spcPts val="0"/>
              </a:spcAft>
              <a:buClr>
                <a:srgbClr val="CCCCCC"/>
              </a:buClr>
              <a:buSzPts val="2000"/>
              <a:buNone/>
              <a:defRPr sz="2000">
                <a:solidFill>
                  <a:srgbClr val="CCCCCC"/>
                </a:solidFill>
              </a:defRPr>
            </a:lvl2pPr>
            <a:lvl3pPr lvl="2" algn="ctr">
              <a:lnSpc>
                <a:spcPct val="100000"/>
              </a:lnSpc>
              <a:spcBef>
                <a:spcPts val="0"/>
              </a:spcBef>
              <a:spcAft>
                <a:spcPts val="0"/>
              </a:spcAft>
              <a:buClr>
                <a:srgbClr val="CCCCCC"/>
              </a:buClr>
              <a:buSzPts val="2000"/>
              <a:buNone/>
              <a:defRPr sz="2000">
                <a:solidFill>
                  <a:srgbClr val="CCCCCC"/>
                </a:solidFill>
              </a:defRPr>
            </a:lvl3pPr>
            <a:lvl4pPr lvl="3" algn="ctr">
              <a:lnSpc>
                <a:spcPct val="100000"/>
              </a:lnSpc>
              <a:spcBef>
                <a:spcPts val="0"/>
              </a:spcBef>
              <a:spcAft>
                <a:spcPts val="0"/>
              </a:spcAft>
              <a:buClr>
                <a:srgbClr val="CCCCCC"/>
              </a:buClr>
              <a:buSzPts val="2000"/>
              <a:buNone/>
              <a:defRPr sz="2000">
                <a:solidFill>
                  <a:srgbClr val="CCCCCC"/>
                </a:solidFill>
              </a:defRPr>
            </a:lvl4pPr>
            <a:lvl5pPr lvl="4" algn="ctr">
              <a:lnSpc>
                <a:spcPct val="100000"/>
              </a:lnSpc>
              <a:spcBef>
                <a:spcPts val="0"/>
              </a:spcBef>
              <a:spcAft>
                <a:spcPts val="0"/>
              </a:spcAft>
              <a:buClr>
                <a:srgbClr val="CCCCCC"/>
              </a:buClr>
              <a:buSzPts val="2000"/>
              <a:buNone/>
              <a:defRPr sz="2000">
                <a:solidFill>
                  <a:srgbClr val="CCCCCC"/>
                </a:solidFill>
              </a:defRPr>
            </a:lvl5pPr>
            <a:lvl6pPr lvl="5" algn="ctr">
              <a:lnSpc>
                <a:spcPct val="100000"/>
              </a:lnSpc>
              <a:spcBef>
                <a:spcPts val="0"/>
              </a:spcBef>
              <a:spcAft>
                <a:spcPts val="0"/>
              </a:spcAft>
              <a:buClr>
                <a:srgbClr val="CCCCCC"/>
              </a:buClr>
              <a:buSzPts val="2000"/>
              <a:buNone/>
              <a:defRPr sz="2000">
                <a:solidFill>
                  <a:srgbClr val="CCCCCC"/>
                </a:solidFill>
              </a:defRPr>
            </a:lvl6pPr>
            <a:lvl7pPr lvl="6" algn="ctr">
              <a:lnSpc>
                <a:spcPct val="100000"/>
              </a:lnSpc>
              <a:spcBef>
                <a:spcPts val="0"/>
              </a:spcBef>
              <a:spcAft>
                <a:spcPts val="0"/>
              </a:spcAft>
              <a:buClr>
                <a:srgbClr val="CCCCCC"/>
              </a:buClr>
              <a:buSzPts val="2000"/>
              <a:buNone/>
              <a:defRPr sz="2000">
                <a:solidFill>
                  <a:srgbClr val="CCCCCC"/>
                </a:solidFill>
              </a:defRPr>
            </a:lvl7pPr>
            <a:lvl8pPr lvl="7" algn="ctr">
              <a:lnSpc>
                <a:spcPct val="100000"/>
              </a:lnSpc>
              <a:spcBef>
                <a:spcPts val="0"/>
              </a:spcBef>
              <a:spcAft>
                <a:spcPts val="0"/>
              </a:spcAft>
              <a:buClr>
                <a:srgbClr val="CCCCCC"/>
              </a:buClr>
              <a:buSzPts val="2000"/>
              <a:buNone/>
              <a:defRPr sz="2000">
                <a:solidFill>
                  <a:srgbClr val="CCCCCC"/>
                </a:solidFill>
              </a:defRPr>
            </a:lvl8pPr>
            <a:lvl9pPr lvl="8" algn="ctr">
              <a:lnSpc>
                <a:spcPct val="100000"/>
              </a:lnSpc>
              <a:spcBef>
                <a:spcPts val="0"/>
              </a:spcBef>
              <a:spcAft>
                <a:spcPts val="0"/>
              </a:spcAft>
              <a:buClr>
                <a:srgbClr val="CCCCCC"/>
              </a:buClr>
              <a:buSzPts val="2000"/>
              <a:buNone/>
              <a:defRPr sz="2000">
                <a:solidFill>
                  <a:srgbClr val="CCCCCC"/>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NSITION">
  <p:cSld name="SECTION_HEADER_1_2_1">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a:off x="0" y="0"/>
            <a:ext cx="9144014"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ECTION_HEADER_1_3">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cSld name="TITLE_AND_BODY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140950" y="175375"/>
            <a:ext cx="5451600" cy="33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28" name="Google Shape;28;p7"/>
          <p:cNvSpPr txBox="1">
            <a:spLocks noGrp="1"/>
          </p:cNvSpPr>
          <p:nvPr>
            <p:ph type="body" idx="1"/>
          </p:nvPr>
        </p:nvSpPr>
        <p:spPr>
          <a:xfrm>
            <a:off x="311700" y="771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FFFFF"/>
              </a:buClr>
              <a:buSzPts val="1800"/>
              <a:buChar char="●"/>
              <a:defRPr>
                <a:solidFill>
                  <a:srgbClr val="FFFFFF"/>
                </a:solidFill>
              </a:defRPr>
            </a:lvl1pPr>
            <a:lvl2pPr marL="914400" lvl="1" indent="-317500" algn="l">
              <a:lnSpc>
                <a:spcPct val="115000"/>
              </a:lnSpc>
              <a:spcBef>
                <a:spcPts val="1600"/>
              </a:spcBef>
              <a:spcAft>
                <a:spcPts val="0"/>
              </a:spcAft>
              <a:buClr>
                <a:srgbClr val="FFFFFF"/>
              </a:buClr>
              <a:buSzPts val="1400"/>
              <a:buChar char="○"/>
              <a:defRPr>
                <a:solidFill>
                  <a:srgbClr val="FFFFFF"/>
                </a:solidFill>
              </a:defRPr>
            </a:lvl2pPr>
            <a:lvl3pPr marL="1371600" lvl="2" indent="-317500" algn="l">
              <a:lnSpc>
                <a:spcPct val="115000"/>
              </a:lnSpc>
              <a:spcBef>
                <a:spcPts val="1600"/>
              </a:spcBef>
              <a:spcAft>
                <a:spcPts val="0"/>
              </a:spcAft>
              <a:buClr>
                <a:srgbClr val="FFFFFF"/>
              </a:buClr>
              <a:buSzPts val="1400"/>
              <a:buChar char="■"/>
              <a:defRPr>
                <a:solidFill>
                  <a:srgbClr val="FFFFFF"/>
                </a:solidFill>
              </a:defRPr>
            </a:lvl3pPr>
            <a:lvl4pPr marL="1828800" lvl="3" indent="-317500" algn="l">
              <a:lnSpc>
                <a:spcPct val="115000"/>
              </a:lnSpc>
              <a:spcBef>
                <a:spcPts val="1600"/>
              </a:spcBef>
              <a:spcAft>
                <a:spcPts val="0"/>
              </a:spcAft>
              <a:buClr>
                <a:srgbClr val="FFFFFF"/>
              </a:buClr>
              <a:buSzPts val="1400"/>
              <a:buChar char="●"/>
              <a:defRPr>
                <a:solidFill>
                  <a:srgbClr val="FFFFFF"/>
                </a:solidFill>
              </a:defRPr>
            </a:lvl4pPr>
            <a:lvl5pPr marL="2286000" lvl="4" indent="-317500" algn="l">
              <a:lnSpc>
                <a:spcPct val="115000"/>
              </a:lnSpc>
              <a:spcBef>
                <a:spcPts val="1600"/>
              </a:spcBef>
              <a:spcAft>
                <a:spcPts val="0"/>
              </a:spcAft>
              <a:buClr>
                <a:srgbClr val="FFFFFF"/>
              </a:buClr>
              <a:buSzPts val="1400"/>
              <a:buChar char="○"/>
              <a:defRPr>
                <a:solidFill>
                  <a:srgbClr val="FFFFFF"/>
                </a:solidFill>
              </a:defRPr>
            </a:lvl5pPr>
            <a:lvl6pPr marL="2743200" lvl="5" indent="-317500" algn="l">
              <a:lnSpc>
                <a:spcPct val="115000"/>
              </a:lnSpc>
              <a:spcBef>
                <a:spcPts val="1600"/>
              </a:spcBef>
              <a:spcAft>
                <a:spcPts val="0"/>
              </a:spcAft>
              <a:buClr>
                <a:srgbClr val="FFFFFF"/>
              </a:buClr>
              <a:buSzPts val="1400"/>
              <a:buChar char="■"/>
              <a:defRPr>
                <a:solidFill>
                  <a:srgbClr val="FFFFFF"/>
                </a:solidFill>
              </a:defRPr>
            </a:lvl6pPr>
            <a:lvl7pPr marL="3200400" lvl="6" indent="-317500" algn="l">
              <a:lnSpc>
                <a:spcPct val="115000"/>
              </a:lnSpc>
              <a:spcBef>
                <a:spcPts val="1600"/>
              </a:spcBef>
              <a:spcAft>
                <a:spcPts val="0"/>
              </a:spcAft>
              <a:buClr>
                <a:srgbClr val="FFFFFF"/>
              </a:buClr>
              <a:buSzPts val="1400"/>
              <a:buChar char="●"/>
              <a:defRPr>
                <a:solidFill>
                  <a:srgbClr val="FFFFFF"/>
                </a:solidFill>
              </a:defRPr>
            </a:lvl7pPr>
            <a:lvl8pPr marL="3657600" lvl="7" indent="-317500" algn="l">
              <a:lnSpc>
                <a:spcPct val="115000"/>
              </a:lnSpc>
              <a:spcBef>
                <a:spcPts val="1600"/>
              </a:spcBef>
              <a:spcAft>
                <a:spcPts val="0"/>
              </a:spcAft>
              <a:buClr>
                <a:srgbClr val="FFFFFF"/>
              </a:buClr>
              <a:buSzPts val="1400"/>
              <a:buChar char="○"/>
              <a:defRPr>
                <a:solidFill>
                  <a:srgbClr val="FFFFFF"/>
                </a:solidFill>
              </a:defRPr>
            </a:lvl8pPr>
            <a:lvl9pPr marL="4114800" lvl="8" indent="-317500" algn="l">
              <a:lnSpc>
                <a:spcPct val="115000"/>
              </a:lnSpc>
              <a:spcBef>
                <a:spcPts val="1600"/>
              </a:spcBef>
              <a:spcAft>
                <a:spcPts val="1600"/>
              </a:spcAft>
              <a:buClr>
                <a:srgbClr val="FFFFFF"/>
              </a:buClr>
              <a:buSzPts val="1400"/>
              <a:buChar char="■"/>
              <a:defRPr>
                <a:solidFill>
                  <a:srgbClr val="FFFFFF"/>
                </a:solidFill>
              </a:defRPr>
            </a:lvl9pPr>
          </a:lstStyle>
          <a:p>
            <a:endParaRPr/>
          </a:p>
        </p:txBody>
      </p:sp>
      <p:sp>
        <p:nvSpPr>
          <p:cNvPr id="29" name="Google Shape;29;p7"/>
          <p:cNvSpPr/>
          <p:nvPr/>
        </p:nvSpPr>
        <p:spPr>
          <a:xfrm>
            <a:off x="219450" y="166375"/>
            <a:ext cx="577800" cy="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Dark">
  <p:cSld name="TITLE_AND_TWO_COLUMNS_1_2">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140950" y="175375"/>
            <a:ext cx="5682600" cy="33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8"/>
          <p:cNvSpPr txBox="1">
            <a:spLocks noGrp="1"/>
          </p:cNvSpPr>
          <p:nvPr>
            <p:ph type="body" idx="1"/>
          </p:nvPr>
        </p:nvSpPr>
        <p:spPr>
          <a:xfrm>
            <a:off x="311700" y="771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3" name="Google Shape;33;p8"/>
          <p:cNvSpPr txBox="1">
            <a:spLocks noGrp="1"/>
          </p:cNvSpPr>
          <p:nvPr>
            <p:ph type="body" idx="2"/>
          </p:nvPr>
        </p:nvSpPr>
        <p:spPr>
          <a:xfrm>
            <a:off x="4801200" y="771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34" name="Google Shape;34;p8"/>
          <p:cNvSpPr/>
          <p:nvPr/>
        </p:nvSpPr>
        <p:spPr>
          <a:xfrm>
            <a:off x="219450" y="166375"/>
            <a:ext cx="577800" cy="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ESIGN BLANK">
  <p:cSld name="TITLE_AND_TWO_COLUMNS_1_1_1_1">
    <p:spTree>
      <p:nvGrpSpPr>
        <p:cNvPr id="1" name="Shape 35"/>
        <p:cNvGrpSpPr/>
        <p:nvPr/>
      </p:nvGrpSpPr>
      <p:grpSpPr>
        <a:xfrm>
          <a:off x="0" y="0"/>
          <a:ext cx="0" cy="0"/>
          <a:chOff x="0" y="0"/>
          <a:chExt cx="0" cy="0"/>
        </a:xfrm>
      </p:grpSpPr>
      <p:pic>
        <p:nvPicPr>
          <p:cNvPr id="36" name="Google Shape;36;p9"/>
          <p:cNvPicPr preferRelativeResize="0"/>
          <p:nvPr/>
        </p:nvPicPr>
        <p:blipFill rotWithShape="1">
          <a:blip r:embed="rId2">
            <a:alphaModFix/>
          </a:blip>
          <a:srcRect/>
          <a:stretch/>
        </p:blipFill>
        <p:spPr>
          <a:xfrm>
            <a:off x="0" y="0"/>
            <a:ext cx="9144000" cy="5143505"/>
          </a:xfrm>
          <a:prstGeom prst="rect">
            <a:avLst/>
          </a:prstGeom>
          <a:noFill/>
          <a:ln>
            <a:noFill/>
          </a:ln>
        </p:spPr>
      </p:pic>
      <p:sp>
        <p:nvSpPr>
          <p:cNvPr id="37" name="Google Shape;37;p9"/>
          <p:cNvSpPr txBox="1">
            <a:spLocks noGrp="1"/>
          </p:cNvSpPr>
          <p:nvPr>
            <p:ph type="title"/>
          </p:nvPr>
        </p:nvSpPr>
        <p:spPr>
          <a:xfrm>
            <a:off x="140950" y="175375"/>
            <a:ext cx="5451600" cy="33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9"/>
          <p:cNvSpPr/>
          <p:nvPr/>
        </p:nvSpPr>
        <p:spPr>
          <a:xfrm>
            <a:off x="219450" y="166375"/>
            <a:ext cx="577800" cy="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CK">
  <p:cSld name="TITLE_AND_TWO_COLUMNS_1_1">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140950" y="175375"/>
            <a:ext cx="2687700" cy="33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pic>
        <p:nvPicPr>
          <p:cNvPr id="41" name="Google Shape;41;p10"/>
          <p:cNvPicPr preferRelativeResize="0"/>
          <p:nvPr/>
        </p:nvPicPr>
        <p:blipFill rotWithShape="1">
          <a:blip r:embed="rId2">
            <a:alphaModFix/>
          </a:blip>
          <a:srcRect/>
          <a:stretch/>
        </p:blipFill>
        <p:spPr>
          <a:xfrm>
            <a:off x="0" y="0"/>
            <a:ext cx="9143995" cy="5143500"/>
          </a:xfrm>
          <a:prstGeom prst="rect">
            <a:avLst/>
          </a:prstGeom>
          <a:noFill/>
          <a:ln>
            <a:noFill/>
          </a:ln>
        </p:spPr>
      </p:pic>
      <p:sp>
        <p:nvSpPr>
          <p:cNvPr id="42" name="Google Shape;42;p10"/>
          <p:cNvSpPr txBox="1">
            <a:spLocks noGrp="1"/>
          </p:cNvSpPr>
          <p:nvPr>
            <p:ph type="title" idx="2"/>
          </p:nvPr>
        </p:nvSpPr>
        <p:spPr>
          <a:xfrm>
            <a:off x="140950" y="175375"/>
            <a:ext cx="5451600" cy="33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10"/>
          <p:cNvSpPr/>
          <p:nvPr/>
        </p:nvSpPr>
        <p:spPr>
          <a:xfrm>
            <a:off x="219450" y="166375"/>
            <a:ext cx="577800" cy="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9">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140950" y="175375"/>
            <a:ext cx="2687700" cy="3303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1200"/>
              <a:buFont typeface="Raleway ExtraBold"/>
              <a:buNone/>
              <a:defRPr sz="1200" b="0" i="0" u="none" strike="noStrike" cap="none">
                <a:solidFill>
                  <a:srgbClr val="FFFFFF"/>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1200"/>
              <a:buFont typeface="Raleway"/>
              <a:buNone/>
              <a:defRPr sz="12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1200"/>
              <a:buFont typeface="Raleway"/>
              <a:buNone/>
              <a:defRPr sz="12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1200"/>
              <a:buFont typeface="Raleway"/>
              <a:buNone/>
              <a:defRPr sz="12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1200"/>
              <a:buFont typeface="Raleway"/>
              <a:buNone/>
              <a:defRPr sz="12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1200"/>
              <a:buFont typeface="Raleway"/>
              <a:buNone/>
              <a:defRPr sz="12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1200"/>
              <a:buFont typeface="Raleway"/>
              <a:buNone/>
              <a:defRPr sz="12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1200"/>
              <a:buFont typeface="Raleway"/>
              <a:buNone/>
              <a:defRPr sz="12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1200"/>
              <a:buFont typeface="Raleway"/>
              <a:buNone/>
              <a:defRPr sz="1200" b="1" i="0" u="none" strike="noStrike" cap="none">
                <a:solidFill>
                  <a:schemeClr val="dk1"/>
                </a:solidFill>
                <a:latin typeface="Raleway"/>
                <a:ea typeface="Raleway"/>
                <a:cs typeface="Raleway"/>
                <a:sym typeface="Raleway"/>
              </a:defRPr>
            </a:lvl9pPr>
          </a:lstStyle>
          <a:p>
            <a:endParaRPr/>
          </a:p>
        </p:txBody>
      </p:sp>
      <p:sp>
        <p:nvSpPr>
          <p:cNvPr id="8" name="Google Shape;8;p1"/>
          <p:cNvSpPr txBox="1">
            <a:spLocks noGrp="1"/>
          </p:cNvSpPr>
          <p:nvPr>
            <p:ph type="body" idx="1"/>
          </p:nvPr>
        </p:nvSpPr>
        <p:spPr>
          <a:xfrm>
            <a:off x="311700" y="771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unrealengine.com/zh-CN/Resources/SampleGames/ARPG/BalancingBlueprintAndCPP/inde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cpp/build/reference/nmake-reference?view=vs-2019" TargetMode="External"/><Relationship Id="rId2" Type="http://schemas.openxmlformats.org/officeDocument/2006/relationships/hyperlink" Target="https://zhuanlan.zhihu.com/p/2281409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zhihu.com/org/xu-huan-yin-qing-24" TargetMode="External"/><Relationship Id="rId2" Type="http://schemas.openxmlformats.org/officeDocument/2006/relationships/hyperlink" Target="https://www.youtube.com/user/UnrealDevelopmentKit/videos" TargetMode="External"/><Relationship Id="rId1" Type="http://schemas.openxmlformats.org/officeDocument/2006/relationships/slideLayout" Target="../slideLayouts/slideLayout2.xml"/><Relationship Id="rId4" Type="http://schemas.openxmlformats.org/officeDocument/2006/relationships/hyperlink" Target="https://space.bilibili.com/138827797"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unrealengine.com/en-US/Programming/Assets/CoreRedirects/index.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zhuanlan.zhihu.com/p/2281409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0" y="2553625"/>
            <a:ext cx="90336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Font typeface="Arial"/>
              <a:buNone/>
            </a:pPr>
            <a:r>
              <a:rPr lang="en-US" altLang="zh-CN" sz="3000" dirty="0">
                <a:solidFill>
                  <a:schemeClr val="lt1"/>
                </a:solidFill>
                <a:latin typeface="Roboto"/>
                <a:ea typeface="Roboto"/>
                <a:cs typeface="Roboto"/>
                <a:sym typeface="Roboto"/>
              </a:rPr>
              <a:t>   UE4 C++ </a:t>
            </a:r>
            <a:r>
              <a:rPr lang="zh-CN" altLang="en-US" sz="3000" dirty="0">
                <a:solidFill>
                  <a:schemeClr val="lt1"/>
                </a:solidFill>
                <a:latin typeface="Roboto"/>
                <a:ea typeface="Roboto"/>
                <a:cs typeface="Roboto"/>
                <a:sym typeface="Roboto"/>
              </a:rPr>
              <a:t>进阶之路！</a:t>
            </a:r>
            <a:endParaRPr dirty="0"/>
          </a:p>
        </p:txBody>
      </p:sp>
      <p:sp>
        <p:nvSpPr>
          <p:cNvPr id="75" name="Google Shape;75;p19"/>
          <p:cNvSpPr txBox="1"/>
          <p:nvPr/>
        </p:nvSpPr>
        <p:spPr>
          <a:xfrm>
            <a:off x="1090500" y="3629350"/>
            <a:ext cx="6963000" cy="558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sz="1000" b="1" dirty="0">
                <a:solidFill>
                  <a:schemeClr val="lt1"/>
                </a:solidFill>
                <a:latin typeface="Roboto"/>
                <a:ea typeface="Roboto"/>
                <a:cs typeface="Roboto"/>
                <a:sym typeface="Roboto"/>
              </a:rPr>
              <a:t>虚幻社区经理</a:t>
            </a:r>
            <a:r>
              <a:rPr lang="en-US" altLang="zh-CN" sz="1000" b="1" dirty="0">
                <a:solidFill>
                  <a:schemeClr val="lt1"/>
                </a:solidFill>
                <a:latin typeface="Roboto"/>
                <a:ea typeface="Roboto"/>
                <a:cs typeface="Roboto"/>
                <a:sym typeface="Roboto"/>
              </a:rPr>
              <a:t>-</a:t>
            </a:r>
            <a:r>
              <a:rPr lang="zh-CN" altLang="en-US" sz="1000" b="1" dirty="0">
                <a:solidFill>
                  <a:schemeClr val="lt1"/>
                </a:solidFill>
                <a:latin typeface="Roboto"/>
                <a:ea typeface="Roboto"/>
                <a:cs typeface="Roboto"/>
                <a:sym typeface="Roboto"/>
              </a:rPr>
              <a:t>大钊</a:t>
            </a:r>
            <a:endParaRPr lang="en-US" sz="1000" b="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377015" y="14312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b="1" dirty="0">
                <a:latin typeface="Roboto"/>
                <a:ea typeface="Roboto"/>
                <a:cs typeface="Roboto"/>
                <a:sym typeface="Roboto"/>
              </a:rPr>
              <a:t>虚幻</a:t>
            </a:r>
            <a:r>
              <a:rPr lang="en-US" altLang="zh-CN" b="1" dirty="0">
                <a:latin typeface="Roboto"/>
                <a:ea typeface="Roboto"/>
                <a:cs typeface="Roboto"/>
                <a:sym typeface="Roboto"/>
              </a:rPr>
              <a:t>C++</a:t>
            </a:r>
            <a:r>
              <a:rPr lang="zh-CN" altLang="en-US" b="1" dirty="0">
                <a:latin typeface="Roboto"/>
                <a:ea typeface="Roboto"/>
                <a:cs typeface="Roboto"/>
                <a:sym typeface="Roboto"/>
              </a:rPr>
              <a:t>的进阶之路</a:t>
            </a:r>
            <a:endParaRPr b="1" dirty="0">
              <a:latin typeface="Roboto"/>
              <a:ea typeface="Roboto"/>
              <a:cs typeface="Roboto"/>
              <a:sym typeface="Roboto"/>
            </a:endParaRPr>
          </a:p>
        </p:txBody>
      </p:sp>
      <p:sp>
        <p:nvSpPr>
          <p:cNvPr id="3" name="Subtitle 2">
            <a:extLst>
              <a:ext uri="{FF2B5EF4-FFF2-40B4-BE49-F238E27FC236}">
                <a16:creationId xmlns:a16="http://schemas.microsoft.com/office/drawing/2014/main" id="{E4E8A247-90D8-4529-9AA9-232AE5C9677E}"/>
              </a:ext>
            </a:extLst>
          </p:cNvPr>
          <p:cNvSpPr>
            <a:spLocks noGrp="1"/>
          </p:cNvSpPr>
          <p:nvPr>
            <p:ph type="subTitle" idx="1"/>
          </p:nvPr>
        </p:nvSpPr>
        <p:spPr>
          <a:xfrm>
            <a:off x="311700" y="2474126"/>
            <a:ext cx="8520600" cy="792600"/>
          </a:xfrm>
        </p:spPr>
        <p:txBody>
          <a:bodyPr/>
          <a:lstStyle/>
          <a:p>
            <a:endParaRPr lang="en-US" altLang="zh-CN" dirty="0"/>
          </a:p>
          <a:p>
            <a:r>
              <a:rPr lang="en-US" altLang="zh-CN" dirty="0"/>
              <a:t>What? Why? Who? When? Which?</a:t>
            </a:r>
          </a:p>
          <a:p>
            <a:r>
              <a:rPr lang="en-US" altLang="zh-CN" dirty="0"/>
              <a:t>How?</a:t>
            </a:r>
            <a:endParaRPr lang="en-US" dirty="0"/>
          </a:p>
        </p:txBody>
      </p:sp>
    </p:spTree>
    <p:extLst>
      <p:ext uri="{BB962C8B-B14F-4D97-AF65-F5344CB8AC3E}">
        <p14:creationId xmlns:p14="http://schemas.microsoft.com/office/powerpoint/2010/main" val="22284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What-</a:t>
            </a:r>
            <a:r>
              <a:rPr lang="zh-CN" altLang="en-US" sz="2400" dirty="0"/>
              <a:t>什么是虚幻</a:t>
            </a:r>
            <a:r>
              <a:rPr lang="en-US" sz="2400" dirty="0"/>
              <a:t>C++?</a:t>
            </a:r>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扎实的标准</a:t>
            </a:r>
            <a:r>
              <a:rPr lang="en-US" altLang="zh-CN" dirty="0"/>
              <a:t>C++</a:t>
            </a:r>
            <a:r>
              <a:rPr lang="zh-CN" altLang="en-US" dirty="0"/>
              <a:t>基础能力</a:t>
            </a:r>
            <a:endParaRPr lang="en-US" altLang="zh-CN" dirty="0"/>
          </a:p>
          <a:p>
            <a:r>
              <a:rPr lang="zh-CN" altLang="en-US" dirty="0"/>
              <a:t>采用</a:t>
            </a:r>
            <a:r>
              <a:rPr lang="en-US" altLang="zh-CN" dirty="0"/>
              <a:t>C++</a:t>
            </a:r>
            <a:r>
              <a:rPr lang="zh-CN" altLang="en-US" dirty="0"/>
              <a:t>编写游戏逻辑</a:t>
            </a:r>
            <a:endParaRPr lang="en-US" altLang="zh-CN" dirty="0"/>
          </a:p>
          <a:p>
            <a:r>
              <a:rPr lang="zh-CN" altLang="en-US" dirty="0"/>
              <a:t>适应虚幻引擎的底层</a:t>
            </a:r>
            <a:r>
              <a:rPr lang="en-US" altLang="zh-CN" dirty="0"/>
              <a:t>C++</a:t>
            </a:r>
            <a:r>
              <a:rPr lang="zh-CN" altLang="en-US" dirty="0"/>
              <a:t>框架</a:t>
            </a:r>
            <a:endParaRPr lang="en-US" altLang="zh-CN" dirty="0"/>
          </a:p>
          <a:p>
            <a:pPr marL="914400" lvl="2" indent="-342900">
              <a:spcBef>
                <a:spcPts val="0"/>
              </a:spcBef>
              <a:buSzPts val="1800"/>
              <a:buFont typeface="Raleway"/>
              <a:buChar char="●"/>
            </a:pPr>
            <a:r>
              <a:rPr lang="en-US" altLang="zh-CN" sz="1800" dirty="0"/>
              <a:t>Module</a:t>
            </a:r>
            <a:r>
              <a:rPr lang="zh-CN" altLang="en-US" sz="1800" dirty="0"/>
              <a:t>配置和插件使用</a:t>
            </a:r>
            <a:endParaRPr lang="en-US" altLang="zh-CN" sz="1800" dirty="0"/>
          </a:p>
          <a:p>
            <a:pPr marL="914400" lvl="2" indent="-342900">
              <a:spcBef>
                <a:spcPts val="0"/>
              </a:spcBef>
              <a:buSzPts val="1800"/>
              <a:buFont typeface="Raleway"/>
              <a:buChar char="●"/>
            </a:pPr>
            <a:r>
              <a:rPr lang="en-US" altLang="zh-CN" sz="1800" dirty="0"/>
              <a:t>UBT</a:t>
            </a:r>
            <a:r>
              <a:rPr lang="zh-CN" altLang="en-US" sz="1800" dirty="0"/>
              <a:t>和</a:t>
            </a:r>
            <a:r>
              <a:rPr lang="en-US" altLang="zh-CN" sz="1800" dirty="0"/>
              <a:t>UHT</a:t>
            </a:r>
          </a:p>
          <a:p>
            <a:pPr marL="914400" lvl="2" indent="-342900">
              <a:spcBef>
                <a:spcPts val="0"/>
              </a:spcBef>
              <a:buSzPts val="1800"/>
              <a:buFont typeface="Raleway"/>
              <a:buChar char="●"/>
            </a:pPr>
            <a:r>
              <a:rPr lang="zh-CN" altLang="en-US" sz="1800" dirty="0"/>
              <a:t>掌握</a:t>
            </a:r>
            <a:r>
              <a:rPr lang="en-US" altLang="zh-CN" sz="1800" dirty="0"/>
              <a:t>Core</a:t>
            </a:r>
            <a:r>
              <a:rPr lang="zh-CN" altLang="en-US" sz="1800" dirty="0"/>
              <a:t>模块的</a:t>
            </a:r>
            <a:r>
              <a:rPr lang="en-US" altLang="zh-CN" sz="1800" dirty="0"/>
              <a:t>C++</a:t>
            </a:r>
            <a:r>
              <a:rPr lang="zh-CN" altLang="en-US" sz="1800" dirty="0"/>
              <a:t>库：</a:t>
            </a:r>
            <a:r>
              <a:rPr lang="en-US" altLang="zh-CN" sz="1800" dirty="0" err="1"/>
              <a:t>FString</a:t>
            </a:r>
            <a:r>
              <a:rPr lang="en-US" altLang="zh-CN" sz="1800" dirty="0"/>
              <a:t>,</a:t>
            </a:r>
            <a:r>
              <a:rPr lang="zh-CN" altLang="en-US" sz="1800" dirty="0"/>
              <a:t> </a:t>
            </a:r>
            <a:r>
              <a:rPr lang="en-US" altLang="zh-CN" sz="1800" dirty="0" err="1"/>
              <a:t>Tarray</a:t>
            </a:r>
            <a:r>
              <a:rPr lang="en-US" altLang="zh-CN" sz="1800" dirty="0"/>
              <a:t>, UE_LOG……</a:t>
            </a:r>
          </a:p>
          <a:p>
            <a:pPr marL="914400" lvl="2" indent="-342900">
              <a:spcBef>
                <a:spcPts val="0"/>
              </a:spcBef>
              <a:buSzPts val="1800"/>
              <a:buFont typeface="Raleway"/>
              <a:buChar char="●"/>
            </a:pPr>
            <a:r>
              <a:rPr lang="zh-CN" altLang="en-US" sz="1800" dirty="0"/>
              <a:t>熟悉了解掌握</a:t>
            </a:r>
            <a:r>
              <a:rPr lang="en-US" altLang="zh-CN" sz="1800" dirty="0" err="1"/>
              <a:t>CoreUObject</a:t>
            </a:r>
            <a:r>
              <a:rPr lang="zh-CN" altLang="en-US" sz="1800" dirty="0"/>
              <a:t>：宏，</a:t>
            </a:r>
            <a:r>
              <a:rPr lang="en-US" altLang="zh-CN" sz="1800" dirty="0"/>
              <a:t>GC</a:t>
            </a:r>
            <a:r>
              <a:rPr lang="zh-CN" altLang="en-US" sz="1800" dirty="0"/>
              <a:t>，序列化</a:t>
            </a:r>
            <a:r>
              <a:rPr lang="en-US" altLang="zh-CN" sz="1800" dirty="0"/>
              <a:t>……</a:t>
            </a:r>
          </a:p>
          <a:p>
            <a:pPr marL="914400" lvl="2" indent="-342900">
              <a:spcBef>
                <a:spcPts val="0"/>
              </a:spcBef>
              <a:buSzPts val="1800"/>
              <a:buFont typeface="Raleway"/>
              <a:buChar char="●"/>
            </a:pPr>
            <a:r>
              <a:rPr lang="zh-CN" altLang="en-US" sz="1800" dirty="0"/>
              <a:t>熟悉</a:t>
            </a:r>
            <a:r>
              <a:rPr lang="en-US" altLang="zh-CN" sz="1800" dirty="0"/>
              <a:t>C++</a:t>
            </a:r>
            <a:r>
              <a:rPr lang="zh-CN" altLang="en-US" sz="1800" dirty="0"/>
              <a:t>和</a:t>
            </a:r>
            <a:r>
              <a:rPr lang="en-US" altLang="zh-CN" sz="1800" dirty="0"/>
              <a:t>BP</a:t>
            </a:r>
            <a:r>
              <a:rPr lang="zh-CN" altLang="en-US" sz="1800" dirty="0"/>
              <a:t>交互的方式</a:t>
            </a:r>
            <a:endParaRPr lang="en-US" altLang="zh-CN" sz="1800" dirty="0"/>
          </a:p>
          <a:p>
            <a:pPr lvl="1"/>
            <a:endParaRPr lang="en-US" altLang="zh-CN" dirty="0"/>
          </a:p>
        </p:txBody>
      </p:sp>
    </p:spTree>
    <p:extLst>
      <p:ext uri="{BB962C8B-B14F-4D97-AF65-F5344CB8AC3E}">
        <p14:creationId xmlns:p14="http://schemas.microsoft.com/office/powerpoint/2010/main" val="289313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What-</a:t>
            </a:r>
            <a:r>
              <a:rPr lang="zh-CN" altLang="en-US" sz="2400" dirty="0"/>
              <a:t>学会虚幻</a:t>
            </a:r>
            <a:r>
              <a:rPr lang="en-US" altLang="zh-CN" sz="2400" dirty="0"/>
              <a:t>C++</a:t>
            </a:r>
            <a:r>
              <a:rPr lang="zh-CN" altLang="en-US" sz="2400" dirty="0"/>
              <a:t>的标志是什么？</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懂得解决各种编译链接错误，常是因为</a:t>
            </a:r>
            <a:r>
              <a:rPr lang="en-US" altLang="zh-CN" dirty="0"/>
              <a:t>Module</a:t>
            </a:r>
            <a:r>
              <a:rPr lang="zh-CN" altLang="en-US" dirty="0"/>
              <a:t>配置出错</a:t>
            </a:r>
            <a:endParaRPr lang="en-US" altLang="zh-CN" dirty="0"/>
          </a:p>
          <a:p>
            <a:r>
              <a:rPr lang="zh-CN" altLang="en-US" dirty="0"/>
              <a:t>懂得一些常见的编写套路，</a:t>
            </a:r>
            <a:r>
              <a:rPr lang="en-US" altLang="zh-CN" dirty="0" err="1"/>
              <a:t>CreateDefaultSubObject</a:t>
            </a:r>
            <a:r>
              <a:rPr lang="zh-CN" altLang="en-US" dirty="0"/>
              <a:t>，</a:t>
            </a:r>
            <a:r>
              <a:rPr lang="en-US" altLang="zh-CN" dirty="0"/>
              <a:t>UPROPERTY……</a:t>
            </a:r>
          </a:p>
          <a:p>
            <a:r>
              <a:rPr lang="zh-CN" altLang="en-US" dirty="0"/>
              <a:t>理解</a:t>
            </a:r>
            <a:r>
              <a:rPr lang="en-US" altLang="zh-CN" dirty="0" err="1"/>
              <a:t>UObject</a:t>
            </a:r>
            <a:r>
              <a:rPr lang="zh-CN" altLang="en-US" dirty="0"/>
              <a:t>的内存管理机制，不会经常造成内存崩溃</a:t>
            </a:r>
            <a:endParaRPr lang="en-US" altLang="zh-CN" dirty="0"/>
          </a:p>
          <a:p>
            <a:r>
              <a:rPr lang="zh-CN" altLang="en-US" dirty="0"/>
              <a:t>可以在源码里找到自己想要的代码块</a:t>
            </a:r>
            <a:endParaRPr lang="en-US" altLang="zh-CN" dirty="0"/>
          </a:p>
        </p:txBody>
      </p:sp>
    </p:spTree>
    <p:extLst>
      <p:ext uri="{BB962C8B-B14F-4D97-AF65-F5344CB8AC3E}">
        <p14:creationId xmlns:p14="http://schemas.microsoft.com/office/powerpoint/2010/main" val="366867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49" y="175374"/>
            <a:ext cx="7508079" cy="478721"/>
          </a:xfrm>
        </p:spPr>
        <p:txBody>
          <a:bodyPr/>
          <a:lstStyle/>
          <a:p>
            <a:r>
              <a:rPr lang="en-US" altLang="zh-CN" sz="2400" dirty="0"/>
              <a:t>Why-</a:t>
            </a:r>
            <a:r>
              <a:rPr lang="zh-CN" altLang="en-US" sz="2400" dirty="0"/>
              <a:t>为什么虚幻要开放</a:t>
            </a:r>
            <a:r>
              <a:rPr lang="en-US" altLang="zh-CN" sz="2400" dirty="0"/>
              <a:t>C++</a:t>
            </a:r>
            <a:r>
              <a:rPr lang="zh-CN" altLang="en-US" sz="2400" dirty="0"/>
              <a:t>来编写</a:t>
            </a:r>
            <a:r>
              <a:rPr lang="en-US" altLang="zh-CN" sz="2400" dirty="0" err="1"/>
              <a:t>GamePlay</a:t>
            </a:r>
            <a:r>
              <a:rPr lang="en-US" altLang="zh-CN" sz="2400" dirty="0"/>
              <a:t>?</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性能！性能！性能！</a:t>
            </a:r>
            <a:endParaRPr lang="en-US" altLang="zh-CN" dirty="0"/>
          </a:p>
          <a:p>
            <a:r>
              <a:rPr lang="zh-CN" altLang="en-US" dirty="0"/>
              <a:t>更高端，更需要压榨机能</a:t>
            </a:r>
            <a:endParaRPr lang="en-US" altLang="zh-CN" dirty="0"/>
          </a:p>
          <a:p>
            <a:r>
              <a:rPr lang="zh-CN" altLang="en-US" dirty="0"/>
              <a:t>更底层，更有能力优化性能</a:t>
            </a:r>
            <a:endParaRPr lang="en-US" altLang="zh-CN" dirty="0"/>
          </a:p>
          <a:p>
            <a:r>
              <a:rPr lang="zh-CN" altLang="en-US" dirty="0"/>
              <a:t>更大项目，强类型更有能力管理项目</a:t>
            </a:r>
            <a:endParaRPr lang="en-US" altLang="zh-CN" dirty="0"/>
          </a:p>
          <a:p>
            <a:r>
              <a:rPr lang="zh-CN" altLang="en-US" dirty="0"/>
              <a:t>更开放，更有灵活的定制性</a:t>
            </a:r>
            <a:endParaRPr lang="en-US" altLang="zh-CN" dirty="0"/>
          </a:p>
          <a:p>
            <a:r>
              <a:rPr lang="zh-CN" altLang="en-US" dirty="0"/>
              <a:t>更易迭代，不需要时时更新接口层</a:t>
            </a:r>
            <a:endParaRPr lang="en-US" dirty="0"/>
          </a:p>
          <a:p>
            <a:r>
              <a:rPr lang="zh-CN" altLang="en-US" dirty="0"/>
              <a:t>更相信开发者，进入了</a:t>
            </a:r>
            <a:r>
              <a:rPr lang="en-US" altLang="zh-CN" dirty="0"/>
              <a:t>C++</a:t>
            </a:r>
            <a:r>
              <a:rPr lang="zh-CN" altLang="en-US" dirty="0"/>
              <a:t>这个自由的领域，就得有自我负责的觉悟</a:t>
            </a:r>
            <a:endParaRPr lang="en-US" altLang="zh-CN" dirty="0"/>
          </a:p>
          <a:p>
            <a:endParaRPr lang="en-US" altLang="zh-CN" dirty="0"/>
          </a:p>
          <a:p>
            <a:endParaRPr lang="en-US" altLang="zh-CN" dirty="0"/>
          </a:p>
          <a:p>
            <a:pPr marL="114300" indent="0">
              <a:buNone/>
            </a:pPr>
            <a:r>
              <a:rPr lang="zh-CN" altLang="en-US" dirty="0"/>
              <a:t>但是我们还有友好的蓝图呀！</a:t>
            </a:r>
            <a:endParaRPr lang="en-US" altLang="zh-CN" dirty="0"/>
          </a:p>
        </p:txBody>
      </p:sp>
    </p:spTree>
    <p:extLst>
      <p:ext uri="{BB962C8B-B14F-4D97-AF65-F5344CB8AC3E}">
        <p14:creationId xmlns:p14="http://schemas.microsoft.com/office/powerpoint/2010/main" val="119881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Why-</a:t>
            </a:r>
            <a:r>
              <a:rPr lang="zh-CN" altLang="en-US" sz="2400" dirty="0"/>
              <a:t>为什么要学习虚幻</a:t>
            </a:r>
            <a:r>
              <a:rPr lang="en-US" altLang="zh-CN" sz="2400" dirty="0"/>
              <a:t>C++?</a:t>
            </a:r>
            <a:r>
              <a:rPr lang="zh-CN" altLang="en-US" sz="2400" dirty="0"/>
              <a:t>可以不学吗？</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方便扩展功能，直达引擎的底层结构</a:t>
            </a:r>
            <a:endParaRPr lang="en-US" altLang="zh-CN" dirty="0"/>
          </a:p>
          <a:p>
            <a:r>
              <a:rPr lang="zh-CN" altLang="en-US" dirty="0"/>
              <a:t>更好的性能，性能热点的优化</a:t>
            </a:r>
            <a:endParaRPr lang="en-US" altLang="zh-CN" dirty="0"/>
          </a:p>
          <a:p>
            <a:r>
              <a:rPr lang="zh-CN" altLang="en-US" dirty="0"/>
              <a:t>方便调试引擎，理解引擎流程和修复</a:t>
            </a:r>
            <a:r>
              <a:rPr lang="en-US" altLang="zh-CN" dirty="0"/>
              <a:t>bug</a:t>
            </a:r>
          </a:p>
          <a:p>
            <a:r>
              <a:rPr lang="zh-CN" altLang="en-US" dirty="0"/>
              <a:t>学习游戏引擎知识的好途径</a:t>
            </a:r>
            <a:endParaRPr lang="en-US" altLang="zh-CN" dirty="0"/>
          </a:p>
          <a:p>
            <a:r>
              <a:rPr lang="zh-CN" altLang="en-US" dirty="0"/>
              <a:t>很多时候，只有理解了</a:t>
            </a:r>
            <a:r>
              <a:rPr lang="en-US" altLang="zh-CN" dirty="0"/>
              <a:t>why</a:t>
            </a:r>
            <a:r>
              <a:rPr lang="zh-CN" altLang="en-US" dirty="0"/>
              <a:t>，才能更好的解决</a:t>
            </a:r>
            <a:r>
              <a:rPr lang="en-US" altLang="zh-CN" dirty="0"/>
              <a:t>how</a:t>
            </a:r>
            <a:r>
              <a:rPr lang="zh-CN" altLang="en-US" dirty="0"/>
              <a:t>的问题</a:t>
            </a:r>
            <a:endParaRPr lang="en-US" altLang="zh-CN" dirty="0"/>
          </a:p>
          <a:p>
            <a:pPr marL="114300" indent="0">
              <a:buNone/>
            </a:pPr>
            <a:endParaRPr lang="en-US" altLang="zh-CN" dirty="0"/>
          </a:p>
          <a:p>
            <a:r>
              <a:rPr lang="zh-CN" altLang="en-US" dirty="0"/>
              <a:t>大项目必须有某种</a:t>
            </a:r>
            <a:r>
              <a:rPr lang="en-US" altLang="zh-CN" dirty="0"/>
              <a:t>Hold</a:t>
            </a:r>
            <a:r>
              <a:rPr lang="zh-CN" altLang="en-US" dirty="0"/>
              <a:t>得住的语言</a:t>
            </a:r>
            <a:endParaRPr lang="en-US" altLang="zh-CN" dirty="0"/>
          </a:p>
          <a:p>
            <a:endParaRPr lang="en-US" altLang="zh-CN" dirty="0"/>
          </a:p>
          <a:p>
            <a:pPr marL="114300" indent="0">
              <a:buNone/>
            </a:pPr>
            <a:r>
              <a:rPr lang="zh-CN" altLang="en-US" dirty="0"/>
              <a:t>程序员：从初级到中级的标志，其他的领域其实可以不学</a:t>
            </a:r>
            <a:endParaRPr lang="en-US" altLang="zh-CN" dirty="0"/>
          </a:p>
          <a:p>
            <a:endParaRPr lang="en-US" dirty="0"/>
          </a:p>
        </p:txBody>
      </p:sp>
    </p:spTree>
    <p:extLst>
      <p:ext uri="{BB962C8B-B14F-4D97-AF65-F5344CB8AC3E}">
        <p14:creationId xmlns:p14="http://schemas.microsoft.com/office/powerpoint/2010/main" val="375168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Why-</a:t>
            </a:r>
            <a:r>
              <a:rPr lang="zh-CN" altLang="en-US" sz="2400" dirty="0"/>
              <a:t>只用蓝图可以吗？</a:t>
            </a:r>
            <a:endParaRPr lang="en-US" sz="2400" dirty="0"/>
          </a:p>
        </p:txBody>
      </p:sp>
      <p:graphicFrame>
        <p:nvGraphicFramePr>
          <p:cNvPr id="7" name="Chart 6">
            <a:extLst>
              <a:ext uri="{FF2B5EF4-FFF2-40B4-BE49-F238E27FC236}">
                <a16:creationId xmlns:a16="http://schemas.microsoft.com/office/drawing/2014/main" id="{8A88CC09-A708-4259-AC3A-F37ED42A5A3F}"/>
              </a:ext>
            </a:extLst>
          </p:cNvPr>
          <p:cNvGraphicFramePr/>
          <p:nvPr>
            <p:extLst>
              <p:ext uri="{D42A27DB-BD31-4B8C-83A1-F6EECF244321}">
                <p14:modId xmlns:p14="http://schemas.microsoft.com/office/powerpoint/2010/main" val="1270005707"/>
              </p:ext>
            </p:extLst>
          </p:nvPr>
        </p:nvGraphicFramePr>
        <p:xfrm>
          <a:off x="502495" y="768485"/>
          <a:ext cx="7347726" cy="37559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413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Why-</a:t>
            </a:r>
            <a:r>
              <a:rPr lang="zh-CN" altLang="en-US" sz="2400" dirty="0"/>
              <a:t>只用蓝图可以吗？</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a:xfrm>
            <a:off x="311700" y="933855"/>
            <a:ext cx="8316734" cy="3254020"/>
          </a:xfrm>
        </p:spPr>
        <p:txBody>
          <a:bodyPr/>
          <a:lstStyle/>
          <a:p>
            <a:r>
              <a:rPr lang="zh-CN" altLang="en-US" dirty="0">
                <a:hlinkClick r:id="rId2"/>
              </a:rPr>
              <a:t>平衡蓝图和</a:t>
            </a:r>
            <a:r>
              <a:rPr lang="en-US" altLang="zh-CN" dirty="0">
                <a:hlinkClick r:id="rId2"/>
              </a:rPr>
              <a:t>C++</a:t>
            </a:r>
            <a:endParaRPr lang="en-US" altLang="zh-CN" dirty="0"/>
          </a:p>
          <a:p>
            <a:r>
              <a:rPr lang="zh-CN" altLang="en-US" dirty="0"/>
              <a:t>没法实现定制化的需求</a:t>
            </a:r>
            <a:endParaRPr lang="en-US" altLang="zh-CN" dirty="0"/>
          </a:p>
          <a:p>
            <a:r>
              <a:rPr lang="zh-CN" altLang="en-US" dirty="0"/>
              <a:t>游戏逻辑只能达到有限的优化</a:t>
            </a:r>
            <a:endParaRPr lang="en-US" altLang="zh-CN" dirty="0"/>
          </a:p>
          <a:p>
            <a:r>
              <a:rPr lang="zh-CN" altLang="en-US" dirty="0"/>
              <a:t>不懂</a:t>
            </a:r>
            <a:r>
              <a:rPr lang="en-US" altLang="zh-CN" dirty="0"/>
              <a:t>C++</a:t>
            </a:r>
            <a:r>
              <a:rPr lang="zh-CN" altLang="en-US" dirty="0"/>
              <a:t>，失去了理解别人插件最有力的工具</a:t>
            </a:r>
            <a:endParaRPr lang="en-US" altLang="zh-CN" dirty="0"/>
          </a:p>
          <a:p>
            <a:r>
              <a:rPr lang="zh-CN" altLang="en-US" dirty="0"/>
              <a:t>项目大到一定项目就很难管理（</a:t>
            </a:r>
            <a:r>
              <a:rPr lang="en-US" altLang="zh-CN" dirty="0"/>
              <a:t>text</a:t>
            </a:r>
            <a:r>
              <a:rPr lang="zh-CN" altLang="en-US" dirty="0"/>
              <a:t>有固有的优势）</a:t>
            </a:r>
            <a:endParaRPr lang="en-US" altLang="zh-CN" dirty="0"/>
          </a:p>
          <a:p>
            <a:endParaRPr lang="en-US" dirty="0"/>
          </a:p>
          <a:p>
            <a:r>
              <a:rPr lang="zh-CN" altLang="en-US" dirty="0"/>
              <a:t>从使用工具到创造工具</a:t>
            </a:r>
            <a:endParaRPr lang="en-US" dirty="0"/>
          </a:p>
        </p:txBody>
      </p:sp>
    </p:spTree>
    <p:extLst>
      <p:ext uri="{BB962C8B-B14F-4D97-AF65-F5344CB8AC3E}">
        <p14:creationId xmlns:p14="http://schemas.microsoft.com/office/powerpoint/2010/main" val="359536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Who-</a:t>
            </a:r>
            <a:r>
              <a:rPr lang="zh-CN" altLang="en-US" sz="2400" dirty="0"/>
              <a:t>团队里什么人需要学虚幻</a:t>
            </a:r>
            <a:r>
              <a:rPr lang="en-US" altLang="zh-CN" sz="2400" dirty="0"/>
              <a:t>C++</a:t>
            </a:r>
            <a:r>
              <a:rPr lang="zh-CN" altLang="en-US" sz="2400" dirty="0"/>
              <a:t>？</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核心系统</a:t>
            </a:r>
            <a:r>
              <a:rPr lang="en-US" dirty="0" err="1"/>
              <a:t>GamePlay</a:t>
            </a:r>
            <a:r>
              <a:rPr lang="zh-CN" altLang="en-US" dirty="0"/>
              <a:t>程序员</a:t>
            </a:r>
            <a:endParaRPr lang="en-US" altLang="zh-CN" dirty="0"/>
          </a:p>
          <a:p>
            <a:r>
              <a:rPr lang="zh-CN" altLang="en-US" dirty="0"/>
              <a:t>实现功能的时候有可能需要扩展引擎的人，</a:t>
            </a:r>
            <a:r>
              <a:rPr lang="en-US" altLang="zh-CN" dirty="0"/>
              <a:t>TA</a:t>
            </a:r>
            <a:r>
              <a:rPr lang="zh-CN" altLang="en-US" dirty="0"/>
              <a:t>，渲染</a:t>
            </a:r>
            <a:r>
              <a:rPr lang="en-US" altLang="zh-CN" dirty="0"/>
              <a:t>……</a:t>
            </a:r>
          </a:p>
          <a:p>
            <a:r>
              <a:rPr lang="zh-CN" altLang="en-US" dirty="0"/>
              <a:t>引擎工具编写人员</a:t>
            </a:r>
            <a:endParaRPr lang="en-US" altLang="zh-CN" dirty="0"/>
          </a:p>
          <a:p>
            <a:r>
              <a:rPr lang="zh-CN" altLang="en-US" dirty="0"/>
              <a:t>引擎部的支持人员</a:t>
            </a:r>
            <a:endParaRPr lang="en-US" dirty="0"/>
          </a:p>
        </p:txBody>
      </p:sp>
    </p:spTree>
    <p:extLst>
      <p:ext uri="{BB962C8B-B14F-4D97-AF65-F5344CB8AC3E}">
        <p14:creationId xmlns:p14="http://schemas.microsoft.com/office/powerpoint/2010/main" val="100539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When-</a:t>
            </a:r>
            <a:r>
              <a:rPr lang="zh-CN" altLang="en-US" sz="2400" dirty="0"/>
              <a:t>什么时候推荐开始学虚幻</a:t>
            </a:r>
            <a:r>
              <a:rPr lang="en-US" altLang="zh-CN" sz="2400" dirty="0"/>
              <a:t>C++?</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先把蓝图学明白用明白了</a:t>
            </a:r>
            <a:endParaRPr lang="en-US" altLang="zh-CN" dirty="0"/>
          </a:p>
          <a:p>
            <a:r>
              <a:rPr lang="zh-CN" altLang="en-US" dirty="0"/>
              <a:t>熟悉引擎</a:t>
            </a:r>
            <a:r>
              <a:rPr lang="en-US" altLang="zh-CN" dirty="0" err="1"/>
              <a:t>GamePlay</a:t>
            </a:r>
            <a:r>
              <a:rPr lang="zh-CN" altLang="en-US" dirty="0"/>
              <a:t>框架概念之后</a:t>
            </a:r>
            <a:endParaRPr lang="en-US" altLang="zh-CN" dirty="0"/>
          </a:p>
          <a:p>
            <a:r>
              <a:rPr lang="zh-CN" altLang="en-US" dirty="0"/>
              <a:t>也学会了引擎的各模块功能，动画蓝图，</a:t>
            </a:r>
            <a:r>
              <a:rPr lang="en-US" altLang="zh-CN" dirty="0"/>
              <a:t>AI</a:t>
            </a:r>
            <a:r>
              <a:rPr lang="zh-CN" altLang="en-US" dirty="0"/>
              <a:t>，</a:t>
            </a:r>
            <a:r>
              <a:rPr lang="en-US" altLang="zh-CN" dirty="0"/>
              <a:t>UMG……</a:t>
            </a:r>
          </a:p>
          <a:p>
            <a:r>
              <a:rPr lang="zh-CN" altLang="en-US" dirty="0"/>
              <a:t>总而言之，先在自己的工作领域把引擎用明白了</a:t>
            </a:r>
            <a:endParaRPr lang="en-US" dirty="0"/>
          </a:p>
        </p:txBody>
      </p:sp>
    </p:spTree>
    <p:extLst>
      <p:ext uri="{BB962C8B-B14F-4D97-AF65-F5344CB8AC3E}">
        <p14:creationId xmlns:p14="http://schemas.microsoft.com/office/powerpoint/2010/main" val="234347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When-</a:t>
            </a:r>
            <a:r>
              <a:rPr lang="zh-CN" altLang="en-US" sz="2400" dirty="0"/>
              <a:t>什么时候算学会蓝图了？</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蓝图太易用，从而导致很多人轻视</a:t>
            </a:r>
            <a:endParaRPr lang="en-US" altLang="zh-CN" dirty="0"/>
          </a:p>
          <a:p>
            <a:r>
              <a:rPr lang="zh-CN" altLang="en-US" dirty="0"/>
              <a:t>蓝图五脏俱全，类，结构，枚举，接口，回调</a:t>
            </a:r>
            <a:r>
              <a:rPr lang="en-US" altLang="zh-CN" dirty="0"/>
              <a:t>……</a:t>
            </a:r>
          </a:p>
          <a:p>
            <a:r>
              <a:rPr lang="zh-CN" altLang="en-US" dirty="0"/>
              <a:t>蓝图也是可以讲究设计模式和结构的！</a:t>
            </a:r>
            <a:endParaRPr lang="en-US" altLang="zh-CN" dirty="0"/>
          </a:p>
          <a:p>
            <a:r>
              <a:rPr lang="zh-CN" altLang="en-US" dirty="0"/>
              <a:t>蓝图程序也要易于重构（职责划分清楚）</a:t>
            </a:r>
            <a:endParaRPr lang="en-US" altLang="zh-CN" dirty="0"/>
          </a:p>
          <a:p>
            <a:r>
              <a:rPr lang="zh-CN" altLang="en-US" dirty="0"/>
              <a:t>蓝图也可以数据驱动，灵活掌握引擎提供的各种辅助工具，有机结合起来</a:t>
            </a:r>
            <a:endParaRPr lang="en-US" altLang="zh-CN" dirty="0"/>
          </a:p>
          <a:p>
            <a:endParaRPr lang="en-US" altLang="zh-CN" dirty="0"/>
          </a:p>
          <a:p>
            <a:r>
              <a:rPr lang="zh-CN" altLang="en-US" dirty="0"/>
              <a:t>可以做到，不代表一定要时时这么做，特别是做原型的时候</a:t>
            </a:r>
            <a:endParaRPr lang="en-US" altLang="zh-CN" dirty="0"/>
          </a:p>
          <a:p>
            <a:endParaRPr lang="en-US" dirty="0"/>
          </a:p>
        </p:txBody>
      </p:sp>
    </p:spTree>
    <p:extLst>
      <p:ext uri="{BB962C8B-B14F-4D97-AF65-F5344CB8AC3E}">
        <p14:creationId xmlns:p14="http://schemas.microsoft.com/office/powerpoint/2010/main" val="112011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26" name="Picture 2">
            <a:extLst>
              <a:ext uri="{FF2B5EF4-FFF2-40B4-BE49-F238E27FC236}">
                <a16:creationId xmlns:a16="http://schemas.microsoft.com/office/drawing/2014/main" id="{64BC6979-F51E-4055-A1A0-E575EBF915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52" t="578" r="25097" b="-578"/>
          <a:stretch/>
        </p:blipFill>
        <p:spPr bwMode="auto">
          <a:xfrm>
            <a:off x="0" y="0"/>
            <a:ext cx="4207727"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135D28A6-AD4E-4825-93CF-1A46AB52111E}"/>
              </a:ext>
            </a:extLst>
          </p:cNvPr>
          <p:cNvSpPr txBox="1">
            <a:spLocks/>
          </p:cNvSpPr>
          <p:nvPr/>
        </p:nvSpPr>
        <p:spPr>
          <a:xfrm>
            <a:off x="4363843" y="771475"/>
            <a:ext cx="443872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CCCCCC"/>
              </a:buClr>
              <a:buSzPts val="2000"/>
              <a:buFont typeface="Raleway"/>
              <a:buNone/>
              <a:defRPr sz="2000" b="0" i="0" u="none" strike="noStrike" cap="none">
                <a:solidFill>
                  <a:srgbClr val="CCCCCC"/>
                </a:solidFill>
                <a:latin typeface="Raleway"/>
                <a:ea typeface="Raleway"/>
                <a:cs typeface="Raleway"/>
                <a:sym typeface="Raleway"/>
              </a:defRPr>
            </a:lvl1pPr>
            <a:lvl2pPr marL="914400" marR="0" lvl="1" indent="-317500" algn="ctr" rtl="0">
              <a:lnSpc>
                <a:spcPct val="100000"/>
              </a:lnSpc>
              <a:spcBef>
                <a:spcPts val="0"/>
              </a:spcBef>
              <a:spcAft>
                <a:spcPts val="0"/>
              </a:spcAft>
              <a:buClr>
                <a:srgbClr val="CCCCCC"/>
              </a:buClr>
              <a:buSzPts val="2000"/>
              <a:buFont typeface="Raleway"/>
              <a:buNone/>
              <a:defRPr sz="2000" b="0" i="0" u="none" strike="noStrike" cap="none">
                <a:solidFill>
                  <a:srgbClr val="CCCCCC"/>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CCCCCC"/>
              </a:buClr>
              <a:buSzPts val="2000"/>
              <a:buFont typeface="Raleway"/>
              <a:buNone/>
              <a:defRPr sz="2000" b="0" i="0" u="none" strike="noStrike" cap="none">
                <a:solidFill>
                  <a:srgbClr val="CCCCCC"/>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CCCCCC"/>
              </a:buClr>
              <a:buSzPts val="2000"/>
              <a:buFont typeface="Raleway"/>
              <a:buNone/>
              <a:defRPr sz="2000" b="0" i="0" u="none" strike="noStrike" cap="none">
                <a:solidFill>
                  <a:srgbClr val="CCCCCC"/>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CCCCCC"/>
              </a:buClr>
              <a:buSzPts val="2000"/>
              <a:buFont typeface="Raleway"/>
              <a:buNone/>
              <a:defRPr sz="2000" b="0" i="0" u="none" strike="noStrike" cap="none">
                <a:solidFill>
                  <a:srgbClr val="CCCCCC"/>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CCCCCC"/>
              </a:buClr>
              <a:buSzPts val="2000"/>
              <a:buFont typeface="Raleway"/>
              <a:buNone/>
              <a:defRPr sz="2000" b="0" i="0" u="none" strike="noStrike" cap="none">
                <a:solidFill>
                  <a:srgbClr val="CCCCCC"/>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CCCCCC"/>
              </a:buClr>
              <a:buSzPts val="2000"/>
              <a:buFont typeface="Raleway"/>
              <a:buNone/>
              <a:defRPr sz="2000" b="0" i="0" u="none" strike="noStrike" cap="none">
                <a:solidFill>
                  <a:srgbClr val="CCCCCC"/>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CCCCCC"/>
              </a:buClr>
              <a:buSzPts val="2000"/>
              <a:buFont typeface="Raleway"/>
              <a:buNone/>
              <a:defRPr sz="2000" b="0" i="0" u="none" strike="noStrike" cap="none">
                <a:solidFill>
                  <a:srgbClr val="CCCCCC"/>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CCCCCC"/>
              </a:buClr>
              <a:buSzPts val="2000"/>
              <a:buFont typeface="Raleway"/>
              <a:buNone/>
              <a:defRPr sz="2000" b="0" i="0" u="none" strike="noStrike" cap="none">
                <a:solidFill>
                  <a:srgbClr val="CCCCCC"/>
                </a:solidFill>
                <a:latin typeface="Raleway"/>
                <a:ea typeface="Raleway"/>
                <a:cs typeface="Raleway"/>
                <a:sym typeface="Raleway"/>
              </a:defRPr>
            </a:lvl9pPr>
          </a:lstStyle>
          <a:p>
            <a:pPr algn="l">
              <a:lnSpc>
                <a:spcPct val="115000"/>
              </a:lnSpc>
              <a:buClr>
                <a:srgbClr val="FFFFFF"/>
              </a:buClr>
              <a:buSzPts val="1800"/>
              <a:buFont typeface="Raleway"/>
              <a:buChar char="●"/>
            </a:pPr>
            <a:r>
              <a:rPr lang="zh-CN" altLang="en-US" sz="1800" dirty="0">
                <a:solidFill>
                  <a:srgbClr val="FFFFFF"/>
                </a:solidFill>
              </a:rPr>
              <a:t>知乎</a:t>
            </a:r>
            <a:endParaRPr lang="en-US" altLang="zh-CN" sz="1800" dirty="0">
              <a:solidFill>
                <a:srgbClr val="FFFFFF"/>
              </a:solidFill>
            </a:endParaRPr>
          </a:p>
          <a:p>
            <a:pPr algn="l">
              <a:lnSpc>
                <a:spcPct val="115000"/>
              </a:lnSpc>
              <a:buClr>
                <a:srgbClr val="FFFFFF"/>
              </a:buClr>
              <a:buSzPts val="1800"/>
              <a:buFont typeface="Raleway"/>
              <a:buChar char="●"/>
            </a:pPr>
            <a:r>
              <a:rPr lang="en-US" altLang="zh-CN" sz="1800" dirty="0">
                <a:solidFill>
                  <a:srgbClr val="FFFFFF"/>
                </a:solidFill>
              </a:rPr>
              <a:t>B</a:t>
            </a:r>
            <a:r>
              <a:rPr lang="zh-CN" altLang="en-US" sz="1800" dirty="0">
                <a:solidFill>
                  <a:srgbClr val="FFFFFF"/>
                </a:solidFill>
              </a:rPr>
              <a:t>站</a:t>
            </a:r>
            <a:endParaRPr lang="en-US" altLang="zh-CN" sz="1800" dirty="0">
              <a:solidFill>
                <a:srgbClr val="FFFFFF"/>
              </a:solidFill>
            </a:endParaRPr>
          </a:p>
          <a:p>
            <a:pPr algn="l">
              <a:lnSpc>
                <a:spcPct val="115000"/>
              </a:lnSpc>
              <a:buClr>
                <a:srgbClr val="FFFFFF"/>
              </a:buClr>
              <a:buSzPts val="1800"/>
              <a:buFont typeface="Raleway"/>
              <a:buChar char="●"/>
            </a:pPr>
            <a:r>
              <a:rPr lang="en-US" altLang="zh-CN" sz="1800" dirty="0">
                <a:solidFill>
                  <a:srgbClr val="FFFFFF"/>
                </a:solidFill>
              </a:rPr>
              <a:t>QQ</a:t>
            </a:r>
            <a:r>
              <a:rPr lang="zh-CN" altLang="en-US" sz="1800" dirty="0">
                <a:solidFill>
                  <a:srgbClr val="FFFFFF"/>
                </a:solidFill>
              </a:rPr>
              <a:t>群，微信群</a:t>
            </a:r>
            <a:endParaRPr lang="en-US" altLang="zh-CN" sz="1800" dirty="0">
              <a:solidFill>
                <a:srgbClr val="FFFFFF"/>
              </a:solidFill>
            </a:endParaRPr>
          </a:p>
          <a:p>
            <a:pPr algn="l">
              <a:lnSpc>
                <a:spcPct val="115000"/>
              </a:lnSpc>
              <a:buClr>
                <a:srgbClr val="FFFFFF"/>
              </a:buClr>
              <a:buSzPts val="1800"/>
              <a:buFont typeface="Raleway"/>
              <a:buChar char="●"/>
            </a:pPr>
            <a:r>
              <a:rPr lang="en-US" altLang="zh-CN" sz="1800" dirty="0">
                <a:solidFill>
                  <a:srgbClr val="FFFFFF"/>
                </a:solidFill>
              </a:rPr>
              <a:t>Unreal Circle</a:t>
            </a:r>
          </a:p>
          <a:p>
            <a:pPr algn="l">
              <a:lnSpc>
                <a:spcPct val="115000"/>
              </a:lnSpc>
              <a:buClr>
                <a:srgbClr val="FFFFFF"/>
              </a:buClr>
              <a:buSzPts val="1800"/>
              <a:buFont typeface="Raleway"/>
              <a:buChar char="●"/>
            </a:pPr>
            <a:r>
              <a:rPr lang="en-US" altLang="zh-CN" sz="1800" dirty="0" err="1">
                <a:solidFill>
                  <a:srgbClr val="FFFFFF"/>
                </a:solidFill>
              </a:rPr>
              <a:t>MegaGrants</a:t>
            </a:r>
            <a:endParaRPr lang="en-US" altLang="zh-CN" sz="1800" dirty="0">
              <a:solidFill>
                <a:srgbClr val="FFFFFF"/>
              </a:solidFill>
            </a:endParaRPr>
          </a:p>
          <a:p>
            <a:pPr algn="l">
              <a:lnSpc>
                <a:spcPct val="115000"/>
              </a:lnSpc>
              <a:buClr>
                <a:srgbClr val="FFFFFF"/>
              </a:buClr>
              <a:buSzPts val="1800"/>
              <a:buFont typeface="Raleway"/>
              <a:buChar char="●"/>
            </a:pPr>
            <a:r>
              <a:rPr lang="zh-CN" altLang="en-US" sz="1800" dirty="0">
                <a:solidFill>
                  <a:srgbClr val="FFFFFF"/>
                </a:solidFill>
              </a:rPr>
              <a:t>技术布道</a:t>
            </a:r>
            <a:endParaRPr lang="en-US" altLang="zh-CN" sz="1800" dirty="0">
              <a:solidFill>
                <a:srgbClr val="FFFFFF"/>
              </a:solidFill>
            </a:endParaRPr>
          </a:p>
          <a:p>
            <a:pPr algn="l">
              <a:lnSpc>
                <a:spcPct val="115000"/>
              </a:lnSpc>
              <a:buClr>
                <a:srgbClr val="FFFFFF"/>
              </a:buClr>
              <a:buSzPts val="1800"/>
              <a:buFont typeface="Raleway"/>
              <a:buChar char="●"/>
            </a:pPr>
            <a:r>
              <a:rPr lang="zh-CN" altLang="en-US" sz="1800" dirty="0">
                <a:solidFill>
                  <a:srgbClr val="FFFFFF"/>
                </a:solidFill>
              </a:rPr>
              <a:t>传声筒</a:t>
            </a:r>
            <a:endParaRPr lang="en-US" altLang="zh-CN" sz="1800" dirty="0">
              <a:solidFill>
                <a:srgbClr val="FFFFFF"/>
              </a:solidFill>
            </a:endParaRPr>
          </a:p>
          <a:p>
            <a:pPr algn="l">
              <a:lnSpc>
                <a:spcPct val="115000"/>
              </a:lnSpc>
              <a:buClr>
                <a:srgbClr val="FFFFFF"/>
              </a:buClr>
              <a:buSzPts val="1800"/>
              <a:buFont typeface="Raleway"/>
              <a:buChar char="●"/>
            </a:pPr>
            <a:endParaRPr lang="en-US" altLang="zh-CN" sz="1800" dirty="0">
              <a:solidFill>
                <a:srgbClr val="FFFFFF"/>
              </a:solidFill>
            </a:endParaRPr>
          </a:p>
          <a:p>
            <a:pPr algn="l">
              <a:lnSpc>
                <a:spcPct val="115000"/>
              </a:lnSpc>
              <a:buClr>
                <a:srgbClr val="FFFFFF"/>
              </a:buClr>
              <a:buSzPts val="1800"/>
              <a:buFont typeface="Raleway"/>
              <a:buChar char="●"/>
            </a:pPr>
            <a:r>
              <a:rPr lang="en-US" altLang="zh-CN" sz="1800" dirty="0">
                <a:solidFill>
                  <a:srgbClr val="FFFFFF"/>
                </a:solidFill>
                <a:latin typeface="微软雅黑" panose="020B0503020204020204" pitchFamily="34" charset="-122"/>
                <a:ea typeface="微软雅黑" panose="020B0503020204020204" pitchFamily="34" charset="-122"/>
              </a:rPr>
              <a:t>10+ C++</a:t>
            </a:r>
          </a:p>
        </p:txBody>
      </p:sp>
      <p:sp>
        <p:nvSpPr>
          <p:cNvPr id="10" name="Title 1">
            <a:extLst>
              <a:ext uri="{FF2B5EF4-FFF2-40B4-BE49-F238E27FC236}">
                <a16:creationId xmlns:a16="http://schemas.microsoft.com/office/drawing/2014/main" id="{9D66FB0C-1C9A-4A2B-B32D-9B48516910B3}"/>
              </a:ext>
            </a:extLst>
          </p:cNvPr>
          <p:cNvSpPr>
            <a:spLocks noGrp="1"/>
          </p:cNvSpPr>
          <p:nvPr>
            <p:ph type="title"/>
          </p:nvPr>
        </p:nvSpPr>
        <p:spPr>
          <a:xfrm>
            <a:off x="4207727" y="292754"/>
            <a:ext cx="4900018" cy="478721"/>
          </a:xfrm>
        </p:spPr>
        <p:txBody>
          <a:bodyPr/>
          <a:lstStyle/>
          <a:p>
            <a:r>
              <a:rPr lang="zh-CN" altLang="en-US" sz="2400" dirty="0"/>
              <a:t>虚幻社区经理</a:t>
            </a:r>
            <a:r>
              <a:rPr lang="en-US" altLang="zh-CN" sz="2400" dirty="0"/>
              <a:t>-</a:t>
            </a:r>
            <a:r>
              <a:rPr lang="zh-CN" altLang="en-US" sz="2400" dirty="0"/>
              <a:t>大钊</a:t>
            </a:r>
            <a:endParaRPr lang="en-US" sz="2400" dirty="0"/>
          </a:p>
        </p:txBody>
      </p:sp>
    </p:spTree>
    <p:extLst>
      <p:ext uri="{BB962C8B-B14F-4D97-AF65-F5344CB8AC3E}">
        <p14:creationId xmlns:p14="http://schemas.microsoft.com/office/powerpoint/2010/main" val="59433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Which-</a:t>
            </a:r>
            <a:r>
              <a:rPr lang="zh-CN" altLang="en-US" sz="2400" dirty="0"/>
              <a:t>虚幻</a:t>
            </a:r>
            <a:r>
              <a:rPr lang="en-US" altLang="zh-CN" sz="2400" dirty="0"/>
              <a:t>C++</a:t>
            </a:r>
            <a:r>
              <a:rPr lang="zh-CN" altLang="en-US" sz="2400" dirty="0"/>
              <a:t>有哪些学习要点</a:t>
            </a:r>
            <a:r>
              <a:rPr lang="en-US" altLang="zh-CN" sz="2400" dirty="0"/>
              <a:t>?</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en-US" altLang="zh-CN" dirty="0"/>
              <a:t>Core</a:t>
            </a:r>
          </a:p>
          <a:p>
            <a:r>
              <a:rPr lang="en-US" altLang="zh-CN" dirty="0" err="1"/>
              <a:t>GamePlay</a:t>
            </a:r>
            <a:endParaRPr lang="en-US" altLang="zh-CN" dirty="0"/>
          </a:p>
          <a:p>
            <a:r>
              <a:rPr lang="en-US" altLang="zh-CN" dirty="0"/>
              <a:t>Module-UBT-C#</a:t>
            </a:r>
          </a:p>
          <a:p>
            <a:r>
              <a:rPr lang="zh-CN" altLang="en-US" dirty="0"/>
              <a:t>反射</a:t>
            </a:r>
            <a:r>
              <a:rPr lang="en-US" altLang="zh-CN" dirty="0"/>
              <a:t>-UHT</a:t>
            </a:r>
          </a:p>
          <a:p>
            <a:r>
              <a:rPr lang="en-US" altLang="zh-CN" dirty="0" err="1"/>
              <a:t>CoreUObject</a:t>
            </a:r>
            <a:r>
              <a:rPr lang="en-US" altLang="zh-CN" dirty="0"/>
              <a:t>-GC</a:t>
            </a:r>
          </a:p>
          <a:p>
            <a:r>
              <a:rPr lang="zh-CN" altLang="en-US" dirty="0"/>
              <a:t>套路</a:t>
            </a:r>
            <a:endParaRPr lang="en-US" altLang="zh-CN" dirty="0"/>
          </a:p>
          <a:p>
            <a:r>
              <a:rPr lang="zh-CN" altLang="en-US" dirty="0"/>
              <a:t>各模块的“地方习俗“</a:t>
            </a:r>
            <a:endParaRPr lang="en-US" altLang="zh-CN" dirty="0"/>
          </a:p>
          <a:p>
            <a:endParaRPr lang="en-US" dirty="0"/>
          </a:p>
        </p:txBody>
      </p:sp>
    </p:spTree>
    <p:extLst>
      <p:ext uri="{BB962C8B-B14F-4D97-AF65-F5344CB8AC3E}">
        <p14:creationId xmlns:p14="http://schemas.microsoft.com/office/powerpoint/2010/main" val="15764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Core</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首先</a:t>
            </a:r>
            <a:r>
              <a:rPr lang="en-US" altLang="zh-CN" dirty="0"/>
              <a:t>C++</a:t>
            </a:r>
            <a:r>
              <a:rPr lang="zh-CN" altLang="en-US" dirty="0"/>
              <a:t>基础真的要去巩固！很多人栽在这上面！</a:t>
            </a:r>
            <a:endParaRPr lang="en-US" altLang="zh-CN" dirty="0"/>
          </a:p>
          <a:p>
            <a:r>
              <a:rPr lang="en-US" altLang="zh-CN" dirty="0">
                <a:latin typeface="微软雅黑" panose="020B0503020204020204" pitchFamily="34" charset="-122"/>
                <a:ea typeface="微软雅黑" panose="020B0503020204020204" pitchFamily="34" charset="-122"/>
              </a:rPr>
              <a:t>UE4</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C++11</a:t>
            </a:r>
            <a:r>
              <a:rPr lang="zh-CN" altLang="en-US" dirty="0">
                <a:latin typeface="微软雅黑" panose="020B0503020204020204" pitchFamily="34" charset="-122"/>
                <a:ea typeface="微软雅黑" panose="020B0503020204020204" pitchFamily="34" charset="-122"/>
              </a:rPr>
              <a:t>，所以你需要学习到能看懂：</a:t>
            </a:r>
            <a:endParaRPr lang="en-US" altLang="zh-CN" dirty="0">
              <a:latin typeface="微软雅黑" panose="020B0503020204020204" pitchFamily="34" charset="-122"/>
              <a:ea typeface="微软雅黑" panose="020B0503020204020204" pitchFamily="34" charset="-122"/>
            </a:endParaRPr>
          </a:p>
          <a:p>
            <a:pPr lvl="1">
              <a:lnSpc>
                <a:spcPct val="100000"/>
              </a:lnSpc>
              <a:spcBef>
                <a:spcPts val="0"/>
              </a:spcBef>
            </a:pPr>
            <a:r>
              <a:rPr lang="en-US" altLang="zh-CN" dirty="0" err="1">
                <a:latin typeface="微软雅黑" panose="020B0503020204020204" pitchFamily="34" charset="-122"/>
                <a:ea typeface="微软雅黑" panose="020B0503020204020204" pitchFamily="34" charset="-122"/>
              </a:rPr>
              <a:t>TArray</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TSet</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TMap</a:t>
            </a:r>
            <a:r>
              <a:rPr lang="zh-CN" altLang="en-US" dirty="0">
                <a:latin typeface="微软雅黑" panose="020B0503020204020204" pitchFamily="34" charset="-122"/>
                <a:ea typeface="微软雅黑" panose="020B0503020204020204" pitchFamily="34" charset="-122"/>
              </a:rPr>
              <a:t>等各种容器</a:t>
            </a:r>
            <a:endParaRPr lang="en-US" altLang="zh-CN" dirty="0">
              <a:latin typeface="微软雅黑" panose="020B0503020204020204" pitchFamily="34" charset="-122"/>
              <a:ea typeface="微软雅黑" panose="020B0503020204020204" pitchFamily="34" charset="-122"/>
            </a:endParaRPr>
          </a:p>
          <a:p>
            <a:pPr lvl="1">
              <a:lnSpc>
                <a:spcPct val="100000"/>
              </a:lnSpc>
              <a:spcBef>
                <a:spcPts val="0"/>
              </a:spcBef>
            </a:pPr>
            <a:r>
              <a:rPr lang="en-US" altLang="zh-CN" dirty="0" err="1">
                <a:latin typeface="微软雅黑" panose="020B0503020204020204" pitchFamily="34" charset="-122"/>
                <a:ea typeface="微软雅黑" panose="020B0503020204020204" pitchFamily="34" charset="-122"/>
              </a:rPr>
              <a:t>FString</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FName</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FText</a:t>
            </a:r>
            <a:r>
              <a:rPr lang="zh-CN" altLang="en-US" dirty="0">
                <a:latin typeface="微软雅黑" panose="020B0503020204020204" pitchFamily="34" charset="-122"/>
                <a:ea typeface="微软雅黑" panose="020B0503020204020204" pitchFamily="34" charset="-122"/>
              </a:rPr>
              <a:t>的操作互转</a:t>
            </a:r>
            <a:endParaRPr lang="en-US" altLang="zh-CN" dirty="0">
              <a:latin typeface="微软雅黑" panose="020B0503020204020204" pitchFamily="34" charset="-122"/>
              <a:ea typeface="微软雅黑" panose="020B0503020204020204" pitchFamily="34" charset="-122"/>
            </a:endParaRPr>
          </a:p>
          <a:p>
            <a:pPr lvl="1">
              <a:lnSpc>
                <a:spcPct val="100000"/>
              </a:lnSpc>
              <a:spcBef>
                <a:spcPts val="0"/>
              </a:spcBef>
            </a:pPr>
            <a:r>
              <a:rPr lang="en-US" dirty="0" err="1"/>
              <a:t>TSharedPtr</a:t>
            </a:r>
            <a:r>
              <a:rPr lang="zh-CN" altLang="en-US" dirty="0"/>
              <a:t>、</a:t>
            </a:r>
            <a:r>
              <a:rPr lang="en-US" dirty="0" err="1"/>
              <a:t>TSharedRef</a:t>
            </a:r>
            <a:r>
              <a:rPr lang="zh-CN" altLang="en-US" dirty="0"/>
              <a:t>、</a:t>
            </a:r>
            <a:r>
              <a:rPr lang="en-US" altLang="zh-CN" dirty="0" err="1"/>
              <a:t>TWeakPtr</a:t>
            </a:r>
            <a:r>
              <a:rPr lang="zh-CN" altLang="en-US" dirty="0"/>
              <a:t>等各种智能指针</a:t>
            </a:r>
            <a:endParaRPr lang="en-US" altLang="zh-CN" dirty="0"/>
          </a:p>
          <a:p>
            <a:pPr lvl="1">
              <a:lnSpc>
                <a:spcPct val="100000"/>
              </a:lnSpc>
              <a:spcBef>
                <a:spcPts val="0"/>
              </a:spcBef>
            </a:pPr>
            <a:r>
              <a:rPr lang="zh-CN" altLang="en-US" dirty="0"/>
              <a:t>有能力理解</a:t>
            </a:r>
            <a:r>
              <a:rPr lang="en-US" altLang="zh-CN" dirty="0"/>
              <a:t>Delegate</a:t>
            </a:r>
            <a:r>
              <a:rPr lang="zh-CN" altLang="en-US" dirty="0"/>
              <a:t>、</a:t>
            </a:r>
            <a:r>
              <a:rPr lang="en-US" altLang="zh-CN" dirty="0" err="1"/>
              <a:t>TAttribute</a:t>
            </a:r>
            <a:r>
              <a:rPr lang="zh-CN" altLang="en-US" dirty="0"/>
              <a:t>、</a:t>
            </a:r>
            <a:r>
              <a:rPr lang="en-US" altLang="zh-CN" dirty="0" err="1"/>
              <a:t>TSubClassOf</a:t>
            </a:r>
            <a:r>
              <a:rPr lang="zh-CN" altLang="en-US" dirty="0"/>
              <a:t>的机制和用法</a:t>
            </a:r>
            <a:endParaRPr lang="en-US" altLang="zh-CN" dirty="0"/>
          </a:p>
          <a:p>
            <a:pPr lvl="1">
              <a:lnSpc>
                <a:spcPct val="100000"/>
              </a:lnSpc>
              <a:spcBef>
                <a:spcPts val="0"/>
              </a:spcBef>
            </a:pPr>
            <a:r>
              <a:rPr lang="zh-CN" altLang="en-US" dirty="0"/>
              <a:t>多看看设计模式，这样才能更好理解</a:t>
            </a:r>
            <a:r>
              <a:rPr lang="en-US" altLang="zh-CN" dirty="0"/>
              <a:t>UE4</a:t>
            </a:r>
            <a:r>
              <a:rPr lang="zh-CN" altLang="en-US" dirty="0"/>
              <a:t>代码的结构</a:t>
            </a:r>
            <a:endParaRPr lang="en-US" altLang="zh-CN" dirty="0"/>
          </a:p>
          <a:p>
            <a:pPr lvl="1">
              <a:lnSpc>
                <a:spcPct val="100000"/>
              </a:lnSpc>
              <a:spcBef>
                <a:spcPts val="0"/>
              </a:spcBef>
            </a:pPr>
            <a:r>
              <a:rPr lang="zh-CN" altLang="en-US" dirty="0">
                <a:latin typeface="微软雅黑" panose="020B0503020204020204" pitchFamily="34" charset="-122"/>
                <a:ea typeface="微软雅黑" panose="020B0503020204020204" pitchFamily="34" charset="-122"/>
              </a:rPr>
              <a:t>多线程的知识，这样才能用好</a:t>
            </a:r>
            <a:r>
              <a:rPr lang="en-US" altLang="zh-CN" dirty="0" err="1">
                <a:latin typeface="微软雅黑" panose="020B0503020204020204" pitchFamily="34" charset="-122"/>
                <a:ea typeface="微软雅黑" panose="020B0503020204020204" pitchFamily="34" charset="-122"/>
              </a:rPr>
              <a:t>FRunnable</a:t>
            </a:r>
            <a:r>
              <a:rPr lang="zh-CN" altLang="en-US" dirty="0">
                <a:latin typeface="微软雅黑" panose="020B0503020204020204" pitchFamily="34" charset="-122"/>
                <a:ea typeface="微软雅黑" panose="020B0503020204020204" pitchFamily="34" charset="-122"/>
              </a:rPr>
              <a:t>等多线程同步</a:t>
            </a:r>
            <a:endParaRPr lang="en-US" altLang="zh-CN" dirty="0">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latin typeface="微软雅黑" panose="020B0503020204020204" pitchFamily="34" charset="-122"/>
                <a:ea typeface="微软雅黑" panose="020B0503020204020204" pitchFamily="34" charset="-122"/>
              </a:rPr>
              <a:t>人脑展开宏</a:t>
            </a:r>
            <a:r>
              <a:rPr lang="en-US" altLang="zh-CN" dirty="0">
                <a:latin typeface="微软雅黑" panose="020B0503020204020204" pitchFamily="34" charset="-122"/>
                <a:ea typeface="微软雅黑" panose="020B0503020204020204" pitchFamily="34" charset="-122"/>
              </a:rPr>
              <a:t>……</a:t>
            </a:r>
          </a:p>
          <a:p>
            <a:pPr lvl="1">
              <a:lnSpc>
                <a:spcPct val="100000"/>
              </a:lnSpc>
              <a:spcBef>
                <a:spcPts val="0"/>
              </a:spcBef>
            </a:pPr>
            <a:endParaRPr lang="en-US" altLang="zh-CN" dirty="0">
              <a:latin typeface="微软雅黑" panose="020B0503020204020204" pitchFamily="34" charset="-122"/>
              <a:ea typeface="微软雅黑" panose="020B0503020204020204" pitchFamily="34" charset="-122"/>
            </a:endParaRPr>
          </a:p>
          <a:p>
            <a:pPr marL="457200" lvl="1" indent="-342900">
              <a:spcBef>
                <a:spcPts val="0"/>
              </a:spcBef>
              <a:buSzPts val="1800"/>
              <a:buFont typeface="Raleway"/>
              <a:buChar char="●"/>
            </a:pPr>
            <a:r>
              <a:rPr lang="zh-CN" altLang="en-US" sz="1800" dirty="0">
                <a:latin typeface="微软雅黑" panose="020B0503020204020204" pitchFamily="34" charset="-122"/>
                <a:ea typeface="微软雅黑" panose="020B0503020204020204" pitchFamily="34" charset="-122"/>
              </a:rPr>
              <a:t>这部分学习同步进行，但如果只是使用的话，</a:t>
            </a:r>
            <a:r>
              <a:rPr lang="en-US" altLang="zh-CN" sz="1800" dirty="0">
                <a:latin typeface="微软雅黑" panose="020B0503020204020204" pitchFamily="34" charset="-122"/>
                <a:ea typeface="微软雅黑" panose="020B0503020204020204" pitchFamily="34" charset="-122"/>
              </a:rPr>
              <a:t>C++98</a:t>
            </a:r>
            <a:r>
              <a:rPr lang="zh-CN" altLang="en-US" sz="1800" dirty="0">
                <a:latin typeface="微软雅黑" panose="020B0503020204020204" pitchFamily="34" charset="-122"/>
                <a:ea typeface="微软雅黑" panose="020B0503020204020204" pitchFamily="34" charset="-122"/>
              </a:rPr>
              <a:t>其实就可以跑</a:t>
            </a:r>
            <a:endParaRPr lang="en-US" altLang="zh-CN" sz="1800" dirty="0">
              <a:latin typeface="微软雅黑" panose="020B0503020204020204" pitchFamily="34" charset="-122"/>
              <a:ea typeface="微软雅黑" panose="020B0503020204020204" pitchFamily="34" charset="-122"/>
            </a:endParaRPr>
          </a:p>
          <a:p>
            <a:pPr marL="114300" lvl="1" indent="0">
              <a:spcBef>
                <a:spcPts val="0"/>
              </a:spcBef>
              <a:buSzPts val="1800"/>
              <a:buNone/>
            </a:pPr>
            <a:endParaRPr lang="en-US" altLang="zh-CN" sz="1800" dirty="0">
              <a:latin typeface="微软雅黑" panose="020B0503020204020204" pitchFamily="34" charset="-122"/>
              <a:ea typeface="微软雅黑" panose="020B0503020204020204" pitchFamily="34" charset="-122"/>
            </a:endParaRPr>
          </a:p>
          <a:p>
            <a:pPr marL="114300" lvl="1" indent="0">
              <a:spcBef>
                <a:spcPts val="0"/>
              </a:spcBef>
              <a:buSzPts val="1800"/>
              <a:buNone/>
            </a:pPr>
            <a:r>
              <a:rPr lang="zh-CN" altLang="en-US" sz="1800" dirty="0">
                <a:latin typeface="微软雅黑" panose="020B0503020204020204" pitchFamily="34" charset="-122"/>
                <a:ea typeface="微软雅黑" panose="020B0503020204020204" pitchFamily="34" charset="-122"/>
              </a:rPr>
              <a:t>哪里去学这些？</a:t>
            </a:r>
            <a:r>
              <a:rPr lang="en-US" altLang="zh-CN" sz="1800" dirty="0">
                <a:latin typeface="微软雅黑" panose="020B0503020204020204" pitchFamily="34" charset="-122"/>
                <a:ea typeface="微软雅黑" panose="020B0503020204020204" pitchFamily="34" charset="-122"/>
              </a:rPr>
              <a:t>UE4</a:t>
            </a:r>
            <a:r>
              <a:rPr lang="zh-CN" altLang="en-US" sz="1800" dirty="0">
                <a:latin typeface="微软雅黑" panose="020B0503020204020204" pitchFamily="34" charset="-122"/>
                <a:ea typeface="微软雅黑" panose="020B0503020204020204" pitchFamily="34" charset="-122"/>
              </a:rPr>
              <a:t>源码的</a:t>
            </a:r>
            <a:r>
              <a:rPr lang="en-US" altLang="zh-CN" sz="1800" dirty="0">
                <a:latin typeface="微软雅黑" panose="020B0503020204020204" pitchFamily="34" charset="-122"/>
                <a:ea typeface="微软雅黑" panose="020B0503020204020204" pitchFamily="34" charset="-122"/>
              </a:rPr>
              <a:t>Core</a:t>
            </a:r>
            <a:r>
              <a:rPr lang="zh-CN" altLang="en-US" sz="1800" dirty="0">
                <a:latin typeface="微软雅黑" panose="020B0503020204020204" pitchFamily="34" charset="-122"/>
                <a:ea typeface="微软雅黑" panose="020B0503020204020204" pitchFamily="34" charset="-122"/>
              </a:rPr>
              <a:t>模块！</a:t>
            </a:r>
            <a:endParaRPr lang="en-US" altLang="zh-CN" sz="1800"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endParaRPr lang="en-US" dirty="0"/>
          </a:p>
        </p:txBody>
      </p:sp>
    </p:spTree>
    <p:extLst>
      <p:ext uri="{BB962C8B-B14F-4D97-AF65-F5344CB8AC3E}">
        <p14:creationId xmlns:p14="http://schemas.microsoft.com/office/powerpoint/2010/main" val="160432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err="1"/>
              <a:t>GamePlay</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64100"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r>
              <a:rPr lang="en-US" dirty="0" err="1"/>
              <a:t>G</a:t>
            </a:r>
            <a:r>
              <a:rPr lang="en-US" altLang="zh-CN" dirty="0" err="1"/>
              <a:t>amePlay</a:t>
            </a:r>
            <a:r>
              <a:rPr lang="zh-CN" altLang="en-US" dirty="0"/>
              <a:t>的</a:t>
            </a:r>
            <a:r>
              <a:rPr lang="en-US" altLang="zh-CN" dirty="0"/>
              <a:t>C++</a:t>
            </a:r>
            <a:r>
              <a:rPr lang="zh-CN" altLang="en-US" dirty="0"/>
              <a:t>编写</a:t>
            </a:r>
            <a:endParaRPr lang="en-US" altLang="zh-CN" dirty="0"/>
          </a:p>
          <a:p>
            <a:pPr lvl="1">
              <a:lnSpc>
                <a:spcPct val="100000"/>
              </a:lnSpc>
              <a:spcBef>
                <a:spcPts val="0"/>
              </a:spcBef>
            </a:pPr>
            <a:r>
              <a:rPr lang="en-US" altLang="zh-CN" dirty="0">
                <a:latin typeface="微软雅黑" panose="020B0503020204020204" pitchFamily="34" charset="-122"/>
                <a:ea typeface="微软雅黑" panose="020B0503020204020204" pitchFamily="34" charset="-122"/>
              </a:rPr>
              <a:t>Actor</a:t>
            </a:r>
            <a:r>
              <a:rPr lang="zh-CN" altLang="en-US" dirty="0">
                <a:latin typeface="微软雅黑" panose="020B0503020204020204" pitchFamily="34" charset="-122"/>
                <a:ea typeface="微软雅黑" panose="020B0503020204020204" pitchFamily="34" charset="-122"/>
              </a:rPr>
              <a:t>的创建，组装</a:t>
            </a:r>
            <a:r>
              <a:rPr lang="en-US" altLang="zh-CN" dirty="0">
                <a:latin typeface="微软雅黑" panose="020B0503020204020204" pitchFamily="34" charset="-122"/>
                <a:ea typeface="微软雅黑" panose="020B0503020204020204" pitchFamily="34" charset="-122"/>
              </a:rPr>
              <a:t>Component</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BeginPlay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Tick</a:t>
            </a:r>
            <a:r>
              <a:rPr lang="zh-CN" altLang="en-US" dirty="0">
                <a:latin typeface="微软雅黑" panose="020B0503020204020204" pitchFamily="34" charset="-122"/>
                <a:ea typeface="微软雅黑" panose="020B0503020204020204" pitchFamily="34" charset="-122"/>
              </a:rPr>
              <a:t>，碰撞输入事件绑定</a:t>
            </a:r>
            <a:endParaRPr lang="en-US" altLang="zh-CN" dirty="0">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latin typeface="微软雅黑" panose="020B0503020204020204" pitchFamily="34" charset="-122"/>
                <a:ea typeface="微软雅黑" panose="020B0503020204020204" pitchFamily="34" charset="-122"/>
              </a:rPr>
              <a:t>引擎</a:t>
            </a:r>
            <a:r>
              <a:rPr lang="en-US" altLang="zh-CN" dirty="0" err="1">
                <a:latin typeface="微软雅黑" panose="020B0503020204020204" pitchFamily="34" charset="-122"/>
                <a:ea typeface="微软雅黑" panose="020B0503020204020204" pitchFamily="34" charset="-122"/>
              </a:rPr>
              <a:t>GamePlay</a:t>
            </a:r>
            <a:r>
              <a:rPr lang="zh-CN" altLang="en-US" dirty="0">
                <a:latin typeface="微软雅黑" panose="020B0503020204020204" pitchFamily="34" charset="-122"/>
                <a:ea typeface="微软雅黑" panose="020B0503020204020204" pitchFamily="34" charset="-122"/>
              </a:rPr>
              <a:t>对象的继承组织使用</a:t>
            </a:r>
            <a:endParaRPr lang="en-US" altLang="zh-CN" dirty="0">
              <a:latin typeface="微软雅黑" panose="020B0503020204020204" pitchFamily="34" charset="-122"/>
              <a:ea typeface="微软雅黑" panose="020B0503020204020204" pitchFamily="34" charset="-122"/>
            </a:endParaRPr>
          </a:p>
          <a:p>
            <a:pPr lvl="1">
              <a:lnSpc>
                <a:spcPct val="100000"/>
              </a:lnSpc>
              <a:spcBef>
                <a:spcPts val="0"/>
              </a:spcBef>
            </a:pPr>
            <a:r>
              <a:rPr lang="en-US" altLang="zh-CN" dirty="0" err="1">
                <a:latin typeface="微软雅黑" panose="020B0503020204020204" pitchFamily="34" charset="-122"/>
                <a:ea typeface="微软雅黑" panose="020B0503020204020204" pitchFamily="34" charset="-122"/>
              </a:rPr>
              <a:t>UObject</a:t>
            </a:r>
            <a:r>
              <a:rPr lang="zh-CN" altLang="en-US" dirty="0">
                <a:latin typeface="微软雅黑" panose="020B0503020204020204" pitchFamily="34" charset="-122"/>
                <a:ea typeface="微软雅黑" panose="020B0503020204020204" pitchFamily="34" charset="-122"/>
              </a:rPr>
              <a:t>自定义对象的组织管理（根据逻辑而定）</a:t>
            </a:r>
            <a:endParaRPr lang="en-US" altLang="zh-CN" dirty="0">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latin typeface="微软雅黑" panose="020B0503020204020204" pitchFamily="34" charset="-122"/>
                <a:ea typeface="微软雅黑" panose="020B0503020204020204" pitchFamily="34" charset="-122"/>
              </a:rPr>
              <a:t>引擎数据对象的使用，</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DataTable</a:t>
            </a:r>
            <a:endParaRPr lang="en-US" altLang="zh-CN" dirty="0">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latin typeface="微软雅黑" panose="020B0503020204020204" pitchFamily="34" charset="-122"/>
                <a:ea typeface="微软雅黑" panose="020B0503020204020204" pitchFamily="34" charset="-122"/>
              </a:rPr>
              <a:t>功能模块的</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层级编写（</a:t>
            </a:r>
            <a:r>
              <a:rPr lang="en-US" altLang="zh-CN" dirty="0">
                <a:latin typeface="微软雅黑" panose="020B0503020204020204" pitchFamily="34" charset="-122"/>
                <a:ea typeface="微软雅黑" panose="020B0503020204020204" pitchFamily="34" charset="-122"/>
              </a:rPr>
              <a:t>UMG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rPr>
              <a:t>，动画）注意有机结合</a:t>
            </a:r>
            <a:endParaRPr lang="en-US" altLang="zh-CN" dirty="0">
              <a:latin typeface="微软雅黑" panose="020B0503020204020204" pitchFamily="34" charset="-122"/>
              <a:ea typeface="微软雅黑" panose="020B0503020204020204" pitchFamily="34" charset="-122"/>
            </a:endParaRPr>
          </a:p>
          <a:p>
            <a:endParaRPr lang="en-US" altLang="zh-CN" dirty="0"/>
          </a:p>
          <a:p>
            <a:pPr marL="114300" indent="0">
              <a:buNone/>
            </a:pPr>
            <a:r>
              <a:rPr lang="zh-CN" altLang="en-US" dirty="0"/>
              <a:t>这部分的代码在</a:t>
            </a:r>
            <a:r>
              <a:rPr lang="en-US" altLang="zh-CN" dirty="0" err="1"/>
              <a:t>GameFramework</a:t>
            </a:r>
            <a:endParaRPr lang="en-US" dirty="0"/>
          </a:p>
        </p:txBody>
      </p:sp>
    </p:spTree>
    <p:extLst>
      <p:ext uri="{BB962C8B-B14F-4D97-AF65-F5344CB8AC3E}">
        <p14:creationId xmlns:p14="http://schemas.microsoft.com/office/powerpoint/2010/main" val="281232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a:t>Module-UBT-C#</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64100"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r>
              <a:rPr lang="zh-CN" altLang="en-US" dirty="0"/>
              <a:t>思考：为什么</a:t>
            </a:r>
            <a:r>
              <a:rPr lang="en-US" altLang="zh-CN" dirty="0"/>
              <a:t>UE</a:t>
            </a:r>
            <a:r>
              <a:rPr lang="zh-CN" altLang="en-US" dirty="0"/>
              <a:t>要用</a:t>
            </a:r>
            <a:r>
              <a:rPr lang="en-US" altLang="zh-CN" dirty="0"/>
              <a:t>C#</a:t>
            </a:r>
            <a:r>
              <a:rPr lang="zh-CN" altLang="en-US" dirty="0"/>
              <a:t>来管理编译流程？合适的头文件包含和库链接</a:t>
            </a:r>
            <a:endParaRPr lang="en-US" altLang="zh-CN" dirty="0"/>
          </a:p>
          <a:p>
            <a:pPr marL="114300" indent="0">
              <a:buNone/>
            </a:pPr>
            <a:endParaRPr lang="en-US" altLang="zh-CN" sz="1000" dirty="0"/>
          </a:p>
          <a:p>
            <a:pPr marL="114300" indent="0">
              <a:buNone/>
            </a:pPr>
            <a:r>
              <a:rPr lang="zh-CN" altLang="en-US" sz="1000" dirty="0">
                <a:hlinkClick r:id="rId2"/>
              </a:rPr>
              <a:t>我自己以前写的</a:t>
            </a:r>
            <a:r>
              <a:rPr lang="zh-CN" altLang="en-US" sz="1000" dirty="0"/>
              <a:t>：</a:t>
            </a:r>
            <a:endParaRPr lang="en-US" altLang="zh-CN" sz="1000" dirty="0"/>
          </a:p>
          <a:p>
            <a:pPr marL="114300" indent="0">
              <a:buNone/>
            </a:pPr>
            <a:r>
              <a:rPr lang="en-US" altLang="zh-CN" sz="1000" dirty="0"/>
              <a:t>UE4</a:t>
            </a:r>
            <a:r>
              <a:rPr lang="zh-CN" altLang="en-US" sz="1000" dirty="0"/>
              <a:t>支持众多平台，包括</a:t>
            </a:r>
            <a:r>
              <a:rPr lang="en-US" altLang="zh-CN" sz="1000" dirty="0"/>
              <a:t>Windows</a:t>
            </a:r>
            <a:r>
              <a:rPr lang="zh-CN" altLang="en-US" sz="1000" dirty="0"/>
              <a:t>，</a:t>
            </a:r>
            <a:r>
              <a:rPr lang="en-US" altLang="zh-CN" sz="1000" dirty="0"/>
              <a:t>IOS</a:t>
            </a:r>
            <a:r>
              <a:rPr lang="zh-CN" altLang="en-US" sz="1000" dirty="0"/>
              <a:t>，</a:t>
            </a:r>
            <a:r>
              <a:rPr lang="en-US" altLang="zh-CN" sz="1000" dirty="0"/>
              <a:t>Android</a:t>
            </a:r>
            <a:r>
              <a:rPr lang="zh-CN" altLang="en-US" sz="1000" dirty="0"/>
              <a:t>等，因此</a:t>
            </a:r>
            <a:r>
              <a:rPr lang="en-US" altLang="zh-CN" sz="1000" dirty="0"/>
              <a:t>UE4</a:t>
            </a:r>
            <a:r>
              <a:rPr lang="zh-CN" altLang="en-US" sz="1000" dirty="0"/>
              <a:t>为了方便你配置各个平台的参数和编译选项，简化编译流程</a:t>
            </a:r>
            <a:r>
              <a:rPr lang="en-US" altLang="zh-CN" sz="1000" dirty="0"/>
              <a:t>,UE4</a:t>
            </a:r>
            <a:r>
              <a:rPr lang="zh-CN" altLang="en-US" sz="1000" dirty="0"/>
              <a:t>实现了自己的一套编译系统，否则我们就得接受各个平台再单独配置一套项目之苦了。</a:t>
            </a:r>
            <a:br>
              <a:rPr lang="zh-CN" altLang="en-US" sz="1000" dirty="0"/>
            </a:br>
            <a:r>
              <a:rPr lang="zh-CN" altLang="en-US" sz="1000" dirty="0"/>
              <a:t>这套工具的编译流程结果，简单来说，就是你在</a:t>
            </a:r>
            <a:r>
              <a:rPr lang="en-US" altLang="zh-CN" sz="1000" dirty="0"/>
              <a:t>VS</a:t>
            </a:r>
            <a:r>
              <a:rPr lang="zh-CN" altLang="en-US" sz="1000" dirty="0"/>
              <a:t>里的运行，背后会运行</a:t>
            </a:r>
            <a:r>
              <a:rPr lang="en-US" altLang="zh-CN" sz="1000" dirty="0"/>
              <a:t>UE4</a:t>
            </a:r>
            <a:r>
              <a:rPr lang="zh-CN" altLang="en-US" sz="1000" dirty="0"/>
              <a:t>的一些命令行工具来完成编译，其他最重要的两个组件：</a:t>
            </a:r>
          </a:p>
          <a:p>
            <a:pPr marL="114300" indent="0">
              <a:buNone/>
            </a:pPr>
            <a:r>
              <a:rPr lang="en-US" altLang="zh-CN" sz="1000" dirty="0" err="1"/>
              <a:t>UnrealBuildTool</a:t>
            </a:r>
            <a:r>
              <a:rPr lang="zh-CN" altLang="en-US" sz="1000" dirty="0"/>
              <a:t>（</a:t>
            </a:r>
            <a:r>
              <a:rPr lang="en-US" altLang="zh-CN" sz="1000" dirty="0"/>
              <a:t>UBT</a:t>
            </a:r>
            <a:r>
              <a:rPr lang="zh-CN" altLang="en-US" sz="1000" dirty="0"/>
              <a:t>，</a:t>
            </a:r>
            <a:r>
              <a:rPr lang="en-US" altLang="zh-CN" sz="1000" dirty="0"/>
              <a:t>C#</a:t>
            </a:r>
            <a:r>
              <a:rPr lang="zh-CN" altLang="en-US" sz="1000" dirty="0"/>
              <a:t>）：</a:t>
            </a:r>
            <a:r>
              <a:rPr lang="en-US" altLang="zh-CN" sz="1000" dirty="0"/>
              <a:t>UE4</a:t>
            </a:r>
            <a:r>
              <a:rPr lang="zh-CN" altLang="en-US" sz="1000" dirty="0"/>
              <a:t>的自定义工具，来编译</a:t>
            </a:r>
            <a:r>
              <a:rPr lang="en-US" altLang="zh-CN" sz="1000" dirty="0"/>
              <a:t>UE4</a:t>
            </a:r>
            <a:r>
              <a:rPr lang="zh-CN" altLang="en-US" sz="1000" dirty="0"/>
              <a:t>的逐个模块并处理依赖等。我们编写的</a:t>
            </a:r>
            <a:r>
              <a:rPr lang="en-US" altLang="zh-CN" sz="1000" dirty="0" err="1"/>
              <a:t>Target.cs</a:t>
            </a:r>
            <a:r>
              <a:rPr lang="zh-CN" altLang="en-US" sz="1000" dirty="0"/>
              <a:t>，</a:t>
            </a:r>
            <a:r>
              <a:rPr lang="en-US" altLang="zh-CN" sz="1000" dirty="0" err="1"/>
              <a:t>Build.cs</a:t>
            </a:r>
            <a:r>
              <a:rPr lang="zh-CN" altLang="en-US" sz="1000" dirty="0"/>
              <a:t>都是为这个工具服务的。</a:t>
            </a:r>
          </a:p>
          <a:p>
            <a:pPr marL="114300" indent="0">
              <a:buNone/>
            </a:pPr>
            <a:r>
              <a:rPr lang="en-US" altLang="zh-CN" sz="1000" dirty="0" err="1"/>
              <a:t>UnrealHeaderTool</a:t>
            </a:r>
            <a:r>
              <a:rPr lang="en-US" altLang="zh-CN" sz="1000" dirty="0"/>
              <a:t> </a:t>
            </a:r>
            <a:r>
              <a:rPr lang="zh-CN" altLang="en-US" sz="1000" dirty="0"/>
              <a:t>（</a:t>
            </a:r>
            <a:r>
              <a:rPr lang="en-US" altLang="zh-CN" sz="1000" dirty="0"/>
              <a:t>UHT</a:t>
            </a:r>
            <a:r>
              <a:rPr lang="zh-CN" altLang="en-US" sz="1000" dirty="0"/>
              <a:t>，</a:t>
            </a:r>
            <a:r>
              <a:rPr lang="en-US" altLang="zh-CN" sz="1000" dirty="0"/>
              <a:t>C++</a:t>
            </a:r>
            <a:r>
              <a:rPr lang="zh-CN" altLang="en-US" sz="1000" dirty="0"/>
              <a:t>）：</a:t>
            </a:r>
            <a:r>
              <a:rPr lang="en-US" altLang="zh-CN" sz="1000" dirty="0"/>
              <a:t>UE4</a:t>
            </a:r>
            <a:r>
              <a:rPr lang="zh-CN" altLang="en-US" sz="1000" dirty="0"/>
              <a:t>的</a:t>
            </a:r>
            <a:r>
              <a:rPr lang="en-US" altLang="zh-CN" sz="1000" dirty="0"/>
              <a:t>C++</a:t>
            </a:r>
            <a:r>
              <a:rPr lang="zh-CN" altLang="en-US" sz="1000" dirty="0"/>
              <a:t>代码解析生成工具，我们在代码里写的那些宏</a:t>
            </a:r>
            <a:r>
              <a:rPr lang="en-US" altLang="zh-CN" sz="1000" dirty="0"/>
              <a:t>UCLASS</a:t>
            </a:r>
            <a:r>
              <a:rPr lang="zh-CN" altLang="en-US" sz="1000" dirty="0"/>
              <a:t>等和</a:t>
            </a:r>
            <a:r>
              <a:rPr lang="en-US" altLang="zh-CN" sz="1000" dirty="0"/>
              <a:t>#include "*.</a:t>
            </a:r>
            <a:r>
              <a:rPr lang="en-US" altLang="zh-CN" sz="1000" dirty="0" err="1"/>
              <a:t>generated.h</a:t>
            </a:r>
            <a:r>
              <a:rPr lang="en-US" altLang="zh-CN" sz="1000" dirty="0"/>
              <a:t>"</a:t>
            </a:r>
            <a:r>
              <a:rPr lang="zh-CN" altLang="en-US" sz="1000" dirty="0"/>
              <a:t>都为</a:t>
            </a:r>
            <a:r>
              <a:rPr lang="en-US" altLang="zh-CN" sz="1000" dirty="0"/>
              <a:t>UHT</a:t>
            </a:r>
            <a:r>
              <a:rPr lang="zh-CN" altLang="en-US" sz="1000" dirty="0"/>
              <a:t>提供了信息来生成相应的</a:t>
            </a:r>
            <a:r>
              <a:rPr lang="en-US" altLang="zh-CN" sz="1000" dirty="0"/>
              <a:t>C++</a:t>
            </a:r>
            <a:r>
              <a:rPr lang="zh-CN" altLang="en-US" sz="1000" dirty="0"/>
              <a:t>反射代码。</a:t>
            </a:r>
            <a:br>
              <a:rPr lang="zh-CN" altLang="en-US" sz="1000" dirty="0"/>
            </a:br>
            <a:r>
              <a:rPr lang="zh-CN" altLang="en-US" sz="1000" dirty="0"/>
              <a:t>一般来说，</a:t>
            </a:r>
            <a:r>
              <a:rPr lang="en-US" altLang="zh-CN" sz="1000" dirty="0"/>
              <a:t>UBT</a:t>
            </a:r>
            <a:r>
              <a:rPr lang="zh-CN" altLang="en-US" sz="1000" dirty="0"/>
              <a:t>会先调用</a:t>
            </a:r>
            <a:r>
              <a:rPr lang="en-US" altLang="zh-CN" sz="1000" dirty="0"/>
              <a:t>UHT</a:t>
            </a:r>
            <a:r>
              <a:rPr lang="zh-CN" altLang="en-US" sz="1000" dirty="0"/>
              <a:t>会先负责解析一遍</a:t>
            </a:r>
            <a:r>
              <a:rPr lang="en-US" altLang="zh-CN" sz="1000" dirty="0"/>
              <a:t>C++</a:t>
            </a:r>
            <a:r>
              <a:rPr lang="zh-CN" altLang="en-US" sz="1000" dirty="0"/>
              <a:t>代码，生成相应其他代码。然后开始调用平台特定的编译工具</a:t>
            </a:r>
            <a:r>
              <a:rPr lang="en-US" altLang="zh-CN" sz="1000" dirty="0"/>
              <a:t>(</a:t>
            </a:r>
            <a:r>
              <a:rPr lang="en-US" altLang="zh-CN" sz="1000" dirty="0" err="1"/>
              <a:t>VisualStudio,LLVM</a:t>
            </a:r>
            <a:r>
              <a:rPr lang="en-US" altLang="zh-CN" sz="1000" dirty="0"/>
              <a:t>)</a:t>
            </a:r>
            <a:r>
              <a:rPr lang="zh-CN" altLang="en-US" sz="1000" dirty="0"/>
              <a:t>来编译各个模块。最后启动</a:t>
            </a:r>
            <a:r>
              <a:rPr lang="en-US" altLang="zh-CN" sz="1000" dirty="0"/>
              <a:t>Editor</a:t>
            </a:r>
            <a:r>
              <a:rPr lang="zh-CN" altLang="en-US" sz="1000" dirty="0"/>
              <a:t>或者是</a:t>
            </a:r>
            <a:r>
              <a:rPr lang="en-US" altLang="zh-CN" sz="1000" dirty="0"/>
              <a:t>Game.</a:t>
            </a:r>
          </a:p>
          <a:p>
            <a:pPr marL="114300" indent="0">
              <a:buNone/>
            </a:pPr>
            <a:endParaRPr lang="en-US" altLang="zh-CN" sz="1000" dirty="0"/>
          </a:p>
          <a:p>
            <a:r>
              <a:rPr lang="zh-CN" altLang="en-US" sz="1200" dirty="0"/>
              <a:t>优点：</a:t>
            </a:r>
            <a:r>
              <a:rPr lang="en-US" altLang="zh-CN" sz="1200" dirty="0"/>
              <a:t>C#</a:t>
            </a:r>
            <a:r>
              <a:rPr lang="zh-CN" altLang="en-US" sz="1200" dirty="0"/>
              <a:t>足够易读，</a:t>
            </a:r>
            <a:r>
              <a:rPr lang="en-US" altLang="zh-CN" sz="1200" dirty="0"/>
              <a:t>C#</a:t>
            </a:r>
            <a:r>
              <a:rPr lang="zh-CN" altLang="en-US" sz="1200" dirty="0"/>
              <a:t>足够灵活定制逻辑，</a:t>
            </a:r>
            <a:r>
              <a:rPr lang="en-US" altLang="zh-CN" sz="1200" dirty="0"/>
              <a:t>C#</a:t>
            </a:r>
            <a:r>
              <a:rPr lang="zh-CN" altLang="en-US" sz="1200" dirty="0"/>
              <a:t>可以动态编译，方便搜集信息，</a:t>
            </a:r>
            <a:r>
              <a:rPr lang="en-US" altLang="zh-CN" sz="1200" dirty="0"/>
              <a:t>C#</a:t>
            </a:r>
            <a:r>
              <a:rPr lang="zh-CN" altLang="en-US" sz="1200" dirty="0"/>
              <a:t>足够强大可以调用其他工具</a:t>
            </a:r>
            <a:endParaRPr lang="en-US" altLang="zh-CN" sz="1200" dirty="0"/>
          </a:p>
          <a:p>
            <a:r>
              <a:rPr lang="zh-CN" altLang="en-US" sz="1200" dirty="0"/>
              <a:t>缺点：</a:t>
            </a:r>
            <a:r>
              <a:rPr lang="en-US" altLang="zh-CN" sz="1200" dirty="0"/>
              <a:t>C#</a:t>
            </a:r>
            <a:r>
              <a:rPr lang="zh-CN" altLang="en-US" sz="1200" dirty="0"/>
              <a:t>和</a:t>
            </a:r>
            <a:r>
              <a:rPr lang="en-US" altLang="zh-CN" sz="1200" dirty="0"/>
              <a:t>C++</a:t>
            </a:r>
            <a:r>
              <a:rPr lang="zh-CN" altLang="en-US" sz="1200" dirty="0"/>
              <a:t>混合经常搞得有些人糊涂，</a:t>
            </a:r>
            <a:r>
              <a:rPr lang="en-US" altLang="zh-CN" sz="1200" dirty="0"/>
              <a:t>C++</a:t>
            </a:r>
            <a:r>
              <a:rPr lang="zh-CN" altLang="en-US" sz="1200" dirty="0"/>
              <a:t>项目里混进</a:t>
            </a:r>
            <a:r>
              <a:rPr lang="en-US" altLang="zh-CN" sz="1200" dirty="0"/>
              <a:t>C#</a:t>
            </a:r>
            <a:r>
              <a:rPr lang="zh-CN" altLang="en-US" sz="1200" dirty="0"/>
              <a:t>没有智能提示不够友好</a:t>
            </a:r>
            <a:endParaRPr lang="en-US" altLang="zh-CN" sz="1200" dirty="0"/>
          </a:p>
          <a:p>
            <a:r>
              <a:rPr lang="zh-CN" altLang="en-US" sz="1200" dirty="0"/>
              <a:t>解决：常见的错误都是这两者报出的，记住常用用法就行了，有问题再查。</a:t>
            </a:r>
            <a:endParaRPr lang="en-US" altLang="zh-CN" sz="1200" dirty="0"/>
          </a:p>
          <a:p>
            <a:r>
              <a:rPr lang="zh-CN" altLang="en-US" sz="1200" dirty="0"/>
              <a:t>悄悄说，</a:t>
            </a:r>
            <a:r>
              <a:rPr lang="en-US" altLang="zh-CN" sz="1200" dirty="0"/>
              <a:t>UBT</a:t>
            </a:r>
            <a:r>
              <a:rPr lang="zh-CN" altLang="en-US" sz="1200" dirty="0"/>
              <a:t>用的是</a:t>
            </a:r>
            <a:r>
              <a:rPr lang="en-US" sz="1200" dirty="0" err="1">
                <a:hlinkClick r:id="rId3"/>
              </a:rPr>
              <a:t>NMake</a:t>
            </a:r>
            <a:r>
              <a:rPr lang="en-US" sz="1200" dirty="0">
                <a:hlinkClick r:id="rId3"/>
              </a:rPr>
              <a:t> build system</a:t>
            </a:r>
            <a:endParaRPr lang="en-US" altLang="zh-CN" sz="1200" dirty="0"/>
          </a:p>
        </p:txBody>
      </p:sp>
    </p:spTree>
    <p:extLst>
      <p:ext uri="{BB962C8B-B14F-4D97-AF65-F5344CB8AC3E}">
        <p14:creationId xmlns:p14="http://schemas.microsoft.com/office/powerpoint/2010/main" val="426359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a:t>Module-UBT-C#</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71474"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r>
              <a:rPr lang="zh-CN" altLang="en-US" dirty="0"/>
              <a:t>学会链接模块，项目和插件可包含多个模块</a:t>
            </a:r>
            <a:endParaRPr lang="en-US" altLang="zh-CN" dirty="0"/>
          </a:p>
          <a:p>
            <a:r>
              <a:rPr lang="en-US" altLang="zh-CN" dirty="0">
                <a:sym typeface="Wingdings" panose="05000000000000000000" pitchFamily="2" charset="2"/>
              </a:rPr>
              <a:t>UBT</a:t>
            </a:r>
            <a:r>
              <a:rPr lang="zh-CN" altLang="en-US" dirty="0">
                <a:sym typeface="Wingdings" panose="05000000000000000000" pitchFamily="2" charset="2"/>
              </a:rPr>
              <a:t>调用</a:t>
            </a:r>
            <a:r>
              <a:rPr lang="en-US" altLang="zh-CN" dirty="0">
                <a:sym typeface="Wingdings" panose="05000000000000000000" pitchFamily="2" charset="2"/>
              </a:rPr>
              <a:t>UHT</a:t>
            </a:r>
            <a:r>
              <a:rPr lang="zh-CN" altLang="en-US" dirty="0">
                <a:sym typeface="Wingdings" panose="05000000000000000000" pitchFamily="2" charset="2"/>
              </a:rPr>
              <a:t>生成代码，然后调用</a:t>
            </a:r>
            <a:r>
              <a:rPr lang="en-US" altLang="zh-CN" dirty="0" err="1">
                <a:sym typeface="Wingdings" panose="05000000000000000000" pitchFamily="2" charset="2"/>
              </a:rPr>
              <a:t>MSBuild</a:t>
            </a:r>
            <a:r>
              <a:rPr lang="zh-CN" altLang="en-US" dirty="0">
                <a:sym typeface="Wingdings" panose="05000000000000000000" pitchFamily="2" charset="2"/>
              </a:rPr>
              <a:t>编译代码</a:t>
            </a:r>
            <a:endParaRPr lang="en-US" altLang="zh-CN" dirty="0">
              <a:sym typeface="Wingdings" panose="05000000000000000000" pitchFamily="2" charset="2"/>
            </a:endParaRPr>
          </a:p>
          <a:p>
            <a:r>
              <a:rPr lang="en-US" altLang="zh-CN" dirty="0" err="1"/>
              <a:t>Build.cs</a:t>
            </a:r>
            <a:r>
              <a:rPr lang="zh-CN" altLang="en-US" dirty="0"/>
              <a:t>是重点：</a:t>
            </a:r>
            <a:r>
              <a:rPr lang="en-US" altLang="zh-CN" dirty="0">
                <a:sym typeface="Wingdings" panose="05000000000000000000" pitchFamily="2" charset="2"/>
              </a:rPr>
              <a:t>(</a:t>
            </a:r>
            <a:r>
              <a:rPr lang="en-US" altLang="zh-CN" dirty="0" err="1">
                <a:sym typeface="Wingdings" panose="05000000000000000000" pitchFamily="2" charset="2"/>
              </a:rPr>
              <a:t>ModuleRules.cs</a:t>
            </a:r>
            <a:r>
              <a:rPr lang="en-US" altLang="zh-CN" dirty="0">
                <a:sym typeface="Wingdings" panose="05000000000000000000" pitchFamily="2" charset="2"/>
              </a:rPr>
              <a:t>)</a:t>
            </a:r>
          </a:p>
          <a:p>
            <a:pPr marL="114300" indent="0">
              <a:buNone/>
            </a:pPr>
            <a:endParaRPr lang="en-US" altLang="zh-CN" dirty="0"/>
          </a:p>
        </p:txBody>
      </p:sp>
    </p:spTree>
    <p:extLst>
      <p:ext uri="{BB962C8B-B14F-4D97-AF65-F5344CB8AC3E}">
        <p14:creationId xmlns:p14="http://schemas.microsoft.com/office/powerpoint/2010/main" val="355705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err="1">
                <a:sym typeface="Wingdings" panose="05000000000000000000" pitchFamily="2" charset="2"/>
              </a:rPr>
              <a:t>ModuleRules.cs</a:t>
            </a:r>
            <a:r>
              <a:rPr lang="en-US" altLang="zh-CN" sz="2400" dirty="0">
                <a:sym typeface="Wingdings" panose="05000000000000000000" pitchFamily="2" charset="2"/>
              </a:rPr>
              <a:t>-</a:t>
            </a:r>
            <a:r>
              <a:rPr lang="zh-CN" altLang="en-US" sz="2400" dirty="0">
                <a:sym typeface="Wingdings" panose="05000000000000000000" pitchFamily="2" charset="2"/>
              </a:rPr>
              <a:t>模块链接</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71474"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pPr marL="457200" lvl="1" indent="-342900">
              <a:spcBef>
                <a:spcPts val="0"/>
              </a:spcBef>
              <a:buSzPts val="1800"/>
              <a:buFont typeface="Raleway"/>
              <a:buChar char="●"/>
            </a:pPr>
            <a:r>
              <a:rPr lang="en-US" sz="1800" dirty="0" err="1">
                <a:solidFill>
                  <a:srgbClr val="FF0000"/>
                </a:solidFill>
              </a:rPr>
              <a:t>PublicDependencyModuleNames</a:t>
            </a:r>
            <a:r>
              <a:rPr lang="zh-CN" altLang="en-US" sz="1800" dirty="0"/>
              <a:t>：</a:t>
            </a:r>
            <a:endParaRPr lang="en-US" altLang="zh-CN" sz="1800" dirty="0"/>
          </a:p>
          <a:p>
            <a:pPr marL="914400" lvl="2" indent="-342900">
              <a:spcBef>
                <a:spcPts val="0"/>
              </a:spcBef>
              <a:buSzPts val="1800"/>
              <a:buFont typeface="Raleway"/>
              <a:buChar char="●"/>
            </a:pPr>
            <a:r>
              <a:rPr lang="en-US" altLang="zh-CN" sz="1800" dirty="0"/>
              <a:t>public</a:t>
            </a:r>
            <a:r>
              <a:rPr lang="zh-CN" altLang="en-US" sz="1800" dirty="0"/>
              <a:t>链接的模块名称，最常用</a:t>
            </a:r>
            <a:endParaRPr lang="en-US" altLang="zh-CN" sz="1800" dirty="0"/>
          </a:p>
          <a:p>
            <a:pPr marL="914400" lvl="2" indent="-342900">
              <a:spcBef>
                <a:spcPts val="0"/>
              </a:spcBef>
              <a:buSzPts val="1800"/>
              <a:buFont typeface="Raleway"/>
              <a:buChar char="●"/>
            </a:pPr>
            <a:r>
              <a:rPr lang="zh-CN" altLang="en-US" sz="1800" dirty="0"/>
              <a:t>在自己的</a:t>
            </a:r>
            <a:r>
              <a:rPr lang="en-US" altLang="zh-CN" sz="1800" dirty="0"/>
              <a:t>public</a:t>
            </a:r>
            <a:r>
              <a:rPr lang="zh-CN" altLang="en-US" sz="1800" dirty="0"/>
              <a:t>和</a:t>
            </a:r>
            <a:r>
              <a:rPr lang="en-US" altLang="zh-CN" sz="1800" dirty="0"/>
              <a:t>private</a:t>
            </a:r>
            <a:r>
              <a:rPr lang="zh-CN" altLang="en-US" sz="1800" dirty="0"/>
              <a:t>里包含对方的</a:t>
            </a:r>
            <a:r>
              <a:rPr lang="en-US" altLang="zh-CN" sz="1800" dirty="0"/>
              <a:t>public</a:t>
            </a:r>
          </a:p>
          <a:p>
            <a:pPr marL="457200" lvl="1" indent="-342900">
              <a:spcBef>
                <a:spcPts val="0"/>
              </a:spcBef>
              <a:buSzPts val="1800"/>
              <a:buFont typeface="Raleway"/>
              <a:buChar char="●"/>
            </a:pPr>
            <a:endParaRPr lang="en-US" sz="1800" dirty="0"/>
          </a:p>
          <a:p>
            <a:pPr marL="457200" lvl="1" indent="-342900">
              <a:spcBef>
                <a:spcPts val="0"/>
              </a:spcBef>
              <a:buSzPts val="1800"/>
              <a:buFont typeface="Raleway"/>
              <a:buChar char="●"/>
            </a:pPr>
            <a:r>
              <a:rPr lang="en-US" sz="1800" dirty="0" err="1">
                <a:solidFill>
                  <a:srgbClr val="FF0000"/>
                </a:solidFill>
              </a:rPr>
              <a:t>PrivateDependencyModuleNames</a:t>
            </a:r>
            <a:r>
              <a:rPr lang="zh-CN" altLang="en-US" sz="1800" dirty="0"/>
              <a:t>：</a:t>
            </a:r>
            <a:endParaRPr lang="en-US" altLang="zh-CN" sz="1800" dirty="0"/>
          </a:p>
          <a:p>
            <a:pPr marL="914400" lvl="2" indent="-342900">
              <a:spcBef>
                <a:spcPts val="0"/>
              </a:spcBef>
              <a:buSzPts val="1800"/>
              <a:buFont typeface="Raleway"/>
              <a:buChar char="●"/>
            </a:pPr>
            <a:r>
              <a:rPr lang="en-US" altLang="zh-CN" sz="1800" dirty="0"/>
              <a:t>private</a:t>
            </a:r>
            <a:r>
              <a:rPr lang="zh-CN" altLang="en-US" sz="1800" dirty="0"/>
              <a:t>链接的模块名称，只引用不暴露</a:t>
            </a:r>
            <a:endParaRPr lang="en-US" altLang="zh-CN" sz="1800" dirty="0"/>
          </a:p>
          <a:p>
            <a:pPr marL="914400" lvl="2" indent="-342900">
              <a:spcBef>
                <a:spcPts val="0"/>
              </a:spcBef>
              <a:buSzPts val="1800"/>
              <a:buFont typeface="Raleway"/>
              <a:buChar char="●"/>
            </a:pPr>
            <a:r>
              <a:rPr lang="zh-CN" altLang="en-US" sz="1800" dirty="0"/>
              <a:t>在</a:t>
            </a:r>
            <a:r>
              <a:rPr lang="en-US" altLang="zh-CN" sz="1800" dirty="0"/>
              <a:t>private</a:t>
            </a:r>
            <a:r>
              <a:rPr lang="zh-CN" altLang="en-US" sz="1800" dirty="0"/>
              <a:t>里包含对方的</a:t>
            </a:r>
            <a:r>
              <a:rPr lang="en-US" altLang="zh-CN" sz="1800" dirty="0"/>
              <a:t>public</a:t>
            </a:r>
            <a:r>
              <a:rPr lang="zh-CN" altLang="en-US" sz="1800" dirty="0"/>
              <a:t>，不扩充自己的</a:t>
            </a:r>
            <a:r>
              <a:rPr lang="en-US" altLang="zh-CN" sz="1800" dirty="0"/>
              <a:t>public</a:t>
            </a:r>
          </a:p>
          <a:p>
            <a:pPr marL="914400" lvl="2" indent="-342900">
              <a:spcBef>
                <a:spcPts val="0"/>
              </a:spcBef>
              <a:buSzPts val="1800"/>
              <a:buFont typeface="Raleway"/>
              <a:buChar char="●"/>
            </a:pPr>
            <a:endParaRPr lang="en-US" altLang="zh-CN" sz="1800" dirty="0"/>
          </a:p>
          <a:p>
            <a:pPr marL="457200" lvl="1" indent="-342900">
              <a:spcBef>
                <a:spcPts val="0"/>
              </a:spcBef>
              <a:buSzPts val="1800"/>
              <a:buFont typeface="Raleway"/>
              <a:buChar char="●"/>
            </a:pPr>
            <a:r>
              <a:rPr lang="en-US" sz="1800" dirty="0" err="1">
                <a:solidFill>
                  <a:srgbClr val="FF0000"/>
                </a:solidFill>
              </a:rPr>
              <a:t>DynamicallyLoadedModuleNames</a:t>
            </a:r>
            <a:r>
              <a:rPr lang="en-US" sz="1800" dirty="0">
                <a:solidFill>
                  <a:srgbClr val="FF0000"/>
                </a:solidFill>
              </a:rPr>
              <a:t>:</a:t>
            </a:r>
          </a:p>
          <a:p>
            <a:pPr marL="914400" lvl="2" indent="-342900">
              <a:spcBef>
                <a:spcPts val="0"/>
              </a:spcBef>
              <a:buSzPts val="1800"/>
              <a:buFont typeface="Raleway"/>
              <a:buChar char="●"/>
            </a:pPr>
            <a:r>
              <a:rPr lang="zh-CN" altLang="en-US" sz="1800" dirty="0"/>
              <a:t>动态链接的模块名称，在</a:t>
            </a:r>
            <a:r>
              <a:rPr lang="en-US" altLang="zh-CN" sz="1800" dirty="0"/>
              <a:t>runtime</a:t>
            </a:r>
            <a:r>
              <a:rPr lang="zh-CN" altLang="en-US" sz="1800" dirty="0"/>
              <a:t>被</a:t>
            </a:r>
            <a:r>
              <a:rPr lang="en-US" altLang="zh-CN" sz="1800" dirty="0" err="1"/>
              <a:t>ModuleManager</a:t>
            </a:r>
            <a:r>
              <a:rPr lang="zh-CN" altLang="en-US" sz="1800" dirty="0"/>
              <a:t>加载，保证先编译</a:t>
            </a:r>
            <a:endParaRPr lang="en-US" altLang="zh-CN" sz="1800" dirty="0"/>
          </a:p>
          <a:p>
            <a:pPr marL="114300" lvl="1" indent="0">
              <a:spcBef>
                <a:spcPts val="0"/>
              </a:spcBef>
              <a:buSzPts val="1800"/>
              <a:buNone/>
            </a:pPr>
            <a:endParaRPr lang="en-US" sz="1800" dirty="0"/>
          </a:p>
        </p:txBody>
      </p:sp>
    </p:spTree>
    <p:extLst>
      <p:ext uri="{BB962C8B-B14F-4D97-AF65-F5344CB8AC3E}">
        <p14:creationId xmlns:p14="http://schemas.microsoft.com/office/powerpoint/2010/main" val="2191311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err="1">
                <a:sym typeface="Wingdings" panose="05000000000000000000" pitchFamily="2" charset="2"/>
              </a:rPr>
              <a:t>ModuleRules.cs</a:t>
            </a:r>
            <a:r>
              <a:rPr lang="en-US" altLang="zh-CN" sz="2400" dirty="0">
                <a:sym typeface="Wingdings" panose="05000000000000000000" pitchFamily="2" charset="2"/>
              </a:rPr>
              <a:t>-</a:t>
            </a:r>
            <a:r>
              <a:rPr lang="zh-CN" altLang="en-US" sz="2400" dirty="0">
                <a:sym typeface="Wingdings" panose="05000000000000000000" pitchFamily="2" charset="2"/>
              </a:rPr>
              <a:t>头文件</a:t>
            </a:r>
            <a:r>
              <a:rPr lang="en-US" altLang="zh-CN" sz="2400" dirty="0">
                <a:sym typeface="Wingdings" panose="05000000000000000000" pitchFamily="2" charset="2"/>
              </a:rPr>
              <a:t>include</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71474"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pPr marL="457200" lvl="1" indent="-342900">
              <a:spcBef>
                <a:spcPts val="0"/>
              </a:spcBef>
              <a:buSzPts val="1800"/>
              <a:buFont typeface="Raleway"/>
              <a:buChar char="●"/>
            </a:pPr>
            <a:r>
              <a:rPr lang="en-US" sz="1800" dirty="0" err="1">
                <a:solidFill>
                  <a:srgbClr val="FF0000"/>
                </a:solidFill>
              </a:rPr>
              <a:t>PublicIncludePaths</a:t>
            </a:r>
            <a:r>
              <a:rPr lang="zh-CN" altLang="en-US" sz="1800" dirty="0"/>
              <a:t>：</a:t>
            </a:r>
            <a:r>
              <a:rPr lang="en-US" altLang="zh-CN" sz="1800" dirty="0"/>
              <a:t> </a:t>
            </a:r>
          </a:p>
          <a:p>
            <a:pPr marL="914400" lvl="2" indent="-342900">
              <a:spcBef>
                <a:spcPts val="0"/>
              </a:spcBef>
              <a:buSzPts val="1800"/>
              <a:buFont typeface="Raleway"/>
              <a:buChar char="●"/>
            </a:pPr>
            <a:r>
              <a:rPr lang="en-US" altLang="zh-CN" sz="1800" dirty="0"/>
              <a:t>public</a:t>
            </a:r>
            <a:r>
              <a:rPr lang="zh-CN" altLang="en-US" sz="1800" dirty="0"/>
              <a:t>包含的路径</a:t>
            </a:r>
            <a:endParaRPr lang="en-US" altLang="zh-CN" sz="1800" dirty="0"/>
          </a:p>
          <a:p>
            <a:pPr marL="914400" lvl="2" indent="-342900">
              <a:spcBef>
                <a:spcPts val="0"/>
              </a:spcBef>
              <a:buSzPts val="1800"/>
              <a:buFont typeface="Raleway"/>
              <a:buChar char="●"/>
            </a:pPr>
            <a:r>
              <a:rPr lang="zh-CN" altLang="en-US" sz="1800" dirty="0"/>
              <a:t>定义自己向外暴露的</a:t>
            </a:r>
            <a:r>
              <a:rPr lang="en-US" altLang="zh-CN" sz="1800" dirty="0"/>
              <a:t>public</a:t>
            </a:r>
            <a:r>
              <a:rPr lang="zh-CN" altLang="en-US" sz="1800" dirty="0"/>
              <a:t>，默认</a:t>
            </a:r>
            <a:r>
              <a:rPr lang="en-US" altLang="zh-CN" sz="1800" dirty="0"/>
              <a:t>”Public”</a:t>
            </a:r>
            <a:r>
              <a:rPr lang="zh-CN" altLang="en-US" sz="1800" dirty="0"/>
              <a:t>和</a:t>
            </a:r>
            <a:r>
              <a:rPr lang="en-US" altLang="zh-CN" sz="1800" dirty="0"/>
              <a:t>”Classes”</a:t>
            </a:r>
            <a:endParaRPr lang="en-US" sz="1800" dirty="0"/>
          </a:p>
          <a:p>
            <a:pPr marL="457200" lvl="1" indent="-342900">
              <a:spcBef>
                <a:spcPts val="0"/>
              </a:spcBef>
              <a:buSzPts val="1800"/>
              <a:buFont typeface="Raleway"/>
              <a:buChar char="●"/>
            </a:pPr>
            <a:r>
              <a:rPr lang="en-US" sz="1800" dirty="0" err="1">
                <a:solidFill>
                  <a:srgbClr val="FF0000"/>
                </a:solidFill>
              </a:rPr>
              <a:t>PrivateIncludePaths</a:t>
            </a:r>
            <a:r>
              <a:rPr lang="zh-CN" altLang="en-US" sz="1800" dirty="0"/>
              <a:t>：</a:t>
            </a:r>
            <a:endParaRPr lang="en-US" altLang="zh-CN" sz="1800" dirty="0"/>
          </a:p>
          <a:p>
            <a:pPr marL="914400" lvl="2" indent="-342900">
              <a:spcBef>
                <a:spcPts val="0"/>
              </a:spcBef>
              <a:buSzPts val="1800"/>
              <a:buFont typeface="Raleway"/>
              <a:buChar char="●"/>
            </a:pPr>
            <a:r>
              <a:rPr lang="en-US" altLang="zh-CN" sz="1800" dirty="0"/>
              <a:t>private</a:t>
            </a:r>
            <a:r>
              <a:rPr lang="zh-CN" altLang="en-US" sz="1800" dirty="0"/>
              <a:t>包含的路径</a:t>
            </a:r>
            <a:endParaRPr lang="en-US" altLang="zh-CN" sz="1800" dirty="0"/>
          </a:p>
          <a:p>
            <a:pPr marL="914400" lvl="2" indent="-342900">
              <a:spcBef>
                <a:spcPts val="0"/>
              </a:spcBef>
              <a:buSzPts val="1800"/>
              <a:buFont typeface="Raleway"/>
              <a:buChar char="●"/>
            </a:pPr>
            <a:r>
              <a:rPr lang="zh-CN" altLang="en-US" sz="1800" dirty="0"/>
              <a:t>定义自己的</a:t>
            </a:r>
            <a:r>
              <a:rPr lang="en-US" altLang="zh-CN" sz="1800" dirty="0"/>
              <a:t>private</a:t>
            </a:r>
            <a:r>
              <a:rPr lang="zh-CN" altLang="en-US" sz="1800" dirty="0"/>
              <a:t>，给自己内部引用，默认“</a:t>
            </a:r>
            <a:r>
              <a:rPr lang="en-US" altLang="zh-CN" sz="1800" dirty="0"/>
              <a:t>Private</a:t>
            </a:r>
            <a:r>
              <a:rPr lang="zh-CN" altLang="en-US" sz="1800" dirty="0"/>
              <a:t>”，一般用来定义</a:t>
            </a:r>
            <a:r>
              <a:rPr lang="en-US" altLang="zh-CN" sz="1800" dirty="0"/>
              <a:t>Private</a:t>
            </a:r>
            <a:r>
              <a:rPr lang="zh-CN" altLang="en-US" sz="1800" dirty="0"/>
              <a:t>子目录。当然也可以路径包含</a:t>
            </a:r>
            <a:r>
              <a:rPr lang="en-US" altLang="zh-CN" sz="1800" dirty="0"/>
              <a:t>Private/Sub</a:t>
            </a:r>
            <a:r>
              <a:rPr lang="zh-CN" altLang="en-US" sz="1800" dirty="0"/>
              <a:t>，但这是一种方便方式。</a:t>
            </a:r>
            <a:endParaRPr lang="en-US" altLang="zh-CN" sz="1800" dirty="0"/>
          </a:p>
        </p:txBody>
      </p:sp>
    </p:spTree>
    <p:extLst>
      <p:ext uri="{BB962C8B-B14F-4D97-AF65-F5344CB8AC3E}">
        <p14:creationId xmlns:p14="http://schemas.microsoft.com/office/powerpoint/2010/main" val="2356723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err="1">
                <a:sym typeface="Wingdings" panose="05000000000000000000" pitchFamily="2" charset="2"/>
              </a:rPr>
              <a:t>ModuleRules.cs</a:t>
            </a:r>
            <a:r>
              <a:rPr lang="en-US" altLang="zh-CN" sz="2400" dirty="0">
                <a:sym typeface="Wingdings" panose="05000000000000000000" pitchFamily="2" charset="2"/>
              </a:rPr>
              <a:t>-</a:t>
            </a:r>
            <a:r>
              <a:rPr lang="zh-CN" altLang="en-US" sz="2400" dirty="0">
                <a:sym typeface="Wingdings" panose="05000000000000000000" pitchFamily="2" charset="2"/>
              </a:rPr>
              <a:t>头文件</a:t>
            </a:r>
            <a:r>
              <a:rPr lang="en-US" altLang="zh-CN" sz="2400" dirty="0">
                <a:sym typeface="Wingdings" panose="05000000000000000000" pitchFamily="2" charset="2"/>
              </a:rPr>
              <a:t>include </a:t>
            </a:r>
            <a:r>
              <a:rPr lang="zh-CN" altLang="en-US" sz="2400" dirty="0">
                <a:sym typeface="Wingdings" panose="05000000000000000000" pitchFamily="2" charset="2"/>
              </a:rPr>
              <a:t>模块</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71474"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pPr marL="457200" lvl="1" indent="-342900">
              <a:spcBef>
                <a:spcPts val="0"/>
              </a:spcBef>
              <a:buSzPts val="1800"/>
              <a:buFont typeface="Raleway"/>
              <a:buChar char="●"/>
            </a:pPr>
            <a:r>
              <a:rPr lang="en-US" sz="1800" dirty="0" err="1">
                <a:solidFill>
                  <a:srgbClr val="FF0000"/>
                </a:solidFill>
              </a:rPr>
              <a:t>PublicIncludePathModuleNames</a:t>
            </a:r>
            <a:r>
              <a:rPr lang="zh-CN" altLang="en-US" sz="1800" dirty="0"/>
              <a:t>：</a:t>
            </a:r>
            <a:r>
              <a:rPr lang="en-US" altLang="zh-CN" sz="1800" dirty="0"/>
              <a:t> </a:t>
            </a:r>
          </a:p>
          <a:p>
            <a:pPr marL="914400" lvl="2" indent="-342900">
              <a:spcBef>
                <a:spcPts val="0"/>
              </a:spcBef>
              <a:buSzPts val="1800"/>
              <a:buFont typeface="Raleway"/>
              <a:buChar char="●"/>
            </a:pPr>
            <a:r>
              <a:rPr lang="en-US" altLang="zh-CN" sz="1800" dirty="0"/>
              <a:t>public</a:t>
            </a:r>
            <a:r>
              <a:rPr lang="zh-CN" altLang="en-US" sz="1800" dirty="0"/>
              <a:t>包含的模块名称，可以只写模块名称</a:t>
            </a:r>
            <a:endParaRPr lang="en-US" altLang="zh-CN" sz="1800" dirty="0"/>
          </a:p>
          <a:p>
            <a:pPr marL="457200" lvl="1" indent="-342900">
              <a:spcBef>
                <a:spcPts val="0"/>
              </a:spcBef>
              <a:buSzPts val="1800"/>
              <a:buFont typeface="Raleway"/>
              <a:buChar char="●"/>
            </a:pPr>
            <a:r>
              <a:rPr lang="en-US" sz="1800" dirty="0" err="1">
                <a:solidFill>
                  <a:srgbClr val="FF0000"/>
                </a:solidFill>
              </a:rPr>
              <a:t>PrivateIncludePathModuleNames</a:t>
            </a:r>
            <a:r>
              <a:rPr lang="zh-CN" altLang="en-US" sz="1800" dirty="0"/>
              <a:t>：</a:t>
            </a:r>
            <a:endParaRPr lang="en-US" altLang="zh-CN" sz="1800" dirty="0"/>
          </a:p>
          <a:p>
            <a:pPr marL="914400" lvl="2" indent="-342900">
              <a:spcBef>
                <a:spcPts val="0"/>
              </a:spcBef>
              <a:buSzPts val="1800"/>
              <a:buFont typeface="Raleway"/>
              <a:buChar char="●"/>
            </a:pPr>
            <a:r>
              <a:rPr lang="en-US" altLang="zh-CN" sz="1800" dirty="0"/>
              <a:t>private</a:t>
            </a:r>
            <a:r>
              <a:rPr lang="zh-CN" altLang="en-US" sz="1800" dirty="0"/>
              <a:t>包含的模块名称，可以只写模块名称</a:t>
            </a:r>
            <a:endParaRPr lang="en-US" altLang="zh-CN" sz="1800" dirty="0"/>
          </a:p>
          <a:p>
            <a:pPr marL="571500" lvl="2" indent="0">
              <a:spcBef>
                <a:spcPts val="0"/>
              </a:spcBef>
              <a:buSzPts val="1800"/>
              <a:buNone/>
            </a:pPr>
            <a:endParaRPr lang="en-US" altLang="zh-CN" sz="1800" dirty="0"/>
          </a:p>
          <a:p>
            <a:pPr marL="457200" lvl="1" indent="-342900">
              <a:spcBef>
                <a:spcPts val="0"/>
              </a:spcBef>
              <a:buSzPts val="1800"/>
              <a:buFont typeface="Raleway"/>
              <a:buChar char="●"/>
            </a:pPr>
            <a:r>
              <a:rPr lang="zh-CN" altLang="en-US" sz="1800" dirty="0">
                <a:solidFill>
                  <a:srgbClr val="FF0000"/>
                </a:solidFill>
              </a:rPr>
              <a:t>用途：</a:t>
            </a:r>
            <a:endParaRPr lang="en-US" altLang="zh-CN" sz="1800" dirty="0">
              <a:solidFill>
                <a:srgbClr val="FF0000"/>
              </a:solidFill>
            </a:endParaRPr>
          </a:p>
          <a:p>
            <a:pPr marL="914400" lvl="2" indent="-342900">
              <a:spcBef>
                <a:spcPts val="0"/>
              </a:spcBef>
              <a:buSzPts val="1800"/>
              <a:buFont typeface="Raleway"/>
              <a:buChar char="●"/>
            </a:pPr>
            <a:r>
              <a:rPr lang="zh-CN" altLang="en-US" sz="1800" dirty="0"/>
              <a:t>只包含对方模块的</a:t>
            </a:r>
            <a:r>
              <a:rPr lang="en-US" altLang="zh-CN" sz="1800" dirty="0"/>
              <a:t>.h</a:t>
            </a:r>
            <a:r>
              <a:rPr lang="zh-CN" altLang="en-US" sz="1800" dirty="0"/>
              <a:t>文件，比如模板，虽然挺少见</a:t>
            </a:r>
            <a:endParaRPr lang="en-US" altLang="zh-CN" sz="1800" dirty="0"/>
          </a:p>
          <a:p>
            <a:pPr marL="914400" lvl="2" indent="-342900">
              <a:spcBef>
                <a:spcPts val="0"/>
              </a:spcBef>
              <a:buSzPts val="1800"/>
              <a:buFont typeface="Raleway"/>
              <a:buChar char="●"/>
            </a:pPr>
            <a:r>
              <a:rPr lang="zh-CN" altLang="en-US" sz="1800" dirty="0"/>
              <a:t>更多是动态链接，先包含头文件信息，之后加载</a:t>
            </a:r>
            <a:endParaRPr lang="en-US" altLang="zh-CN" sz="1800" dirty="0"/>
          </a:p>
        </p:txBody>
      </p:sp>
    </p:spTree>
    <p:extLst>
      <p:ext uri="{BB962C8B-B14F-4D97-AF65-F5344CB8AC3E}">
        <p14:creationId xmlns:p14="http://schemas.microsoft.com/office/powerpoint/2010/main" val="1978802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err="1">
                <a:sym typeface="Wingdings" panose="05000000000000000000" pitchFamily="2" charset="2"/>
              </a:rPr>
              <a:t>ModuleRules.cs</a:t>
            </a:r>
            <a:r>
              <a:rPr lang="en-US" altLang="zh-CN" sz="2400" dirty="0">
                <a:sym typeface="Wingdings" panose="05000000000000000000" pitchFamily="2" charset="2"/>
              </a:rPr>
              <a:t>-</a:t>
            </a:r>
            <a:r>
              <a:rPr lang="zh-CN" altLang="en-US" sz="2400" dirty="0">
                <a:sym typeface="Wingdings" panose="05000000000000000000" pitchFamily="2" charset="2"/>
              </a:rPr>
              <a:t>第三方库链接</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71474"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pPr marL="457200" lvl="1" indent="-342900">
              <a:spcBef>
                <a:spcPts val="0"/>
              </a:spcBef>
              <a:buSzPts val="1800"/>
              <a:buFont typeface="Raleway"/>
              <a:buChar char="●"/>
            </a:pPr>
            <a:r>
              <a:rPr lang="en-US" sz="1800" dirty="0" err="1">
                <a:solidFill>
                  <a:srgbClr val="FF0000"/>
                </a:solidFill>
              </a:rPr>
              <a:t>PublicAdditionalLibraries</a:t>
            </a:r>
            <a:r>
              <a:rPr lang="zh-CN" altLang="en-US" sz="1800" dirty="0"/>
              <a:t>：</a:t>
            </a:r>
            <a:r>
              <a:rPr lang="en-US" altLang="zh-CN" sz="1800" dirty="0"/>
              <a:t> </a:t>
            </a:r>
          </a:p>
          <a:p>
            <a:pPr marL="914400" lvl="2" indent="-342900">
              <a:spcBef>
                <a:spcPts val="0"/>
              </a:spcBef>
              <a:buSzPts val="1800"/>
              <a:buFont typeface="Raleway"/>
              <a:buChar char="●"/>
            </a:pPr>
            <a:r>
              <a:rPr lang="zh-CN" altLang="en-US" sz="1800" dirty="0"/>
              <a:t>引用的第三方</a:t>
            </a:r>
            <a:r>
              <a:rPr lang="en-US" altLang="zh-CN" sz="1800" dirty="0"/>
              <a:t>lib</a:t>
            </a:r>
            <a:r>
              <a:rPr lang="zh-CN" altLang="en-US" sz="1800" dirty="0"/>
              <a:t>路径</a:t>
            </a:r>
            <a:endParaRPr lang="en-US" altLang="zh-CN" sz="1800" dirty="0"/>
          </a:p>
          <a:p>
            <a:pPr marL="457200" lvl="1" indent="-342900">
              <a:spcBef>
                <a:spcPts val="0"/>
              </a:spcBef>
              <a:buSzPts val="1800"/>
              <a:buFont typeface="Raleway"/>
              <a:buChar char="●"/>
            </a:pPr>
            <a:r>
              <a:rPr lang="en-US" sz="1800" dirty="0" err="1">
                <a:solidFill>
                  <a:srgbClr val="FF0000"/>
                </a:solidFill>
              </a:rPr>
              <a:t>PublicSystemLibraryPaths</a:t>
            </a:r>
            <a:r>
              <a:rPr lang="en-US" dirty="0"/>
              <a:t> </a:t>
            </a:r>
            <a:r>
              <a:rPr lang="zh-CN" altLang="en-US" sz="1800" dirty="0"/>
              <a:t>：</a:t>
            </a:r>
            <a:endParaRPr lang="en-US" altLang="zh-CN" sz="1800" dirty="0"/>
          </a:p>
          <a:p>
            <a:pPr marL="914400" lvl="2" indent="-342900">
              <a:spcBef>
                <a:spcPts val="0"/>
              </a:spcBef>
              <a:buSzPts val="1800"/>
              <a:buFont typeface="Raleway"/>
              <a:buChar char="●"/>
            </a:pPr>
            <a:r>
              <a:rPr lang="zh-CN" altLang="en-US" sz="1800" dirty="0"/>
              <a:t>引用的系统</a:t>
            </a:r>
            <a:r>
              <a:rPr lang="en-US" altLang="zh-CN" sz="1800" dirty="0"/>
              <a:t>lib</a:t>
            </a:r>
            <a:r>
              <a:rPr lang="zh-CN" altLang="en-US" sz="1800" dirty="0"/>
              <a:t>路径，其实也只是</a:t>
            </a:r>
            <a:r>
              <a:rPr lang="en-US" altLang="zh-CN" sz="1800" dirty="0"/>
              <a:t>lib</a:t>
            </a:r>
            <a:r>
              <a:rPr lang="zh-CN" altLang="en-US" sz="1800" dirty="0"/>
              <a:t>，只不过对于一些更“系统”底层的库用这个名字更友好一些</a:t>
            </a:r>
            <a:endParaRPr lang="en-US" altLang="zh-CN" sz="1800" dirty="0"/>
          </a:p>
          <a:p>
            <a:pPr marL="457200" lvl="1" indent="-342900">
              <a:spcBef>
                <a:spcPts val="0"/>
              </a:spcBef>
              <a:buSzPts val="1800"/>
              <a:buFont typeface="Raleway"/>
              <a:buChar char="●"/>
            </a:pPr>
            <a:r>
              <a:rPr lang="en-US" altLang="zh-CN" sz="1800" dirty="0" err="1">
                <a:solidFill>
                  <a:srgbClr val="FF0000"/>
                </a:solidFill>
              </a:rPr>
              <a:t>PublicDelayLoadDLLs</a:t>
            </a:r>
            <a:r>
              <a:rPr lang="zh-CN" altLang="en-US" sz="1800" dirty="0">
                <a:solidFill>
                  <a:srgbClr val="FF0000"/>
                </a:solidFill>
              </a:rPr>
              <a:t>：</a:t>
            </a:r>
            <a:endParaRPr lang="en-US" altLang="zh-CN" sz="1800" dirty="0">
              <a:solidFill>
                <a:srgbClr val="FF0000"/>
              </a:solidFill>
            </a:endParaRPr>
          </a:p>
          <a:p>
            <a:pPr marL="914400" lvl="2" indent="-342900">
              <a:spcBef>
                <a:spcPts val="0"/>
              </a:spcBef>
              <a:buSzPts val="1800"/>
              <a:buFont typeface="Raleway"/>
              <a:buChar char="●"/>
            </a:pPr>
            <a:r>
              <a:rPr lang="zh-CN" altLang="en-US" sz="1800" dirty="0"/>
              <a:t>延迟加载的</a:t>
            </a:r>
            <a:r>
              <a:rPr lang="en-US" altLang="zh-CN" sz="1800" dirty="0" err="1"/>
              <a:t>dll</a:t>
            </a:r>
            <a:endParaRPr lang="en-US" altLang="zh-CN" sz="1800" dirty="0"/>
          </a:p>
          <a:p>
            <a:pPr marL="571500" lvl="2" indent="0">
              <a:spcBef>
                <a:spcPts val="0"/>
              </a:spcBef>
              <a:buSzPts val="1800"/>
              <a:buNone/>
            </a:pPr>
            <a:endParaRPr lang="en-US" altLang="zh-CN" sz="1800" dirty="0"/>
          </a:p>
        </p:txBody>
      </p:sp>
    </p:spTree>
    <p:extLst>
      <p:ext uri="{BB962C8B-B14F-4D97-AF65-F5344CB8AC3E}">
        <p14:creationId xmlns:p14="http://schemas.microsoft.com/office/powerpoint/2010/main" val="213562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err="1">
                <a:sym typeface="Wingdings" panose="05000000000000000000" pitchFamily="2" charset="2"/>
              </a:rPr>
              <a:t>ModuleRules.cs</a:t>
            </a:r>
            <a:r>
              <a:rPr lang="en-US" altLang="zh-CN" sz="2400" dirty="0">
                <a:sym typeface="Wingdings" panose="05000000000000000000" pitchFamily="2" charset="2"/>
              </a:rPr>
              <a:t>-</a:t>
            </a:r>
            <a:r>
              <a:rPr lang="zh-CN" altLang="en-US" sz="2400" dirty="0">
                <a:sym typeface="Wingdings" panose="05000000000000000000" pitchFamily="2" charset="2"/>
              </a:rPr>
              <a:t>其他常用</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71474"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pPr marL="457200" lvl="1" indent="-342900">
              <a:spcBef>
                <a:spcPts val="0"/>
              </a:spcBef>
              <a:buSzPts val="1800"/>
              <a:buFont typeface="Raleway"/>
              <a:buChar char="●"/>
            </a:pPr>
            <a:r>
              <a:rPr lang="en-US" dirty="0" err="1"/>
              <a:t>PublicDefinitions</a:t>
            </a:r>
            <a:r>
              <a:rPr lang="en-US" dirty="0"/>
              <a:t> + </a:t>
            </a:r>
            <a:r>
              <a:rPr lang="en-US" dirty="0" err="1"/>
              <a:t>PrivateDefinitions</a:t>
            </a:r>
            <a:r>
              <a:rPr lang="en-US" dirty="0"/>
              <a:t> </a:t>
            </a:r>
            <a:r>
              <a:rPr lang="zh-CN" altLang="en-US" sz="1800" dirty="0"/>
              <a:t>：</a:t>
            </a:r>
            <a:r>
              <a:rPr lang="en-US" altLang="zh-CN" sz="1800" dirty="0"/>
              <a:t> </a:t>
            </a:r>
          </a:p>
          <a:p>
            <a:pPr marL="914400" lvl="2" indent="-342900">
              <a:spcBef>
                <a:spcPts val="0"/>
              </a:spcBef>
              <a:buSzPts val="1800"/>
              <a:buFont typeface="Raleway"/>
              <a:buChar char="●"/>
            </a:pPr>
            <a:r>
              <a:rPr lang="zh-CN" altLang="en-US" sz="1800" dirty="0"/>
              <a:t>额外的其他</a:t>
            </a:r>
            <a:r>
              <a:rPr lang="en-US" altLang="zh-CN" sz="1800" dirty="0"/>
              <a:t>C++</a:t>
            </a:r>
            <a:r>
              <a:rPr lang="zh-CN" altLang="en-US" sz="1800" dirty="0"/>
              <a:t>宏定义</a:t>
            </a:r>
            <a:endParaRPr lang="en-US" altLang="zh-CN" sz="1800" dirty="0"/>
          </a:p>
          <a:p>
            <a:pPr marL="457200" lvl="1" indent="-342900">
              <a:spcBef>
                <a:spcPts val="0"/>
              </a:spcBef>
              <a:buSzPts val="1800"/>
              <a:buFont typeface="Raleway"/>
              <a:buChar char="●"/>
            </a:pPr>
            <a:r>
              <a:rPr lang="en-US" dirty="0"/>
              <a:t>Target</a:t>
            </a:r>
            <a:r>
              <a:rPr lang="zh-CN" altLang="en-US" dirty="0"/>
              <a:t>：</a:t>
            </a:r>
            <a:endParaRPr lang="en-US" altLang="zh-CN" dirty="0"/>
          </a:p>
          <a:p>
            <a:pPr marL="914400" lvl="2" indent="-342900">
              <a:spcBef>
                <a:spcPts val="0"/>
              </a:spcBef>
              <a:buSzPts val="1800"/>
              <a:buFont typeface="Raleway"/>
              <a:buChar char="●"/>
            </a:pPr>
            <a:r>
              <a:rPr lang="zh-CN" altLang="en-US" dirty="0"/>
              <a:t>得到当前的编译目标信息</a:t>
            </a:r>
            <a:endParaRPr lang="en-US" altLang="zh-CN" dirty="0"/>
          </a:p>
          <a:p>
            <a:pPr marL="914400" lvl="2" indent="-342900">
              <a:spcBef>
                <a:spcPts val="0"/>
              </a:spcBef>
              <a:buSzPts val="1800"/>
              <a:buFont typeface="Raleway"/>
              <a:buChar char="●"/>
            </a:pPr>
            <a:r>
              <a:rPr lang="en-US" dirty="0"/>
              <a:t>Platform</a:t>
            </a:r>
            <a:r>
              <a:rPr lang="zh-CN" altLang="en-US" dirty="0"/>
              <a:t>：平台，</a:t>
            </a:r>
            <a:r>
              <a:rPr lang="en-US" altLang="zh-CN" dirty="0"/>
              <a:t>Win64</a:t>
            </a:r>
            <a:r>
              <a:rPr lang="zh-CN" altLang="en-US" dirty="0"/>
              <a:t>，</a:t>
            </a:r>
            <a:r>
              <a:rPr lang="en-US" altLang="zh-CN" dirty="0"/>
              <a:t>Android</a:t>
            </a:r>
            <a:r>
              <a:rPr lang="zh-CN" altLang="en-US" dirty="0"/>
              <a:t>，</a:t>
            </a:r>
            <a:r>
              <a:rPr lang="en-US" altLang="zh-CN" dirty="0"/>
              <a:t>IOS</a:t>
            </a:r>
          </a:p>
          <a:p>
            <a:pPr marL="914400" lvl="2" indent="-342900">
              <a:spcBef>
                <a:spcPts val="0"/>
              </a:spcBef>
              <a:buSzPts val="1800"/>
              <a:buFont typeface="Raleway"/>
              <a:buChar char="●"/>
            </a:pPr>
            <a:r>
              <a:rPr lang="en-US" dirty="0"/>
              <a:t>Configuration</a:t>
            </a:r>
            <a:r>
              <a:rPr lang="zh-CN" altLang="en-US" dirty="0"/>
              <a:t>：配置，</a:t>
            </a:r>
            <a:r>
              <a:rPr lang="en-US" dirty="0"/>
              <a:t> Debug</a:t>
            </a:r>
            <a:r>
              <a:rPr lang="zh-CN" altLang="en-US" dirty="0"/>
              <a:t>，</a:t>
            </a:r>
            <a:r>
              <a:rPr lang="en-US" dirty="0"/>
              <a:t> Development</a:t>
            </a:r>
            <a:r>
              <a:rPr lang="zh-CN" altLang="en-US" dirty="0"/>
              <a:t>，</a:t>
            </a:r>
            <a:r>
              <a:rPr lang="en-US" dirty="0"/>
              <a:t> Shipping</a:t>
            </a:r>
          </a:p>
        </p:txBody>
      </p:sp>
    </p:spTree>
    <p:extLst>
      <p:ext uri="{BB962C8B-B14F-4D97-AF65-F5344CB8AC3E}">
        <p14:creationId xmlns:p14="http://schemas.microsoft.com/office/powerpoint/2010/main" val="220229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311700" y="1541253"/>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b="1" dirty="0">
                <a:latin typeface="Roboto"/>
                <a:ea typeface="Roboto"/>
                <a:cs typeface="Roboto"/>
                <a:sym typeface="Roboto"/>
              </a:rPr>
              <a:t>虚幻引擎的学习之路</a:t>
            </a:r>
            <a:endParaRPr b="1" dirty="0">
              <a:latin typeface="Roboto"/>
              <a:ea typeface="Roboto"/>
              <a:cs typeface="Roboto"/>
              <a:sym typeface="Roboto"/>
            </a:endParaRPr>
          </a:p>
        </p:txBody>
      </p:sp>
      <p:sp>
        <p:nvSpPr>
          <p:cNvPr id="3" name="Subtitle 2">
            <a:extLst>
              <a:ext uri="{FF2B5EF4-FFF2-40B4-BE49-F238E27FC236}">
                <a16:creationId xmlns:a16="http://schemas.microsoft.com/office/drawing/2014/main" id="{E4E8A247-90D8-4529-9AA9-232AE5C9677E}"/>
              </a:ext>
            </a:extLst>
          </p:cNvPr>
          <p:cNvSpPr>
            <a:spLocks noGrp="1"/>
          </p:cNvSpPr>
          <p:nvPr>
            <p:ph type="subTitle" idx="1"/>
          </p:nvPr>
        </p:nvSpPr>
        <p:spPr>
          <a:xfrm>
            <a:off x="311700" y="2471268"/>
            <a:ext cx="8520600" cy="792600"/>
          </a:xfrm>
        </p:spPr>
        <p:txBody>
          <a:bodyPr/>
          <a:lstStyle/>
          <a:p>
            <a:r>
              <a:rPr lang="zh-CN" altLang="en-US" dirty="0"/>
              <a:t>新手村</a:t>
            </a:r>
            <a:r>
              <a:rPr lang="en-US" altLang="zh-CN" dirty="0"/>
              <a:t>-</a:t>
            </a:r>
            <a:r>
              <a:rPr lang="zh-CN" altLang="en-US" dirty="0"/>
              <a:t>核心骨干</a:t>
            </a:r>
            <a:r>
              <a:rPr lang="en-US" altLang="zh-CN" dirty="0"/>
              <a:t>-</a:t>
            </a:r>
            <a:r>
              <a:rPr lang="zh-CN" altLang="en-US" dirty="0"/>
              <a:t>江湖高手</a:t>
            </a:r>
            <a:r>
              <a:rPr lang="en-US" altLang="zh-CN" dirty="0"/>
              <a:t>-</a:t>
            </a:r>
            <a:r>
              <a:rPr lang="zh-CN" altLang="en-US" dirty="0"/>
              <a:t>坐镇大神</a:t>
            </a:r>
            <a:r>
              <a:rPr lang="en-US" altLang="zh-CN" dirty="0"/>
              <a:t>-</a:t>
            </a:r>
            <a:r>
              <a:rPr lang="zh-CN" altLang="en-US" dirty="0"/>
              <a:t>行业大佬</a:t>
            </a:r>
            <a:endParaRPr lang="en-US" dirty="0"/>
          </a:p>
        </p:txBody>
      </p:sp>
    </p:spTree>
    <p:extLst>
      <p:ext uri="{BB962C8B-B14F-4D97-AF65-F5344CB8AC3E}">
        <p14:creationId xmlns:p14="http://schemas.microsoft.com/office/powerpoint/2010/main" val="303063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a:t>Module-UBT-C#</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71474"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r>
              <a:rPr lang="zh-CN" altLang="en-US" dirty="0">
                <a:latin typeface="微软雅黑" panose="020B0503020204020204" pitchFamily="34" charset="-122"/>
                <a:ea typeface="微软雅黑" panose="020B0503020204020204" pitchFamily="34" charset="-122"/>
              </a:rPr>
              <a:t>很多人分不清</a:t>
            </a:r>
            <a:r>
              <a:rPr lang="en-US" altLang="zh-CN" dirty="0">
                <a:latin typeface="微软雅黑" panose="020B0503020204020204" pitchFamily="34" charset="-122"/>
                <a:ea typeface="微软雅黑" panose="020B0503020204020204" pitchFamily="34" charset="-122"/>
              </a:rPr>
              <a:t>public</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private</a:t>
            </a:r>
            <a:r>
              <a:rPr lang="zh-CN" altLang="en-US" dirty="0">
                <a:latin typeface="微软雅黑" panose="020B0503020204020204" pitchFamily="34" charset="-122"/>
                <a:ea typeface="微软雅黑" panose="020B0503020204020204" pitchFamily="34" charset="-122"/>
              </a:rPr>
              <a:t>包含</a:t>
            </a:r>
            <a:endParaRPr lang="en-US" altLang="zh-CN" dirty="0">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5AB00FA5-DC3D-4C9E-8EC0-A7F9E5C1DB23}"/>
              </a:ext>
            </a:extLst>
          </p:cNvPr>
          <p:cNvPicPr>
            <a:picLocks noChangeAspect="1"/>
          </p:cNvPicPr>
          <p:nvPr/>
        </p:nvPicPr>
        <p:blipFill>
          <a:blip r:embed="rId2"/>
          <a:stretch>
            <a:fillRect/>
          </a:stretch>
        </p:blipFill>
        <p:spPr>
          <a:xfrm>
            <a:off x="0" y="1598397"/>
            <a:ext cx="9144000" cy="3449238"/>
          </a:xfrm>
          <a:prstGeom prst="rect">
            <a:avLst/>
          </a:prstGeom>
        </p:spPr>
      </p:pic>
    </p:spTree>
    <p:extLst>
      <p:ext uri="{BB962C8B-B14F-4D97-AF65-F5344CB8AC3E}">
        <p14:creationId xmlns:p14="http://schemas.microsoft.com/office/powerpoint/2010/main" val="614744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zh-CN" altLang="en-US" sz="2400" dirty="0"/>
              <a:t>反射</a:t>
            </a:r>
            <a:r>
              <a:rPr lang="en-US" altLang="zh-CN" sz="2400" dirty="0"/>
              <a:t>-UHT</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64100"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r>
              <a:rPr lang="zh-CN" altLang="en-US" dirty="0"/>
              <a:t>理解</a:t>
            </a:r>
            <a:r>
              <a:rPr lang="en-US" altLang="zh-CN" dirty="0"/>
              <a:t>.</a:t>
            </a:r>
            <a:r>
              <a:rPr lang="en-US" altLang="zh-CN" dirty="0" err="1"/>
              <a:t>generated.h</a:t>
            </a:r>
            <a:r>
              <a:rPr lang="zh-CN" altLang="en-US" dirty="0"/>
              <a:t>和</a:t>
            </a:r>
            <a:r>
              <a:rPr lang="en-US" altLang="zh-CN" dirty="0"/>
              <a:t>gen.cpp</a:t>
            </a:r>
          </a:p>
          <a:p>
            <a:r>
              <a:rPr lang="zh-CN" altLang="en-US" dirty="0"/>
              <a:t>理解</a:t>
            </a:r>
            <a:r>
              <a:rPr lang="en-US" altLang="zh-CN" dirty="0"/>
              <a:t>MODULENAME_API</a:t>
            </a:r>
            <a:r>
              <a:rPr lang="zh-CN" altLang="en-US" dirty="0"/>
              <a:t>的含义，常见的犯错地方</a:t>
            </a:r>
            <a:endParaRPr lang="en-US" altLang="zh-CN" dirty="0"/>
          </a:p>
          <a:p>
            <a:r>
              <a:rPr lang="zh-CN" altLang="en-US" dirty="0"/>
              <a:t>掌握使用这些宏的含义和用法（反射的重要标记）</a:t>
            </a:r>
            <a:r>
              <a:rPr lang="zh-CN" altLang="en-US" sz="800" dirty="0"/>
              <a:t>后续有文章介绍</a:t>
            </a:r>
            <a:endParaRPr lang="en-US" altLang="zh-CN" sz="800" dirty="0"/>
          </a:p>
          <a:p>
            <a:pPr marL="914400" lvl="2" indent="-342900">
              <a:spcBef>
                <a:spcPts val="0"/>
              </a:spcBef>
              <a:buSzPts val="1800"/>
              <a:buFont typeface="Raleway"/>
              <a:buChar char="●"/>
            </a:pPr>
            <a:r>
              <a:rPr lang="en-US" altLang="zh-CN" dirty="0"/>
              <a:t>UCLASS</a:t>
            </a:r>
          </a:p>
          <a:p>
            <a:pPr marL="914400" lvl="2" indent="-342900">
              <a:spcBef>
                <a:spcPts val="0"/>
              </a:spcBef>
              <a:buSzPts val="1800"/>
              <a:buFont typeface="Raleway"/>
              <a:buChar char="●"/>
            </a:pPr>
            <a:r>
              <a:rPr lang="en-US" altLang="zh-CN" dirty="0"/>
              <a:t>USTRUCT</a:t>
            </a:r>
          </a:p>
          <a:p>
            <a:pPr marL="914400" lvl="2" indent="-342900">
              <a:spcBef>
                <a:spcPts val="0"/>
              </a:spcBef>
              <a:buSzPts val="1800"/>
              <a:buFont typeface="Raleway"/>
              <a:buChar char="●"/>
            </a:pPr>
            <a:r>
              <a:rPr lang="en-US" altLang="zh-CN" dirty="0"/>
              <a:t>UENUM</a:t>
            </a:r>
          </a:p>
          <a:p>
            <a:pPr marL="914400" lvl="2" indent="-342900">
              <a:spcBef>
                <a:spcPts val="0"/>
              </a:spcBef>
              <a:buSzPts val="1800"/>
              <a:buFont typeface="Raleway"/>
              <a:buChar char="●"/>
            </a:pPr>
            <a:r>
              <a:rPr lang="en-US" altLang="zh-CN" dirty="0"/>
              <a:t>UPROPERTY</a:t>
            </a:r>
          </a:p>
          <a:p>
            <a:pPr marL="914400" lvl="2" indent="-342900">
              <a:spcBef>
                <a:spcPts val="0"/>
              </a:spcBef>
              <a:buSzPts val="1800"/>
              <a:buFont typeface="Raleway"/>
              <a:buChar char="●"/>
            </a:pPr>
            <a:r>
              <a:rPr lang="en-US" altLang="zh-CN" dirty="0"/>
              <a:t>UFUNCTION</a:t>
            </a:r>
          </a:p>
          <a:p>
            <a:pPr marL="914400" lvl="2" indent="-342900">
              <a:spcBef>
                <a:spcPts val="0"/>
              </a:spcBef>
              <a:buSzPts val="1800"/>
              <a:buFont typeface="Raleway"/>
              <a:buChar char="●"/>
            </a:pPr>
            <a:r>
              <a:rPr lang="en-US" altLang="zh-CN" dirty="0"/>
              <a:t>UINTERFACE</a:t>
            </a:r>
          </a:p>
          <a:p>
            <a:pPr marL="914400" lvl="2" indent="-342900">
              <a:spcBef>
                <a:spcPts val="0"/>
              </a:spcBef>
              <a:buSzPts val="1800"/>
              <a:buFont typeface="Raleway"/>
              <a:buChar char="●"/>
            </a:pPr>
            <a:r>
              <a:rPr lang="en-US" dirty="0"/>
              <a:t>GENERATED_BODY()</a:t>
            </a:r>
          </a:p>
          <a:p>
            <a:pPr marL="457200" lvl="2" indent="-342900">
              <a:spcBef>
                <a:spcPts val="0"/>
              </a:spcBef>
              <a:buSzPts val="1800"/>
              <a:buFont typeface="Raleway"/>
              <a:buChar char="●"/>
            </a:pPr>
            <a:r>
              <a:rPr lang="zh-CN" altLang="en-US" sz="1800" dirty="0"/>
              <a:t>清晰理解类型和对象的关系，</a:t>
            </a:r>
            <a:r>
              <a:rPr lang="en-US" altLang="zh-CN" sz="1800" dirty="0" err="1"/>
              <a:t>ClassReference</a:t>
            </a:r>
            <a:r>
              <a:rPr lang="en-US" altLang="zh-CN" sz="1800" dirty="0"/>
              <a:t> Vs </a:t>
            </a:r>
            <a:r>
              <a:rPr lang="en-US" altLang="zh-CN" sz="1800" dirty="0" err="1"/>
              <a:t>ObjectReference</a:t>
            </a:r>
            <a:endParaRPr lang="en-US" sz="1800" dirty="0"/>
          </a:p>
        </p:txBody>
      </p:sp>
    </p:spTree>
    <p:extLst>
      <p:ext uri="{BB962C8B-B14F-4D97-AF65-F5344CB8AC3E}">
        <p14:creationId xmlns:p14="http://schemas.microsoft.com/office/powerpoint/2010/main" val="400060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zh-CN" altLang="en-US" sz="2400" dirty="0"/>
              <a:t>反射</a:t>
            </a:r>
            <a:r>
              <a:rPr lang="en-US" altLang="zh-CN" sz="2400" dirty="0"/>
              <a:t>-UHT</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64100"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r>
              <a:rPr lang="zh-CN" altLang="en-US" dirty="0"/>
              <a:t>理解</a:t>
            </a:r>
            <a:r>
              <a:rPr lang="en-US" altLang="zh-CN" dirty="0" err="1"/>
              <a:t>UClass</a:t>
            </a:r>
            <a:r>
              <a:rPr lang="en-US" altLang="zh-CN" dirty="0"/>
              <a:t>*</a:t>
            </a:r>
            <a:r>
              <a:rPr lang="zh-CN" altLang="en-US" dirty="0"/>
              <a:t>、</a:t>
            </a:r>
            <a:r>
              <a:rPr lang="en-US" altLang="zh-CN" dirty="0" err="1"/>
              <a:t>UScriptStruct</a:t>
            </a:r>
            <a:r>
              <a:rPr lang="en-US" altLang="zh-CN" dirty="0"/>
              <a:t>*</a:t>
            </a:r>
            <a:r>
              <a:rPr lang="zh-CN" altLang="en-US" dirty="0"/>
              <a:t>、</a:t>
            </a:r>
            <a:r>
              <a:rPr lang="en-US" altLang="zh-CN" dirty="0" err="1"/>
              <a:t>UField</a:t>
            </a:r>
            <a:r>
              <a:rPr lang="en-US" altLang="zh-CN" dirty="0"/>
              <a:t>*</a:t>
            </a:r>
            <a:r>
              <a:rPr lang="zh-CN" altLang="en-US" dirty="0"/>
              <a:t>、</a:t>
            </a:r>
            <a:r>
              <a:rPr lang="en-US" altLang="zh-CN" dirty="0" err="1"/>
              <a:t>UFunction</a:t>
            </a:r>
            <a:r>
              <a:rPr lang="en-US" altLang="zh-CN" dirty="0"/>
              <a:t>*</a:t>
            </a:r>
            <a:r>
              <a:rPr lang="zh-CN" altLang="en-US" dirty="0"/>
              <a:t>、</a:t>
            </a:r>
            <a:r>
              <a:rPr lang="en-US" altLang="zh-CN" dirty="0" err="1"/>
              <a:t>UProperty</a:t>
            </a:r>
            <a:r>
              <a:rPr lang="en-US" altLang="zh-CN" dirty="0"/>
              <a:t>*</a:t>
            </a:r>
          </a:p>
          <a:p>
            <a:r>
              <a:rPr lang="zh-CN" altLang="en-US" dirty="0"/>
              <a:t>掌握通过反射遍历对象属性、读取写入（常见）</a:t>
            </a:r>
            <a:endParaRPr lang="en-US" altLang="zh-CN" dirty="0"/>
          </a:p>
          <a:p>
            <a:r>
              <a:rPr lang="zh-CN" altLang="en-US" dirty="0"/>
              <a:t>掌握通过反射遍历对象函数并调用的方式（少一点）</a:t>
            </a:r>
            <a:endParaRPr lang="en-US" altLang="zh-CN" dirty="0"/>
          </a:p>
          <a:p>
            <a:r>
              <a:rPr lang="zh-CN" altLang="en-US" dirty="0"/>
              <a:t>通过对象找类型，通过类型找对象</a:t>
            </a:r>
            <a:endParaRPr lang="en-US" altLang="zh-CN" dirty="0"/>
          </a:p>
          <a:p>
            <a:r>
              <a:rPr lang="zh-CN" altLang="en-US" dirty="0"/>
              <a:t>理解“对象用类型描述，类型也是对象”</a:t>
            </a:r>
            <a:endParaRPr lang="en-US" dirty="0"/>
          </a:p>
        </p:txBody>
      </p:sp>
    </p:spTree>
    <p:extLst>
      <p:ext uri="{BB962C8B-B14F-4D97-AF65-F5344CB8AC3E}">
        <p14:creationId xmlns:p14="http://schemas.microsoft.com/office/powerpoint/2010/main" val="231501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en-US" altLang="zh-CN" sz="2400" dirty="0" err="1"/>
              <a:t>CoreUObject</a:t>
            </a:r>
            <a:br>
              <a:rPr lang="en-US" altLang="zh-CN" sz="2400" dirty="0"/>
            </a:b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64100" y="9238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r>
              <a:rPr lang="en-US" altLang="zh-CN" dirty="0"/>
              <a:t>GC</a:t>
            </a:r>
            <a:r>
              <a:rPr lang="zh-CN" altLang="en-US" dirty="0"/>
              <a:t>：理解对象之间的关系，标记清扫，有一些对象是</a:t>
            </a:r>
            <a:r>
              <a:rPr lang="en-US" altLang="zh-CN" dirty="0"/>
              <a:t>Root</a:t>
            </a:r>
            <a:r>
              <a:rPr lang="zh-CN" altLang="en-US" dirty="0"/>
              <a:t>！</a:t>
            </a:r>
            <a:endParaRPr lang="en-US" altLang="zh-CN" dirty="0"/>
          </a:p>
          <a:p>
            <a:pPr marL="914400" lvl="2" indent="-342900">
              <a:spcBef>
                <a:spcPts val="0"/>
              </a:spcBef>
              <a:buSzPts val="1800"/>
              <a:buFont typeface="Raleway"/>
              <a:buChar char="●"/>
            </a:pPr>
            <a:r>
              <a:rPr lang="zh-CN" altLang="en-US" dirty="0"/>
              <a:t>在用法感觉上可简单同</a:t>
            </a:r>
            <a:r>
              <a:rPr lang="en-US" altLang="zh-CN" dirty="0"/>
              <a:t>C#</a:t>
            </a:r>
            <a:r>
              <a:rPr lang="zh-CN" altLang="en-US" dirty="0"/>
              <a:t>类比</a:t>
            </a:r>
            <a:endParaRPr lang="en-US" altLang="zh-CN" dirty="0"/>
          </a:p>
          <a:p>
            <a:pPr marL="914400" lvl="2" indent="-342900">
              <a:spcBef>
                <a:spcPts val="0"/>
              </a:spcBef>
              <a:buSzPts val="1800"/>
              <a:buFont typeface="Raleway"/>
              <a:buChar char="●"/>
            </a:pPr>
            <a:r>
              <a:rPr lang="zh-CN" altLang="en-US" dirty="0"/>
              <a:t>注意只有</a:t>
            </a:r>
            <a:r>
              <a:rPr lang="en-US" altLang="zh-CN" dirty="0"/>
              <a:t>UPROPERTY</a:t>
            </a:r>
            <a:r>
              <a:rPr lang="zh-CN" altLang="en-US" dirty="0"/>
              <a:t>标记的才参加</a:t>
            </a:r>
            <a:r>
              <a:rPr lang="en-US" altLang="zh-CN" dirty="0"/>
              <a:t>GC</a:t>
            </a:r>
            <a:r>
              <a:rPr lang="zh-CN" altLang="en-US" dirty="0"/>
              <a:t>！因为要根据</a:t>
            </a:r>
            <a:r>
              <a:rPr lang="en-US" altLang="zh-CN" dirty="0" err="1"/>
              <a:t>UProperty</a:t>
            </a:r>
            <a:r>
              <a:rPr lang="en-US" altLang="zh-CN" dirty="0"/>
              <a:t>*</a:t>
            </a:r>
            <a:r>
              <a:rPr lang="zh-CN" altLang="en-US" dirty="0"/>
              <a:t>来分析引用链！</a:t>
            </a:r>
            <a:endParaRPr lang="en-US" altLang="zh-CN" dirty="0"/>
          </a:p>
          <a:p>
            <a:pPr marL="914400" lvl="2" indent="-342900">
              <a:spcBef>
                <a:spcPts val="0"/>
              </a:spcBef>
              <a:buSzPts val="1800"/>
              <a:buFont typeface="Raleway"/>
              <a:buChar char="●"/>
            </a:pPr>
            <a:r>
              <a:rPr lang="zh-CN" altLang="en-US" dirty="0"/>
              <a:t>注意</a:t>
            </a:r>
            <a:r>
              <a:rPr lang="en-US" altLang="zh-CN" dirty="0" err="1"/>
              <a:t>FMyStruct</a:t>
            </a:r>
            <a:r>
              <a:rPr lang="zh-CN" altLang="en-US" dirty="0"/>
              <a:t>和</a:t>
            </a:r>
            <a:r>
              <a:rPr lang="en-US" altLang="zh-CN" dirty="0" err="1"/>
              <a:t>UObject</a:t>
            </a:r>
            <a:r>
              <a:rPr lang="zh-CN" altLang="en-US" dirty="0"/>
              <a:t>的混用，</a:t>
            </a:r>
            <a:r>
              <a:rPr lang="en-US" dirty="0"/>
              <a:t> </a:t>
            </a:r>
            <a:r>
              <a:rPr lang="en-US" dirty="0" err="1"/>
              <a:t>FGCObject</a:t>
            </a:r>
            <a:r>
              <a:rPr lang="en-US" dirty="0"/>
              <a:t>::</a:t>
            </a:r>
            <a:r>
              <a:rPr lang="en-US" dirty="0" err="1"/>
              <a:t>AddReferencedObjects</a:t>
            </a:r>
            <a:endParaRPr lang="en-US" altLang="zh-CN" dirty="0"/>
          </a:p>
          <a:p>
            <a:pPr marL="914400" lvl="2" indent="-342900">
              <a:spcBef>
                <a:spcPts val="0"/>
              </a:spcBef>
              <a:buSzPts val="1800"/>
              <a:buFont typeface="Raleway"/>
              <a:buChar char="●"/>
            </a:pPr>
            <a:r>
              <a:rPr lang="zh-CN" altLang="en-US" dirty="0"/>
              <a:t>自从用了</a:t>
            </a:r>
            <a:r>
              <a:rPr lang="en-US" altLang="zh-CN" dirty="0"/>
              <a:t>UE4</a:t>
            </a:r>
            <a:r>
              <a:rPr lang="zh-CN" altLang="en-US" dirty="0"/>
              <a:t>，我再也不</a:t>
            </a:r>
            <a:r>
              <a:rPr lang="en-US" altLang="zh-CN" dirty="0"/>
              <a:t>new/delete</a:t>
            </a:r>
            <a:r>
              <a:rPr lang="zh-CN" altLang="en-US" dirty="0"/>
              <a:t>了！</a:t>
            </a:r>
            <a:endParaRPr lang="en-US" altLang="zh-CN" dirty="0"/>
          </a:p>
          <a:p>
            <a:r>
              <a:rPr lang="en-US" altLang="zh-CN" dirty="0"/>
              <a:t>CDO</a:t>
            </a:r>
            <a:r>
              <a:rPr lang="zh-CN" altLang="en-US" dirty="0"/>
              <a:t>：理解类型和对象实例化，模板</a:t>
            </a:r>
            <a:endParaRPr lang="en-US" altLang="zh-CN" dirty="0"/>
          </a:p>
          <a:p>
            <a:pPr marL="914400" lvl="2" indent="-342900">
              <a:spcBef>
                <a:spcPts val="0"/>
              </a:spcBef>
              <a:buSzPts val="1800"/>
              <a:buFont typeface="Raleway"/>
              <a:buChar char="●"/>
            </a:pPr>
            <a:r>
              <a:rPr lang="zh-CN" altLang="en-US" dirty="0"/>
              <a:t>理解</a:t>
            </a:r>
            <a:r>
              <a:rPr lang="en-US" altLang="zh-CN" dirty="0" err="1"/>
              <a:t>ClassDefaults</a:t>
            </a:r>
            <a:r>
              <a:rPr lang="zh-CN" altLang="en-US" dirty="0"/>
              <a:t>作为模板的作用</a:t>
            </a:r>
            <a:endParaRPr lang="en-US" altLang="zh-CN" dirty="0"/>
          </a:p>
          <a:p>
            <a:pPr marL="914400" lvl="2" indent="-342900">
              <a:spcBef>
                <a:spcPts val="0"/>
              </a:spcBef>
              <a:buSzPts val="1800"/>
              <a:buFont typeface="Raleway"/>
              <a:buChar char="●"/>
            </a:pPr>
            <a:r>
              <a:rPr lang="zh-CN" altLang="en-US" dirty="0"/>
              <a:t>理解</a:t>
            </a:r>
            <a:r>
              <a:rPr lang="en-US" altLang="zh-CN" dirty="0"/>
              <a:t>CDO</a:t>
            </a:r>
            <a:r>
              <a:rPr lang="zh-CN" altLang="en-US" dirty="0"/>
              <a:t>在序列化中的意义作用</a:t>
            </a:r>
            <a:endParaRPr lang="en-US" altLang="zh-CN" dirty="0"/>
          </a:p>
          <a:p>
            <a:pPr marL="914400" lvl="2" indent="-342900">
              <a:spcBef>
                <a:spcPts val="0"/>
              </a:spcBef>
              <a:buSzPts val="1800"/>
              <a:buFont typeface="Raleway"/>
              <a:buChar char="●"/>
            </a:pPr>
            <a:r>
              <a:rPr lang="zh-CN" altLang="en-US" dirty="0"/>
              <a:t>通过</a:t>
            </a:r>
            <a:r>
              <a:rPr lang="en-US" altLang="zh-CN" dirty="0" err="1"/>
              <a:t>UClass</a:t>
            </a:r>
            <a:r>
              <a:rPr lang="en-US" altLang="zh-CN" dirty="0"/>
              <a:t>::</a:t>
            </a:r>
            <a:r>
              <a:rPr lang="en-US" dirty="0"/>
              <a:t> </a:t>
            </a:r>
            <a:r>
              <a:rPr lang="en-US" dirty="0" err="1"/>
              <a:t>GetDefaultObject</a:t>
            </a:r>
            <a:r>
              <a:rPr lang="zh-CN" altLang="en-US" dirty="0"/>
              <a:t>来获得</a:t>
            </a:r>
            <a:r>
              <a:rPr lang="en-US" altLang="zh-CN" dirty="0"/>
              <a:t>CDO</a:t>
            </a:r>
            <a:r>
              <a:rPr lang="zh-CN" altLang="en-US" dirty="0"/>
              <a:t>信息</a:t>
            </a:r>
            <a:endParaRPr lang="en-US" altLang="zh-CN" dirty="0"/>
          </a:p>
          <a:p>
            <a:r>
              <a:rPr lang="en-US" dirty="0"/>
              <a:t>Package</a:t>
            </a:r>
            <a:r>
              <a:rPr lang="zh-CN" altLang="en-US" dirty="0"/>
              <a:t>：理解对象的相互组织方式</a:t>
            </a:r>
            <a:endParaRPr lang="en-US" altLang="zh-CN" dirty="0"/>
          </a:p>
          <a:p>
            <a:pPr marL="914400" lvl="2" indent="-342900">
              <a:spcBef>
                <a:spcPts val="0"/>
              </a:spcBef>
              <a:buSzPts val="1800"/>
              <a:buFont typeface="Raleway"/>
              <a:buChar char="●"/>
            </a:pPr>
            <a:r>
              <a:rPr lang="zh-CN" altLang="en-US" dirty="0"/>
              <a:t>对象可以包含子对象</a:t>
            </a:r>
            <a:endParaRPr lang="en-US" altLang="zh-CN" dirty="0"/>
          </a:p>
          <a:p>
            <a:pPr marL="914400" lvl="2" indent="-342900">
              <a:spcBef>
                <a:spcPts val="0"/>
              </a:spcBef>
              <a:buSzPts val="1800"/>
              <a:buFont typeface="Raleway"/>
              <a:buChar char="●"/>
            </a:pPr>
            <a:r>
              <a:rPr lang="zh-CN" altLang="en-US" dirty="0"/>
              <a:t>序列化时，把一系列对象用一个对象包起来，这个对象叫做包！</a:t>
            </a:r>
            <a:endParaRPr lang="en-US" altLang="zh-CN" dirty="0"/>
          </a:p>
          <a:p>
            <a:pPr marL="914400" lvl="2" indent="-342900">
              <a:spcBef>
                <a:spcPts val="0"/>
              </a:spcBef>
              <a:buSzPts val="1800"/>
              <a:buFont typeface="Raleway"/>
              <a:buChar char="●"/>
            </a:pPr>
            <a:r>
              <a:rPr lang="en-US" dirty="0"/>
              <a:t>Package</a:t>
            </a:r>
            <a:r>
              <a:rPr lang="zh-CN" altLang="en-US" dirty="0"/>
              <a:t>也可以互相引用，根据对象相对路径</a:t>
            </a:r>
            <a:r>
              <a:rPr lang="en-US" altLang="zh-CN" dirty="0"/>
              <a:t>……</a:t>
            </a:r>
            <a:endParaRPr lang="en-US" dirty="0"/>
          </a:p>
        </p:txBody>
      </p:sp>
    </p:spTree>
    <p:extLst>
      <p:ext uri="{BB962C8B-B14F-4D97-AF65-F5344CB8AC3E}">
        <p14:creationId xmlns:p14="http://schemas.microsoft.com/office/powerpoint/2010/main" val="167725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zh-CN" altLang="en-US" sz="2400" dirty="0"/>
              <a:t>套路</a:t>
            </a:r>
            <a:r>
              <a:rPr lang="en-US" altLang="zh-CN" sz="2400" dirty="0"/>
              <a:t>1</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49352" y="771475"/>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r>
              <a:rPr lang="en-US" altLang="zh-CN" dirty="0"/>
              <a:t>UHT</a:t>
            </a:r>
            <a:r>
              <a:rPr lang="zh-CN" altLang="en-US" dirty="0"/>
              <a:t>的套路：宏！</a:t>
            </a:r>
            <a:endParaRPr lang="en-US" altLang="zh-CN" dirty="0"/>
          </a:p>
          <a:p>
            <a:r>
              <a:rPr lang="zh-CN" altLang="en-US" dirty="0"/>
              <a:t>模块链接的套路：几个常用属性</a:t>
            </a:r>
            <a:r>
              <a:rPr lang="en-US" altLang="zh-CN" dirty="0"/>
              <a:t>.</a:t>
            </a:r>
            <a:r>
              <a:rPr lang="en-US" altLang="zh-CN" dirty="0" err="1"/>
              <a:t>AddRange</a:t>
            </a:r>
            <a:r>
              <a:rPr lang="en-US" altLang="zh-CN" dirty="0"/>
              <a:t>!</a:t>
            </a:r>
          </a:p>
          <a:p>
            <a:r>
              <a:rPr lang="en-US" altLang="zh-CN" dirty="0"/>
              <a:t>Actor</a:t>
            </a:r>
            <a:r>
              <a:rPr lang="zh-CN" altLang="en-US" dirty="0"/>
              <a:t>创建的套路：</a:t>
            </a:r>
            <a:r>
              <a:rPr lang="en-US" altLang="zh-CN" dirty="0"/>
              <a:t> </a:t>
            </a:r>
          </a:p>
          <a:p>
            <a:pPr marL="914400" lvl="2" indent="-342900">
              <a:spcBef>
                <a:spcPts val="0"/>
              </a:spcBef>
              <a:buSzPts val="1800"/>
              <a:buFont typeface="Raleway"/>
              <a:buChar char="●"/>
            </a:pPr>
            <a:r>
              <a:rPr lang="en-US" altLang="zh-CN" dirty="0" err="1"/>
              <a:t>ConstructorHelpers</a:t>
            </a:r>
            <a:r>
              <a:rPr lang="en-US" altLang="zh-CN" dirty="0"/>
              <a:t>, </a:t>
            </a:r>
          </a:p>
          <a:p>
            <a:pPr marL="914400" lvl="2" indent="-342900">
              <a:spcBef>
                <a:spcPts val="0"/>
              </a:spcBef>
              <a:buSzPts val="1800"/>
              <a:buFont typeface="Raleway"/>
              <a:buChar char="●"/>
            </a:pPr>
            <a:r>
              <a:rPr lang="en-US" altLang="zh-CN" dirty="0" err="1"/>
              <a:t>CreateDefaultSubobject</a:t>
            </a:r>
            <a:r>
              <a:rPr lang="en-US" altLang="zh-CN" dirty="0"/>
              <a:t>, </a:t>
            </a:r>
          </a:p>
          <a:p>
            <a:pPr marL="914400" lvl="2" indent="-342900">
              <a:spcBef>
                <a:spcPts val="0"/>
              </a:spcBef>
              <a:buSzPts val="1800"/>
              <a:buFont typeface="Raleway"/>
              <a:buChar char="●"/>
            </a:pPr>
            <a:r>
              <a:rPr lang="en-US" altLang="zh-CN" dirty="0" err="1"/>
              <a:t>SetupAttachment</a:t>
            </a:r>
            <a:endParaRPr lang="en-US" altLang="zh-CN" dirty="0"/>
          </a:p>
          <a:p>
            <a:r>
              <a:rPr lang="en-US" altLang="zh-CN" dirty="0" err="1"/>
              <a:t>GamePlay</a:t>
            </a:r>
            <a:r>
              <a:rPr lang="zh-CN" altLang="en-US" dirty="0"/>
              <a:t>继承的套路：</a:t>
            </a:r>
            <a:endParaRPr lang="en-US" altLang="zh-CN" dirty="0"/>
          </a:p>
          <a:p>
            <a:pPr marL="914400" lvl="2" indent="-342900">
              <a:spcBef>
                <a:spcPts val="0"/>
              </a:spcBef>
              <a:buSzPts val="1800"/>
              <a:buFont typeface="Raleway"/>
              <a:buChar char="●"/>
            </a:pPr>
            <a:r>
              <a:rPr lang="zh-CN" altLang="en-US" dirty="0"/>
              <a:t>尽量别在关卡蓝图里写逻辑</a:t>
            </a:r>
            <a:endParaRPr lang="en-US" altLang="zh-CN" dirty="0"/>
          </a:p>
          <a:p>
            <a:pPr marL="914400" lvl="2" indent="-342900">
              <a:spcBef>
                <a:spcPts val="0"/>
              </a:spcBef>
              <a:buSzPts val="1800"/>
              <a:buFont typeface="Raleway"/>
              <a:buChar char="●"/>
            </a:pPr>
            <a:r>
              <a:rPr lang="zh-CN" altLang="en-US" dirty="0"/>
              <a:t>想要结构良好，尽量遵循引擎结构，各司其职</a:t>
            </a:r>
            <a:endParaRPr lang="en-US" altLang="zh-CN" dirty="0"/>
          </a:p>
          <a:p>
            <a:pPr marL="914400" lvl="2" indent="-342900">
              <a:spcBef>
                <a:spcPts val="0"/>
              </a:spcBef>
              <a:buSzPts val="1800"/>
              <a:buFont typeface="Raleway"/>
              <a:buChar char="●"/>
            </a:pPr>
            <a:r>
              <a:rPr lang="en-US" altLang="zh-CN" dirty="0"/>
              <a:t>GI</a:t>
            </a:r>
            <a:r>
              <a:rPr lang="zh-CN" altLang="en-US" dirty="0"/>
              <a:t>、</a:t>
            </a:r>
            <a:r>
              <a:rPr lang="en-US" altLang="zh-CN" dirty="0"/>
              <a:t>GM</a:t>
            </a:r>
            <a:r>
              <a:rPr lang="zh-CN" altLang="en-US" dirty="0"/>
              <a:t>、</a:t>
            </a:r>
            <a:r>
              <a:rPr lang="en-US" altLang="zh-CN" dirty="0"/>
              <a:t>GS</a:t>
            </a:r>
            <a:r>
              <a:rPr lang="zh-CN" altLang="en-US" dirty="0"/>
              <a:t>、</a:t>
            </a:r>
            <a:r>
              <a:rPr lang="en-US" altLang="zh-CN" dirty="0"/>
              <a:t>PC</a:t>
            </a:r>
            <a:r>
              <a:rPr lang="zh-CN" altLang="en-US" dirty="0"/>
              <a:t>、</a:t>
            </a:r>
            <a:r>
              <a:rPr lang="en-US" altLang="zh-CN" dirty="0"/>
              <a:t>Pawn</a:t>
            </a:r>
            <a:r>
              <a:rPr lang="zh-CN" altLang="en-US" dirty="0"/>
              <a:t>、</a:t>
            </a:r>
            <a:r>
              <a:rPr lang="en-US" altLang="zh-CN" dirty="0"/>
              <a:t>PS</a:t>
            </a:r>
            <a:r>
              <a:rPr lang="zh-CN" altLang="en-US" dirty="0"/>
              <a:t>、继承一波带走</a:t>
            </a:r>
            <a:endParaRPr lang="en-US" altLang="zh-CN" dirty="0"/>
          </a:p>
          <a:p>
            <a:pPr marL="914400" lvl="2" indent="-342900">
              <a:spcBef>
                <a:spcPts val="0"/>
              </a:spcBef>
              <a:buSzPts val="1800"/>
              <a:buFont typeface="Raleway"/>
              <a:buChar char="●"/>
            </a:pPr>
            <a:r>
              <a:rPr lang="zh-CN" altLang="en-US" dirty="0"/>
              <a:t>遵循推荐结构，会发现后期扩展和支持联机，天然优势</a:t>
            </a:r>
            <a:endParaRPr lang="en-US" altLang="zh-CN" dirty="0"/>
          </a:p>
        </p:txBody>
      </p:sp>
    </p:spTree>
    <p:extLst>
      <p:ext uri="{BB962C8B-B14F-4D97-AF65-F5344CB8AC3E}">
        <p14:creationId xmlns:p14="http://schemas.microsoft.com/office/powerpoint/2010/main" val="390386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zh-CN" altLang="en-US" sz="2400" dirty="0"/>
              <a:t>套路</a:t>
            </a:r>
            <a:r>
              <a:rPr lang="en-US" altLang="zh-CN" sz="2400" dirty="0"/>
              <a:t>2</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93597" y="695320"/>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r>
              <a:rPr lang="en-US" altLang="zh-CN" dirty="0"/>
              <a:t>C++BP</a:t>
            </a:r>
            <a:r>
              <a:rPr lang="zh-CN" altLang="en-US" dirty="0"/>
              <a:t>交互的套路：</a:t>
            </a:r>
            <a:endParaRPr lang="en-US" altLang="zh-CN" dirty="0"/>
          </a:p>
          <a:p>
            <a:pPr marL="914400" lvl="2" indent="-342900">
              <a:spcBef>
                <a:spcPts val="0"/>
              </a:spcBef>
              <a:buSzPts val="1800"/>
              <a:buFont typeface="Raleway"/>
              <a:buChar char="●"/>
            </a:pPr>
            <a:r>
              <a:rPr lang="en-US" altLang="zh-CN" dirty="0"/>
              <a:t>UPROPERTY</a:t>
            </a:r>
            <a:r>
              <a:rPr lang="zh-CN" altLang="en-US" dirty="0"/>
              <a:t>，</a:t>
            </a:r>
            <a:r>
              <a:rPr lang="en-US" altLang="zh-CN" dirty="0"/>
              <a:t>UFUNCTION</a:t>
            </a:r>
          </a:p>
          <a:p>
            <a:pPr marL="914400" lvl="2" indent="-342900">
              <a:spcBef>
                <a:spcPts val="0"/>
              </a:spcBef>
              <a:buSzPts val="1800"/>
              <a:buFont typeface="Raleway"/>
              <a:buChar char="●"/>
            </a:pPr>
            <a:r>
              <a:rPr lang="en-US" altLang="zh-CN" dirty="0"/>
              <a:t>C++</a:t>
            </a:r>
            <a:r>
              <a:rPr lang="zh-CN" altLang="en-US" dirty="0"/>
              <a:t>定义基类写逻辑，蓝图继承配置可视化是种推荐易扩展高性能的方式</a:t>
            </a:r>
            <a:endParaRPr lang="en-US" altLang="zh-CN" dirty="0"/>
          </a:p>
          <a:p>
            <a:pPr marL="914400" lvl="2" indent="-342900">
              <a:spcBef>
                <a:spcPts val="0"/>
              </a:spcBef>
              <a:buSzPts val="1800"/>
              <a:buFont typeface="Raleway"/>
              <a:buChar char="●"/>
            </a:pPr>
            <a:r>
              <a:rPr lang="zh-CN" altLang="en-US" dirty="0"/>
              <a:t>函数库是个好东西</a:t>
            </a:r>
            <a:endParaRPr lang="en-US" altLang="zh-CN" dirty="0"/>
          </a:p>
          <a:p>
            <a:r>
              <a:rPr lang="zh-CN" altLang="en-US" dirty="0"/>
              <a:t>事件绑定的套路：</a:t>
            </a:r>
            <a:endParaRPr lang="en-US" altLang="zh-CN" dirty="0"/>
          </a:p>
          <a:p>
            <a:pPr marL="914400" lvl="2" indent="-342900">
              <a:spcBef>
                <a:spcPts val="0"/>
              </a:spcBef>
              <a:buSzPts val="1800"/>
              <a:buFont typeface="Raleway"/>
              <a:buChar char="●"/>
            </a:pPr>
            <a:r>
              <a:rPr lang="en-US" dirty="0"/>
              <a:t>DELEGATE</a:t>
            </a:r>
            <a:r>
              <a:rPr lang="zh-CN" altLang="en-US" dirty="0"/>
              <a:t>，</a:t>
            </a:r>
            <a:r>
              <a:rPr lang="en-US" dirty="0"/>
              <a:t>MULTICAST_DELEGATE</a:t>
            </a:r>
            <a:r>
              <a:rPr lang="zh-CN" altLang="en-US" dirty="0"/>
              <a:t>，</a:t>
            </a:r>
            <a:r>
              <a:rPr lang="en-US" dirty="0"/>
              <a:t> EVENT</a:t>
            </a:r>
            <a:r>
              <a:rPr lang="zh-CN" altLang="en-US" dirty="0"/>
              <a:t>，</a:t>
            </a:r>
            <a:r>
              <a:rPr lang="en-US" dirty="0"/>
              <a:t> DYNAMIC</a:t>
            </a:r>
            <a:endParaRPr lang="en-US" altLang="zh-CN" dirty="0"/>
          </a:p>
          <a:p>
            <a:pPr marL="914400" lvl="2" indent="-342900">
              <a:spcBef>
                <a:spcPts val="0"/>
              </a:spcBef>
              <a:buSzPts val="1800"/>
              <a:buFont typeface="Raleway"/>
              <a:buChar char="●"/>
            </a:pPr>
            <a:r>
              <a:rPr lang="en-US" altLang="zh-CN" dirty="0"/>
              <a:t>Input</a:t>
            </a:r>
            <a:r>
              <a:rPr lang="zh-CN" altLang="en-US" dirty="0"/>
              <a:t>：</a:t>
            </a:r>
            <a:r>
              <a:rPr lang="en-US" altLang="zh-CN" dirty="0" err="1"/>
              <a:t>BindAxis</a:t>
            </a:r>
            <a:r>
              <a:rPr lang="zh-CN" altLang="en-US" dirty="0"/>
              <a:t>，</a:t>
            </a:r>
            <a:r>
              <a:rPr lang="en-US" altLang="zh-CN" dirty="0" err="1"/>
              <a:t>BindAction</a:t>
            </a:r>
            <a:endParaRPr lang="en-US" altLang="zh-CN" dirty="0"/>
          </a:p>
          <a:p>
            <a:pPr marL="914400" lvl="2" indent="-342900">
              <a:spcBef>
                <a:spcPts val="0"/>
              </a:spcBef>
              <a:buSzPts val="1800"/>
              <a:buFont typeface="Raleway"/>
              <a:buChar char="●"/>
            </a:pPr>
            <a:r>
              <a:rPr lang="en-US" altLang="zh-CN" dirty="0"/>
              <a:t>Collision</a:t>
            </a:r>
            <a:r>
              <a:rPr lang="zh-CN" altLang="en-US" dirty="0"/>
              <a:t>：</a:t>
            </a:r>
            <a:r>
              <a:rPr lang="en-US" altLang="zh-CN" dirty="0"/>
              <a:t>Hit</a:t>
            </a:r>
            <a:r>
              <a:rPr lang="zh-CN" altLang="en-US" dirty="0"/>
              <a:t>，</a:t>
            </a:r>
            <a:r>
              <a:rPr lang="en-US" altLang="zh-CN" dirty="0"/>
              <a:t>Overlap</a:t>
            </a:r>
            <a:r>
              <a:rPr lang="zh-CN" altLang="en-US" dirty="0"/>
              <a:t>，</a:t>
            </a:r>
            <a:r>
              <a:rPr lang="en-US" altLang="zh-CN" dirty="0"/>
              <a:t> </a:t>
            </a:r>
            <a:r>
              <a:rPr lang="en-US" altLang="zh-CN" dirty="0" err="1"/>
              <a:t>AddDynamic</a:t>
            </a:r>
            <a:endParaRPr lang="en-US" altLang="zh-CN" dirty="0"/>
          </a:p>
          <a:p>
            <a:pPr marL="914400" lvl="2" indent="-342900">
              <a:spcBef>
                <a:spcPts val="0"/>
              </a:spcBef>
              <a:buSzPts val="1800"/>
              <a:buFont typeface="Raleway"/>
              <a:buChar char="●"/>
            </a:pPr>
            <a:r>
              <a:rPr lang="en-US" altLang="zh-CN" dirty="0" err="1"/>
              <a:t>Slate&amp;UMG</a:t>
            </a:r>
            <a:r>
              <a:rPr lang="en-US" altLang="zh-CN" dirty="0"/>
              <a:t> Event</a:t>
            </a:r>
            <a:r>
              <a:rPr lang="zh-CN" altLang="en-US" dirty="0"/>
              <a:t>：</a:t>
            </a:r>
            <a:r>
              <a:rPr lang="en-US" dirty="0"/>
              <a:t> SLATE_EVENT( </a:t>
            </a:r>
            <a:r>
              <a:rPr lang="en-US" dirty="0" err="1"/>
              <a:t>FOnClicked</a:t>
            </a:r>
            <a:r>
              <a:rPr lang="en-US" dirty="0"/>
              <a:t>, </a:t>
            </a:r>
            <a:r>
              <a:rPr lang="en-US" dirty="0" err="1"/>
              <a:t>OnClicked</a:t>
            </a:r>
            <a:r>
              <a:rPr lang="en-US" dirty="0"/>
              <a:t> )</a:t>
            </a:r>
          </a:p>
          <a:p>
            <a:pPr marL="914400" lvl="2" indent="-342900">
              <a:spcBef>
                <a:spcPts val="0"/>
              </a:spcBef>
              <a:buSzPts val="1800"/>
              <a:buFont typeface="Raleway"/>
              <a:buChar char="●"/>
            </a:pPr>
            <a:r>
              <a:rPr lang="en-US" altLang="zh-CN" dirty="0" err="1"/>
              <a:t>FTimerManager</a:t>
            </a:r>
            <a:endParaRPr lang="en-US" altLang="zh-CN" dirty="0"/>
          </a:p>
        </p:txBody>
      </p:sp>
    </p:spTree>
    <p:extLst>
      <p:ext uri="{BB962C8B-B14F-4D97-AF65-F5344CB8AC3E}">
        <p14:creationId xmlns:p14="http://schemas.microsoft.com/office/powerpoint/2010/main" val="41980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6798166" cy="478721"/>
          </a:xfrm>
        </p:spPr>
        <p:txBody>
          <a:bodyPr/>
          <a:lstStyle/>
          <a:p>
            <a:r>
              <a:rPr lang="zh-CN" altLang="en-US" sz="2400" dirty="0"/>
              <a:t>引擎常用方法的套路</a:t>
            </a:r>
            <a:br>
              <a:rPr lang="en-US" altLang="zh-CN" sz="2400" dirty="0"/>
            </a:b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lvl="1"/>
            <a:endParaRPr lang="en-US" altLang="zh-CN" dirty="0">
              <a:latin typeface="微软雅黑" panose="020B0503020204020204" pitchFamily="34" charset="-122"/>
              <a:ea typeface="微软雅黑" panose="020B0503020204020204" pitchFamily="34" charset="-122"/>
            </a:endParaRPr>
          </a:p>
          <a:p>
            <a:endParaRPr lang="en-US" dirty="0"/>
          </a:p>
        </p:txBody>
      </p:sp>
      <p:sp>
        <p:nvSpPr>
          <p:cNvPr id="4" name="Text Placeholder 2">
            <a:extLst>
              <a:ext uri="{FF2B5EF4-FFF2-40B4-BE49-F238E27FC236}">
                <a16:creationId xmlns:a16="http://schemas.microsoft.com/office/drawing/2014/main" id="{8487B077-13F5-4E77-A8DF-CDD7EA38EBA2}"/>
              </a:ext>
            </a:extLst>
          </p:cNvPr>
          <p:cNvSpPr txBox="1">
            <a:spLocks/>
          </p:cNvSpPr>
          <p:nvPr/>
        </p:nvSpPr>
        <p:spPr>
          <a:xfrm>
            <a:off x="493597" y="695320"/>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aleway"/>
              <a:buChar char="●"/>
              <a:defRPr sz="1800" b="0" i="0" u="none" strike="noStrike" cap="none">
                <a:solidFill>
                  <a:srgbClr val="FFFFFF"/>
                </a:solidFill>
                <a:latin typeface="Raleway"/>
                <a:ea typeface="Raleway"/>
                <a:cs typeface="Raleway"/>
                <a:sym typeface="Raleway"/>
              </a:defRPr>
            </a:lvl1pPr>
            <a:lvl2pPr marL="914400" marR="0" lvl="1"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2pPr>
            <a:lvl3pPr marL="1371600" marR="0" lvl="2"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3pPr>
            <a:lvl4pPr marL="1828800" marR="0" lvl="3"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4pPr>
            <a:lvl5pPr marL="2286000" marR="0" lvl="4"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5pPr>
            <a:lvl6pPr marL="2743200" marR="0" lvl="5"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6pPr>
            <a:lvl7pPr marL="3200400" marR="0" lvl="6"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7pPr>
            <a:lvl8pPr marL="3657600" marR="0" lvl="7" indent="-317500" algn="l" rtl="0">
              <a:lnSpc>
                <a:spcPct val="115000"/>
              </a:lnSpc>
              <a:spcBef>
                <a:spcPts val="1600"/>
              </a:spcBef>
              <a:spcAft>
                <a:spcPts val="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8pPr>
            <a:lvl9pPr marL="4114800" marR="0" lvl="8" indent="-317500" algn="l" rtl="0">
              <a:lnSpc>
                <a:spcPct val="115000"/>
              </a:lnSpc>
              <a:spcBef>
                <a:spcPts val="1600"/>
              </a:spcBef>
              <a:spcAft>
                <a:spcPts val="1600"/>
              </a:spcAft>
              <a:buClr>
                <a:srgbClr val="FFFFFF"/>
              </a:buClr>
              <a:buSzPts val="1400"/>
              <a:buFont typeface="Raleway"/>
              <a:buChar char="■"/>
              <a:defRPr sz="1400" b="0" i="0" u="none" strike="noStrike" cap="none">
                <a:solidFill>
                  <a:srgbClr val="FFFFFF"/>
                </a:solidFill>
                <a:latin typeface="Raleway"/>
                <a:ea typeface="Raleway"/>
                <a:cs typeface="Raleway"/>
                <a:sym typeface="Raleway"/>
              </a:defRPr>
            </a:lvl9pPr>
          </a:lstStyle>
          <a:p>
            <a:pPr marL="457200" lvl="1" indent="-342900">
              <a:spcBef>
                <a:spcPts val="0"/>
              </a:spcBef>
              <a:buSzPts val="1800"/>
              <a:buFont typeface="Raleway"/>
              <a:buChar char="●"/>
            </a:pPr>
            <a:r>
              <a:rPr lang="en-US" altLang="zh-CN" dirty="0"/>
              <a:t>Engine/Class/Kismet</a:t>
            </a:r>
            <a:r>
              <a:rPr lang="zh-CN" altLang="en-US" dirty="0"/>
              <a:t>有好多库</a:t>
            </a:r>
            <a:endParaRPr lang="en-US" altLang="zh-CN" dirty="0"/>
          </a:p>
          <a:p>
            <a:pPr marL="457200" lvl="1" indent="-342900">
              <a:spcBef>
                <a:spcPts val="0"/>
              </a:spcBef>
              <a:buSzPts val="1800"/>
              <a:buFont typeface="Raleway"/>
              <a:buChar char="●"/>
            </a:pPr>
            <a:r>
              <a:rPr lang="en-US" dirty="0" err="1"/>
              <a:t>GameplayStatics</a:t>
            </a:r>
            <a:r>
              <a:rPr lang="zh-CN" altLang="en-US" dirty="0"/>
              <a:t>很常用，可以访问</a:t>
            </a:r>
            <a:r>
              <a:rPr lang="en-US" altLang="zh-CN" dirty="0" err="1"/>
              <a:t>GamePlay</a:t>
            </a:r>
            <a:r>
              <a:rPr lang="zh-CN" altLang="en-US" dirty="0"/>
              <a:t>的很多对象</a:t>
            </a:r>
            <a:endParaRPr lang="en-US" altLang="zh-CN" dirty="0"/>
          </a:p>
          <a:p>
            <a:pPr marL="457200" lvl="1" indent="-342900">
              <a:spcBef>
                <a:spcPts val="0"/>
              </a:spcBef>
              <a:buSzPts val="1800"/>
              <a:buFont typeface="Raleway"/>
              <a:buChar char="●"/>
            </a:pPr>
            <a:r>
              <a:rPr lang="en-US" dirty="0" err="1"/>
              <a:t>UKismetSystemLibrary</a:t>
            </a:r>
            <a:r>
              <a:rPr lang="zh-CN" altLang="en-US" dirty="0"/>
              <a:t>，系统目录等功能，</a:t>
            </a:r>
            <a:r>
              <a:rPr lang="en-US" altLang="zh-CN" dirty="0" err="1"/>
              <a:t>LineTrace</a:t>
            </a:r>
            <a:endParaRPr lang="en-US" dirty="0"/>
          </a:p>
          <a:p>
            <a:pPr marL="457200" lvl="1" indent="-342900">
              <a:spcBef>
                <a:spcPts val="0"/>
              </a:spcBef>
              <a:buSzPts val="1800"/>
              <a:buFont typeface="Raleway"/>
              <a:buChar char="●"/>
            </a:pPr>
            <a:r>
              <a:rPr lang="en-US" dirty="0" err="1"/>
              <a:t>UKismetMathLibrary</a:t>
            </a:r>
            <a:r>
              <a:rPr lang="zh-CN" altLang="en-US" dirty="0"/>
              <a:t>，数学</a:t>
            </a:r>
            <a:endParaRPr lang="en-US" dirty="0"/>
          </a:p>
        </p:txBody>
      </p:sp>
      <p:pic>
        <p:nvPicPr>
          <p:cNvPr id="5" name="Picture 4">
            <a:extLst>
              <a:ext uri="{FF2B5EF4-FFF2-40B4-BE49-F238E27FC236}">
                <a16:creationId xmlns:a16="http://schemas.microsoft.com/office/drawing/2014/main" id="{2DA0033E-05C1-41C5-83EE-49057DAA0F16}"/>
              </a:ext>
            </a:extLst>
          </p:cNvPr>
          <p:cNvPicPr>
            <a:picLocks noChangeAspect="1"/>
          </p:cNvPicPr>
          <p:nvPr/>
        </p:nvPicPr>
        <p:blipFill>
          <a:blip r:embed="rId2"/>
          <a:stretch>
            <a:fillRect/>
          </a:stretch>
        </p:blipFill>
        <p:spPr>
          <a:xfrm>
            <a:off x="6153150" y="0"/>
            <a:ext cx="2990850" cy="4610100"/>
          </a:xfrm>
          <a:prstGeom prst="rect">
            <a:avLst/>
          </a:prstGeom>
        </p:spPr>
      </p:pic>
    </p:spTree>
    <p:extLst>
      <p:ext uri="{BB962C8B-B14F-4D97-AF65-F5344CB8AC3E}">
        <p14:creationId xmlns:p14="http://schemas.microsoft.com/office/powerpoint/2010/main" val="325370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Which-</a:t>
            </a:r>
            <a:r>
              <a:rPr lang="zh-CN" altLang="en-US" sz="2400" dirty="0"/>
              <a:t>虚幻</a:t>
            </a:r>
            <a:r>
              <a:rPr lang="en-US" altLang="zh-CN" sz="2400" dirty="0"/>
              <a:t>C++</a:t>
            </a:r>
            <a:r>
              <a:rPr lang="zh-CN" altLang="en-US" sz="2400" dirty="0"/>
              <a:t>有哪些学习难点</a:t>
            </a:r>
            <a:r>
              <a:rPr lang="en-US" altLang="zh-CN" sz="2400" dirty="0"/>
              <a:t>?</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en-US" altLang="zh-CN" dirty="0"/>
              <a:t>C++</a:t>
            </a:r>
            <a:r>
              <a:rPr lang="zh-CN" altLang="en-US" dirty="0"/>
              <a:t>基础太弱！工具越便利，人们接触底层的机会就越少</a:t>
            </a:r>
            <a:r>
              <a:rPr lang="en-US" altLang="zh-CN" dirty="0"/>
              <a:t>……</a:t>
            </a:r>
          </a:p>
          <a:p>
            <a:r>
              <a:rPr lang="zh-CN" altLang="en-US" dirty="0"/>
              <a:t>数据结构算法，操作系统多线程</a:t>
            </a:r>
            <a:endParaRPr lang="en-US" altLang="zh-CN" dirty="0"/>
          </a:p>
          <a:p>
            <a:r>
              <a:rPr lang="zh-CN" altLang="en-US" dirty="0"/>
              <a:t>数学太渣：线性代数，向量矩阵，牛顿力学</a:t>
            </a:r>
            <a:endParaRPr lang="en-US" altLang="zh-CN" dirty="0"/>
          </a:p>
          <a:p>
            <a:r>
              <a:rPr lang="zh-CN" altLang="en-US" dirty="0"/>
              <a:t>游戏开发知识不够：渲染，动画，</a:t>
            </a:r>
            <a:r>
              <a:rPr lang="en-US" altLang="zh-CN" dirty="0"/>
              <a:t>AI……</a:t>
            </a:r>
          </a:p>
          <a:p>
            <a:r>
              <a:rPr lang="zh-CN" altLang="en-US" dirty="0"/>
              <a:t>项目开发经验不足：不懂得如何设计一个“足够好“的项目代码框架</a:t>
            </a:r>
            <a:endParaRPr lang="en-US" altLang="zh-CN" dirty="0"/>
          </a:p>
          <a:p>
            <a:r>
              <a:rPr lang="zh-CN" altLang="en-US" dirty="0"/>
              <a:t>知识要点太多记不住：宏太多，</a:t>
            </a:r>
            <a:r>
              <a:rPr lang="en-US" altLang="zh-CN" dirty="0"/>
              <a:t>API</a:t>
            </a:r>
            <a:r>
              <a:rPr lang="zh-CN" altLang="en-US" dirty="0"/>
              <a:t>记不住</a:t>
            </a:r>
            <a:endParaRPr lang="en-US" altLang="zh-CN" dirty="0"/>
          </a:p>
          <a:p>
            <a:r>
              <a:rPr lang="zh-CN" altLang="en-US" dirty="0"/>
              <a:t>翻找“借鉴”代码的能力不足：软件工程软技能不够</a:t>
            </a:r>
            <a:endParaRPr lang="en-US" altLang="zh-CN" dirty="0"/>
          </a:p>
          <a:p>
            <a:endParaRPr lang="en-US" altLang="zh-CN" dirty="0"/>
          </a:p>
          <a:p>
            <a:endParaRPr lang="en-US" altLang="zh-CN" dirty="0"/>
          </a:p>
          <a:p>
            <a:pPr marL="114300" indent="0">
              <a:buNone/>
            </a:pPr>
            <a:r>
              <a:rPr lang="zh-CN" altLang="en-US" dirty="0"/>
              <a:t>比你聪明的人往往还比你勤奋</a:t>
            </a:r>
            <a:r>
              <a:rPr lang="en-US" altLang="zh-CN" dirty="0"/>
              <a:t>……</a:t>
            </a:r>
            <a:r>
              <a:rPr lang="zh-CN" altLang="en-US" dirty="0"/>
              <a:t>比你勤奋的人比你聪明</a:t>
            </a:r>
            <a:endParaRPr lang="en-US" altLang="zh-CN" dirty="0"/>
          </a:p>
        </p:txBody>
      </p:sp>
    </p:spTree>
    <p:extLst>
      <p:ext uri="{BB962C8B-B14F-4D97-AF65-F5344CB8AC3E}">
        <p14:creationId xmlns:p14="http://schemas.microsoft.com/office/powerpoint/2010/main" val="40639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How-</a:t>
            </a:r>
            <a:r>
              <a:rPr lang="zh-CN" altLang="en-US" sz="2400" dirty="0"/>
              <a:t>那应该如何学习虚幻</a:t>
            </a:r>
            <a:r>
              <a:rPr lang="en-US" altLang="zh-CN" sz="2400" dirty="0"/>
              <a:t>C++</a:t>
            </a:r>
            <a:r>
              <a:rPr lang="zh-CN" altLang="en-US" sz="2400" dirty="0"/>
              <a:t>呢</a:t>
            </a:r>
            <a:r>
              <a:rPr lang="en-US" altLang="zh-CN" sz="2400" dirty="0"/>
              <a:t>?</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a:xfrm>
            <a:off x="311700" y="771474"/>
            <a:ext cx="8520600" cy="4088119"/>
          </a:xfrm>
        </p:spPr>
        <p:txBody>
          <a:bodyPr/>
          <a:lstStyle/>
          <a:p>
            <a:r>
              <a:rPr lang="zh-CN" altLang="en-US" dirty="0"/>
              <a:t>学习从模仿开始！形成肌肉记忆，也知道了去哪里抄！</a:t>
            </a:r>
            <a:endParaRPr lang="en-US" altLang="zh-CN" dirty="0"/>
          </a:p>
          <a:p>
            <a:pPr marL="914400" lvl="2" indent="-342900">
              <a:spcBef>
                <a:spcPts val="0"/>
              </a:spcBef>
              <a:buSzPts val="1800"/>
              <a:buFont typeface="Raleway"/>
              <a:buChar char="●"/>
            </a:pPr>
            <a:r>
              <a:rPr lang="zh-CN" altLang="en-US" dirty="0"/>
              <a:t>模仿模板项目，比如</a:t>
            </a:r>
            <a:r>
              <a:rPr lang="en-US" altLang="zh-CN" dirty="0"/>
              <a:t>C++</a:t>
            </a:r>
            <a:r>
              <a:rPr lang="zh-CN" altLang="en-US" dirty="0"/>
              <a:t>标准第一人称项目</a:t>
            </a:r>
            <a:endParaRPr lang="en-US" altLang="zh-CN" dirty="0"/>
          </a:p>
          <a:p>
            <a:pPr marL="914400" lvl="2" indent="-342900">
              <a:spcBef>
                <a:spcPts val="0"/>
              </a:spcBef>
              <a:buSzPts val="1800"/>
              <a:buFont typeface="Raleway"/>
              <a:buChar char="●"/>
            </a:pPr>
            <a:r>
              <a:rPr lang="zh-CN" altLang="en-US" dirty="0"/>
              <a:t>模仿引擎源码，最权威也最借鉴，缺点是你首先要找得到，然后看得懂</a:t>
            </a:r>
            <a:endParaRPr lang="en-US" altLang="zh-CN" dirty="0"/>
          </a:p>
          <a:p>
            <a:pPr marL="914400" lvl="2" indent="-342900">
              <a:spcBef>
                <a:spcPts val="0"/>
              </a:spcBef>
              <a:buSzPts val="1800"/>
              <a:buFont typeface="Raleway"/>
              <a:buChar char="●"/>
            </a:pPr>
            <a:r>
              <a:rPr lang="zh-CN" altLang="en-US" dirty="0"/>
              <a:t>模仿社区项目，例如</a:t>
            </a:r>
            <a:r>
              <a:rPr lang="en-US" altLang="zh-CN" dirty="0"/>
              <a:t>ARPG</a:t>
            </a:r>
            <a:r>
              <a:rPr lang="zh-CN" altLang="en-US" dirty="0"/>
              <a:t>，或者搞到的其他人项目或插件，优点是接地气，缺点是水平参差不齐，一般写的比较杂乱，不要被带沟里，因此建议多讨论交流。</a:t>
            </a:r>
            <a:endParaRPr lang="en-US" altLang="zh-CN" dirty="0"/>
          </a:p>
          <a:p>
            <a:pPr marL="914400" lvl="2" indent="-342900">
              <a:spcBef>
                <a:spcPts val="0"/>
              </a:spcBef>
              <a:buSzPts val="1800"/>
              <a:buFont typeface="Raleway"/>
              <a:buChar char="●"/>
            </a:pPr>
            <a:r>
              <a:rPr lang="zh-CN" altLang="en-US" dirty="0"/>
              <a:t>多看一些教程文章和视频，知乎，</a:t>
            </a:r>
            <a:r>
              <a:rPr lang="en-US" altLang="zh-CN" dirty="0"/>
              <a:t>B</a:t>
            </a:r>
            <a:r>
              <a:rPr lang="zh-CN" altLang="en-US" dirty="0"/>
              <a:t>站，</a:t>
            </a:r>
            <a:r>
              <a:rPr lang="en-US" altLang="zh-CN" dirty="0"/>
              <a:t>YouTube</a:t>
            </a:r>
            <a:r>
              <a:rPr lang="zh-CN" altLang="en-US" dirty="0"/>
              <a:t>，能吸收很多知识营养，包括本期直播！</a:t>
            </a:r>
            <a:endParaRPr lang="en-US" altLang="zh-CN" dirty="0"/>
          </a:p>
          <a:p>
            <a:r>
              <a:rPr lang="zh-CN" altLang="en-US" dirty="0"/>
              <a:t>勇敢尝试动手改改</a:t>
            </a:r>
            <a:r>
              <a:rPr lang="zh-CN" altLang="en-US" sz="800" dirty="0"/>
              <a:t>（引擎玩坏了又不用你赔</a:t>
            </a:r>
            <a:r>
              <a:rPr lang="en-US" altLang="zh-CN" sz="800" dirty="0"/>
              <a:t>~</a:t>
            </a:r>
            <a:r>
              <a:rPr lang="zh-CN" altLang="en-US" sz="800" dirty="0"/>
              <a:t>）</a:t>
            </a:r>
            <a:endParaRPr lang="en-US" altLang="zh-CN" sz="800" dirty="0"/>
          </a:p>
          <a:p>
            <a:pPr marL="914400" lvl="2" indent="-342900">
              <a:spcBef>
                <a:spcPts val="0"/>
              </a:spcBef>
              <a:buSzPts val="1800"/>
              <a:buFont typeface="Raleway"/>
              <a:buChar char="●"/>
            </a:pPr>
            <a:r>
              <a:rPr lang="zh-CN" altLang="en-US" dirty="0"/>
              <a:t>着手微调一些地方观察变化</a:t>
            </a:r>
            <a:endParaRPr lang="en-US" altLang="zh-CN" dirty="0"/>
          </a:p>
          <a:p>
            <a:pPr marL="914400" lvl="2" indent="-342900">
              <a:spcBef>
                <a:spcPts val="0"/>
              </a:spcBef>
              <a:buSzPts val="1800"/>
              <a:buFont typeface="Raleway"/>
              <a:buChar char="●"/>
            </a:pPr>
            <a:r>
              <a:rPr lang="zh-CN" altLang="en-US" dirty="0"/>
              <a:t>遵循套路增加一些功能看能否做到</a:t>
            </a:r>
            <a:endParaRPr lang="en-US" altLang="zh-CN" dirty="0"/>
          </a:p>
          <a:p>
            <a:pPr marL="914400" lvl="2" indent="-342900">
              <a:spcBef>
                <a:spcPts val="0"/>
              </a:spcBef>
              <a:buSzPts val="1800"/>
              <a:buFont typeface="Raleway"/>
              <a:buChar char="●"/>
            </a:pPr>
            <a:r>
              <a:rPr lang="zh-CN" altLang="en-US" dirty="0"/>
              <a:t>翻翻找找</a:t>
            </a:r>
            <a:r>
              <a:rPr lang="en-US" altLang="zh-CN" dirty="0"/>
              <a:t>.h</a:t>
            </a:r>
            <a:r>
              <a:rPr lang="zh-CN" altLang="en-US" dirty="0"/>
              <a:t>或相关地方看看是否还有其他好用的接口</a:t>
            </a:r>
            <a:endParaRPr lang="en-US" altLang="zh-CN" dirty="0"/>
          </a:p>
          <a:p>
            <a:pPr marL="457200" lvl="1" indent="-342900">
              <a:spcBef>
                <a:spcPts val="0"/>
              </a:spcBef>
              <a:buSzPts val="1800"/>
              <a:buFont typeface="Raleway"/>
              <a:buChar char="●"/>
            </a:pPr>
            <a:r>
              <a:rPr lang="zh-CN" altLang="en-US" sz="1800" dirty="0"/>
              <a:t>总结规律</a:t>
            </a:r>
            <a:endParaRPr lang="en-US" altLang="zh-CN" sz="1800" dirty="0"/>
          </a:p>
          <a:p>
            <a:pPr marL="914400" lvl="2" indent="-342900">
              <a:spcBef>
                <a:spcPts val="0"/>
              </a:spcBef>
              <a:buSzPts val="1800"/>
              <a:buFont typeface="Raleway"/>
              <a:buChar char="●"/>
            </a:pPr>
            <a:r>
              <a:rPr lang="zh-CN" altLang="en-US" dirty="0"/>
              <a:t>总结你发现观察到的概念，规律，规范，注意事项</a:t>
            </a:r>
            <a:endParaRPr lang="en-US" altLang="zh-CN" dirty="0"/>
          </a:p>
          <a:p>
            <a:pPr marL="914400" lvl="2" indent="-342900">
              <a:spcBef>
                <a:spcPts val="0"/>
              </a:spcBef>
              <a:buSzPts val="1800"/>
              <a:buFont typeface="Raleway"/>
              <a:buChar char="●"/>
            </a:pPr>
            <a:r>
              <a:rPr lang="zh-CN" altLang="en-US" dirty="0"/>
              <a:t>用工具记录下来，鼓励社区分享贡献！</a:t>
            </a:r>
            <a:endParaRPr lang="en-US" altLang="zh-CN" dirty="0"/>
          </a:p>
          <a:p>
            <a:pPr marL="457200" lvl="1" indent="-342900">
              <a:spcBef>
                <a:spcPts val="0"/>
              </a:spcBef>
              <a:buSzPts val="1800"/>
              <a:buFont typeface="Raleway"/>
              <a:buChar char="●"/>
            </a:pPr>
            <a:r>
              <a:rPr lang="zh-CN" altLang="en-US" sz="1800" dirty="0"/>
              <a:t>然后你发现有人开始叫你大佬！</a:t>
            </a:r>
            <a:endParaRPr lang="en-US" altLang="zh-CN" sz="1800" dirty="0"/>
          </a:p>
          <a:p>
            <a:endParaRPr lang="en-US" altLang="zh-CN" sz="800" dirty="0"/>
          </a:p>
        </p:txBody>
      </p:sp>
    </p:spTree>
    <p:extLst>
      <p:ext uri="{BB962C8B-B14F-4D97-AF65-F5344CB8AC3E}">
        <p14:creationId xmlns:p14="http://schemas.microsoft.com/office/powerpoint/2010/main" val="177509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How-</a:t>
            </a:r>
            <a:r>
              <a:rPr lang="zh-CN" altLang="en-US" sz="2400" dirty="0"/>
              <a:t>那应该如何学习虚幻</a:t>
            </a:r>
            <a:r>
              <a:rPr lang="en-US" altLang="zh-CN" sz="2400" dirty="0"/>
              <a:t>C++</a:t>
            </a:r>
            <a:r>
              <a:rPr lang="zh-CN" altLang="en-US" sz="2400" dirty="0"/>
              <a:t>呢</a:t>
            </a:r>
            <a:r>
              <a:rPr lang="en-US" altLang="zh-CN" sz="2400" dirty="0"/>
              <a:t>?</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善于积累：</a:t>
            </a:r>
            <a:endParaRPr lang="en-US" altLang="zh-CN" dirty="0"/>
          </a:p>
          <a:p>
            <a:pPr marL="914400" lvl="2" indent="-342900">
              <a:spcBef>
                <a:spcPts val="0"/>
              </a:spcBef>
              <a:buSzPts val="1800"/>
              <a:buFont typeface="Raleway"/>
              <a:buChar char="●"/>
            </a:pPr>
            <a:r>
              <a:rPr lang="zh-CN" altLang="en-US" dirty="0"/>
              <a:t>可以弄个测试项目，用一个最小的场景测试你想理解的功能，这是你的车间！</a:t>
            </a:r>
            <a:endParaRPr lang="en-US" altLang="zh-CN" dirty="0"/>
          </a:p>
          <a:p>
            <a:pPr marL="914400" lvl="2" indent="-342900">
              <a:spcBef>
                <a:spcPts val="0"/>
              </a:spcBef>
              <a:buSzPts val="1800"/>
              <a:buFont typeface="Raleway"/>
              <a:buChar char="●"/>
            </a:pPr>
            <a:r>
              <a:rPr lang="zh-CN" altLang="en-US" dirty="0"/>
              <a:t>有用的代码功能块，可以用插件函数库封装起来，在项目之间复用，形成你的代码资产！</a:t>
            </a:r>
            <a:endParaRPr lang="en-US" altLang="zh-CN" dirty="0"/>
          </a:p>
          <a:p>
            <a:pPr marL="914400" lvl="2" indent="-342900">
              <a:spcBef>
                <a:spcPts val="0"/>
              </a:spcBef>
              <a:buSzPts val="1800"/>
              <a:buFont typeface="Raleway"/>
              <a:buChar char="●"/>
            </a:pPr>
            <a:r>
              <a:rPr lang="zh-CN" altLang="en-US" dirty="0"/>
              <a:t>对于概念，可以用思维导图来分析理解，理清关系和区别</a:t>
            </a:r>
            <a:endParaRPr lang="en-US" altLang="zh-CN" dirty="0"/>
          </a:p>
          <a:p>
            <a:pPr marL="914400" lvl="2" indent="-342900">
              <a:spcBef>
                <a:spcPts val="0"/>
              </a:spcBef>
              <a:buSzPts val="1800"/>
              <a:buFont typeface="Raleway"/>
              <a:buChar char="●"/>
            </a:pPr>
            <a:r>
              <a:rPr lang="zh-CN" altLang="en-US" dirty="0"/>
              <a:t>尝试自己画流程图，能用图表示出来才说明自己理解透彻</a:t>
            </a:r>
            <a:endParaRPr lang="en-US" dirty="0"/>
          </a:p>
          <a:p>
            <a:r>
              <a:rPr lang="zh-CN" altLang="en-US" dirty="0"/>
              <a:t>玩具项目实践</a:t>
            </a:r>
            <a:endParaRPr lang="en-US" altLang="zh-CN" dirty="0"/>
          </a:p>
          <a:p>
            <a:pPr marL="914400" lvl="2" indent="-342900">
              <a:spcBef>
                <a:spcPts val="0"/>
              </a:spcBef>
              <a:buSzPts val="1800"/>
              <a:buFont typeface="Raleway"/>
              <a:buChar char="●"/>
            </a:pPr>
            <a:r>
              <a:rPr lang="zh-CN" altLang="en-US" dirty="0"/>
              <a:t>大大有助于自己思考项目架构，因为人在做自己想做的项目时都超兴奋的！</a:t>
            </a:r>
            <a:endParaRPr lang="en-US" altLang="zh-CN" dirty="0"/>
          </a:p>
          <a:p>
            <a:pPr marL="914400" lvl="2" indent="-342900">
              <a:spcBef>
                <a:spcPts val="0"/>
              </a:spcBef>
              <a:buSzPts val="1800"/>
              <a:buFont typeface="Raleway"/>
              <a:buChar char="●"/>
            </a:pPr>
            <a:r>
              <a:rPr lang="zh-CN" altLang="en-US" dirty="0"/>
              <a:t>用项目级的实践来考验自己的掌握能力，只有把手弄脏才能明白很多学习阶段没发现的问题。</a:t>
            </a:r>
            <a:endParaRPr lang="en-US" altLang="zh-CN" dirty="0"/>
          </a:p>
          <a:p>
            <a:pPr marL="914400" lvl="2" indent="-342900">
              <a:spcBef>
                <a:spcPts val="0"/>
              </a:spcBef>
              <a:buSzPts val="1800"/>
              <a:buFont typeface="Raleway"/>
              <a:buChar char="●"/>
            </a:pPr>
            <a:r>
              <a:rPr lang="zh-CN" altLang="en-US" dirty="0"/>
              <a:t>万一成了呢？</a:t>
            </a:r>
            <a:endParaRPr lang="en-US" altLang="zh-CN" dirty="0"/>
          </a:p>
          <a:p>
            <a:endParaRPr lang="en-US" altLang="zh-CN" dirty="0"/>
          </a:p>
          <a:p>
            <a:pPr marL="114300" indent="0">
              <a:buNone/>
            </a:pPr>
            <a:r>
              <a:rPr lang="zh-CN" altLang="en-US" dirty="0">
                <a:latin typeface="微软雅黑" panose="020B0503020204020204" pitchFamily="34" charset="-122"/>
                <a:ea typeface="微软雅黑" panose="020B0503020204020204" pitchFamily="34" charset="-122"/>
              </a:rPr>
              <a:t>这辈子我是没法精通</a:t>
            </a:r>
            <a:r>
              <a:rPr lang="en-US" altLang="zh-CN" dirty="0">
                <a:latin typeface="微软雅黑" panose="020B0503020204020204" pitchFamily="34" charset="-122"/>
                <a:ea typeface="微软雅黑" panose="020B0503020204020204" pitchFamily="34" charset="-122"/>
              </a:rPr>
              <a:t>UE4</a:t>
            </a:r>
            <a:r>
              <a:rPr lang="zh-CN" altLang="en-US" dirty="0">
                <a:latin typeface="微软雅黑" panose="020B0503020204020204" pitchFamily="34" charset="-122"/>
                <a:ea typeface="微软雅黑" panose="020B0503020204020204" pitchFamily="34" charset="-122"/>
              </a:rPr>
              <a:t>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但是学一分有一分的喜悦！</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126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新手村</a:t>
            </a:r>
            <a:r>
              <a:rPr lang="en-US" altLang="zh-CN" sz="2400" dirty="0"/>
              <a:t>-</a:t>
            </a:r>
            <a:r>
              <a:rPr lang="zh-CN" altLang="en-US" sz="2400" dirty="0"/>
              <a:t>学习引擎</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学习引擎的编辑器使用</a:t>
            </a:r>
            <a:endParaRPr lang="en-US" altLang="zh-CN" dirty="0"/>
          </a:p>
          <a:p>
            <a:r>
              <a:rPr lang="zh-CN" altLang="en-US" dirty="0"/>
              <a:t>学习蓝图</a:t>
            </a:r>
            <a:endParaRPr lang="en-US" altLang="zh-CN" dirty="0"/>
          </a:p>
          <a:p>
            <a:r>
              <a:rPr lang="zh-CN" altLang="en-US" dirty="0"/>
              <a:t>学习引擎的各个功能模块：动画，</a:t>
            </a:r>
            <a:r>
              <a:rPr lang="en-US" altLang="zh-CN" dirty="0"/>
              <a:t>AI</a:t>
            </a:r>
            <a:r>
              <a:rPr lang="zh-CN" altLang="en-US" dirty="0"/>
              <a:t>，材质，</a:t>
            </a:r>
            <a:r>
              <a:rPr lang="en-US" altLang="zh-CN" dirty="0"/>
              <a:t>UMG</a:t>
            </a:r>
            <a:r>
              <a:rPr lang="zh-CN" altLang="en-US" dirty="0"/>
              <a:t>，网络，粒子</a:t>
            </a:r>
            <a:r>
              <a:rPr lang="en-US" altLang="zh-CN" dirty="0"/>
              <a:t>…</a:t>
            </a:r>
          </a:p>
          <a:p>
            <a:r>
              <a:rPr lang="zh-CN" altLang="en-US" dirty="0"/>
              <a:t>学会下载配置使用插件</a:t>
            </a:r>
            <a:endParaRPr lang="en-US" altLang="zh-CN" dirty="0"/>
          </a:p>
          <a:p>
            <a:endParaRPr lang="en-US" altLang="zh-CN" dirty="0"/>
          </a:p>
          <a:p>
            <a:endParaRPr lang="en-US" altLang="zh-CN" dirty="0"/>
          </a:p>
          <a:p>
            <a:pPr marL="114300" indent="0">
              <a:buNone/>
            </a:pPr>
            <a:r>
              <a:rPr lang="zh-CN" altLang="en-US" dirty="0"/>
              <a:t>能力标志：</a:t>
            </a:r>
            <a:r>
              <a:rPr lang="zh-CN" altLang="en-US" dirty="0">
                <a:solidFill>
                  <a:srgbClr val="FF0000"/>
                </a:solidFill>
              </a:rPr>
              <a:t>可以做个小独立游戏</a:t>
            </a:r>
            <a:endParaRPr lang="en-US" dirty="0">
              <a:solidFill>
                <a:srgbClr val="FF0000"/>
              </a:solidFill>
            </a:endParaRPr>
          </a:p>
        </p:txBody>
      </p:sp>
    </p:spTree>
    <p:extLst>
      <p:ext uri="{BB962C8B-B14F-4D97-AF65-F5344CB8AC3E}">
        <p14:creationId xmlns:p14="http://schemas.microsoft.com/office/powerpoint/2010/main" val="41142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en-US" altLang="zh-CN" sz="2400" dirty="0"/>
              <a:t>How-</a:t>
            </a:r>
            <a:r>
              <a:rPr lang="zh-CN" altLang="en-US" sz="2400" dirty="0"/>
              <a:t>那应该如何学习虚幻</a:t>
            </a:r>
            <a:r>
              <a:rPr lang="en-US" altLang="zh-CN" sz="2400" dirty="0"/>
              <a:t>C++</a:t>
            </a:r>
            <a:r>
              <a:rPr lang="zh-CN" altLang="en-US" sz="2400" dirty="0"/>
              <a:t>呢</a:t>
            </a:r>
            <a:r>
              <a:rPr lang="en-US" altLang="zh-CN" sz="2400" dirty="0"/>
              <a:t>?</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marL="114300" indent="0">
              <a:buNone/>
            </a:pPr>
            <a:r>
              <a:rPr lang="zh-CN" altLang="en-US" dirty="0">
                <a:latin typeface="微软雅黑" panose="020B0503020204020204" pitchFamily="34" charset="-122"/>
                <a:ea typeface="微软雅黑" panose="020B0503020204020204" pitchFamily="34" charset="-122"/>
              </a:rPr>
              <a:t>个人常用工具：</a:t>
            </a:r>
            <a:endParaRPr lang="en-US" altLang="zh-CN" dirty="0">
              <a:latin typeface="微软雅黑" panose="020B0503020204020204" pitchFamily="34" charset="-122"/>
              <a:ea typeface="微软雅黑" panose="020B0503020204020204" pitchFamily="34" charset="-122"/>
            </a:endParaRPr>
          </a:p>
          <a:p>
            <a:pPr marL="914400" lvl="2" indent="-342900">
              <a:spcBef>
                <a:spcPts val="0"/>
              </a:spcBef>
              <a:buSzPts val="1800"/>
              <a:buFont typeface="Raleway"/>
              <a:buChar char="●"/>
            </a:pPr>
            <a:r>
              <a:rPr lang="en-US" altLang="zh-CN" dirty="0"/>
              <a:t>VS+VA</a:t>
            </a:r>
            <a:r>
              <a:rPr lang="zh-CN" altLang="en-US" dirty="0"/>
              <a:t>：打开</a:t>
            </a:r>
            <a:r>
              <a:rPr lang="en-US" altLang="zh-CN" dirty="0"/>
              <a:t>VS</a:t>
            </a:r>
            <a:r>
              <a:rPr lang="zh-CN" altLang="en-US" dirty="0"/>
              <a:t>我就心情愉悦</a:t>
            </a:r>
            <a:r>
              <a:rPr lang="en-US" altLang="zh-CN" dirty="0"/>
              <a:t>~</a:t>
            </a:r>
          </a:p>
          <a:p>
            <a:pPr marL="914400" lvl="2" indent="-342900">
              <a:spcBef>
                <a:spcPts val="0"/>
              </a:spcBef>
              <a:buSzPts val="1800"/>
              <a:buFont typeface="Raleway"/>
              <a:buChar char="●"/>
            </a:pPr>
            <a:r>
              <a:rPr lang="zh-CN" altLang="en-US" dirty="0"/>
              <a:t>思维导图：整理概念和流程，记录分析进度等</a:t>
            </a:r>
            <a:endParaRPr lang="en-US" altLang="zh-CN" dirty="0"/>
          </a:p>
          <a:p>
            <a:pPr marL="914400" lvl="2" indent="-342900">
              <a:spcBef>
                <a:spcPts val="0"/>
              </a:spcBef>
              <a:buSzPts val="1800"/>
              <a:buFont typeface="Raleway"/>
              <a:buChar char="●"/>
            </a:pPr>
            <a:r>
              <a:rPr lang="en-US" altLang="zh-CN" dirty="0" err="1"/>
              <a:t>Processon</a:t>
            </a:r>
            <a:r>
              <a:rPr lang="zh-CN" altLang="en-US" dirty="0"/>
              <a:t>：画流程图</a:t>
            </a:r>
            <a:endParaRPr lang="en-US" altLang="zh-CN" dirty="0"/>
          </a:p>
          <a:p>
            <a:pPr marL="914400" lvl="2" indent="-342900">
              <a:spcBef>
                <a:spcPts val="0"/>
              </a:spcBef>
              <a:buSzPts val="1800"/>
              <a:buFont typeface="Raleway"/>
              <a:buChar char="●"/>
            </a:pPr>
            <a:r>
              <a:rPr lang="zh-CN" altLang="en-US" dirty="0"/>
              <a:t>笔记应用：记录一些搜集到的笔记文章和注意事项</a:t>
            </a:r>
            <a:endParaRPr lang="en-US" altLang="zh-CN" dirty="0"/>
          </a:p>
          <a:p>
            <a:pPr marL="914400" lvl="2" indent="-342900">
              <a:spcBef>
                <a:spcPts val="0"/>
              </a:spcBef>
              <a:buSzPts val="1800"/>
              <a:buFont typeface="Raleway"/>
              <a:buChar char="●"/>
            </a:pPr>
            <a:r>
              <a:rPr lang="en-US" altLang="zh-CN" dirty="0"/>
              <a:t>RSS</a:t>
            </a:r>
            <a:r>
              <a:rPr lang="zh-CN" altLang="en-US" dirty="0"/>
              <a:t>订阅：订阅一些国外</a:t>
            </a:r>
            <a:r>
              <a:rPr lang="en-US" altLang="zh-CN" dirty="0"/>
              <a:t>blog</a:t>
            </a:r>
            <a:r>
              <a:rPr lang="zh-CN" altLang="en-US" dirty="0"/>
              <a:t>文章</a:t>
            </a:r>
            <a:endParaRPr lang="en-US" altLang="zh-CN" dirty="0"/>
          </a:p>
          <a:p>
            <a:pPr marL="914400" lvl="2" indent="-342900">
              <a:spcBef>
                <a:spcPts val="0"/>
              </a:spcBef>
              <a:buSzPts val="1800"/>
              <a:buFont typeface="Raleway"/>
              <a:buChar char="●"/>
            </a:pPr>
            <a:r>
              <a:rPr lang="zh-CN" altLang="en-US" dirty="0"/>
              <a:t>音乐：写代码就像在战斗！</a:t>
            </a:r>
            <a:endParaRPr lang="en-US" altLang="zh-CN" dirty="0"/>
          </a:p>
          <a:p>
            <a:pPr marL="114300" lvl="2" indent="0">
              <a:spcBef>
                <a:spcPts val="0"/>
              </a:spcBef>
              <a:buSzPts val="1800"/>
              <a:buNone/>
            </a:pPr>
            <a:endParaRPr lang="en-US" altLang="zh-CN" sz="1800" dirty="0">
              <a:latin typeface="微软雅黑" panose="020B0503020204020204" pitchFamily="34" charset="-122"/>
              <a:ea typeface="微软雅黑" panose="020B0503020204020204" pitchFamily="34" charset="-122"/>
            </a:endParaRPr>
          </a:p>
          <a:p>
            <a:pPr marL="114300" lvl="2" indent="0">
              <a:spcBef>
                <a:spcPts val="0"/>
              </a:spcBef>
              <a:buSzPts val="1800"/>
              <a:buNone/>
            </a:pPr>
            <a:r>
              <a:rPr lang="zh-CN" altLang="en-US" sz="1800" dirty="0">
                <a:latin typeface="微软雅黑" panose="020B0503020204020204" pitchFamily="34" charset="-122"/>
                <a:ea typeface="微软雅黑" panose="020B0503020204020204" pitchFamily="34" charset="-122"/>
              </a:rPr>
              <a:t>个人常逛资源：</a:t>
            </a:r>
            <a:endParaRPr lang="en-US" altLang="zh-CN" sz="1800" dirty="0">
              <a:latin typeface="微软雅黑" panose="020B0503020204020204" pitchFamily="34" charset="-122"/>
              <a:ea typeface="微软雅黑" panose="020B0503020204020204" pitchFamily="34" charset="-122"/>
            </a:endParaRPr>
          </a:p>
          <a:p>
            <a:pPr marL="914400" lvl="2" indent="-342900">
              <a:spcBef>
                <a:spcPts val="0"/>
              </a:spcBef>
              <a:buSzPts val="1800"/>
              <a:buFont typeface="Raleway"/>
              <a:buChar char="●"/>
            </a:pPr>
            <a:r>
              <a:rPr lang="en-US" altLang="zh-CN" dirty="0"/>
              <a:t>UE4</a:t>
            </a:r>
            <a:r>
              <a:rPr lang="zh-CN" altLang="en-US" dirty="0"/>
              <a:t>官方</a:t>
            </a:r>
            <a:r>
              <a:rPr lang="en-US" altLang="zh-CN" dirty="0"/>
              <a:t>YouTube</a:t>
            </a:r>
            <a:r>
              <a:rPr lang="zh-CN" altLang="en-US" dirty="0"/>
              <a:t>：</a:t>
            </a:r>
            <a:r>
              <a:rPr lang="en-US" dirty="0">
                <a:hlinkClick r:id="rId2"/>
              </a:rPr>
              <a:t>https://www.youtube.com/user/UnrealDevelopmentKit/videos</a:t>
            </a:r>
            <a:endParaRPr lang="en-US" altLang="zh-CN" dirty="0"/>
          </a:p>
          <a:p>
            <a:pPr marL="914400" lvl="2" indent="-342900">
              <a:spcBef>
                <a:spcPts val="0"/>
              </a:spcBef>
              <a:buSzPts val="1800"/>
              <a:buFont typeface="Raleway"/>
              <a:buChar char="●"/>
            </a:pPr>
            <a:r>
              <a:rPr lang="zh-CN" altLang="en-US" dirty="0"/>
              <a:t>知乎：</a:t>
            </a:r>
            <a:r>
              <a:rPr lang="en-US" dirty="0">
                <a:hlinkClick r:id="rId3"/>
              </a:rPr>
              <a:t>https://www.zhihu.com/org/xu-huan-yin-qing-24</a:t>
            </a:r>
            <a:r>
              <a:rPr lang="zh-CN" altLang="en-US" dirty="0"/>
              <a:t>，技术文章</a:t>
            </a:r>
            <a:endParaRPr lang="en-US" altLang="zh-CN" dirty="0"/>
          </a:p>
          <a:p>
            <a:pPr marL="914400" lvl="2" indent="-342900">
              <a:spcBef>
                <a:spcPts val="0"/>
              </a:spcBef>
              <a:buSzPts val="1800"/>
              <a:buFont typeface="Raleway"/>
              <a:buChar char="●"/>
            </a:pPr>
            <a:r>
              <a:rPr lang="en-US" altLang="zh-CN" dirty="0"/>
              <a:t>B</a:t>
            </a:r>
            <a:r>
              <a:rPr lang="zh-CN" altLang="en-US" dirty="0"/>
              <a:t>站：</a:t>
            </a:r>
            <a:r>
              <a:rPr lang="en-US" dirty="0">
                <a:hlinkClick r:id="rId4"/>
              </a:rPr>
              <a:t>https://space.bilibili.com/138827797</a:t>
            </a:r>
            <a:r>
              <a:rPr lang="zh-CN" altLang="en-US" dirty="0"/>
              <a:t>，技术视频</a:t>
            </a:r>
            <a:endParaRPr lang="en-US" altLang="zh-CN" dirty="0"/>
          </a:p>
          <a:p>
            <a:pPr marL="114300" lvl="2" indent="0">
              <a:spcBef>
                <a:spcPts val="0"/>
              </a:spcBef>
              <a:buSzPts val="1800"/>
              <a:buNone/>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805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311700" y="1279996"/>
            <a:ext cx="8520600" cy="841800"/>
          </a:xfrm>
          <a:prstGeom prst="rect">
            <a:avLst/>
          </a:prstGeom>
        </p:spPr>
        <p:txBody>
          <a:bodyPr spcFirstLastPara="1" wrap="square" lIns="91425" tIns="91425" rIns="91425" bIns="91425" anchor="ctr" anchorCtr="0">
            <a:noAutofit/>
          </a:bodyPr>
          <a:lstStyle/>
          <a:p>
            <a:pPr lvl="0"/>
            <a:r>
              <a:rPr lang="zh-CN" altLang="en-US" b="1" dirty="0">
                <a:latin typeface="Roboto"/>
                <a:ea typeface="Roboto"/>
                <a:cs typeface="Roboto"/>
                <a:sym typeface="Roboto"/>
              </a:rPr>
              <a:t>虚幻</a:t>
            </a:r>
            <a:r>
              <a:rPr lang="en-US" altLang="zh-CN" b="1" dirty="0">
                <a:latin typeface="Roboto"/>
                <a:ea typeface="Roboto"/>
                <a:cs typeface="Roboto"/>
                <a:sym typeface="Roboto"/>
              </a:rPr>
              <a:t>C++</a:t>
            </a:r>
            <a:r>
              <a:rPr lang="zh-CN" altLang="en-US" b="1" dirty="0">
                <a:latin typeface="Roboto"/>
                <a:ea typeface="Roboto"/>
                <a:cs typeface="Roboto"/>
                <a:sym typeface="Roboto"/>
              </a:rPr>
              <a:t>推荐项目实践</a:t>
            </a:r>
            <a:endParaRPr b="1" dirty="0">
              <a:latin typeface="Roboto"/>
              <a:ea typeface="Roboto"/>
              <a:cs typeface="Roboto"/>
              <a:sym typeface="Roboto"/>
            </a:endParaRPr>
          </a:p>
        </p:txBody>
      </p:sp>
      <p:sp>
        <p:nvSpPr>
          <p:cNvPr id="3" name="Subtitle 2">
            <a:extLst>
              <a:ext uri="{FF2B5EF4-FFF2-40B4-BE49-F238E27FC236}">
                <a16:creationId xmlns:a16="http://schemas.microsoft.com/office/drawing/2014/main" id="{E4E8A247-90D8-4529-9AA9-232AE5C9677E}"/>
              </a:ext>
            </a:extLst>
          </p:cNvPr>
          <p:cNvSpPr>
            <a:spLocks noGrp="1"/>
          </p:cNvSpPr>
          <p:nvPr>
            <p:ph type="subTitle" idx="1"/>
          </p:nvPr>
        </p:nvSpPr>
        <p:spPr>
          <a:xfrm>
            <a:off x="311700" y="2229105"/>
            <a:ext cx="8520600" cy="792600"/>
          </a:xfrm>
        </p:spPr>
        <p:txBody>
          <a:bodyPr/>
          <a:lstStyle/>
          <a:p>
            <a:r>
              <a:rPr lang="zh-CN" altLang="en-US" dirty="0"/>
              <a:t>要嘛看不起锤子 </a:t>
            </a:r>
            <a:r>
              <a:rPr lang="en-US" altLang="zh-CN" dirty="0"/>
              <a:t>Vs </a:t>
            </a:r>
            <a:r>
              <a:rPr lang="zh-CN" altLang="en-US" dirty="0"/>
              <a:t>拿起锤子啥都想砸</a:t>
            </a:r>
            <a:endParaRPr lang="en-US" dirty="0"/>
          </a:p>
        </p:txBody>
      </p:sp>
    </p:spTree>
    <p:extLst>
      <p:ext uri="{BB962C8B-B14F-4D97-AF65-F5344CB8AC3E}">
        <p14:creationId xmlns:p14="http://schemas.microsoft.com/office/powerpoint/2010/main" val="380153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应该有怎么样的思想觉悟？</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a:xfrm>
            <a:off x="311700" y="771475"/>
            <a:ext cx="8520600" cy="4051248"/>
          </a:xfrm>
        </p:spPr>
        <p:txBody>
          <a:bodyPr/>
          <a:lstStyle/>
          <a:p>
            <a:r>
              <a:rPr lang="zh-CN" altLang="en-US" dirty="0">
                <a:latin typeface="微软雅黑" panose="020B0503020204020204" pitchFamily="34" charset="-122"/>
                <a:ea typeface="微软雅黑" panose="020B0503020204020204" pitchFamily="34" charset="-122"/>
              </a:rPr>
              <a:t>有个流派看不起蓝图，代码原教旨主义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有个群体畏惧厌恶</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，比前浪还早到沙滩上</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真正厉害的人应该是：我全都要！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它们都是我可以利用的工具之一，工具就自然有擅长和薄弱，扬长避短用不好是我的问题，不是工具的锅。</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空谈用好没有用，真正的用好是建立在真正理解的基础上，所以得学习！</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归根到底是为了项目的高效，开发，迭代，维护</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所以有些东西你其实不用学，反正你也学不完</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但未雨绸缪还是得多学，为了未来项目的高效</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所以选择方向很重要，项目资源有限，个人精力也有限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如何在有限的精力高效的学习，需要有清晰的学习路径和方法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所以我做了这期直播</a:t>
            </a:r>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324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合适的比例配方是什么？</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我见过</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蓝图的游戏项目和企业建筑项目</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我也见过</a:t>
            </a:r>
            <a:r>
              <a:rPr lang="en-US" altLang="zh-CN" dirty="0">
                <a:latin typeface="微软雅黑" panose="020B0503020204020204" pitchFamily="34" charset="-122"/>
                <a:ea typeface="微软雅黑" panose="020B0503020204020204" pitchFamily="34" charset="-122"/>
              </a:rPr>
              <a:t>100%C++</a:t>
            </a:r>
            <a:r>
              <a:rPr lang="zh-CN" altLang="en-US" dirty="0">
                <a:latin typeface="微软雅黑" panose="020B0503020204020204" pitchFamily="34" charset="-122"/>
                <a:ea typeface="微软雅黑" panose="020B0503020204020204" pitchFamily="34" charset="-122"/>
              </a:rPr>
              <a:t>的游戏项目</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他们有些是因为不会，有些是因为不屑，但他们都失去了一些东西</a:t>
            </a:r>
            <a:r>
              <a:rPr lang="en-US" altLang="zh-CN" dirty="0">
                <a:latin typeface="微软雅黑" panose="020B0503020204020204" pitchFamily="34" charset="-122"/>
                <a:ea typeface="微软雅黑" panose="020B0503020204020204" pitchFamily="34" charset="-122"/>
              </a:rPr>
              <a:t>……</a:t>
            </a:r>
          </a:p>
          <a:p>
            <a:pPr marL="114300" indent="0">
              <a:buNone/>
            </a:pP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根据</a:t>
            </a:r>
            <a:r>
              <a:rPr lang="en-US" altLang="zh-CN" dirty="0">
                <a:latin typeface="微软雅黑" panose="020B0503020204020204" pitchFamily="34" charset="-122"/>
                <a:ea typeface="微软雅黑" panose="020B0503020204020204" pitchFamily="34" charset="-122"/>
              </a:rPr>
              <a:t>80/20</a:t>
            </a:r>
            <a:r>
              <a:rPr lang="zh-CN" altLang="en-US" dirty="0">
                <a:latin typeface="微软雅黑" panose="020B0503020204020204" pitchFamily="34" charset="-122"/>
                <a:ea typeface="微软雅黑" panose="020B0503020204020204" pitchFamily="34" charset="-122"/>
              </a:rPr>
              <a:t>原则，差不多</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核心用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rPr>
              <a:t>表层蓝图</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但也根据项目类型和个人技能掌握情况而定</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大概规则：</a:t>
            </a:r>
            <a:endParaRPr lang="en-US" altLang="zh-CN" dirty="0">
              <a:latin typeface="微软雅黑" panose="020B0503020204020204" pitchFamily="34" charset="-122"/>
              <a:ea typeface="微软雅黑" panose="020B0503020204020204" pitchFamily="34" charset="-122"/>
            </a:endParaRPr>
          </a:p>
          <a:p>
            <a:pPr marL="914400" lvl="2" indent="-342900">
              <a:spcBef>
                <a:spcPts val="0"/>
              </a:spcBef>
              <a:buSzPts val="1800"/>
              <a:buFont typeface="Raleway"/>
              <a:buChar char="●"/>
            </a:pPr>
            <a:r>
              <a:rPr lang="zh-CN" altLang="en-US" dirty="0"/>
              <a:t>偏向引擎底层，偏向性能热点，偏向稳定的，采用</a:t>
            </a:r>
            <a:r>
              <a:rPr lang="en-US" altLang="zh-CN" dirty="0"/>
              <a:t>C++</a:t>
            </a:r>
          </a:p>
          <a:p>
            <a:pPr marL="914400" lvl="2" indent="-342900">
              <a:spcBef>
                <a:spcPts val="0"/>
              </a:spcBef>
              <a:buSzPts val="1800"/>
              <a:buFont typeface="Raleway"/>
              <a:buChar char="●"/>
            </a:pPr>
            <a:r>
              <a:rPr lang="zh-CN" altLang="en-US" dirty="0"/>
              <a:t>偏向表现层，偏向经常操作的，偏向多变的，采用蓝图</a:t>
            </a:r>
            <a:endParaRPr lang="en-US" dirty="0"/>
          </a:p>
        </p:txBody>
      </p:sp>
    </p:spTree>
    <p:extLst>
      <p:ext uri="{BB962C8B-B14F-4D97-AF65-F5344CB8AC3E}">
        <p14:creationId xmlns:p14="http://schemas.microsoft.com/office/powerpoint/2010/main" val="256540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好用的套路</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marL="457200" lvl="1" indent="-342900">
              <a:spcBef>
                <a:spcPts val="0"/>
              </a:spcBef>
              <a:buSzPts val="1800"/>
              <a:buFont typeface="Raleway"/>
              <a:buChar char="●"/>
            </a:pPr>
            <a:r>
              <a:rPr lang="zh-CN" altLang="en-US" dirty="0"/>
              <a:t>用插件来在项目间共享代码，动手编码前多想想</a:t>
            </a:r>
            <a:endParaRPr lang="en-US" altLang="zh-CN" dirty="0"/>
          </a:p>
          <a:p>
            <a:pPr marL="457200" lvl="1" indent="-342900">
              <a:spcBef>
                <a:spcPts val="0"/>
              </a:spcBef>
              <a:buSzPts val="1800"/>
              <a:buFont typeface="Raleway"/>
              <a:buChar char="●"/>
            </a:pPr>
            <a:r>
              <a:rPr lang="zh-CN" altLang="en-US" dirty="0"/>
              <a:t>变量类型尽量的偏向抽象基类，比如</a:t>
            </a:r>
            <a:r>
              <a:rPr lang="en-US" dirty="0" err="1"/>
              <a:t>UStaticMeshComponent</a:t>
            </a:r>
            <a:r>
              <a:rPr lang="zh-CN" altLang="en-US" dirty="0"/>
              <a:t>和</a:t>
            </a:r>
            <a:r>
              <a:rPr lang="en-US" dirty="0" err="1"/>
              <a:t>UPrimitiveComponent</a:t>
            </a:r>
            <a:endParaRPr lang="en-US" dirty="0"/>
          </a:p>
          <a:p>
            <a:pPr marL="457200" lvl="1" indent="-342900">
              <a:spcBef>
                <a:spcPts val="0"/>
              </a:spcBef>
              <a:buSzPts val="1800"/>
              <a:buFont typeface="Raleway"/>
              <a:buChar char="●"/>
            </a:pPr>
            <a:r>
              <a:rPr lang="en-US" dirty="0"/>
              <a:t>Include</a:t>
            </a:r>
            <a:r>
              <a:rPr lang="zh-CN" altLang="en-US" dirty="0"/>
              <a:t>尽量</a:t>
            </a:r>
            <a:r>
              <a:rPr lang="en-US" altLang="zh-CN" dirty="0"/>
              <a:t>IWYU</a:t>
            </a:r>
            <a:r>
              <a:rPr lang="zh-CN" altLang="en-US" dirty="0"/>
              <a:t>，</a:t>
            </a:r>
            <a:r>
              <a:rPr lang="en-US" altLang="zh-CN" dirty="0"/>
              <a:t>include what you use</a:t>
            </a:r>
            <a:r>
              <a:rPr lang="zh-CN" altLang="en-US" dirty="0"/>
              <a:t>，加快编译速度</a:t>
            </a:r>
            <a:endParaRPr lang="en-US" altLang="zh-CN" dirty="0"/>
          </a:p>
          <a:p>
            <a:pPr marL="457200" lvl="1" indent="-342900">
              <a:spcBef>
                <a:spcPts val="0"/>
              </a:spcBef>
              <a:buSzPts val="1800"/>
              <a:buFont typeface="Raleway"/>
              <a:buChar char="●"/>
            </a:pPr>
            <a:r>
              <a:rPr lang="zh-CN" altLang="en-US" dirty="0"/>
              <a:t>善用</a:t>
            </a:r>
            <a:r>
              <a:rPr lang="en-US" altLang="zh-CN" dirty="0"/>
              <a:t>C++</a:t>
            </a:r>
            <a:r>
              <a:rPr lang="zh-CN" altLang="en-US" dirty="0"/>
              <a:t>前置声明，减少</a:t>
            </a:r>
            <a:r>
              <a:rPr lang="en-US" altLang="zh-CN" dirty="0"/>
              <a:t>include</a:t>
            </a:r>
            <a:r>
              <a:rPr lang="zh-CN" altLang="en-US" dirty="0"/>
              <a:t>依赖，加快编译</a:t>
            </a:r>
            <a:endParaRPr lang="en-US" altLang="zh-CN" dirty="0"/>
          </a:p>
          <a:p>
            <a:pPr marL="457200" lvl="1" indent="-342900">
              <a:spcBef>
                <a:spcPts val="0"/>
              </a:spcBef>
              <a:buSzPts val="1800"/>
              <a:buFont typeface="Raleway"/>
              <a:buChar char="●"/>
            </a:pPr>
            <a:r>
              <a:rPr lang="zh-CN" altLang="en-US" dirty="0"/>
              <a:t>蓝图函数库是个很有用的宝库</a:t>
            </a:r>
            <a:endParaRPr lang="en-US" altLang="zh-CN" dirty="0"/>
          </a:p>
          <a:p>
            <a:pPr marL="457200" lvl="1" indent="-342900">
              <a:spcBef>
                <a:spcPts val="0"/>
              </a:spcBef>
              <a:buSzPts val="1800"/>
              <a:buFont typeface="Raleway"/>
              <a:buChar char="●"/>
            </a:pPr>
            <a:r>
              <a:rPr lang="en-US" altLang="zh-CN" dirty="0"/>
              <a:t>C++</a:t>
            </a:r>
            <a:r>
              <a:rPr lang="zh-CN" altLang="en-US" dirty="0"/>
              <a:t>代码里不要写数据配置！尝试数据驱动！</a:t>
            </a:r>
            <a:r>
              <a:rPr lang="en-US" altLang="zh-CN" dirty="0"/>
              <a:t>C++-&gt;BP-&gt;</a:t>
            </a:r>
            <a:r>
              <a:rPr lang="en-US" altLang="zh-CN" dirty="0" err="1"/>
              <a:t>DataTable</a:t>
            </a:r>
            <a:endParaRPr lang="en-US" altLang="zh-CN" dirty="0"/>
          </a:p>
          <a:p>
            <a:pPr marL="457200" lvl="1" indent="-342900">
              <a:spcBef>
                <a:spcPts val="0"/>
              </a:spcBef>
              <a:buSzPts val="1800"/>
              <a:buFont typeface="Raleway"/>
              <a:buChar char="●"/>
            </a:pPr>
            <a:r>
              <a:rPr lang="zh-CN" altLang="en-US" dirty="0"/>
              <a:t>蓝图也是要做好设计模式功能划分的，才能更好的协作</a:t>
            </a:r>
            <a:endParaRPr lang="en-US" altLang="zh-CN" dirty="0"/>
          </a:p>
          <a:p>
            <a:pPr marL="457200" lvl="1" indent="-342900">
              <a:spcBef>
                <a:spcPts val="0"/>
              </a:spcBef>
              <a:buSzPts val="1800"/>
              <a:buFont typeface="Raleway"/>
              <a:buChar char="●"/>
            </a:pPr>
            <a:r>
              <a:rPr lang="zh-CN" altLang="en-US" dirty="0"/>
              <a:t>再说一次，项目一开始就</a:t>
            </a:r>
            <a:r>
              <a:rPr lang="en-US" altLang="zh-CN" dirty="0"/>
              <a:t>C++</a:t>
            </a:r>
            <a:r>
              <a:rPr lang="zh-CN" altLang="en-US" dirty="0"/>
              <a:t>定义基类</a:t>
            </a:r>
            <a:r>
              <a:rPr lang="en-US" altLang="zh-CN" dirty="0"/>
              <a:t>+</a:t>
            </a:r>
            <a:r>
              <a:rPr lang="zh-CN" altLang="en-US" dirty="0"/>
              <a:t>蓝图继承，后面肯定会发现这很有先见之明！</a:t>
            </a:r>
            <a:endParaRPr lang="en-US" altLang="zh-CN" dirty="0"/>
          </a:p>
          <a:p>
            <a:pPr marL="457200" lvl="1" indent="-342900">
              <a:spcBef>
                <a:spcPts val="0"/>
              </a:spcBef>
              <a:buSzPts val="1800"/>
              <a:buFont typeface="Raleway"/>
              <a:buChar char="●"/>
            </a:pPr>
            <a:r>
              <a:rPr lang="zh-CN" altLang="en-US" dirty="0"/>
              <a:t>没有</a:t>
            </a:r>
            <a:r>
              <a:rPr lang="en-US" altLang="zh-CN" dirty="0"/>
              <a:t>C++</a:t>
            </a:r>
            <a:r>
              <a:rPr lang="zh-CN" altLang="en-US" dirty="0"/>
              <a:t>基类的蓝图类，也可以</a:t>
            </a:r>
            <a:r>
              <a:rPr lang="en-US" altLang="zh-CN" dirty="0"/>
              <a:t>reparent</a:t>
            </a:r>
            <a:r>
              <a:rPr lang="zh-CN" altLang="en-US" dirty="0"/>
              <a:t>基类，记得先备份！</a:t>
            </a:r>
            <a:endParaRPr lang="en-US" altLang="zh-CN" dirty="0"/>
          </a:p>
          <a:p>
            <a:pPr marL="457200" lvl="1" indent="-342900">
              <a:spcBef>
                <a:spcPts val="0"/>
              </a:spcBef>
              <a:buSzPts val="1800"/>
              <a:buFont typeface="Raleway"/>
              <a:buChar char="●"/>
            </a:pPr>
            <a:r>
              <a:rPr lang="zh-CN" altLang="en-US" dirty="0"/>
              <a:t>重构了</a:t>
            </a:r>
            <a:r>
              <a:rPr lang="en-US" altLang="zh-CN" dirty="0"/>
              <a:t>C++</a:t>
            </a:r>
            <a:r>
              <a:rPr lang="zh-CN" altLang="en-US" dirty="0"/>
              <a:t>基类名字，导致蓝图找不到父类？用</a:t>
            </a:r>
            <a:r>
              <a:rPr lang="en-US" altLang="zh-CN" dirty="0" err="1">
                <a:hlinkClick r:id="rId3"/>
              </a:rPr>
              <a:t>CoreRedirects</a:t>
            </a:r>
            <a:r>
              <a:rPr lang="zh-CN" altLang="en-US" dirty="0"/>
              <a:t>来修复</a:t>
            </a:r>
            <a:endParaRPr lang="en-US" altLang="zh-CN" dirty="0"/>
          </a:p>
          <a:p>
            <a:pPr marL="457200" lvl="1" indent="-342900">
              <a:spcBef>
                <a:spcPts val="0"/>
              </a:spcBef>
              <a:buSzPts val="1800"/>
              <a:buFont typeface="Raleway"/>
              <a:buChar char="●"/>
            </a:pPr>
            <a:r>
              <a:rPr lang="zh-CN" altLang="en-US" dirty="0"/>
              <a:t>如果可以不改引擎，尽量不改！就算编译版引擎也可以通过</a:t>
            </a:r>
            <a:r>
              <a:rPr lang="en-US" altLang="zh-CN" dirty="0" err="1"/>
              <a:t>UObject</a:t>
            </a:r>
            <a:r>
              <a:rPr lang="zh-CN" altLang="en-US" dirty="0"/>
              <a:t>来打洞</a:t>
            </a:r>
            <a:r>
              <a:rPr lang="en-US" altLang="zh-CN" dirty="0"/>
              <a:t>Hack</a:t>
            </a:r>
            <a:r>
              <a:rPr lang="zh-CN" altLang="en-US" dirty="0"/>
              <a:t>，和</a:t>
            </a:r>
            <a:r>
              <a:rPr lang="en-US" altLang="zh-CN" dirty="0"/>
              <a:t>C++</a:t>
            </a:r>
            <a:r>
              <a:rPr lang="zh-CN" altLang="en-US" dirty="0"/>
              <a:t>奇技淫巧来访问</a:t>
            </a:r>
            <a:r>
              <a:rPr lang="en-US" altLang="zh-CN" dirty="0"/>
              <a:t>private</a:t>
            </a:r>
            <a:r>
              <a:rPr lang="zh-CN" altLang="en-US" dirty="0"/>
              <a:t>成员。</a:t>
            </a:r>
            <a:endParaRPr lang="en-US" altLang="zh-CN" dirty="0"/>
          </a:p>
          <a:p>
            <a:pPr marL="457200" lvl="1" indent="-342900">
              <a:spcBef>
                <a:spcPts val="0"/>
              </a:spcBef>
              <a:buSzPts val="1800"/>
              <a:buFont typeface="Raleway"/>
              <a:buChar char="●"/>
            </a:pPr>
            <a:r>
              <a:rPr lang="zh-CN" altLang="en-US" dirty="0"/>
              <a:t>如果想好要改，在改动上下包上宏或注释标记，以后</a:t>
            </a:r>
            <a:r>
              <a:rPr lang="en-US" altLang="zh-CN" dirty="0"/>
              <a:t>merge</a:t>
            </a:r>
            <a:r>
              <a:rPr lang="zh-CN" altLang="en-US" dirty="0"/>
              <a:t>方便。</a:t>
            </a:r>
            <a:endParaRPr lang="en-US" altLang="zh-CN" dirty="0"/>
          </a:p>
        </p:txBody>
      </p:sp>
    </p:spTree>
    <p:extLst>
      <p:ext uri="{BB962C8B-B14F-4D97-AF65-F5344CB8AC3E}">
        <p14:creationId xmlns:p14="http://schemas.microsoft.com/office/powerpoint/2010/main" val="72333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311700" y="1279996"/>
            <a:ext cx="8520600" cy="841800"/>
          </a:xfrm>
          <a:prstGeom prst="rect">
            <a:avLst/>
          </a:prstGeom>
        </p:spPr>
        <p:txBody>
          <a:bodyPr spcFirstLastPara="1" wrap="square" lIns="91425" tIns="91425" rIns="91425" bIns="91425" anchor="ctr" anchorCtr="0">
            <a:noAutofit/>
          </a:bodyPr>
          <a:lstStyle/>
          <a:p>
            <a:pPr lvl="0"/>
            <a:r>
              <a:rPr lang="zh-CN" altLang="en-US" b="1" dirty="0">
                <a:latin typeface="Roboto"/>
                <a:ea typeface="Roboto"/>
                <a:cs typeface="Roboto"/>
                <a:sym typeface="Roboto"/>
              </a:rPr>
              <a:t>虚幻</a:t>
            </a:r>
            <a:r>
              <a:rPr lang="en-US" altLang="zh-CN" b="1" dirty="0">
                <a:latin typeface="Roboto"/>
                <a:ea typeface="Roboto"/>
                <a:cs typeface="Roboto"/>
                <a:sym typeface="Roboto"/>
              </a:rPr>
              <a:t>C++</a:t>
            </a:r>
            <a:r>
              <a:rPr lang="zh-CN" altLang="en-US" b="1" dirty="0">
                <a:latin typeface="Roboto"/>
                <a:ea typeface="Roboto"/>
                <a:cs typeface="Roboto"/>
                <a:sym typeface="Roboto"/>
              </a:rPr>
              <a:t>核心概念</a:t>
            </a:r>
            <a:endParaRPr b="1" dirty="0">
              <a:latin typeface="Roboto"/>
              <a:ea typeface="Roboto"/>
              <a:cs typeface="Roboto"/>
              <a:sym typeface="Roboto"/>
            </a:endParaRPr>
          </a:p>
        </p:txBody>
      </p:sp>
      <p:sp>
        <p:nvSpPr>
          <p:cNvPr id="3" name="Subtitle 2">
            <a:extLst>
              <a:ext uri="{FF2B5EF4-FFF2-40B4-BE49-F238E27FC236}">
                <a16:creationId xmlns:a16="http://schemas.microsoft.com/office/drawing/2014/main" id="{E4E8A247-90D8-4529-9AA9-232AE5C9677E}"/>
              </a:ext>
            </a:extLst>
          </p:cNvPr>
          <p:cNvSpPr>
            <a:spLocks noGrp="1"/>
          </p:cNvSpPr>
          <p:nvPr>
            <p:ph type="subTitle" idx="1"/>
          </p:nvPr>
        </p:nvSpPr>
        <p:spPr>
          <a:xfrm>
            <a:off x="311700" y="2121796"/>
            <a:ext cx="8520600" cy="792600"/>
          </a:xfrm>
        </p:spPr>
        <p:txBody>
          <a:bodyPr/>
          <a:lstStyle/>
          <a:p>
            <a:r>
              <a:rPr lang="zh-CN" altLang="en-US" dirty="0"/>
              <a:t>懂的再多道理，还是过不好这一生？</a:t>
            </a:r>
            <a:endParaRPr lang="en-US" dirty="0"/>
          </a:p>
        </p:txBody>
      </p:sp>
    </p:spTree>
    <p:extLst>
      <p:ext uri="{BB962C8B-B14F-4D97-AF65-F5344CB8AC3E}">
        <p14:creationId xmlns:p14="http://schemas.microsoft.com/office/powerpoint/2010/main" val="63700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一些知道了会感觉挺了不起的概念</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marL="457200" lvl="1" indent="-342900">
              <a:spcBef>
                <a:spcPts val="0"/>
              </a:spcBef>
              <a:buSzPts val="1800"/>
              <a:buFont typeface="Raleway"/>
              <a:buChar char="●"/>
            </a:pPr>
            <a:r>
              <a:rPr lang="zh-CN" altLang="en-US" dirty="0"/>
              <a:t>一切从</a:t>
            </a:r>
            <a:r>
              <a:rPr lang="en-US" altLang="zh-CN" dirty="0" err="1"/>
              <a:t>GEngine</a:t>
            </a:r>
            <a:r>
              <a:rPr lang="zh-CN" altLang="en-US" dirty="0"/>
              <a:t>开始：</a:t>
            </a:r>
            <a:r>
              <a:rPr lang="en-US" dirty="0" err="1"/>
              <a:t>UEngine</a:t>
            </a:r>
            <a:r>
              <a:rPr lang="en-US" dirty="0"/>
              <a:t>*</a:t>
            </a:r>
            <a:r>
              <a:rPr lang="en-US" dirty="0" err="1"/>
              <a:t>G</a:t>
            </a:r>
            <a:r>
              <a:rPr lang="en-US" altLang="zh-CN" dirty="0" err="1"/>
              <a:t>E</a:t>
            </a:r>
            <a:r>
              <a:rPr lang="en-US" dirty="0" err="1"/>
              <a:t>ngine</a:t>
            </a:r>
            <a:r>
              <a:rPr lang="en-US" dirty="0"/>
              <a:t>;	</a:t>
            </a:r>
            <a:r>
              <a:rPr lang="en-US" dirty="0" err="1"/>
              <a:t>UGameEngine</a:t>
            </a:r>
            <a:r>
              <a:rPr lang="en-US" dirty="0"/>
              <a:t>/</a:t>
            </a:r>
            <a:r>
              <a:rPr lang="en-US" dirty="0" err="1"/>
              <a:t>UEditorEngine</a:t>
            </a:r>
            <a:endParaRPr lang="en-US" dirty="0"/>
          </a:p>
          <a:p>
            <a:pPr marL="914400" lvl="2" indent="-342900">
              <a:spcBef>
                <a:spcPts val="0"/>
              </a:spcBef>
              <a:buSzPts val="1800"/>
              <a:buFont typeface="Raleway"/>
              <a:buChar char="●"/>
            </a:pPr>
            <a:r>
              <a:rPr lang="zh-CN" altLang="en-US" dirty="0"/>
              <a:t>从</a:t>
            </a:r>
            <a:r>
              <a:rPr lang="en-US" altLang="zh-CN" dirty="0" err="1"/>
              <a:t>GEngine</a:t>
            </a:r>
            <a:r>
              <a:rPr lang="zh-CN" altLang="en-US" dirty="0"/>
              <a:t>可以开始获得</a:t>
            </a:r>
            <a:r>
              <a:rPr lang="en-US" altLang="zh-CN" dirty="0"/>
              <a:t>Worlds</a:t>
            </a:r>
            <a:r>
              <a:rPr lang="zh-CN" altLang="en-US" dirty="0"/>
              <a:t>，游戏播放和编辑的场景也都是个</a:t>
            </a:r>
            <a:r>
              <a:rPr lang="en-US" altLang="zh-CN" dirty="0"/>
              <a:t>world</a:t>
            </a:r>
          </a:p>
          <a:p>
            <a:pPr marL="914400" lvl="2" indent="-342900">
              <a:spcBef>
                <a:spcPts val="0"/>
              </a:spcBef>
              <a:buSzPts val="1800"/>
              <a:buFont typeface="Raleway"/>
              <a:buChar char="●"/>
            </a:pPr>
            <a:r>
              <a:rPr lang="zh-CN" altLang="en-US" dirty="0"/>
              <a:t>获取游戏视口进行</a:t>
            </a:r>
            <a:r>
              <a:rPr lang="en-US" altLang="zh-CN" dirty="0"/>
              <a:t>slate</a:t>
            </a:r>
            <a:r>
              <a:rPr lang="zh-CN" altLang="en-US" dirty="0"/>
              <a:t>叠加或截图等</a:t>
            </a:r>
            <a:endParaRPr lang="en-US" altLang="zh-CN" dirty="0"/>
          </a:p>
          <a:p>
            <a:pPr marL="571500" lvl="2" indent="0">
              <a:spcBef>
                <a:spcPts val="0"/>
              </a:spcBef>
              <a:buSzPts val="1800"/>
              <a:buNone/>
            </a:pPr>
            <a:endParaRPr lang="en-US" altLang="zh-CN" dirty="0"/>
          </a:p>
          <a:p>
            <a:pPr marL="457200" lvl="1" indent="-342900">
              <a:spcBef>
                <a:spcPts val="0"/>
              </a:spcBef>
              <a:buSzPts val="1800"/>
              <a:buFont typeface="Raleway"/>
              <a:buChar char="●"/>
            </a:pPr>
            <a:r>
              <a:rPr lang="en-US" dirty="0" err="1"/>
              <a:t>G</a:t>
            </a:r>
            <a:r>
              <a:rPr lang="en-US" altLang="zh-CN" dirty="0" err="1"/>
              <a:t>E</a:t>
            </a:r>
            <a:r>
              <a:rPr lang="en-US" dirty="0" err="1"/>
              <a:t>ditor</a:t>
            </a:r>
            <a:r>
              <a:rPr lang="zh-CN" altLang="en-US" dirty="0"/>
              <a:t>对做编辑器扩展很有用：</a:t>
            </a:r>
            <a:r>
              <a:rPr lang="en-US" dirty="0" err="1"/>
              <a:t>UEditorEngine</a:t>
            </a:r>
            <a:r>
              <a:rPr lang="en-US" dirty="0"/>
              <a:t>* </a:t>
            </a:r>
            <a:r>
              <a:rPr lang="en-US" dirty="0" err="1"/>
              <a:t>GEditor</a:t>
            </a:r>
            <a:r>
              <a:rPr lang="en-US" dirty="0"/>
              <a:t>;</a:t>
            </a:r>
          </a:p>
          <a:p>
            <a:pPr marL="914400" lvl="2" indent="-342900">
              <a:spcBef>
                <a:spcPts val="0"/>
              </a:spcBef>
              <a:buSzPts val="1800"/>
              <a:buFont typeface="Raleway"/>
              <a:buChar char="●"/>
            </a:pPr>
            <a:r>
              <a:rPr lang="zh-CN" altLang="en-US" dirty="0"/>
              <a:t>可以获得当前选择</a:t>
            </a:r>
            <a:r>
              <a:rPr lang="en-US" altLang="zh-CN" dirty="0"/>
              <a:t>Actor</a:t>
            </a:r>
            <a:r>
              <a:rPr lang="zh-CN" altLang="en-US" dirty="0"/>
              <a:t>等有用信息</a:t>
            </a:r>
            <a:endParaRPr lang="en-US" altLang="zh-CN" dirty="0"/>
          </a:p>
          <a:p>
            <a:pPr marL="914400" lvl="2" indent="-342900">
              <a:spcBef>
                <a:spcPts val="0"/>
              </a:spcBef>
              <a:buSzPts val="1800"/>
              <a:buFont typeface="Raleway"/>
              <a:buChar char="●"/>
            </a:pPr>
            <a:r>
              <a:rPr lang="zh-CN" altLang="en-US" dirty="0"/>
              <a:t>可以获得当前视口</a:t>
            </a:r>
            <a:endParaRPr lang="en-US" altLang="zh-CN" dirty="0"/>
          </a:p>
          <a:p>
            <a:pPr marL="914400" lvl="2" indent="-342900">
              <a:spcBef>
                <a:spcPts val="0"/>
              </a:spcBef>
              <a:buSzPts val="1800"/>
              <a:buFont typeface="Raleway"/>
              <a:buChar char="●"/>
            </a:pPr>
            <a:r>
              <a:rPr lang="zh-CN" altLang="en-US" dirty="0"/>
              <a:t>可以调用编辑器功能</a:t>
            </a:r>
            <a:endParaRPr lang="en-US" altLang="zh-CN" dirty="0"/>
          </a:p>
          <a:p>
            <a:pPr marL="914400" lvl="2" indent="-342900">
              <a:spcBef>
                <a:spcPts val="0"/>
              </a:spcBef>
              <a:buSzPts val="1800"/>
              <a:buFont typeface="Raleway"/>
              <a:buChar char="●"/>
            </a:pPr>
            <a:r>
              <a:rPr lang="zh-CN" altLang="en-US" dirty="0"/>
              <a:t>可以获得事件回调</a:t>
            </a:r>
            <a:endParaRPr lang="en-US" altLang="zh-CN" dirty="0"/>
          </a:p>
          <a:p>
            <a:pPr marL="914400" lvl="2" indent="-342900">
              <a:spcBef>
                <a:spcPts val="0"/>
              </a:spcBef>
              <a:buSzPts val="1800"/>
              <a:buFont typeface="Raleway"/>
              <a:buChar char="●"/>
            </a:pPr>
            <a:endParaRPr lang="en-US" altLang="zh-CN" dirty="0"/>
          </a:p>
          <a:p>
            <a:pPr marL="457200" lvl="1" indent="-342900">
              <a:spcBef>
                <a:spcPts val="0"/>
              </a:spcBef>
              <a:buSzPts val="1800"/>
              <a:buFont typeface="Raleway"/>
              <a:buChar char="●"/>
            </a:pPr>
            <a:r>
              <a:rPr lang="zh-CN" altLang="en-US" dirty="0"/>
              <a:t>编辑器也是个游戏，也都是各种</a:t>
            </a:r>
            <a:r>
              <a:rPr lang="en-US" altLang="zh-CN" dirty="0" err="1"/>
              <a:t>UObject</a:t>
            </a:r>
            <a:r>
              <a:rPr lang="zh-CN" altLang="en-US" dirty="0"/>
              <a:t>组成的，所以只要你能获取到正确的对象，就能为所欲为了！</a:t>
            </a:r>
            <a:endParaRPr lang="en-US" altLang="zh-CN" dirty="0"/>
          </a:p>
          <a:p>
            <a:pPr marL="457200" lvl="1" indent="-342900">
              <a:spcBef>
                <a:spcPts val="0"/>
              </a:spcBef>
              <a:buSzPts val="1800"/>
              <a:buFont typeface="Raleway"/>
              <a:buChar char="●"/>
            </a:pPr>
            <a:endParaRPr lang="en-US" altLang="zh-CN" dirty="0"/>
          </a:p>
          <a:p>
            <a:pPr marL="457200" lvl="1" indent="-342900">
              <a:spcBef>
                <a:spcPts val="0"/>
              </a:spcBef>
              <a:buSzPts val="1800"/>
              <a:buFont typeface="Raleway"/>
              <a:buChar char="●"/>
            </a:pPr>
            <a:r>
              <a:rPr lang="en-US" altLang="zh-CN" dirty="0" err="1"/>
              <a:t>NewObject</a:t>
            </a:r>
            <a:r>
              <a:rPr lang="zh-CN" altLang="en-US" dirty="0"/>
              <a:t>的背后，基本上所有的对象都存放在对象池里，意味着你能获取到任何对象。</a:t>
            </a:r>
            <a:endParaRPr lang="en-US" altLang="zh-CN" dirty="0"/>
          </a:p>
          <a:p>
            <a:pPr marL="457200" lvl="1" indent="-342900">
              <a:spcBef>
                <a:spcPts val="0"/>
              </a:spcBef>
              <a:buSzPts val="1800"/>
              <a:buFont typeface="Raleway"/>
              <a:buChar char="●"/>
            </a:pPr>
            <a:endParaRPr lang="en-US" altLang="zh-CN" dirty="0"/>
          </a:p>
          <a:p>
            <a:pPr marL="457200" lvl="1" indent="-342900">
              <a:spcBef>
                <a:spcPts val="0"/>
              </a:spcBef>
              <a:buSzPts val="1800"/>
              <a:buFont typeface="Raleway"/>
              <a:buChar char="●"/>
            </a:pPr>
            <a:r>
              <a:rPr lang="en-US" altLang="zh-CN" dirty="0"/>
              <a:t>Actor</a:t>
            </a:r>
            <a:r>
              <a:rPr lang="zh-CN" altLang="en-US" dirty="0"/>
              <a:t>里是可以</a:t>
            </a:r>
            <a:r>
              <a:rPr lang="en-US" altLang="zh-CN" dirty="0"/>
              <a:t>runtime</a:t>
            </a:r>
            <a:r>
              <a:rPr lang="zh-CN" altLang="en-US" dirty="0"/>
              <a:t>动态创建添加</a:t>
            </a:r>
            <a:r>
              <a:rPr lang="en-US" altLang="zh-CN" dirty="0"/>
              <a:t>Component</a:t>
            </a:r>
            <a:r>
              <a:rPr lang="zh-CN" altLang="en-US" dirty="0"/>
              <a:t>的，想想</a:t>
            </a:r>
            <a:r>
              <a:rPr lang="en-US" altLang="zh-CN" dirty="0"/>
              <a:t>Spline</a:t>
            </a:r>
            <a:r>
              <a:rPr lang="zh-CN" altLang="en-US" dirty="0"/>
              <a:t>，想想编辑器本质只是在跑的一个</a:t>
            </a:r>
            <a:r>
              <a:rPr lang="en-US" altLang="zh-CN" dirty="0"/>
              <a:t>Game</a:t>
            </a:r>
            <a:r>
              <a:rPr lang="zh-CN" altLang="en-US" dirty="0"/>
              <a:t>。</a:t>
            </a:r>
            <a:endParaRPr lang="en-US" altLang="zh-CN" dirty="0"/>
          </a:p>
          <a:p>
            <a:pPr marL="914400" lvl="2" indent="-342900">
              <a:spcBef>
                <a:spcPts val="0"/>
              </a:spcBef>
              <a:buSzPts val="1800"/>
              <a:buFont typeface="Raleway"/>
              <a:buChar char="●"/>
            </a:pPr>
            <a:endParaRPr lang="en-US" altLang="zh-CN" dirty="0"/>
          </a:p>
          <a:p>
            <a:pPr marL="571500" lvl="2" indent="0">
              <a:spcBef>
                <a:spcPts val="0"/>
              </a:spcBef>
              <a:buSzPts val="1800"/>
              <a:buNone/>
            </a:pPr>
            <a:endParaRPr lang="en-US" altLang="zh-CN" dirty="0"/>
          </a:p>
        </p:txBody>
      </p:sp>
    </p:spTree>
    <p:extLst>
      <p:ext uri="{BB962C8B-B14F-4D97-AF65-F5344CB8AC3E}">
        <p14:creationId xmlns:p14="http://schemas.microsoft.com/office/powerpoint/2010/main" val="43164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311700" y="1330797"/>
            <a:ext cx="8520600" cy="841800"/>
          </a:xfrm>
          <a:prstGeom prst="rect">
            <a:avLst/>
          </a:prstGeom>
        </p:spPr>
        <p:txBody>
          <a:bodyPr spcFirstLastPara="1" wrap="square" lIns="91425" tIns="91425" rIns="91425" bIns="91425" anchor="ctr" anchorCtr="0">
            <a:noAutofit/>
          </a:bodyPr>
          <a:lstStyle/>
          <a:p>
            <a:pPr lvl="0"/>
            <a:r>
              <a:rPr lang="zh-CN" altLang="en-US" b="1" dirty="0">
                <a:latin typeface="Roboto"/>
                <a:ea typeface="Roboto"/>
                <a:cs typeface="Roboto"/>
                <a:sym typeface="Roboto"/>
              </a:rPr>
              <a:t>虚幻引擎源码剖析经验分享</a:t>
            </a:r>
            <a:endParaRPr b="1" dirty="0">
              <a:latin typeface="Roboto"/>
              <a:ea typeface="Roboto"/>
              <a:cs typeface="Roboto"/>
              <a:sym typeface="Roboto"/>
            </a:endParaRPr>
          </a:p>
        </p:txBody>
      </p:sp>
      <p:sp>
        <p:nvSpPr>
          <p:cNvPr id="3" name="Subtitle 2">
            <a:extLst>
              <a:ext uri="{FF2B5EF4-FFF2-40B4-BE49-F238E27FC236}">
                <a16:creationId xmlns:a16="http://schemas.microsoft.com/office/drawing/2014/main" id="{E4E8A247-90D8-4529-9AA9-232AE5C9677E}"/>
              </a:ext>
            </a:extLst>
          </p:cNvPr>
          <p:cNvSpPr>
            <a:spLocks noGrp="1"/>
          </p:cNvSpPr>
          <p:nvPr>
            <p:ph type="subTitle" idx="1"/>
          </p:nvPr>
        </p:nvSpPr>
        <p:spPr>
          <a:xfrm>
            <a:off x="311700" y="2118828"/>
            <a:ext cx="8520600" cy="792600"/>
          </a:xfrm>
        </p:spPr>
        <p:txBody>
          <a:bodyPr/>
          <a:lstStyle/>
          <a:p>
            <a:r>
              <a:rPr lang="zh-CN" altLang="en-US" dirty="0"/>
              <a:t>个人私货</a:t>
            </a:r>
            <a:endParaRPr lang="en-US" dirty="0"/>
          </a:p>
        </p:txBody>
      </p:sp>
    </p:spTree>
    <p:extLst>
      <p:ext uri="{BB962C8B-B14F-4D97-AF65-F5344CB8AC3E}">
        <p14:creationId xmlns:p14="http://schemas.microsoft.com/office/powerpoint/2010/main" val="291118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源码剖析方法论</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marL="457200" lvl="2" indent="-342900">
              <a:spcBef>
                <a:spcPts val="0"/>
              </a:spcBef>
              <a:buSzPts val="1800"/>
              <a:buFont typeface="Raleway"/>
              <a:buChar char="●"/>
            </a:pPr>
            <a:r>
              <a:rPr lang="zh-CN" altLang="en-US" sz="1800" dirty="0"/>
              <a:t>时空观</a:t>
            </a:r>
            <a:endParaRPr lang="en-US" altLang="zh-CN" sz="1800" dirty="0"/>
          </a:p>
          <a:p>
            <a:pPr marL="914400" lvl="2" indent="-342900">
              <a:spcBef>
                <a:spcPts val="0"/>
              </a:spcBef>
              <a:buSzPts val="1800"/>
              <a:buFont typeface="Raleway"/>
              <a:buChar char="●"/>
            </a:pPr>
            <a:r>
              <a:rPr lang="zh-CN" altLang="en-US" dirty="0"/>
              <a:t>时：注重时间上的先后，观察函数的调用流程，事件的触发时机</a:t>
            </a:r>
            <a:endParaRPr lang="en-US" altLang="zh-CN" dirty="0"/>
          </a:p>
          <a:p>
            <a:pPr marL="914400" lvl="2" indent="-342900">
              <a:spcBef>
                <a:spcPts val="0"/>
              </a:spcBef>
              <a:buSzPts val="1800"/>
              <a:buFont typeface="Raleway"/>
              <a:buChar char="●"/>
            </a:pPr>
            <a:r>
              <a:rPr lang="zh-CN" altLang="en-US" dirty="0"/>
              <a:t>空：注重数据的吞吐转换，观察信息的采集，数据的加工消化利用</a:t>
            </a:r>
            <a:endParaRPr lang="en-US" altLang="zh-CN" dirty="0"/>
          </a:p>
          <a:p>
            <a:pPr marL="914400" lvl="2" indent="-342900">
              <a:spcBef>
                <a:spcPts val="0"/>
              </a:spcBef>
              <a:buSzPts val="1800"/>
              <a:buFont typeface="Raleway"/>
              <a:buChar char="●"/>
            </a:pPr>
            <a:r>
              <a:rPr lang="zh-CN" altLang="en-US" dirty="0"/>
              <a:t>有时要专注考察某一方面，有时要同时拥有两种脑袋</a:t>
            </a:r>
            <a:endParaRPr lang="en-US" altLang="zh-CN" dirty="0"/>
          </a:p>
          <a:p>
            <a:pPr marL="914400" lvl="2" indent="-342900">
              <a:spcBef>
                <a:spcPts val="0"/>
              </a:spcBef>
              <a:buSzPts val="1800"/>
              <a:buFont typeface="Raleway"/>
              <a:buChar char="●"/>
            </a:pPr>
            <a:r>
              <a:rPr lang="zh-CN" altLang="en-US" dirty="0"/>
              <a:t>时空的交互，组成了有机的功能架构支撑，调度起资源，启动内循环，响应外部刺激</a:t>
            </a:r>
            <a:endParaRPr lang="en-US" altLang="zh-CN" sz="1800" dirty="0"/>
          </a:p>
          <a:p>
            <a:pPr marL="457200" lvl="2" indent="-342900">
              <a:spcBef>
                <a:spcPts val="0"/>
              </a:spcBef>
              <a:buSzPts val="1800"/>
              <a:buFont typeface="Raleway"/>
              <a:buChar char="●"/>
            </a:pPr>
            <a:endParaRPr lang="en-US" altLang="zh-CN" sz="1800" dirty="0"/>
          </a:p>
          <a:p>
            <a:pPr marL="457200" lvl="2" indent="-342900">
              <a:spcBef>
                <a:spcPts val="0"/>
              </a:spcBef>
              <a:buSzPts val="1800"/>
              <a:buFont typeface="Raleway"/>
              <a:buChar char="●"/>
            </a:pPr>
            <a:r>
              <a:rPr lang="zh-CN" altLang="en-US" sz="1800" dirty="0"/>
              <a:t>信息论</a:t>
            </a:r>
            <a:endParaRPr lang="en-US" altLang="zh-CN" sz="1800" dirty="0"/>
          </a:p>
          <a:p>
            <a:pPr marL="914400" lvl="2" indent="-342900">
              <a:spcBef>
                <a:spcPts val="0"/>
              </a:spcBef>
              <a:buSzPts val="1800"/>
              <a:buFont typeface="Raleway"/>
              <a:buChar char="●"/>
            </a:pPr>
            <a:r>
              <a:rPr lang="zh-CN" altLang="en-US" dirty="0"/>
              <a:t>最小信息原则 </a:t>
            </a:r>
            <a:r>
              <a:rPr lang="en-US" altLang="zh-CN" dirty="0"/>
              <a:t>= </a:t>
            </a:r>
            <a:r>
              <a:rPr lang="zh-CN" altLang="en-US" dirty="0"/>
              <a:t>依赖最少 </a:t>
            </a:r>
            <a:r>
              <a:rPr lang="en-US" altLang="zh-CN" dirty="0"/>
              <a:t>= </a:t>
            </a:r>
            <a:r>
              <a:rPr lang="zh-CN" altLang="en-US" dirty="0"/>
              <a:t>越稳定</a:t>
            </a:r>
            <a:endParaRPr lang="en-US" altLang="zh-CN" dirty="0"/>
          </a:p>
          <a:p>
            <a:pPr marL="914400" lvl="2" indent="-342900">
              <a:spcBef>
                <a:spcPts val="0"/>
              </a:spcBef>
              <a:buSzPts val="1800"/>
              <a:buFont typeface="Raleway"/>
              <a:buChar char="●"/>
            </a:pPr>
            <a:r>
              <a:rPr lang="zh-CN" altLang="en-US" dirty="0"/>
              <a:t>信息本质也是能量，只有掌握了足够的信息，才有足够能量实现某些功能</a:t>
            </a:r>
            <a:endParaRPr lang="en-US" altLang="zh-CN" dirty="0"/>
          </a:p>
          <a:p>
            <a:pPr marL="914400" lvl="2" indent="-342900">
              <a:spcBef>
                <a:spcPts val="0"/>
              </a:spcBef>
              <a:buSzPts val="1800"/>
              <a:buFont typeface="Raleway"/>
              <a:buChar char="●"/>
            </a:pPr>
            <a:r>
              <a:rPr lang="zh-CN" altLang="en-US" dirty="0"/>
              <a:t>数据是信息，代码结构是信息，项目协作方式也是信息</a:t>
            </a:r>
            <a:endParaRPr lang="en-US" altLang="zh-CN" dirty="0"/>
          </a:p>
        </p:txBody>
      </p:sp>
    </p:spTree>
    <p:extLst>
      <p:ext uri="{BB962C8B-B14F-4D97-AF65-F5344CB8AC3E}">
        <p14:creationId xmlns:p14="http://schemas.microsoft.com/office/powerpoint/2010/main" val="308359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源码剖析方法论</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marL="457200" lvl="2" indent="-342900">
              <a:spcBef>
                <a:spcPts val="0"/>
              </a:spcBef>
              <a:buSzPts val="1800"/>
              <a:buFont typeface="Raleway"/>
              <a:buChar char="●"/>
            </a:pPr>
            <a:r>
              <a:rPr lang="zh-CN" altLang="en-US" sz="1800" dirty="0"/>
              <a:t>从开始到结束</a:t>
            </a:r>
            <a:endParaRPr lang="en-US" altLang="zh-CN" sz="1800" dirty="0"/>
          </a:p>
          <a:p>
            <a:pPr marL="914400" lvl="2" indent="-342900">
              <a:spcBef>
                <a:spcPts val="0"/>
              </a:spcBef>
              <a:buSzPts val="1800"/>
              <a:buFont typeface="Raleway"/>
              <a:buChar char="●"/>
            </a:pPr>
            <a:r>
              <a:rPr lang="zh-CN" altLang="en-US" dirty="0"/>
              <a:t>一开始有哪些东西？</a:t>
            </a:r>
            <a:endParaRPr lang="en-US" altLang="zh-CN" dirty="0"/>
          </a:p>
          <a:p>
            <a:pPr marL="914400" lvl="2" indent="-342900">
              <a:spcBef>
                <a:spcPts val="0"/>
              </a:spcBef>
              <a:buSzPts val="1800"/>
              <a:buFont typeface="Raleway"/>
              <a:buChar char="●"/>
            </a:pPr>
            <a:r>
              <a:rPr lang="zh-CN" altLang="en-US" dirty="0"/>
              <a:t>第一把点火的推力是什么？</a:t>
            </a:r>
            <a:endParaRPr lang="en-US" altLang="zh-CN" dirty="0"/>
          </a:p>
          <a:p>
            <a:pPr marL="914400" lvl="2" indent="-342900">
              <a:spcBef>
                <a:spcPts val="0"/>
              </a:spcBef>
              <a:buSzPts val="1800"/>
              <a:buFont typeface="Raleway"/>
              <a:buChar char="●"/>
            </a:pPr>
            <a:r>
              <a:rPr lang="zh-CN" altLang="en-US" dirty="0"/>
              <a:t>启动后自循环是那些推力？</a:t>
            </a:r>
            <a:endParaRPr lang="en-US" altLang="zh-CN" dirty="0"/>
          </a:p>
          <a:p>
            <a:pPr marL="914400" lvl="2" indent="-342900">
              <a:spcBef>
                <a:spcPts val="0"/>
              </a:spcBef>
              <a:buSzPts val="1800"/>
              <a:buFont typeface="Raleway"/>
              <a:buChar char="●"/>
            </a:pPr>
            <a:r>
              <a:rPr lang="zh-CN" altLang="en-US" dirty="0"/>
              <a:t>有哪些外部输入的刺激？</a:t>
            </a:r>
            <a:endParaRPr lang="en-US" altLang="zh-CN" dirty="0"/>
          </a:p>
          <a:p>
            <a:pPr marL="914400" lvl="2" indent="-342900">
              <a:spcBef>
                <a:spcPts val="0"/>
              </a:spcBef>
              <a:buSzPts val="1800"/>
              <a:buFont typeface="Raleway"/>
              <a:buChar char="●"/>
            </a:pPr>
            <a:r>
              <a:rPr lang="zh-CN" altLang="en-US" dirty="0"/>
              <a:t>向外部吐出了哪些数据？向外部施加了哪些力？</a:t>
            </a:r>
            <a:endParaRPr lang="en-US" altLang="zh-CN" dirty="0"/>
          </a:p>
          <a:p>
            <a:pPr marL="914400" lvl="2" indent="-342900">
              <a:spcBef>
                <a:spcPts val="0"/>
              </a:spcBef>
              <a:buSzPts val="1800"/>
              <a:buFont typeface="Raleway"/>
              <a:buChar char="●"/>
            </a:pPr>
            <a:r>
              <a:rPr lang="zh-CN" altLang="en-US" dirty="0"/>
              <a:t>最后剩下什么？</a:t>
            </a:r>
            <a:endParaRPr lang="en-US" altLang="zh-CN" sz="1800" dirty="0"/>
          </a:p>
          <a:p>
            <a:pPr marL="457200" lvl="2" indent="-342900">
              <a:spcBef>
                <a:spcPts val="0"/>
              </a:spcBef>
              <a:buSzPts val="1800"/>
              <a:buFont typeface="Raleway"/>
              <a:buChar char="●"/>
            </a:pPr>
            <a:r>
              <a:rPr lang="zh-CN" altLang="en-US" sz="1800" dirty="0"/>
              <a:t>保持谦逊但不迷信</a:t>
            </a:r>
            <a:r>
              <a:rPr lang="zh-CN" altLang="en-US" sz="800" dirty="0"/>
              <a:t>（我常常这么告诫自己）</a:t>
            </a:r>
            <a:endParaRPr lang="en-US" altLang="zh-CN" sz="800" dirty="0"/>
          </a:p>
          <a:p>
            <a:pPr marL="914400" lvl="2" indent="-342900">
              <a:spcBef>
                <a:spcPts val="0"/>
              </a:spcBef>
              <a:buSzPts val="1800"/>
              <a:buFont typeface="Raleway"/>
              <a:buChar char="●"/>
            </a:pPr>
            <a:r>
              <a:rPr lang="zh-CN" altLang="en-US" dirty="0"/>
              <a:t>首先怀疑是自己太傻，最后才觉得人家写的不够好。</a:t>
            </a:r>
            <a:r>
              <a:rPr lang="en-US" altLang="zh-CN" dirty="0"/>
              <a:t>97.34%</a:t>
            </a:r>
            <a:r>
              <a:rPr lang="zh-CN" altLang="en-US" dirty="0"/>
              <a:t>最终会发现是自己的问题。</a:t>
            </a:r>
            <a:endParaRPr lang="en-US" altLang="zh-CN" dirty="0"/>
          </a:p>
          <a:p>
            <a:pPr marL="914400" lvl="2" indent="-342900">
              <a:spcBef>
                <a:spcPts val="0"/>
              </a:spcBef>
              <a:buSzPts val="1800"/>
              <a:buFont typeface="Raleway"/>
              <a:buChar char="●"/>
            </a:pPr>
            <a:r>
              <a:rPr lang="zh-CN" altLang="en-US" dirty="0"/>
              <a:t>觉得源码写得不够好，自己必须能切实的在充分理解问题区间的基础上指出错误并写出更好方案，否则没有资格批评！忌空谈！</a:t>
            </a:r>
            <a:endParaRPr lang="en-US" altLang="zh-CN" dirty="0"/>
          </a:p>
          <a:p>
            <a:pPr marL="914400" lvl="2" indent="-342900">
              <a:spcBef>
                <a:spcPts val="0"/>
              </a:spcBef>
              <a:buSzPts val="1800"/>
              <a:buFont typeface="Raleway"/>
              <a:buChar char="●"/>
            </a:pPr>
            <a:r>
              <a:rPr lang="zh-CN" altLang="en-US" dirty="0"/>
              <a:t>认识到引擎开发人员也是普通人，是人就会犯错。但大概率人家水平比自己高，小概率会疏忽。</a:t>
            </a:r>
            <a:endParaRPr lang="en-US" altLang="zh-CN" dirty="0"/>
          </a:p>
          <a:p>
            <a:pPr marL="914400" lvl="2" indent="-342900">
              <a:spcBef>
                <a:spcPts val="0"/>
              </a:spcBef>
              <a:buSzPts val="1800"/>
              <a:buFont typeface="Raleway"/>
              <a:buChar char="●"/>
            </a:pPr>
            <a:r>
              <a:rPr lang="zh-CN" altLang="en-US" dirty="0"/>
              <a:t>认识到引擎是个历史悠久的大工程，里面充满了历史馈赠的遗产、包袱和迷雾。所以很多觉得不够好的原因是历史带来的，不应该过于苛责。</a:t>
            </a:r>
            <a:endParaRPr lang="en-US" altLang="zh-CN" dirty="0"/>
          </a:p>
        </p:txBody>
      </p:sp>
    </p:spTree>
    <p:extLst>
      <p:ext uri="{BB962C8B-B14F-4D97-AF65-F5344CB8AC3E}">
        <p14:creationId xmlns:p14="http://schemas.microsoft.com/office/powerpoint/2010/main" val="293811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新手村</a:t>
            </a:r>
            <a:r>
              <a:rPr lang="en-US" altLang="zh-CN" sz="2400" dirty="0"/>
              <a:t>-</a:t>
            </a:r>
            <a:r>
              <a:rPr lang="zh-CN" altLang="en-US" sz="2400" dirty="0"/>
              <a:t>学习引擎</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学习引擎的编辑器使用</a:t>
            </a:r>
            <a:endParaRPr lang="en-US" altLang="zh-CN" dirty="0"/>
          </a:p>
          <a:p>
            <a:r>
              <a:rPr lang="zh-CN" altLang="en-US" dirty="0"/>
              <a:t>学习蓝图</a:t>
            </a:r>
            <a:endParaRPr lang="en-US" altLang="zh-CN" dirty="0"/>
          </a:p>
          <a:p>
            <a:r>
              <a:rPr lang="zh-CN" altLang="en-US" dirty="0"/>
              <a:t>学习引擎的各个功能模块：动画，</a:t>
            </a:r>
            <a:r>
              <a:rPr lang="en-US" altLang="zh-CN" dirty="0"/>
              <a:t>AI</a:t>
            </a:r>
            <a:r>
              <a:rPr lang="zh-CN" altLang="en-US" dirty="0"/>
              <a:t>，材质，</a:t>
            </a:r>
            <a:r>
              <a:rPr lang="en-US" altLang="zh-CN" dirty="0"/>
              <a:t>UMG</a:t>
            </a:r>
            <a:r>
              <a:rPr lang="zh-CN" altLang="en-US" dirty="0"/>
              <a:t>，网络，粒子</a:t>
            </a:r>
            <a:r>
              <a:rPr lang="en-US" altLang="zh-CN" dirty="0"/>
              <a:t>…</a:t>
            </a:r>
          </a:p>
          <a:p>
            <a:r>
              <a:rPr lang="zh-CN" altLang="en-US" dirty="0"/>
              <a:t>学会下载配置使用插件</a:t>
            </a:r>
            <a:endParaRPr lang="en-US" altLang="zh-CN" dirty="0"/>
          </a:p>
          <a:p>
            <a:endParaRPr lang="en-US" altLang="zh-CN" dirty="0"/>
          </a:p>
          <a:p>
            <a:endParaRPr lang="en-US" altLang="zh-CN" dirty="0"/>
          </a:p>
          <a:p>
            <a:pPr marL="114300" indent="0">
              <a:buNone/>
            </a:pPr>
            <a:r>
              <a:rPr lang="zh-CN" altLang="en-US" dirty="0"/>
              <a:t>能力标志：</a:t>
            </a:r>
            <a:r>
              <a:rPr lang="zh-CN" altLang="en-US" dirty="0">
                <a:solidFill>
                  <a:srgbClr val="FF0000"/>
                </a:solidFill>
              </a:rPr>
              <a:t>可以做个小独立游戏</a:t>
            </a:r>
            <a:endParaRPr lang="en-US" dirty="0">
              <a:solidFill>
                <a:srgbClr val="FF0000"/>
              </a:solidFill>
            </a:endParaRPr>
          </a:p>
        </p:txBody>
      </p:sp>
    </p:spTree>
    <p:extLst>
      <p:ext uri="{BB962C8B-B14F-4D97-AF65-F5344CB8AC3E}">
        <p14:creationId xmlns:p14="http://schemas.microsoft.com/office/powerpoint/2010/main" val="2085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源码剖析方法论</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marL="457200" lvl="2" indent="-342900">
              <a:spcBef>
                <a:spcPts val="0"/>
              </a:spcBef>
              <a:buSzPts val="1800"/>
              <a:buFont typeface="Raleway"/>
              <a:buChar char="●"/>
            </a:pPr>
            <a:r>
              <a:rPr lang="zh-CN" altLang="en-US" sz="1800" dirty="0"/>
              <a:t>比起好奇心更应该保持耐心！</a:t>
            </a:r>
          </a:p>
          <a:p>
            <a:pPr marL="914400" lvl="2" indent="-342900">
              <a:spcBef>
                <a:spcPts val="0"/>
              </a:spcBef>
              <a:buSzPts val="1800"/>
              <a:buFont typeface="Raleway"/>
              <a:buChar char="●"/>
            </a:pPr>
            <a:r>
              <a:rPr lang="zh-CN" altLang="en-US" dirty="0"/>
              <a:t>常常会困惑这是干嘛的？</a:t>
            </a:r>
            <a:endParaRPr lang="en-US" altLang="zh-CN" dirty="0"/>
          </a:p>
          <a:p>
            <a:pPr marL="914400" lvl="2" indent="-342900">
              <a:spcBef>
                <a:spcPts val="0"/>
              </a:spcBef>
              <a:buSzPts val="1800"/>
              <a:buFont typeface="Raleway"/>
              <a:buChar char="●"/>
            </a:pPr>
            <a:r>
              <a:rPr lang="zh-CN" altLang="en-US" dirty="0"/>
              <a:t>常常会理解不了为什么这么做？有什么特殊的用意？</a:t>
            </a:r>
            <a:endParaRPr lang="en-US" altLang="zh-CN" dirty="0"/>
          </a:p>
          <a:p>
            <a:pPr marL="914400" lvl="2" indent="-342900">
              <a:spcBef>
                <a:spcPts val="0"/>
              </a:spcBef>
              <a:buSzPts val="1800"/>
              <a:buFont typeface="Raleway"/>
              <a:buChar char="●"/>
            </a:pPr>
            <a:r>
              <a:rPr lang="zh-CN" altLang="en-US" dirty="0"/>
              <a:t>数据用来用去，代码调来调去，感觉一团乱麻！</a:t>
            </a:r>
            <a:endParaRPr lang="en-US" altLang="zh-CN" dirty="0"/>
          </a:p>
          <a:p>
            <a:pPr marL="914400" lvl="2" indent="-342900">
              <a:spcBef>
                <a:spcPts val="0"/>
              </a:spcBef>
              <a:buSzPts val="1800"/>
              <a:buFont typeface="Raleway"/>
              <a:buChar char="●"/>
            </a:pPr>
            <a:r>
              <a:rPr lang="zh-CN" altLang="en-US" dirty="0"/>
              <a:t>调用链条太长，自己的脑容量堆栈不足以存储</a:t>
            </a:r>
            <a:r>
              <a:rPr lang="en-US" altLang="zh-CN" dirty="0"/>
              <a:t>……</a:t>
            </a:r>
          </a:p>
          <a:p>
            <a:pPr marL="914400" lvl="2" indent="-342900">
              <a:spcBef>
                <a:spcPts val="0"/>
              </a:spcBef>
              <a:buSzPts val="1800"/>
              <a:buFont typeface="Raleway"/>
              <a:buChar char="●"/>
            </a:pPr>
            <a:r>
              <a:rPr lang="zh-CN" altLang="en-US" dirty="0"/>
              <a:t>所需的背景知识有欠缺</a:t>
            </a:r>
            <a:r>
              <a:rPr lang="en-US" altLang="zh-CN" dirty="0"/>
              <a:t>……</a:t>
            </a:r>
          </a:p>
          <a:p>
            <a:pPr marL="914400" lvl="2" indent="-342900">
              <a:spcBef>
                <a:spcPts val="0"/>
              </a:spcBef>
              <a:buSzPts val="1800"/>
              <a:buFont typeface="Raleway"/>
              <a:buChar char="●"/>
            </a:pPr>
            <a:r>
              <a:rPr lang="zh-CN" altLang="en-US" dirty="0"/>
              <a:t>无人可问，孤军奋战</a:t>
            </a:r>
            <a:r>
              <a:rPr lang="en-US" altLang="zh-CN" dirty="0"/>
              <a:t>……</a:t>
            </a:r>
          </a:p>
          <a:p>
            <a:pPr marL="914400" lvl="2" indent="-342900">
              <a:spcBef>
                <a:spcPts val="0"/>
              </a:spcBef>
              <a:buSzPts val="1800"/>
              <a:buFont typeface="Raleway"/>
              <a:buChar char="●"/>
            </a:pPr>
            <a:r>
              <a:rPr lang="zh-CN" altLang="en-US" dirty="0"/>
              <a:t>直面磅礴的源码库，深感自己的渺小！</a:t>
            </a:r>
            <a:endParaRPr lang="en-US" altLang="zh-CN" dirty="0"/>
          </a:p>
          <a:p>
            <a:pPr marL="914400" lvl="2" indent="-342900">
              <a:spcBef>
                <a:spcPts val="0"/>
              </a:spcBef>
              <a:buSzPts val="1800"/>
              <a:buFont typeface="Raleway"/>
              <a:buChar char="●"/>
            </a:pPr>
            <a:r>
              <a:rPr lang="zh-CN" altLang="en-US" dirty="0"/>
              <a:t>对引擎更新又激动又害怕，对自己一天只有</a:t>
            </a:r>
            <a:r>
              <a:rPr lang="en-US" altLang="zh-CN" dirty="0"/>
              <a:t>24</a:t>
            </a:r>
            <a:r>
              <a:rPr lang="zh-CN" altLang="en-US" dirty="0"/>
              <a:t>小时这个事实深感无力！</a:t>
            </a:r>
            <a:endParaRPr lang="en-US" altLang="zh-CN" dirty="0"/>
          </a:p>
          <a:p>
            <a:pPr marL="914400" lvl="2" indent="-342900">
              <a:spcBef>
                <a:spcPts val="0"/>
              </a:spcBef>
              <a:buSzPts val="1800"/>
              <a:buFont typeface="Raleway"/>
              <a:buChar char="●"/>
            </a:pPr>
            <a:r>
              <a:rPr lang="zh-CN" altLang="en-US" dirty="0"/>
              <a:t>承认自己是个凡人，余生只够掌握一小块知识，和自己妥协，从此虚心向别人请教，对别人的分享心存感激，为自己也能尽一份力分享而欣喜</a:t>
            </a:r>
            <a:r>
              <a:rPr lang="en-US" altLang="zh-CN" dirty="0"/>
              <a:t>~</a:t>
            </a:r>
          </a:p>
        </p:txBody>
      </p:sp>
    </p:spTree>
    <p:extLst>
      <p:ext uri="{BB962C8B-B14F-4D97-AF65-F5344CB8AC3E}">
        <p14:creationId xmlns:p14="http://schemas.microsoft.com/office/powerpoint/2010/main" val="219488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源码剖析工具</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pPr marL="457200" lvl="2" indent="-342900">
              <a:spcBef>
                <a:spcPts val="0"/>
              </a:spcBef>
              <a:buSzPts val="1800"/>
              <a:buFont typeface="Raleway"/>
              <a:buChar char="●"/>
            </a:pPr>
            <a:r>
              <a:rPr lang="zh-CN" altLang="en-US" dirty="0"/>
              <a:t>工具越简单越好，专注核心内容，别浪费时间调整格式！</a:t>
            </a:r>
            <a:endParaRPr lang="en-US" altLang="zh-CN" dirty="0"/>
          </a:p>
          <a:p>
            <a:pPr marL="914400" lvl="3" indent="-342900">
              <a:spcBef>
                <a:spcPts val="0"/>
              </a:spcBef>
              <a:buSzPts val="1800"/>
            </a:pPr>
            <a:r>
              <a:rPr lang="zh-CN" altLang="en-US" dirty="0"/>
              <a:t>放弃除了</a:t>
            </a:r>
            <a:r>
              <a:rPr lang="en-US" altLang="zh-CN" dirty="0"/>
              <a:t>VS</a:t>
            </a:r>
            <a:r>
              <a:rPr lang="zh-CN" altLang="en-US" dirty="0"/>
              <a:t>之外的源码阅读工具，额外的都是负担，间接一层就多了一层信息同步消耗。</a:t>
            </a:r>
            <a:endParaRPr lang="en-US" altLang="zh-CN" dirty="0"/>
          </a:p>
          <a:p>
            <a:pPr marL="914400" lvl="3" indent="-342900">
              <a:spcBef>
                <a:spcPts val="0"/>
              </a:spcBef>
              <a:buSzPts val="1800"/>
            </a:pPr>
            <a:r>
              <a:rPr lang="zh-CN" altLang="en-US" dirty="0"/>
              <a:t>放弃</a:t>
            </a:r>
            <a:r>
              <a:rPr lang="en-US" altLang="zh-CN" dirty="0"/>
              <a:t>UML</a:t>
            </a:r>
            <a:r>
              <a:rPr lang="zh-CN" altLang="en-US" dirty="0"/>
              <a:t>图系列工具，只取其思想，放弃其形式，对于上百个类来说，人类无法理解</a:t>
            </a:r>
            <a:r>
              <a:rPr lang="en-US" altLang="zh-CN" dirty="0"/>
              <a:t>UML</a:t>
            </a:r>
            <a:r>
              <a:rPr lang="zh-CN" altLang="en-US" dirty="0"/>
              <a:t>的哪怕各角度表达，更何况还得手调其格式排版，一半情况下每新加一个类都得调整一遍。</a:t>
            </a:r>
            <a:endParaRPr lang="en-US" altLang="zh-CN" dirty="0"/>
          </a:p>
          <a:p>
            <a:pPr marL="914400" lvl="3" indent="-342900">
              <a:spcBef>
                <a:spcPts val="0"/>
              </a:spcBef>
              <a:buSzPts val="1800"/>
            </a:pPr>
            <a:r>
              <a:rPr lang="zh-CN" altLang="en-US" dirty="0"/>
              <a:t>对于已经确定的内容，才需要画图来加深理解。别一边理解一边画图，</a:t>
            </a:r>
            <a:r>
              <a:rPr lang="en-US" altLang="zh-CN" dirty="0"/>
              <a:t>90%</a:t>
            </a:r>
            <a:r>
              <a:rPr lang="zh-CN" altLang="en-US" dirty="0"/>
              <a:t>时间在调整图排版。</a:t>
            </a:r>
            <a:endParaRPr lang="en-US" altLang="zh-CN" dirty="0"/>
          </a:p>
          <a:p>
            <a:pPr marL="914400" lvl="3" indent="-342900">
              <a:spcBef>
                <a:spcPts val="0"/>
              </a:spcBef>
              <a:buSzPts val="1800"/>
            </a:pPr>
            <a:r>
              <a:rPr lang="zh-CN" altLang="en-US" dirty="0"/>
              <a:t>我个人最后选择了思维导图，有不足，但足够简单可理解。</a:t>
            </a:r>
            <a:endParaRPr lang="en-US" altLang="zh-CN" dirty="0"/>
          </a:p>
          <a:p>
            <a:pPr marL="914400" lvl="3" indent="-342900">
              <a:spcBef>
                <a:spcPts val="0"/>
              </a:spcBef>
              <a:buSzPts val="1800"/>
            </a:pPr>
            <a:r>
              <a:rPr lang="zh-CN" altLang="en-US" dirty="0"/>
              <a:t>最后写文章，我用</a:t>
            </a:r>
            <a:r>
              <a:rPr lang="en-US" altLang="zh-CN" dirty="0"/>
              <a:t>Markdown</a:t>
            </a:r>
            <a:r>
              <a:rPr lang="zh-CN" altLang="en-US" dirty="0"/>
              <a:t>码字，</a:t>
            </a:r>
            <a:r>
              <a:rPr lang="en-US" altLang="zh-CN" dirty="0" err="1"/>
              <a:t>Processon</a:t>
            </a:r>
            <a:r>
              <a:rPr lang="zh-CN" altLang="en-US" dirty="0"/>
              <a:t>画流程图</a:t>
            </a:r>
            <a:endParaRPr lang="en-US" altLang="zh-CN" dirty="0"/>
          </a:p>
          <a:p>
            <a:pPr marL="914400" lvl="3" indent="-342900">
              <a:spcBef>
                <a:spcPts val="0"/>
              </a:spcBef>
              <a:buSzPts val="1800"/>
            </a:pPr>
            <a:endParaRPr lang="en-US" altLang="zh-CN" dirty="0"/>
          </a:p>
          <a:p>
            <a:pPr marL="457200" lvl="2" indent="-342900">
              <a:spcBef>
                <a:spcPts val="0"/>
              </a:spcBef>
              <a:buSzPts val="1800"/>
              <a:buFont typeface="Raleway"/>
              <a:buChar char="●"/>
            </a:pPr>
            <a:r>
              <a:rPr lang="zh-CN" altLang="en-US" dirty="0"/>
              <a:t>调试过程：</a:t>
            </a:r>
            <a:endParaRPr lang="en-US" altLang="zh-CN" dirty="0"/>
          </a:p>
          <a:p>
            <a:pPr marL="914400" lvl="3" indent="-342900">
              <a:spcBef>
                <a:spcPts val="0"/>
              </a:spcBef>
              <a:buSzPts val="1800"/>
            </a:pPr>
            <a:r>
              <a:rPr lang="zh-CN" altLang="en-US" dirty="0"/>
              <a:t>开</a:t>
            </a:r>
            <a:r>
              <a:rPr lang="en-US" altLang="zh-CN" dirty="0"/>
              <a:t>Debug</a:t>
            </a:r>
            <a:r>
              <a:rPr lang="zh-CN" altLang="en-US" dirty="0"/>
              <a:t>配置编译源码，</a:t>
            </a:r>
            <a:r>
              <a:rPr lang="en-US" altLang="zh-CN" dirty="0"/>
              <a:t>debug everything</a:t>
            </a:r>
            <a:r>
              <a:rPr lang="zh-CN" altLang="en-US" dirty="0"/>
              <a:t>！</a:t>
            </a:r>
            <a:r>
              <a:rPr lang="zh-CN" altLang="en-US" dirty="0">
                <a:hlinkClick r:id="rId3"/>
              </a:rPr>
              <a:t>编译选项说明</a:t>
            </a:r>
            <a:endParaRPr lang="en-US" altLang="zh-CN" dirty="0"/>
          </a:p>
          <a:p>
            <a:pPr marL="914400" lvl="3" indent="-342900">
              <a:spcBef>
                <a:spcPts val="0"/>
              </a:spcBef>
              <a:buSzPts val="1800"/>
            </a:pPr>
            <a:r>
              <a:rPr lang="zh-CN" altLang="en-US" dirty="0"/>
              <a:t>一边调试一边记录</a:t>
            </a:r>
            <a:endParaRPr lang="en-US" altLang="zh-CN" dirty="0"/>
          </a:p>
          <a:p>
            <a:pPr marL="914400" lvl="3" indent="-342900">
              <a:spcBef>
                <a:spcPts val="0"/>
              </a:spcBef>
              <a:buSzPts val="1800"/>
            </a:pPr>
            <a:r>
              <a:rPr lang="zh-CN" altLang="en-US" dirty="0"/>
              <a:t>在引擎源码内加</a:t>
            </a:r>
            <a:r>
              <a:rPr lang="en-US" altLang="zh-CN" dirty="0"/>
              <a:t>debug</a:t>
            </a:r>
            <a:r>
              <a:rPr lang="zh-CN" altLang="en-US" dirty="0"/>
              <a:t>输出，根据打印数据信息确定数据内容和先后</a:t>
            </a:r>
            <a:endParaRPr lang="en-US" altLang="zh-CN" dirty="0"/>
          </a:p>
          <a:p>
            <a:pPr marL="914400" lvl="3" indent="-342900">
              <a:spcBef>
                <a:spcPts val="0"/>
              </a:spcBef>
              <a:buSzPts val="1800"/>
            </a:pPr>
            <a:r>
              <a:rPr lang="zh-CN" altLang="en-US" dirty="0"/>
              <a:t>抓住主脉络，旁支情况记一下以后再收拾</a:t>
            </a:r>
            <a:endParaRPr lang="en-US" altLang="zh-CN" dirty="0"/>
          </a:p>
          <a:p>
            <a:pPr marL="914400" lvl="3" indent="-342900">
              <a:spcBef>
                <a:spcPts val="0"/>
              </a:spcBef>
              <a:buSzPts val="1800"/>
            </a:pPr>
            <a:endParaRPr lang="en-US" altLang="zh-CN" dirty="0"/>
          </a:p>
        </p:txBody>
      </p:sp>
    </p:spTree>
    <p:extLst>
      <p:ext uri="{BB962C8B-B14F-4D97-AF65-F5344CB8AC3E}">
        <p14:creationId xmlns:p14="http://schemas.microsoft.com/office/powerpoint/2010/main" val="62006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“借鉴”的艺术</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a:xfrm>
            <a:off x="311700" y="771474"/>
            <a:ext cx="8520600" cy="4036499"/>
          </a:xfrm>
        </p:spPr>
        <p:txBody>
          <a:bodyPr/>
          <a:lstStyle/>
          <a:p>
            <a:pPr marL="457200" lvl="2" indent="-342900">
              <a:spcBef>
                <a:spcPts val="0"/>
              </a:spcBef>
              <a:buSzPts val="1800"/>
              <a:buFont typeface="Raleway"/>
              <a:buChar char="●"/>
            </a:pPr>
            <a:r>
              <a:rPr lang="zh-CN" altLang="en-US" dirty="0"/>
              <a:t>技巧在于：找！顺藤摸瓜的找！</a:t>
            </a:r>
            <a:endParaRPr lang="en-US" altLang="zh-CN" dirty="0"/>
          </a:p>
          <a:p>
            <a:pPr marL="914400" lvl="3" indent="-342900">
              <a:spcBef>
                <a:spcPts val="0"/>
              </a:spcBef>
              <a:buSzPts val="1800"/>
            </a:pPr>
            <a:r>
              <a:rPr lang="en-US" altLang="zh-CN" sz="1200" dirty="0" err="1"/>
              <a:t>WidgetReflector</a:t>
            </a:r>
            <a:r>
              <a:rPr lang="zh-CN" altLang="en-US" sz="1200" dirty="0"/>
              <a:t>定位代码块</a:t>
            </a:r>
            <a:endParaRPr lang="en-US" altLang="zh-CN" sz="1200" dirty="0"/>
          </a:p>
          <a:p>
            <a:pPr marL="914400" lvl="3" indent="-342900">
              <a:spcBef>
                <a:spcPts val="0"/>
              </a:spcBef>
              <a:buSzPts val="1800"/>
            </a:pPr>
            <a:r>
              <a:rPr lang="en-US" altLang="zh-CN" sz="1200" dirty="0"/>
              <a:t>VA </a:t>
            </a:r>
            <a:r>
              <a:rPr lang="zh-CN" altLang="en-US" sz="1200" dirty="0"/>
              <a:t>查找所有引用或调用</a:t>
            </a:r>
            <a:endParaRPr lang="en-US" altLang="zh-CN" sz="1200" dirty="0"/>
          </a:p>
          <a:p>
            <a:pPr marL="914400" lvl="3" indent="-342900">
              <a:spcBef>
                <a:spcPts val="0"/>
              </a:spcBef>
              <a:buSzPts val="1800"/>
            </a:pPr>
            <a:r>
              <a:rPr lang="en-US" altLang="zh-CN" sz="1200" dirty="0"/>
              <a:t>VS </a:t>
            </a:r>
            <a:r>
              <a:rPr lang="zh-CN" altLang="en-US" sz="1200" dirty="0"/>
              <a:t>字符串查找</a:t>
            </a:r>
            <a:endParaRPr lang="en-US" altLang="zh-CN" sz="1200" dirty="0"/>
          </a:p>
          <a:p>
            <a:pPr marL="914400" lvl="3" indent="-342900">
              <a:spcBef>
                <a:spcPts val="0"/>
              </a:spcBef>
              <a:buSzPts val="1800"/>
            </a:pPr>
            <a:r>
              <a:rPr lang="en-US" altLang="zh-CN" sz="1200" dirty="0"/>
              <a:t>Everything</a:t>
            </a:r>
            <a:r>
              <a:rPr lang="zh-CN" altLang="en-US" sz="1200" dirty="0"/>
              <a:t>工具定位文件</a:t>
            </a:r>
            <a:endParaRPr lang="en-US" altLang="zh-CN" sz="1200" dirty="0"/>
          </a:p>
          <a:p>
            <a:pPr marL="914400" lvl="3" indent="-342900">
              <a:spcBef>
                <a:spcPts val="0"/>
              </a:spcBef>
              <a:buSzPts val="1800"/>
            </a:pPr>
            <a:r>
              <a:rPr lang="zh-CN" altLang="en-US" sz="1200" dirty="0"/>
              <a:t>开</a:t>
            </a:r>
            <a:r>
              <a:rPr lang="en-US" altLang="zh-CN" sz="1200" dirty="0"/>
              <a:t>Debug</a:t>
            </a:r>
            <a:r>
              <a:rPr lang="zh-CN" altLang="en-US" sz="1200" dirty="0"/>
              <a:t>断点查事件调用</a:t>
            </a:r>
            <a:endParaRPr lang="en-US" altLang="zh-CN" sz="1200" dirty="0"/>
          </a:p>
          <a:p>
            <a:pPr marL="457200" lvl="2" indent="-342900">
              <a:spcBef>
                <a:spcPts val="0"/>
              </a:spcBef>
              <a:buSzPts val="1800"/>
              <a:buFont typeface="Raleway"/>
              <a:buChar char="●"/>
            </a:pPr>
            <a:r>
              <a:rPr lang="zh-CN" altLang="en-US" dirty="0"/>
              <a:t>功底体现在于：瞧的懂大概是咋回事</a:t>
            </a:r>
            <a:endParaRPr lang="en-US" altLang="zh-CN" dirty="0"/>
          </a:p>
          <a:p>
            <a:pPr marL="914400" lvl="3" indent="-342900">
              <a:spcBef>
                <a:spcPts val="0"/>
              </a:spcBef>
              <a:buSzPts val="1800"/>
            </a:pPr>
            <a:r>
              <a:rPr lang="zh-CN" altLang="en-US" sz="1200" dirty="0"/>
              <a:t>见多识广</a:t>
            </a:r>
            <a:endParaRPr lang="en-US" altLang="zh-CN" sz="1200" dirty="0"/>
          </a:p>
          <a:p>
            <a:pPr marL="914400" lvl="3" indent="-342900">
              <a:spcBef>
                <a:spcPts val="0"/>
              </a:spcBef>
              <a:buSzPts val="1800"/>
            </a:pPr>
            <a:r>
              <a:rPr lang="zh-CN" altLang="en-US" sz="1200" dirty="0"/>
              <a:t>连蒙带猜</a:t>
            </a:r>
            <a:endParaRPr lang="en-US" altLang="zh-CN" sz="1200" dirty="0"/>
          </a:p>
          <a:p>
            <a:pPr marL="914400" lvl="3" indent="-342900">
              <a:spcBef>
                <a:spcPts val="0"/>
              </a:spcBef>
              <a:buSzPts val="1800"/>
            </a:pPr>
            <a:r>
              <a:rPr lang="zh-CN" altLang="en-US" sz="1200" dirty="0"/>
              <a:t>相信它一定在，只是自己找不着！</a:t>
            </a:r>
            <a:endParaRPr lang="en-US" altLang="zh-CN" sz="1200" dirty="0"/>
          </a:p>
          <a:p>
            <a:pPr marL="457200" lvl="2" indent="-342900">
              <a:spcBef>
                <a:spcPts val="0"/>
              </a:spcBef>
              <a:buSzPts val="1800"/>
              <a:buFont typeface="Raleway"/>
              <a:buChar char="●"/>
            </a:pPr>
            <a:r>
              <a:rPr lang="zh-CN" altLang="en-US" dirty="0"/>
              <a:t>搬的技巧在：</a:t>
            </a:r>
            <a:endParaRPr lang="en-US" altLang="zh-CN" dirty="0"/>
          </a:p>
          <a:p>
            <a:pPr marL="914400" lvl="3" indent="-342900">
              <a:spcBef>
                <a:spcPts val="0"/>
              </a:spcBef>
              <a:buSzPts val="1800"/>
            </a:pPr>
            <a:r>
              <a:rPr lang="zh-CN" altLang="en-US" sz="1200" dirty="0"/>
              <a:t>能找到办法直接调用的就别拷贝代码</a:t>
            </a:r>
            <a:endParaRPr lang="en-US" altLang="zh-CN" sz="1200" dirty="0"/>
          </a:p>
          <a:p>
            <a:pPr marL="914400" lvl="3" indent="-342900">
              <a:spcBef>
                <a:spcPts val="0"/>
              </a:spcBef>
              <a:buSzPts val="1800"/>
            </a:pPr>
            <a:r>
              <a:rPr lang="zh-CN" altLang="en-US" sz="1200" dirty="0"/>
              <a:t>能否找到调用的代码路径的功底在于：能否事先理解各模块对象的组织关系，事先修行有必要</a:t>
            </a:r>
            <a:endParaRPr lang="en-US" altLang="zh-CN" sz="1200" dirty="0"/>
          </a:p>
          <a:p>
            <a:pPr marL="914400" lvl="3" indent="-342900">
              <a:spcBef>
                <a:spcPts val="0"/>
              </a:spcBef>
              <a:buSzPts val="1800"/>
            </a:pPr>
            <a:r>
              <a:rPr lang="zh-CN" altLang="en-US" sz="1200" dirty="0"/>
              <a:t>别在</a:t>
            </a:r>
            <a:r>
              <a:rPr lang="en-US" altLang="zh-CN" sz="1200" dirty="0"/>
              <a:t>Runtime</a:t>
            </a:r>
            <a:r>
              <a:rPr lang="zh-CN" altLang="en-US" sz="1200" dirty="0"/>
              <a:t>下想法子调用</a:t>
            </a:r>
            <a:r>
              <a:rPr lang="en-US" altLang="zh-CN" sz="1200" dirty="0"/>
              <a:t>Editor</a:t>
            </a:r>
            <a:r>
              <a:rPr lang="zh-CN" altLang="en-US" sz="1200" dirty="0"/>
              <a:t>的代码，不合法也费劲</a:t>
            </a:r>
            <a:endParaRPr lang="en-US" altLang="zh-CN" sz="1200" dirty="0"/>
          </a:p>
          <a:p>
            <a:pPr marL="914400" lvl="3" indent="-342900">
              <a:spcBef>
                <a:spcPts val="0"/>
              </a:spcBef>
              <a:buSzPts val="1800"/>
            </a:pPr>
            <a:r>
              <a:rPr lang="zh-CN" altLang="en-US" sz="1200" dirty="0"/>
              <a:t>找到目标代码块的：输入和输出，小心内部的依赖</a:t>
            </a:r>
            <a:endParaRPr lang="en-US" altLang="zh-CN" sz="1200" dirty="0"/>
          </a:p>
          <a:p>
            <a:pPr marL="914400" lvl="3" indent="-342900">
              <a:spcBef>
                <a:spcPts val="0"/>
              </a:spcBef>
              <a:buSzPts val="1800"/>
            </a:pPr>
            <a:r>
              <a:rPr lang="zh-CN" altLang="en-US" sz="1200" dirty="0"/>
              <a:t>自己嫁接过来的时候要想法子喂给足够的数据</a:t>
            </a:r>
            <a:endParaRPr lang="en-US" altLang="zh-CN" sz="1200" dirty="0"/>
          </a:p>
          <a:p>
            <a:pPr marL="914400" lvl="3" indent="-342900">
              <a:spcBef>
                <a:spcPts val="0"/>
              </a:spcBef>
              <a:buSzPts val="1800"/>
            </a:pPr>
            <a:r>
              <a:rPr lang="zh-CN" altLang="en-US" sz="1200" dirty="0"/>
              <a:t>如果是流程上插一脚的，想法子找到关键的“旋钮“</a:t>
            </a:r>
            <a:endParaRPr lang="en-US" altLang="zh-CN" sz="1200" dirty="0"/>
          </a:p>
          <a:p>
            <a:pPr marL="914400" lvl="3" indent="-342900">
              <a:spcBef>
                <a:spcPts val="0"/>
              </a:spcBef>
              <a:buSzPts val="1800"/>
            </a:pPr>
            <a:endParaRPr lang="en-US" altLang="zh-CN" dirty="0"/>
          </a:p>
        </p:txBody>
      </p:sp>
    </p:spTree>
    <p:extLst>
      <p:ext uri="{BB962C8B-B14F-4D97-AF65-F5344CB8AC3E}">
        <p14:creationId xmlns:p14="http://schemas.microsoft.com/office/powerpoint/2010/main" val="328041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311700" y="1330797"/>
            <a:ext cx="8520600" cy="841800"/>
          </a:xfrm>
          <a:prstGeom prst="rect">
            <a:avLst/>
          </a:prstGeom>
        </p:spPr>
        <p:txBody>
          <a:bodyPr spcFirstLastPara="1" wrap="square" lIns="91425" tIns="91425" rIns="91425" bIns="91425" anchor="ctr" anchorCtr="0">
            <a:noAutofit/>
          </a:bodyPr>
          <a:lstStyle/>
          <a:p>
            <a:pPr lvl="0"/>
            <a:r>
              <a:rPr lang="zh-CN" altLang="en-US" b="1" dirty="0">
                <a:latin typeface="Roboto"/>
                <a:ea typeface="Roboto"/>
                <a:cs typeface="Roboto"/>
                <a:sym typeface="Roboto"/>
              </a:rPr>
              <a:t>搞事情的</a:t>
            </a:r>
            <a:r>
              <a:rPr lang="en-US" altLang="zh-CN" b="1" dirty="0">
                <a:latin typeface="Roboto"/>
                <a:ea typeface="Roboto"/>
                <a:cs typeface="Roboto"/>
                <a:sym typeface="Roboto"/>
              </a:rPr>
              <a:t>Demo</a:t>
            </a:r>
            <a:endParaRPr b="1" dirty="0">
              <a:latin typeface="Roboto"/>
              <a:ea typeface="Roboto"/>
              <a:cs typeface="Roboto"/>
              <a:sym typeface="Roboto"/>
            </a:endParaRPr>
          </a:p>
        </p:txBody>
      </p:sp>
      <p:sp>
        <p:nvSpPr>
          <p:cNvPr id="3" name="Subtitle 2">
            <a:extLst>
              <a:ext uri="{FF2B5EF4-FFF2-40B4-BE49-F238E27FC236}">
                <a16:creationId xmlns:a16="http://schemas.microsoft.com/office/drawing/2014/main" id="{E4E8A247-90D8-4529-9AA9-232AE5C967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568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311700" y="1330797"/>
            <a:ext cx="8520600" cy="841800"/>
          </a:xfrm>
          <a:prstGeom prst="rect">
            <a:avLst/>
          </a:prstGeom>
        </p:spPr>
        <p:txBody>
          <a:bodyPr spcFirstLastPara="1" wrap="square" lIns="91425" tIns="91425" rIns="91425" bIns="91425" anchor="ctr" anchorCtr="0">
            <a:noAutofit/>
          </a:bodyPr>
          <a:lstStyle/>
          <a:p>
            <a:pPr lvl="0"/>
            <a:r>
              <a:rPr lang="zh-CN" altLang="en-US" b="1" dirty="0">
                <a:latin typeface="Roboto"/>
                <a:ea typeface="Roboto"/>
                <a:cs typeface="Roboto"/>
                <a:sym typeface="Roboto"/>
              </a:rPr>
              <a:t>谢谢！</a:t>
            </a:r>
            <a:endParaRPr b="1" dirty="0">
              <a:latin typeface="Roboto"/>
              <a:ea typeface="Roboto"/>
              <a:cs typeface="Roboto"/>
              <a:sym typeface="Roboto"/>
            </a:endParaRPr>
          </a:p>
        </p:txBody>
      </p:sp>
      <p:sp>
        <p:nvSpPr>
          <p:cNvPr id="3" name="Subtitle 2">
            <a:extLst>
              <a:ext uri="{FF2B5EF4-FFF2-40B4-BE49-F238E27FC236}">
                <a16:creationId xmlns:a16="http://schemas.microsoft.com/office/drawing/2014/main" id="{E4E8A247-90D8-4529-9AA9-232AE5C9677E}"/>
              </a:ext>
            </a:extLst>
          </p:cNvPr>
          <p:cNvSpPr>
            <a:spLocks noGrp="1"/>
          </p:cNvSpPr>
          <p:nvPr>
            <p:ph type="subTitle" idx="1"/>
          </p:nvPr>
        </p:nvSpPr>
        <p:spPr/>
        <p:txBody>
          <a:bodyPr/>
          <a:lstStyle/>
          <a:p>
            <a:r>
              <a:rPr lang="zh-CN" altLang="en-US" dirty="0"/>
              <a:t>字太多，图太少，不够可口，对不住大家了</a:t>
            </a:r>
            <a:r>
              <a:rPr lang="en-US" altLang="zh-CN" dirty="0"/>
              <a:t>~</a:t>
            </a:r>
            <a:endParaRPr lang="en-US" dirty="0"/>
          </a:p>
        </p:txBody>
      </p:sp>
    </p:spTree>
    <p:extLst>
      <p:ext uri="{BB962C8B-B14F-4D97-AF65-F5344CB8AC3E}">
        <p14:creationId xmlns:p14="http://schemas.microsoft.com/office/powerpoint/2010/main" val="202491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3">
            <a:extLst>
              <a:ext uri="{FF2B5EF4-FFF2-40B4-BE49-F238E27FC236}">
                <a16:creationId xmlns:a16="http://schemas.microsoft.com/office/drawing/2014/main" id="{FA86A21D-CC04-481D-867D-E14B2F54C598}"/>
              </a:ext>
            </a:extLst>
          </p:cNvPr>
          <p:cNvGrpSpPr/>
          <p:nvPr/>
        </p:nvGrpSpPr>
        <p:grpSpPr>
          <a:xfrm>
            <a:off x="2650447" y="559228"/>
            <a:ext cx="6166418" cy="4025044"/>
            <a:chOff x="6134376" y="2095902"/>
            <a:chExt cx="4051640" cy="2666197"/>
          </a:xfrm>
        </p:grpSpPr>
        <p:cxnSp>
          <p:nvCxnSpPr>
            <p:cNvPr id="6" name="直接连接符 4">
              <a:extLst>
                <a:ext uri="{FF2B5EF4-FFF2-40B4-BE49-F238E27FC236}">
                  <a16:creationId xmlns:a16="http://schemas.microsoft.com/office/drawing/2014/main" id="{194037B6-82C1-4B24-AFDE-1686349E2A2B}"/>
                </a:ext>
              </a:extLst>
            </p:cNvPr>
            <p:cNvCxnSpPr/>
            <p:nvPr/>
          </p:nvCxnSpPr>
          <p:spPr>
            <a:xfrm>
              <a:off x="6134376" y="2095902"/>
              <a:ext cx="40516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5">
              <a:extLst>
                <a:ext uri="{FF2B5EF4-FFF2-40B4-BE49-F238E27FC236}">
                  <a16:creationId xmlns:a16="http://schemas.microsoft.com/office/drawing/2014/main" id="{D2885371-3A4C-4867-857A-BA7C008F19EA}"/>
                </a:ext>
              </a:extLst>
            </p:cNvPr>
            <p:cNvCxnSpPr/>
            <p:nvPr/>
          </p:nvCxnSpPr>
          <p:spPr>
            <a:xfrm>
              <a:off x="6134376" y="4762099"/>
              <a:ext cx="40516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矩形 14">
            <a:extLst>
              <a:ext uri="{FF2B5EF4-FFF2-40B4-BE49-F238E27FC236}">
                <a16:creationId xmlns:a16="http://schemas.microsoft.com/office/drawing/2014/main" id="{73AE7A81-0706-40FA-932C-4FDE7046F580}"/>
              </a:ext>
            </a:extLst>
          </p:cNvPr>
          <p:cNvSpPr/>
          <p:nvPr/>
        </p:nvSpPr>
        <p:spPr>
          <a:xfrm>
            <a:off x="2588411" y="702037"/>
            <a:ext cx="2069797" cy="415498"/>
          </a:xfrm>
          <a:prstGeom prst="rect">
            <a:avLst/>
          </a:prstGeom>
        </p:spPr>
        <p:txBody>
          <a:bodyPr wrap="none">
            <a:spAutoFit/>
          </a:bodyPr>
          <a:lstStyle/>
          <a:p>
            <a:r>
              <a:rPr lang="zh-CN" altLang="en-US" sz="2100" dirty="0">
                <a:solidFill>
                  <a:schemeClr val="bg1"/>
                </a:solidFill>
                <a:latin typeface="+mn-ea"/>
              </a:rPr>
              <a:t>知乎：虚幻引擎</a:t>
            </a:r>
            <a:endParaRPr lang="zh-CN" altLang="en-US" sz="2100" b="1" u="sng" dirty="0">
              <a:solidFill>
                <a:schemeClr val="bg1"/>
              </a:solidFill>
              <a:latin typeface="+mn-ea"/>
            </a:endParaRPr>
          </a:p>
        </p:txBody>
      </p:sp>
      <p:sp>
        <p:nvSpPr>
          <p:cNvPr id="9" name="矩形 17">
            <a:extLst>
              <a:ext uri="{FF2B5EF4-FFF2-40B4-BE49-F238E27FC236}">
                <a16:creationId xmlns:a16="http://schemas.microsoft.com/office/drawing/2014/main" id="{3A994C3E-9988-4229-B2C1-B2C864436FB5}"/>
              </a:ext>
            </a:extLst>
          </p:cNvPr>
          <p:cNvSpPr/>
          <p:nvPr/>
        </p:nvSpPr>
        <p:spPr>
          <a:xfrm>
            <a:off x="2580235" y="1724983"/>
            <a:ext cx="2627642" cy="415498"/>
          </a:xfrm>
          <a:prstGeom prst="rect">
            <a:avLst/>
          </a:prstGeom>
        </p:spPr>
        <p:txBody>
          <a:bodyPr wrap="none">
            <a:spAutoFit/>
          </a:bodyPr>
          <a:lstStyle/>
          <a:p>
            <a:r>
              <a:rPr lang="zh-CN" altLang="en-US" sz="2100" dirty="0">
                <a:solidFill>
                  <a:schemeClr val="bg1"/>
                </a:solidFill>
                <a:latin typeface="+mn-ea"/>
              </a:rPr>
              <a:t>微信：</a:t>
            </a:r>
            <a:r>
              <a:rPr lang="en-US" altLang="zh-CN" sz="2100" b="1" dirty="0" err="1">
                <a:solidFill>
                  <a:schemeClr val="bg1"/>
                </a:solidFill>
                <a:latin typeface="+mn-ea"/>
              </a:rPr>
              <a:t>unrealengine</a:t>
            </a:r>
            <a:endParaRPr lang="zh-CN" altLang="en-US" sz="2100" b="1" dirty="0">
              <a:solidFill>
                <a:schemeClr val="bg1"/>
              </a:solidFill>
              <a:latin typeface="+mn-ea"/>
            </a:endParaRPr>
          </a:p>
        </p:txBody>
      </p:sp>
      <p:pic>
        <p:nvPicPr>
          <p:cNvPr id="10" name="Picture 9">
            <a:extLst>
              <a:ext uri="{FF2B5EF4-FFF2-40B4-BE49-F238E27FC236}">
                <a16:creationId xmlns:a16="http://schemas.microsoft.com/office/drawing/2014/main" id="{2DCD7134-854A-4EAA-B6C7-5B8AAF93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21" y="1519417"/>
            <a:ext cx="1843088" cy="1843088"/>
          </a:xfrm>
          <a:prstGeom prst="rect">
            <a:avLst/>
          </a:prstGeom>
        </p:spPr>
      </p:pic>
      <p:sp>
        <p:nvSpPr>
          <p:cNvPr id="11" name="矩形 17">
            <a:extLst>
              <a:ext uri="{FF2B5EF4-FFF2-40B4-BE49-F238E27FC236}">
                <a16:creationId xmlns:a16="http://schemas.microsoft.com/office/drawing/2014/main" id="{81327848-50D1-4BBF-A174-81A0CC04B0DA}"/>
              </a:ext>
            </a:extLst>
          </p:cNvPr>
          <p:cNvSpPr/>
          <p:nvPr/>
        </p:nvSpPr>
        <p:spPr>
          <a:xfrm>
            <a:off x="2580235" y="2236456"/>
            <a:ext cx="2473754" cy="415498"/>
          </a:xfrm>
          <a:prstGeom prst="rect">
            <a:avLst/>
          </a:prstGeom>
        </p:spPr>
        <p:txBody>
          <a:bodyPr wrap="none">
            <a:spAutoFit/>
          </a:bodyPr>
          <a:lstStyle/>
          <a:p>
            <a:r>
              <a:rPr lang="en-US" altLang="zh-CN" sz="2100" dirty="0">
                <a:solidFill>
                  <a:schemeClr val="bg1"/>
                </a:solidFill>
                <a:latin typeface="+mn-ea"/>
              </a:rPr>
              <a:t>B</a:t>
            </a:r>
            <a:r>
              <a:rPr lang="zh-CN" altLang="en-US" sz="2100" dirty="0">
                <a:solidFill>
                  <a:schemeClr val="bg1"/>
                </a:solidFill>
                <a:latin typeface="+mn-ea"/>
              </a:rPr>
              <a:t>站：虚幻引擎官方</a:t>
            </a:r>
          </a:p>
        </p:txBody>
      </p:sp>
      <p:sp>
        <p:nvSpPr>
          <p:cNvPr id="12" name="矩形 17">
            <a:extLst>
              <a:ext uri="{FF2B5EF4-FFF2-40B4-BE49-F238E27FC236}">
                <a16:creationId xmlns:a16="http://schemas.microsoft.com/office/drawing/2014/main" id="{54C9A7E3-A986-4213-83C0-3354C40756E5}"/>
              </a:ext>
            </a:extLst>
          </p:cNvPr>
          <p:cNvSpPr/>
          <p:nvPr/>
        </p:nvSpPr>
        <p:spPr>
          <a:xfrm>
            <a:off x="2580236" y="2747929"/>
            <a:ext cx="4671472" cy="415498"/>
          </a:xfrm>
          <a:prstGeom prst="rect">
            <a:avLst/>
          </a:prstGeom>
        </p:spPr>
        <p:txBody>
          <a:bodyPr wrap="none">
            <a:spAutoFit/>
          </a:bodyPr>
          <a:lstStyle/>
          <a:p>
            <a:r>
              <a:rPr lang="zh-CN" altLang="en-US" sz="2100" dirty="0">
                <a:solidFill>
                  <a:schemeClr val="bg1"/>
                </a:solidFill>
                <a:latin typeface="+mn-ea"/>
              </a:rPr>
              <a:t>邮箱：</a:t>
            </a:r>
            <a:r>
              <a:rPr lang="en-US" altLang="zh-CN" sz="2100" b="1" dirty="0">
                <a:solidFill>
                  <a:schemeClr val="bg1"/>
                </a:solidFill>
                <a:latin typeface="+mn-ea"/>
              </a:rPr>
              <a:t>egc-community@epicgames.com</a:t>
            </a:r>
            <a:endParaRPr lang="zh-CN" altLang="en-US" sz="2100" b="1" dirty="0">
              <a:solidFill>
                <a:schemeClr val="bg1"/>
              </a:solidFill>
              <a:latin typeface="+mn-ea"/>
            </a:endParaRPr>
          </a:p>
        </p:txBody>
      </p:sp>
      <p:sp>
        <p:nvSpPr>
          <p:cNvPr id="13" name="矩形 17">
            <a:extLst>
              <a:ext uri="{FF2B5EF4-FFF2-40B4-BE49-F238E27FC236}">
                <a16:creationId xmlns:a16="http://schemas.microsoft.com/office/drawing/2014/main" id="{E7AC528F-325A-42A8-88D8-4421AB0345A7}"/>
              </a:ext>
            </a:extLst>
          </p:cNvPr>
          <p:cNvSpPr/>
          <p:nvPr/>
        </p:nvSpPr>
        <p:spPr>
          <a:xfrm>
            <a:off x="2588411" y="3259403"/>
            <a:ext cx="3147015" cy="415498"/>
          </a:xfrm>
          <a:prstGeom prst="rect">
            <a:avLst/>
          </a:prstGeom>
        </p:spPr>
        <p:txBody>
          <a:bodyPr wrap="none">
            <a:spAutoFit/>
          </a:bodyPr>
          <a:lstStyle/>
          <a:p>
            <a:r>
              <a:rPr lang="zh-CN" altLang="en-US" sz="2100" dirty="0">
                <a:solidFill>
                  <a:schemeClr val="bg1"/>
                </a:solidFill>
                <a:latin typeface="+mn-ea"/>
              </a:rPr>
              <a:t>官网：</a:t>
            </a:r>
            <a:r>
              <a:rPr lang="en-US" altLang="zh-CN" sz="2100" dirty="0">
                <a:solidFill>
                  <a:schemeClr val="bg1"/>
                </a:solidFill>
                <a:latin typeface="+mn-ea"/>
              </a:rPr>
              <a:t>unrealengine.com</a:t>
            </a:r>
            <a:endParaRPr lang="zh-CN" altLang="en-US" sz="2100" b="1" dirty="0">
              <a:solidFill>
                <a:schemeClr val="bg1"/>
              </a:solidFill>
              <a:latin typeface="+mn-ea"/>
            </a:endParaRPr>
          </a:p>
        </p:txBody>
      </p:sp>
      <p:sp>
        <p:nvSpPr>
          <p:cNvPr id="14" name="矩形 17">
            <a:extLst>
              <a:ext uri="{FF2B5EF4-FFF2-40B4-BE49-F238E27FC236}">
                <a16:creationId xmlns:a16="http://schemas.microsoft.com/office/drawing/2014/main" id="{237BE3FF-CAC9-46C5-9032-828EE0943F38}"/>
              </a:ext>
            </a:extLst>
          </p:cNvPr>
          <p:cNvSpPr/>
          <p:nvPr/>
        </p:nvSpPr>
        <p:spPr>
          <a:xfrm>
            <a:off x="2580236" y="1213510"/>
            <a:ext cx="2355132" cy="415498"/>
          </a:xfrm>
          <a:prstGeom prst="rect">
            <a:avLst/>
          </a:prstGeom>
        </p:spPr>
        <p:txBody>
          <a:bodyPr wrap="none">
            <a:spAutoFit/>
          </a:bodyPr>
          <a:lstStyle/>
          <a:p>
            <a:r>
              <a:rPr lang="en-US" altLang="zh-CN" sz="2100" dirty="0">
                <a:solidFill>
                  <a:schemeClr val="bg1"/>
                </a:solidFill>
                <a:latin typeface="+mn-ea"/>
              </a:rPr>
              <a:t>QQ</a:t>
            </a:r>
            <a:r>
              <a:rPr lang="zh-CN" altLang="en-US" sz="2100" dirty="0">
                <a:solidFill>
                  <a:schemeClr val="bg1"/>
                </a:solidFill>
                <a:latin typeface="+mn-ea"/>
              </a:rPr>
              <a:t>群：</a:t>
            </a:r>
            <a:r>
              <a:rPr lang="en-US" altLang="zh-CN" sz="2100" b="1" dirty="0">
                <a:solidFill>
                  <a:schemeClr val="bg1"/>
                </a:solidFill>
                <a:latin typeface="+mn-ea"/>
              </a:rPr>
              <a:t>1018846968</a:t>
            </a:r>
            <a:endParaRPr lang="zh-CN" altLang="en-US" sz="2100" b="1" dirty="0">
              <a:solidFill>
                <a:schemeClr val="bg1"/>
              </a:solidFill>
              <a:latin typeface="+mn-ea"/>
            </a:endParaRPr>
          </a:p>
        </p:txBody>
      </p:sp>
      <p:sp>
        <p:nvSpPr>
          <p:cNvPr id="15" name="矩形 17">
            <a:extLst>
              <a:ext uri="{FF2B5EF4-FFF2-40B4-BE49-F238E27FC236}">
                <a16:creationId xmlns:a16="http://schemas.microsoft.com/office/drawing/2014/main" id="{7100D53E-5B6E-4ECA-B480-A20FE779BC49}"/>
              </a:ext>
            </a:extLst>
          </p:cNvPr>
          <p:cNvSpPr/>
          <p:nvPr/>
        </p:nvSpPr>
        <p:spPr>
          <a:xfrm>
            <a:off x="2588411" y="3794627"/>
            <a:ext cx="5974713" cy="738664"/>
          </a:xfrm>
          <a:prstGeom prst="rect">
            <a:avLst/>
          </a:prstGeom>
        </p:spPr>
        <p:txBody>
          <a:bodyPr wrap="none">
            <a:spAutoFit/>
          </a:bodyPr>
          <a:lstStyle/>
          <a:p>
            <a:r>
              <a:rPr lang="zh-CN" altLang="en-US" sz="2100" dirty="0">
                <a:solidFill>
                  <a:schemeClr val="bg1"/>
                </a:solidFill>
                <a:latin typeface="+mn-ea"/>
              </a:rPr>
              <a:t>咨询社区经理：</a:t>
            </a:r>
            <a:r>
              <a:rPr lang="en-US" altLang="zh-CN" sz="2100" dirty="0">
                <a:solidFill>
                  <a:schemeClr val="bg1"/>
                </a:solidFill>
                <a:latin typeface="+mn-ea"/>
              </a:rPr>
              <a:t>QQ: 2722937652 </a:t>
            </a:r>
            <a:r>
              <a:rPr lang="zh-CN" altLang="en-US" sz="2100" dirty="0">
                <a:solidFill>
                  <a:schemeClr val="bg1"/>
                </a:solidFill>
                <a:latin typeface="+mn-ea"/>
              </a:rPr>
              <a:t>微信：</a:t>
            </a:r>
            <a:r>
              <a:rPr lang="en-US" altLang="zh-CN" sz="2100" dirty="0">
                <a:solidFill>
                  <a:schemeClr val="bg1"/>
                </a:solidFill>
                <a:latin typeface="+mn-ea"/>
              </a:rPr>
              <a:t>jack1046</a:t>
            </a:r>
          </a:p>
          <a:p>
            <a:r>
              <a:rPr lang="zh-CN" altLang="en-US" sz="2100" dirty="0">
                <a:solidFill>
                  <a:schemeClr val="bg1"/>
                </a:solidFill>
                <a:latin typeface="+mn-ea"/>
              </a:rPr>
              <a:t>邮箱</a:t>
            </a:r>
            <a:r>
              <a:rPr lang="zh-CN" altLang="en-US" sz="2100" b="1" dirty="0">
                <a:solidFill>
                  <a:schemeClr val="bg1"/>
                </a:solidFill>
                <a:latin typeface="+mn-ea"/>
              </a:rPr>
              <a:t>：</a:t>
            </a:r>
            <a:r>
              <a:rPr lang="en-US" altLang="zh-CN" sz="2100" b="1" dirty="0">
                <a:solidFill>
                  <a:schemeClr val="bg1"/>
                </a:solidFill>
                <a:latin typeface="+mn-ea"/>
              </a:rPr>
              <a:t>jack.fu@epicgames.com</a:t>
            </a:r>
            <a:endParaRPr lang="zh-CN" altLang="en-US" sz="2100" b="1" dirty="0">
              <a:solidFill>
                <a:schemeClr val="bg1"/>
              </a:solidFill>
              <a:latin typeface="+mn-ea"/>
            </a:endParaRPr>
          </a:p>
        </p:txBody>
      </p:sp>
    </p:spTree>
    <p:extLst>
      <p:ext uri="{BB962C8B-B14F-4D97-AF65-F5344CB8AC3E}">
        <p14:creationId xmlns:p14="http://schemas.microsoft.com/office/powerpoint/2010/main" val="407989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核心骨干</a:t>
            </a:r>
            <a:r>
              <a:rPr lang="en-US" altLang="zh-CN" sz="2400" dirty="0"/>
              <a:t>-</a:t>
            </a:r>
            <a:r>
              <a:rPr lang="zh-CN" altLang="en-US" sz="2400" dirty="0"/>
              <a:t>掌握引擎</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solidFill>
                  <a:schemeClr val="bg1"/>
                </a:solidFill>
              </a:rPr>
              <a:t>游戏里的一些模块可以用</a:t>
            </a:r>
            <a:r>
              <a:rPr lang="en-US" altLang="zh-CN" dirty="0">
                <a:solidFill>
                  <a:schemeClr val="bg1"/>
                </a:solidFill>
              </a:rPr>
              <a:t>C++</a:t>
            </a:r>
            <a:r>
              <a:rPr lang="zh-CN" altLang="en-US" dirty="0">
                <a:solidFill>
                  <a:schemeClr val="bg1"/>
                </a:solidFill>
              </a:rPr>
              <a:t>开始实现，例如函数库里实现计算逻辑</a:t>
            </a:r>
            <a:endParaRPr lang="en-US" altLang="zh-CN" dirty="0">
              <a:solidFill>
                <a:schemeClr val="bg1"/>
              </a:solidFill>
            </a:endParaRPr>
          </a:p>
          <a:p>
            <a:pPr lvl="1">
              <a:lnSpc>
                <a:spcPct val="100000"/>
              </a:lnSpc>
              <a:spcBef>
                <a:spcPts val="0"/>
              </a:spcBef>
            </a:pPr>
            <a:r>
              <a:rPr lang="zh-CN" altLang="en-US" dirty="0">
                <a:latin typeface="微软雅黑" panose="020B0503020204020204" pitchFamily="34" charset="-122"/>
                <a:ea typeface="微软雅黑" panose="020B0503020204020204" pitchFamily="34" charset="-122"/>
              </a:rPr>
              <a:t>只懂</a:t>
            </a:r>
            <a:r>
              <a:rPr lang="en-US" altLang="zh-CN" dirty="0">
                <a:latin typeface="微软雅黑" panose="020B0503020204020204" pitchFamily="34" charset="-122"/>
                <a:ea typeface="微软雅黑" panose="020B0503020204020204" pitchFamily="34" charset="-122"/>
              </a:rPr>
              <a:t>Actor</a:t>
            </a:r>
            <a:r>
              <a:rPr lang="zh-CN" altLang="en-US" dirty="0">
                <a:latin typeface="微软雅黑" panose="020B0503020204020204" pitchFamily="34" charset="-122"/>
                <a:ea typeface="微软雅黑" panose="020B0503020204020204" pitchFamily="34" charset="-122"/>
              </a:rPr>
              <a:t>，不懂</a:t>
            </a:r>
            <a:r>
              <a:rPr lang="en-US" altLang="zh-CN" dirty="0">
                <a:latin typeface="微软雅黑" panose="020B0503020204020204" pitchFamily="34" charset="-122"/>
                <a:ea typeface="微软雅黑" panose="020B0503020204020204" pitchFamily="34" charset="-122"/>
              </a:rPr>
              <a:t>Object</a:t>
            </a:r>
          </a:p>
          <a:p>
            <a:pPr lvl="1">
              <a:lnSpc>
                <a:spcPct val="100000"/>
              </a:lnSpc>
              <a:spcBef>
                <a:spcPts val="0"/>
              </a:spcBef>
            </a:pPr>
            <a:r>
              <a:rPr lang="zh-CN" altLang="en-US" dirty="0">
                <a:latin typeface="微软雅黑" panose="020B0503020204020204" pitchFamily="34" charset="-122"/>
                <a:ea typeface="微软雅黑" panose="020B0503020204020204" pitchFamily="34" charset="-122"/>
              </a:rPr>
              <a:t>只懂</a:t>
            </a:r>
            <a:r>
              <a:rPr lang="en-US" altLang="zh-CN" dirty="0">
                <a:latin typeface="微软雅黑" panose="020B0503020204020204" pitchFamily="34" charset="-122"/>
                <a:ea typeface="微软雅黑" panose="020B0503020204020204" pitchFamily="34" charset="-122"/>
              </a:rPr>
              <a:t>Object</a:t>
            </a:r>
            <a:r>
              <a:rPr lang="zh-CN" altLang="en-US" dirty="0">
                <a:latin typeface="微软雅黑" panose="020B0503020204020204" pitchFamily="34" charset="-122"/>
                <a:ea typeface="微软雅黑" panose="020B0503020204020204" pitchFamily="34" charset="-122"/>
              </a:rPr>
              <a:t>，不懂</a:t>
            </a:r>
            <a:r>
              <a:rPr lang="en-US" altLang="zh-CN" dirty="0">
                <a:latin typeface="微软雅黑" panose="020B0503020204020204" pitchFamily="34" charset="-122"/>
                <a:ea typeface="微软雅黑" panose="020B0503020204020204" pitchFamily="34" charset="-122"/>
              </a:rPr>
              <a:t>Asset</a:t>
            </a:r>
          </a:p>
          <a:p>
            <a:r>
              <a:rPr lang="zh-CN" altLang="en-US" dirty="0">
                <a:solidFill>
                  <a:schemeClr val="bg1"/>
                </a:solidFill>
              </a:rPr>
              <a:t>对特定模块可以开始用</a:t>
            </a:r>
            <a:r>
              <a:rPr lang="en-US" altLang="zh-CN" dirty="0">
                <a:solidFill>
                  <a:schemeClr val="bg1"/>
                </a:solidFill>
              </a:rPr>
              <a:t>C++</a:t>
            </a:r>
            <a:r>
              <a:rPr lang="zh-CN" altLang="en-US" dirty="0">
                <a:solidFill>
                  <a:schemeClr val="bg1"/>
                </a:solidFill>
              </a:rPr>
              <a:t>编写，战斗逻辑，</a:t>
            </a:r>
            <a:r>
              <a:rPr lang="en-US" altLang="zh-CN" dirty="0">
                <a:solidFill>
                  <a:schemeClr val="bg1"/>
                </a:solidFill>
              </a:rPr>
              <a:t>AI……</a:t>
            </a:r>
          </a:p>
          <a:p>
            <a:r>
              <a:rPr lang="zh-CN" altLang="en-US" dirty="0">
                <a:solidFill>
                  <a:schemeClr val="bg1"/>
                </a:solidFill>
              </a:rPr>
              <a:t>开始思考</a:t>
            </a:r>
            <a:r>
              <a:rPr lang="en-US" altLang="zh-CN" dirty="0">
                <a:solidFill>
                  <a:schemeClr val="bg1"/>
                </a:solidFill>
              </a:rPr>
              <a:t>C++</a:t>
            </a:r>
            <a:r>
              <a:rPr lang="zh-CN" altLang="en-US" dirty="0">
                <a:solidFill>
                  <a:schemeClr val="bg1"/>
                </a:solidFill>
              </a:rPr>
              <a:t>和</a:t>
            </a:r>
            <a:r>
              <a:rPr lang="en-US" altLang="zh-CN" dirty="0">
                <a:solidFill>
                  <a:schemeClr val="bg1"/>
                </a:solidFill>
              </a:rPr>
              <a:t>BP</a:t>
            </a:r>
            <a:r>
              <a:rPr lang="zh-CN" altLang="en-US" dirty="0">
                <a:solidFill>
                  <a:schemeClr val="bg1"/>
                </a:solidFill>
              </a:rPr>
              <a:t>如何更好结合的程序框架</a:t>
            </a:r>
            <a:endParaRPr lang="en-US" altLang="zh-CN" dirty="0">
              <a:solidFill>
                <a:schemeClr val="bg1"/>
              </a:solidFill>
            </a:endParaRPr>
          </a:p>
          <a:p>
            <a:r>
              <a:rPr lang="zh-CN" altLang="en-US" dirty="0">
                <a:solidFill>
                  <a:schemeClr val="bg1"/>
                </a:solidFill>
              </a:rPr>
              <a:t>开始收集整理一些常用的</a:t>
            </a:r>
            <a:r>
              <a:rPr lang="en-US" altLang="zh-CN" dirty="0">
                <a:solidFill>
                  <a:schemeClr val="bg1"/>
                </a:solidFill>
              </a:rPr>
              <a:t>C++</a:t>
            </a:r>
            <a:r>
              <a:rPr lang="zh-CN" altLang="en-US" dirty="0">
                <a:solidFill>
                  <a:schemeClr val="bg1"/>
                </a:solidFill>
              </a:rPr>
              <a:t>函数库</a:t>
            </a:r>
            <a:endParaRPr lang="en-US" altLang="zh-CN" dirty="0">
              <a:solidFill>
                <a:schemeClr val="bg1"/>
              </a:solidFill>
            </a:endParaRPr>
          </a:p>
          <a:p>
            <a:r>
              <a:rPr lang="zh-CN" altLang="en-US" dirty="0">
                <a:solidFill>
                  <a:schemeClr val="bg1"/>
                </a:solidFill>
              </a:rPr>
              <a:t>开始学会创造自己的插件</a:t>
            </a:r>
            <a:endParaRPr lang="en-US" altLang="zh-CN" dirty="0">
              <a:solidFill>
                <a:schemeClr val="bg1"/>
              </a:solidFill>
            </a:endParaRPr>
          </a:p>
          <a:p>
            <a:r>
              <a:rPr lang="zh-CN" altLang="en-US" dirty="0">
                <a:solidFill>
                  <a:schemeClr val="bg1"/>
                </a:solidFill>
              </a:rPr>
              <a:t>开始明确自己专攻的方向（只讨论程序方向）</a:t>
            </a:r>
            <a:endParaRPr lang="en-US" altLang="zh-CN" dirty="0">
              <a:solidFill>
                <a:schemeClr val="bg1"/>
              </a:solidFill>
            </a:endParaRPr>
          </a:p>
          <a:p>
            <a:endParaRPr lang="en-US" altLang="zh-CN" dirty="0">
              <a:solidFill>
                <a:schemeClr val="bg1"/>
              </a:solidFill>
            </a:endParaRPr>
          </a:p>
          <a:p>
            <a:pPr marL="114300" indent="0">
              <a:buNone/>
            </a:pPr>
            <a:r>
              <a:rPr lang="zh-CN" altLang="en-US" dirty="0">
                <a:solidFill>
                  <a:schemeClr val="bg1"/>
                </a:solidFill>
              </a:rPr>
              <a:t>能力标志：</a:t>
            </a:r>
            <a:r>
              <a:rPr lang="en-US" altLang="zh-CN" dirty="0">
                <a:solidFill>
                  <a:srgbClr val="FF0000"/>
                </a:solidFill>
              </a:rPr>
              <a:t>C++</a:t>
            </a:r>
            <a:r>
              <a:rPr lang="zh-CN" altLang="en-US" dirty="0">
                <a:solidFill>
                  <a:srgbClr val="FF0000"/>
                </a:solidFill>
              </a:rPr>
              <a:t>和</a:t>
            </a:r>
            <a:r>
              <a:rPr lang="en-US" altLang="zh-CN" dirty="0">
                <a:solidFill>
                  <a:srgbClr val="FF0000"/>
                </a:solidFill>
              </a:rPr>
              <a:t>BP</a:t>
            </a:r>
            <a:r>
              <a:rPr lang="zh-CN" altLang="en-US" dirty="0">
                <a:solidFill>
                  <a:srgbClr val="FF0000"/>
                </a:solidFill>
              </a:rPr>
              <a:t>哪个方便用哪个，适得其所</a:t>
            </a:r>
            <a:endParaRPr lang="en-US" altLang="zh-CN" dirty="0">
              <a:solidFill>
                <a:srgbClr val="FF0000"/>
              </a:solidFill>
            </a:endParaRPr>
          </a:p>
        </p:txBody>
      </p:sp>
    </p:spTree>
    <p:extLst>
      <p:ext uri="{BB962C8B-B14F-4D97-AF65-F5344CB8AC3E}">
        <p14:creationId xmlns:p14="http://schemas.microsoft.com/office/powerpoint/2010/main" val="205065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江湖高手</a:t>
            </a:r>
            <a:r>
              <a:rPr lang="en-US" altLang="zh-CN" sz="2400" dirty="0"/>
              <a:t>-</a:t>
            </a:r>
            <a:r>
              <a:rPr lang="zh-CN" altLang="en-US" sz="2400" dirty="0"/>
              <a:t>懂得引擎</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开始研究并理解引擎里模块的机制原理</a:t>
            </a:r>
            <a:endParaRPr lang="en-US" altLang="zh-CN" dirty="0"/>
          </a:p>
          <a:p>
            <a:r>
              <a:rPr lang="zh-CN" altLang="en-US" dirty="0"/>
              <a:t>开始在</a:t>
            </a:r>
            <a:r>
              <a:rPr lang="en-US" altLang="zh-CN" dirty="0"/>
              <a:t>C++</a:t>
            </a:r>
            <a:r>
              <a:rPr lang="zh-CN" altLang="en-US" dirty="0"/>
              <a:t>层开发支撑类和功能，引擎扩展</a:t>
            </a:r>
            <a:r>
              <a:rPr lang="en-US" altLang="zh-CN" dirty="0"/>
              <a:t>Slate</a:t>
            </a:r>
            <a:r>
              <a:rPr lang="zh-CN" altLang="en-US" dirty="0"/>
              <a:t>，改造渲染</a:t>
            </a:r>
            <a:r>
              <a:rPr lang="en-US" altLang="zh-CN" dirty="0"/>
              <a:t>……</a:t>
            </a:r>
          </a:p>
          <a:p>
            <a:r>
              <a:rPr lang="zh-CN" altLang="en-US" dirty="0"/>
              <a:t>对引擎不合心意的地方，可以着手修改</a:t>
            </a:r>
            <a:r>
              <a:rPr lang="en-US" altLang="zh-CN" dirty="0"/>
              <a:t>Hack</a:t>
            </a:r>
            <a:r>
              <a:rPr lang="zh-CN" altLang="en-US" dirty="0"/>
              <a:t>，修复引擎</a:t>
            </a:r>
            <a:r>
              <a:rPr lang="en-US" altLang="zh-CN" dirty="0"/>
              <a:t>bug</a:t>
            </a:r>
          </a:p>
          <a:p>
            <a:endParaRPr lang="en-US" altLang="zh-CN" dirty="0"/>
          </a:p>
          <a:p>
            <a:endParaRPr lang="en-US" altLang="zh-CN" dirty="0"/>
          </a:p>
          <a:p>
            <a:pPr marL="114300" indent="0">
              <a:buNone/>
            </a:pPr>
            <a:r>
              <a:rPr lang="zh-CN" altLang="en-US" dirty="0"/>
              <a:t>能力标志：</a:t>
            </a:r>
            <a:r>
              <a:rPr lang="zh-CN" altLang="en-US" dirty="0">
                <a:solidFill>
                  <a:srgbClr val="FF0000"/>
                </a:solidFill>
              </a:rPr>
              <a:t>对引擎的模块，都有信心可以找到源码并分析和扩展遗漏的功能</a:t>
            </a:r>
            <a:endParaRPr lang="en-US" altLang="zh-CN" dirty="0">
              <a:solidFill>
                <a:srgbClr val="FF0000"/>
              </a:solidFill>
            </a:endParaRPr>
          </a:p>
          <a:p>
            <a:pPr marL="114300" indent="0">
              <a:buNone/>
            </a:pPr>
            <a:endParaRPr lang="en-US" altLang="zh-CN" dirty="0">
              <a:solidFill>
                <a:srgbClr val="FF0000"/>
              </a:solidFill>
            </a:endParaRPr>
          </a:p>
          <a:p>
            <a:pPr marL="114300" indent="0">
              <a:buNone/>
            </a:pPr>
            <a:r>
              <a:rPr lang="zh-CN" altLang="en-US" dirty="0">
                <a:solidFill>
                  <a:srgbClr val="FF0000"/>
                </a:solidFill>
              </a:rPr>
              <a:t>缺的只是时间！</a:t>
            </a:r>
            <a:endParaRPr lang="en-US" dirty="0">
              <a:solidFill>
                <a:srgbClr val="FF0000"/>
              </a:solidFill>
            </a:endParaRPr>
          </a:p>
        </p:txBody>
      </p:sp>
    </p:spTree>
    <p:extLst>
      <p:ext uri="{BB962C8B-B14F-4D97-AF65-F5344CB8AC3E}">
        <p14:creationId xmlns:p14="http://schemas.microsoft.com/office/powerpoint/2010/main" val="51170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坐镇大神</a:t>
            </a:r>
            <a:r>
              <a:rPr lang="en-US" altLang="zh-CN" sz="2400" dirty="0"/>
              <a:t>-</a:t>
            </a:r>
            <a:r>
              <a:rPr lang="zh-CN" altLang="en-US" sz="2400" dirty="0"/>
              <a:t>超越引擎</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可以重写某个引擎模块，做的比引擎的作者的还好</a:t>
            </a:r>
            <a:endParaRPr lang="en-US" altLang="zh-CN" dirty="0"/>
          </a:p>
          <a:p>
            <a:r>
              <a:rPr lang="zh-CN" altLang="en-US" dirty="0"/>
              <a:t>经常负责优化引擎来适配自己的项目</a:t>
            </a:r>
            <a:endParaRPr lang="en-US" altLang="zh-CN" dirty="0"/>
          </a:p>
          <a:p>
            <a:r>
              <a:rPr lang="zh-CN" altLang="en-US" dirty="0"/>
              <a:t>改造引擎的一部分，改造开发配套流程，有机高效融合进自己的工作流中</a:t>
            </a:r>
            <a:endParaRPr lang="en-US" altLang="zh-CN" dirty="0"/>
          </a:p>
          <a:p>
            <a:endParaRPr lang="en-US" altLang="zh-CN" dirty="0"/>
          </a:p>
          <a:p>
            <a:pPr marL="114300" indent="0">
              <a:buNone/>
            </a:pPr>
            <a:r>
              <a:rPr lang="zh-CN" altLang="en-US" dirty="0"/>
              <a:t>能力标志：</a:t>
            </a:r>
            <a:r>
              <a:rPr lang="zh-CN" altLang="en-US" dirty="0">
                <a:solidFill>
                  <a:srgbClr val="FF0000"/>
                </a:solidFill>
              </a:rPr>
              <a:t>引擎于他只是自己项目框架工作流中的一个工具</a:t>
            </a:r>
            <a:endParaRPr lang="en-US" altLang="zh-CN" dirty="0">
              <a:solidFill>
                <a:srgbClr val="FF0000"/>
              </a:solidFill>
            </a:endParaRPr>
          </a:p>
        </p:txBody>
      </p:sp>
    </p:spTree>
    <p:extLst>
      <p:ext uri="{BB962C8B-B14F-4D97-AF65-F5344CB8AC3E}">
        <p14:creationId xmlns:p14="http://schemas.microsoft.com/office/powerpoint/2010/main" val="25603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75DB-52DA-4891-982E-AE024EF6702B}"/>
              </a:ext>
            </a:extLst>
          </p:cNvPr>
          <p:cNvSpPr>
            <a:spLocks noGrp="1"/>
          </p:cNvSpPr>
          <p:nvPr>
            <p:ph type="title"/>
          </p:nvPr>
        </p:nvSpPr>
        <p:spPr>
          <a:xfrm>
            <a:off x="140950" y="175374"/>
            <a:ext cx="5963400" cy="478721"/>
          </a:xfrm>
        </p:spPr>
        <p:txBody>
          <a:bodyPr/>
          <a:lstStyle/>
          <a:p>
            <a:r>
              <a:rPr lang="zh-CN" altLang="en-US" sz="2400" dirty="0"/>
              <a:t>行业大佬</a:t>
            </a:r>
            <a:r>
              <a:rPr lang="en-US" altLang="zh-CN" sz="2400" dirty="0"/>
              <a:t>-</a:t>
            </a:r>
            <a:r>
              <a:rPr lang="zh-CN" altLang="en-US" sz="2400" dirty="0"/>
              <a:t>创造引擎</a:t>
            </a:r>
            <a:endParaRPr lang="en-US" sz="2400" dirty="0"/>
          </a:p>
        </p:txBody>
      </p:sp>
      <p:sp>
        <p:nvSpPr>
          <p:cNvPr id="3" name="Text Placeholder 2">
            <a:extLst>
              <a:ext uri="{FF2B5EF4-FFF2-40B4-BE49-F238E27FC236}">
                <a16:creationId xmlns:a16="http://schemas.microsoft.com/office/drawing/2014/main" id="{4852CBEF-27C5-452C-8F43-CEA530A507C7}"/>
              </a:ext>
            </a:extLst>
          </p:cNvPr>
          <p:cNvSpPr>
            <a:spLocks noGrp="1"/>
          </p:cNvSpPr>
          <p:nvPr>
            <p:ph type="body" idx="1"/>
          </p:nvPr>
        </p:nvSpPr>
        <p:spPr/>
        <p:txBody>
          <a:bodyPr/>
          <a:lstStyle/>
          <a:p>
            <a:r>
              <a:rPr lang="zh-CN" altLang="en-US" dirty="0"/>
              <a:t>对引擎的整体结构了如指掌</a:t>
            </a:r>
            <a:endParaRPr lang="en-US" altLang="zh-CN" dirty="0"/>
          </a:p>
          <a:p>
            <a:r>
              <a:rPr lang="zh-CN" altLang="en-US" dirty="0"/>
              <a:t>可以站在整个引擎行业的高度创造更高生产力工具</a:t>
            </a:r>
            <a:endParaRPr lang="en-US" altLang="zh-CN" dirty="0"/>
          </a:p>
          <a:p>
            <a:r>
              <a:rPr lang="zh-CN" altLang="en-US" dirty="0"/>
              <a:t>编写创造的引擎功能或插件，对行业造成了深远的影响</a:t>
            </a:r>
            <a:endParaRPr lang="en-US" altLang="zh-CN" dirty="0"/>
          </a:p>
          <a:p>
            <a:endParaRPr lang="en-US" altLang="zh-CN" dirty="0"/>
          </a:p>
          <a:p>
            <a:endParaRPr lang="en-US" altLang="zh-CN" dirty="0"/>
          </a:p>
          <a:p>
            <a:pPr marL="114300" indent="0">
              <a:buNone/>
            </a:pPr>
            <a:r>
              <a:rPr lang="zh-CN" altLang="en-US" dirty="0"/>
              <a:t>能力标志：</a:t>
            </a:r>
            <a:r>
              <a:rPr lang="zh-CN" altLang="en-US" dirty="0">
                <a:solidFill>
                  <a:srgbClr val="FF0000"/>
                </a:solidFill>
              </a:rPr>
              <a:t>做事情，先从行业的高度来思考。</a:t>
            </a:r>
            <a:endParaRPr lang="en-US" altLang="zh-CN" dirty="0">
              <a:solidFill>
                <a:srgbClr val="FF0000"/>
              </a:solidFill>
            </a:endParaRPr>
          </a:p>
        </p:txBody>
      </p:sp>
    </p:spTree>
    <p:extLst>
      <p:ext uri="{BB962C8B-B14F-4D97-AF65-F5344CB8AC3E}">
        <p14:creationId xmlns:p14="http://schemas.microsoft.com/office/powerpoint/2010/main" val="19201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1278</TotalTime>
  <Words>6902</Words>
  <Application>Microsoft Office PowerPoint</Application>
  <PresentationFormat>On-screen Show (16:9)</PresentationFormat>
  <Paragraphs>472</Paragraphs>
  <Slides>55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Roboto</vt:lpstr>
      <vt:lpstr>微软雅黑</vt:lpstr>
      <vt:lpstr>Raleway ExtraBold</vt:lpstr>
      <vt:lpstr>宋体</vt:lpstr>
      <vt:lpstr>Raleway</vt:lpstr>
      <vt:lpstr>Arial</vt:lpstr>
      <vt:lpstr>Simple Light</vt:lpstr>
      <vt:lpstr>   UE4 C++ 进阶之路！</vt:lpstr>
      <vt:lpstr>虚幻社区经理-大钊</vt:lpstr>
      <vt:lpstr>虚幻引擎的学习之路</vt:lpstr>
      <vt:lpstr>新手村-学习引擎</vt:lpstr>
      <vt:lpstr>新手村-学习引擎</vt:lpstr>
      <vt:lpstr>核心骨干-掌握引擎</vt:lpstr>
      <vt:lpstr>江湖高手-懂得引擎</vt:lpstr>
      <vt:lpstr>坐镇大神-超越引擎</vt:lpstr>
      <vt:lpstr>行业大佬-创造引擎</vt:lpstr>
      <vt:lpstr>虚幻C++的进阶之路</vt:lpstr>
      <vt:lpstr>What-什么是虚幻C++?</vt:lpstr>
      <vt:lpstr>What-学会虚幻C++的标志是什么？</vt:lpstr>
      <vt:lpstr>Why-为什么虚幻要开放C++来编写GamePlay?</vt:lpstr>
      <vt:lpstr>Why-为什么要学习虚幻C++?可以不学吗？</vt:lpstr>
      <vt:lpstr>Why-只用蓝图可以吗？</vt:lpstr>
      <vt:lpstr>Why-只用蓝图可以吗？</vt:lpstr>
      <vt:lpstr>Who-团队里什么人需要学虚幻C++？</vt:lpstr>
      <vt:lpstr>When-什么时候推荐开始学虚幻C++?</vt:lpstr>
      <vt:lpstr>When-什么时候算学会蓝图了？</vt:lpstr>
      <vt:lpstr>Which-虚幻C++有哪些学习要点?</vt:lpstr>
      <vt:lpstr>Core</vt:lpstr>
      <vt:lpstr>GamePlay</vt:lpstr>
      <vt:lpstr>Module-UBT-C#</vt:lpstr>
      <vt:lpstr>Module-UBT-C#</vt:lpstr>
      <vt:lpstr>ModuleRules.cs-模块链接</vt:lpstr>
      <vt:lpstr>ModuleRules.cs-头文件include</vt:lpstr>
      <vt:lpstr>ModuleRules.cs-头文件include 模块</vt:lpstr>
      <vt:lpstr>ModuleRules.cs-第三方库链接</vt:lpstr>
      <vt:lpstr>ModuleRules.cs-其他常用</vt:lpstr>
      <vt:lpstr>Module-UBT-C#</vt:lpstr>
      <vt:lpstr>反射-UHT</vt:lpstr>
      <vt:lpstr>反射-UHT</vt:lpstr>
      <vt:lpstr>CoreUObject </vt:lpstr>
      <vt:lpstr>套路1</vt:lpstr>
      <vt:lpstr>套路2</vt:lpstr>
      <vt:lpstr>引擎常用方法的套路 </vt:lpstr>
      <vt:lpstr>Which-虚幻C++有哪些学习难点?</vt:lpstr>
      <vt:lpstr>How-那应该如何学习虚幻C++呢?</vt:lpstr>
      <vt:lpstr>How-那应该如何学习虚幻C++呢?</vt:lpstr>
      <vt:lpstr>How-那应该如何学习虚幻C++呢?</vt:lpstr>
      <vt:lpstr>虚幻C++推荐项目实践</vt:lpstr>
      <vt:lpstr>应该有怎么样的思想觉悟？</vt:lpstr>
      <vt:lpstr>合适的比例配方是什么？</vt:lpstr>
      <vt:lpstr>好用的套路</vt:lpstr>
      <vt:lpstr>虚幻C++核心概念</vt:lpstr>
      <vt:lpstr>一些知道了会感觉挺了不起的概念</vt:lpstr>
      <vt:lpstr>虚幻引擎源码剖析经验分享</vt:lpstr>
      <vt:lpstr>源码剖析方法论</vt:lpstr>
      <vt:lpstr>源码剖析方法论</vt:lpstr>
      <vt:lpstr>源码剖析方法论</vt:lpstr>
      <vt:lpstr>源码剖析工具</vt:lpstr>
      <vt:lpstr>“借鉴”的艺术</vt:lpstr>
      <vt:lpstr>搞事情的Demo</vt:lpstr>
      <vt:lpstr>谢谢！</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UE4 C++ 进阶之路！</dc:title>
  <cp:lastModifiedBy>建钊 傅</cp:lastModifiedBy>
  <cp:revision>154</cp:revision>
  <dcterms:modified xsi:type="dcterms:W3CDTF">2020-02-20T15:18:18Z</dcterms:modified>
</cp:coreProperties>
</file>