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26"/>
  </p:notesMasterIdLst>
  <p:sldIdLst>
    <p:sldId id="256" r:id="rId2"/>
    <p:sldId id="257" r:id="rId3"/>
    <p:sldId id="297" r:id="rId4"/>
    <p:sldId id="412" r:id="rId5"/>
    <p:sldId id="413" r:id="rId6"/>
    <p:sldId id="264" r:id="rId7"/>
    <p:sldId id="398" r:id="rId8"/>
    <p:sldId id="369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14" r:id="rId19"/>
    <p:sldId id="408" r:id="rId20"/>
    <p:sldId id="410" r:id="rId21"/>
    <p:sldId id="411" r:id="rId22"/>
    <p:sldId id="415" r:id="rId23"/>
    <p:sldId id="409" r:id="rId24"/>
    <p:sldId id="26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0"/>
    <p:restoredTop sz="94803"/>
  </p:normalViewPr>
  <p:slideViewPr>
    <p:cSldViewPr snapToGrid="0" snapToObjects="1">
      <p:cViewPr varScale="1">
        <p:scale>
          <a:sx n="90" d="100"/>
          <a:sy n="90" d="100"/>
        </p:scale>
        <p:origin x="2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99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aan.io/what-is-variational-autoencoder-vae-tutoria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Сжатие данных: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Предобучение</a:t>
            </a:r>
            <a:r>
              <a:rPr lang="ru-RU" b="0" dirty="0"/>
              <a:t>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Переход в другое пространство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Если мы умеет отображать объекты из одного пространства в другое, почему бы не наложить дополнительные ограничения на второе пространство?</a:t>
            </a:r>
            <a:endParaRPr lang="en-US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90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454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Сжатие данных: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Предобучение</a:t>
            </a:r>
            <a:r>
              <a:rPr lang="ru-RU" b="0" dirty="0"/>
              <a:t> сети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Переход в другое пространство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Восстановление данных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Если мы знаем как устроено пространство объектов и у нас есть только часть информации об одном из них, мы можем найти наиболее похожий</a:t>
            </a:r>
            <a:endParaRPr lang="en-US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63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131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en-US" b="0" dirty="0"/>
              <a:t>???</a:t>
            </a:r>
            <a:endParaRPr lang="ru-RU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5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Любое дифференцируемое расстояние в исходном пространстве объектов может быть функцией потерь. Чаще всего используются 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	Кросс-энтропия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	Среднеквадратичная ошибка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	Косинусное расстояние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66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6" y="1636773"/>
            <a:ext cx="12341963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 можно наложить добавив слагаемое в функцию потерь. 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Это может быть как дифференцируемая функция, например, </a:t>
            </a:r>
            <a:r>
              <a:rPr lang="en-US" b="0" dirty="0"/>
              <a:t>L2</a:t>
            </a:r>
            <a:r>
              <a:rPr lang="ru-RU" b="0" dirty="0"/>
              <a:t> или</a:t>
            </a:r>
            <a:r>
              <a:rPr lang="en-US" b="0" dirty="0"/>
              <a:t> KL</a:t>
            </a:r>
            <a:r>
              <a:rPr lang="ru-RU" b="0" dirty="0"/>
              <a:t>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Так и …</a:t>
            </a:r>
            <a:r>
              <a:rPr lang="en-US" b="0" dirty="0"/>
              <a:t>?</a:t>
            </a:r>
            <a:endParaRPr lang="ru-RU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2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6" y="1636773"/>
            <a:ext cx="12341963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 можно наложить добавив слагаемое в функцию потерь. 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Это может быть как дифференцируемая функция, например, </a:t>
            </a:r>
            <a:r>
              <a:rPr lang="en-US" b="0" dirty="0"/>
              <a:t>L2</a:t>
            </a:r>
            <a:r>
              <a:rPr lang="ru-RU" b="0" dirty="0"/>
              <a:t> или</a:t>
            </a:r>
            <a:r>
              <a:rPr lang="en-US" b="0" dirty="0"/>
              <a:t> KL</a:t>
            </a:r>
            <a:r>
              <a:rPr lang="ru-RU" b="0" dirty="0"/>
              <a:t>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Так и еще одна </a:t>
            </a:r>
            <a:r>
              <a:rPr lang="ru-RU" b="0" dirty="0" err="1"/>
              <a:t>нейросеть</a:t>
            </a:r>
            <a:r>
              <a:rPr lang="ru-RU" b="0" dirty="0"/>
              <a:t>!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3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6" y="1636773"/>
            <a:ext cx="1234196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Аугментация данных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Что, если на вход мы будем подавать зашумленные картинки, а на выходе будем требовать восстановить исходные?</a:t>
            </a:r>
            <a:endParaRPr lang="en-US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6" y="1636773"/>
            <a:ext cx="12341963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Типичные функции потерь для </a:t>
            </a:r>
            <a:r>
              <a:rPr lang="ru-RU" b="0" dirty="0" err="1"/>
              <a:t>автокодировщиков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Ограничения на латентный слой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Аугментация данных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Что, если на вход мы будем подавать зашумленные картинки, а на выходе будем требовать восстановить исходные?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Оказывается это не только возможно, но и помогает при обучении!</a:t>
            </a:r>
            <a:endParaRPr lang="en-US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234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7E0-E57B-7A40-AD0C-D55F4E23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Вариационный </a:t>
            </a:r>
            <a:r>
              <a:rPr lang="ru-RU" dirty="0" err="1"/>
              <a:t>Автокодировщик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0B29-5890-BC48-A30B-9FE3FE6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См. </a:t>
            </a:r>
            <a:r>
              <a:rPr lang="fi-FI" dirty="0" err="1"/>
              <a:t>VAE.ipynb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0938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502" y="8679746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1809833"/>
            <a:ext cx="11681563" cy="2604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Что такое </a:t>
            </a:r>
            <a:r>
              <a:rPr lang="ru-RU" b="0" dirty="0" err="1"/>
              <a:t>Автокодировщик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Для чего нужны </a:t>
            </a:r>
            <a:r>
              <a:rPr lang="ru-RU" b="0" dirty="0" err="1"/>
              <a:t>Автокодировщики</a:t>
            </a:r>
            <a:r>
              <a:rPr lang="ru-RU" b="0" dirty="0"/>
              <a:t> и какими они бывают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Практика: </a:t>
            </a:r>
            <a:r>
              <a:rPr lang="ru-RU" dirty="0" err="1"/>
              <a:t>Автокодировщики</a:t>
            </a:r>
            <a:endParaRPr lang="fi-FI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4.  Домашнее задание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0689C83-17BB-774F-8EE1-6B6B70A3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6F6CCA99-54F8-5B40-B8BD-45AE68AF1CBF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40319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525945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err="1"/>
              <a:t>Автокодировщики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3839706"/>
            <a:ext cx="100299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Ежели где-то что-то убыло, </a:t>
            </a:r>
          </a:p>
          <a:p>
            <a:r>
              <a:rPr lang="ru-RU" dirty="0"/>
              <a:t>то где-то что-то прибыть должно непременно.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34359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 lang="ru-RU" dirty="0"/>
              <a:t>Преподаватель</a:t>
            </a: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502" y="8679746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1809833"/>
            <a:ext cx="11681563" cy="2604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Что такое </a:t>
            </a:r>
            <a:r>
              <a:rPr lang="ru-RU" b="0" dirty="0" err="1"/>
              <a:t>Автокодировщик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Для чего нужны </a:t>
            </a:r>
            <a:r>
              <a:rPr lang="ru-RU" b="0" dirty="0" err="1"/>
              <a:t>Автокодировщики</a:t>
            </a:r>
            <a:r>
              <a:rPr lang="ru-RU" b="0" dirty="0"/>
              <a:t> и какими они бывают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Автокодировщики</a:t>
            </a:r>
            <a:endParaRPr lang="fi-FI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4.  </a:t>
            </a:r>
            <a:r>
              <a:rPr lang="ru-RU" dirty="0"/>
              <a:t>Домашнее задание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0689C83-17BB-774F-8EE1-6B6B70A3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6F6CCA99-54F8-5B40-B8BD-45AE68AF1CBF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147617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1598-4641-7249-9A21-108412B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1D68-D378-8048-AA5F-7E120779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0. </a:t>
            </a:r>
            <a:r>
              <a:rPr lang="ru-RU" dirty="0"/>
              <a:t>Обучить многослойный </a:t>
            </a:r>
            <a:r>
              <a:rPr lang="ru-RU" dirty="0" err="1"/>
              <a:t>автокодировщик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а. </a:t>
            </a:r>
            <a:r>
              <a:rPr lang="ru-RU" dirty="0" err="1"/>
              <a:t>отрисовать</a:t>
            </a:r>
            <a:r>
              <a:rPr lang="ru-RU" dirty="0"/>
              <a:t> классы в латентном представлении </a:t>
            </a:r>
            <a:r>
              <a:rPr lang="ru-RU" dirty="0" err="1"/>
              <a:t>автокодировщика</a:t>
            </a:r>
            <a:r>
              <a:rPr lang="ru-RU" dirty="0"/>
              <a:t> с двумерным латентным слоем,</a:t>
            </a:r>
          </a:p>
          <a:p>
            <a:pPr marL="0" indent="0">
              <a:buNone/>
            </a:pPr>
            <a:r>
              <a:rPr lang="ru-RU" dirty="0"/>
              <a:t>б. сделать </a:t>
            </a:r>
            <a:r>
              <a:rPr lang="en-GB" dirty="0" err="1"/>
              <a:t>tSNE</a:t>
            </a:r>
            <a:r>
              <a:rPr lang="en-GB" dirty="0"/>
              <a:t> </a:t>
            </a:r>
            <a:r>
              <a:rPr lang="ru-RU" dirty="0"/>
              <a:t>над 32-мерным латентным слоем.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Обучить </a:t>
            </a:r>
            <a:r>
              <a:rPr lang="ru-RU" dirty="0" err="1"/>
              <a:t>автокодировщик</a:t>
            </a:r>
            <a:r>
              <a:rPr lang="ru-RU" dirty="0"/>
              <a:t> с шумом:</a:t>
            </a:r>
          </a:p>
          <a:p>
            <a:pPr marL="0" indent="0">
              <a:buNone/>
            </a:pPr>
            <a:r>
              <a:rPr lang="ru-RU" dirty="0"/>
              <a:t>а. Добавить ко входным данным нормальный шум,</a:t>
            </a:r>
          </a:p>
          <a:p>
            <a:pPr marL="0" indent="0">
              <a:buNone/>
            </a:pPr>
            <a:r>
              <a:rPr lang="ru-RU" dirty="0"/>
              <a:t>б. Сделать отражение части изображения,</a:t>
            </a:r>
          </a:p>
          <a:p>
            <a:pPr marL="0" indent="0">
              <a:buNone/>
            </a:pPr>
            <a:r>
              <a:rPr lang="ru-RU" dirty="0"/>
              <a:t>в. Визуализировать веса первого внутреннего слоя (кодирующего, </a:t>
            </a:r>
            <a:r>
              <a:rPr lang="fi-FI" dirty="0" err="1"/>
              <a:t>get_weights</a:t>
            </a:r>
            <a:r>
              <a:rPr lang="fi-FI" dirty="0"/>
              <a:t>, </a:t>
            </a:r>
            <a:r>
              <a:rPr lang="fi-FI" dirty="0" err="1"/>
              <a:t>plot_mnist</a:t>
            </a:r>
            <a:r>
              <a:rPr lang="ru-RU" dirty="0"/>
              <a:t>).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303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8B1F-5EB4-7945-BDF8-2274C709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12CB-D894-004B-8534-21613CFB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https://www.deeplearningbook.org/contents/autoencoders.html</a:t>
            </a:r>
          </a:p>
          <a:p>
            <a:r>
              <a:rPr lang="en-GB" dirty="0">
                <a:hlinkClick r:id="rId2"/>
              </a:rPr>
              <a:t>https://jaan.io/what-is-variational-autoencoder-vae-tutorial/</a:t>
            </a:r>
            <a:endParaRPr lang="ru-RU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0449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5C3-4771-4847-98A3-E13F1D73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92F6-4381-AE4A-88B3-7102FC58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Автокодировщик</a:t>
            </a:r>
            <a:r>
              <a:rPr lang="ru-RU" dirty="0"/>
              <a:t> – архитектура нейронной сети, которая используется для восстановления входного вектора</a:t>
            </a:r>
          </a:p>
          <a:p>
            <a:r>
              <a:rPr lang="ru-RU" dirty="0" err="1"/>
              <a:t>Автокодировщики</a:t>
            </a:r>
            <a:r>
              <a:rPr lang="ru-RU" dirty="0"/>
              <a:t> бывают разных видов: </a:t>
            </a:r>
            <a:r>
              <a:rPr lang="fi-FI" dirty="0" err="1"/>
              <a:t>denoising</a:t>
            </a:r>
            <a:r>
              <a:rPr lang="fi-FI" dirty="0"/>
              <a:t>, </a:t>
            </a:r>
            <a:r>
              <a:rPr lang="fi-FI" dirty="0" err="1"/>
              <a:t>variational</a:t>
            </a:r>
            <a:r>
              <a:rPr lang="fi-FI" dirty="0"/>
              <a:t>, </a:t>
            </a:r>
            <a:r>
              <a:rPr lang="ru-RU" dirty="0" err="1"/>
              <a:t>сверточные</a:t>
            </a:r>
            <a:r>
              <a:rPr lang="ru-RU" dirty="0"/>
              <a:t> и т.д.</a:t>
            </a:r>
            <a:endParaRPr lang="fi-FI" dirty="0"/>
          </a:p>
          <a:p>
            <a:r>
              <a:rPr lang="ru-RU" dirty="0"/>
              <a:t>Обучение </a:t>
            </a:r>
            <a:r>
              <a:rPr lang="ru-RU" dirty="0" err="1"/>
              <a:t>автокодировщиков</a:t>
            </a:r>
            <a:r>
              <a:rPr lang="ru-RU" dirty="0"/>
              <a:t> с помощью </a:t>
            </a:r>
            <a:r>
              <a:rPr lang="fi-FI" dirty="0" err="1"/>
              <a:t>pytorch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ru-RU" dirty="0"/>
              <a:t>Ссылка на опрос: 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otus.ru</a:t>
            </a:r>
            <a:r>
              <a:rPr lang="fi-FI" dirty="0"/>
              <a:t>/</a:t>
            </a:r>
            <a:r>
              <a:rPr lang="fi-FI" dirty="0" err="1"/>
              <a:t>polls</a:t>
            </a:r>
            <a:r>
              <a:rPr lang="fi-FI" dirty="0"/>
              <a:t>/10786/</a:t>
            </a:r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ooowl.png" descr="ooowl.png">
            <a:extLst>
              <a:ext uri="{FF2B5EF4-FFF2-40B4-BE49-F238E27FC236}">
                <a16:creationId xmlns:a16="http://schemas.microsoft.com/office/drawing/2014/main" id="{6F0EDFFC-2A05-6247-802C-4B1BEFDA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27" y="8785014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61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748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1809833"/>
            <a:ext cx="10755523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Что такое </a:t>
            </a:r>
            <a:r>
              <a:rPr lang="ru-RU" dirty="0" err="1"/>
              <a:t>Автокодировщик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Для чего нужны </a:t>
            </a:r>
            <a:r>
              <a:rPr lang="ru-RU" b="0" dirty="0" err="1"/>
              <a:t>Автокодировщики</a:t>
            </a:r>
            <a:r>
              <a:rPr lang="ru-RU" b="0" dirty="0"/>
              <a:t> и какими они бывают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Автокодировщики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Домашнее задание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0689C83-17BB-774F-8EE1-6B6B70A3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6F6CCA99-54F8-5B40-B8BD-45AE68AF1CBF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D953-C328-474F-B2E6-BF96A5D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PCA </a:t>
            </a:r>
            <a:r>
              <a:rPr lang="en-FI" dirty="0">
                <a:sym typeface="Wingdings" pitchFamily="2" charset="2"/>
              </a:rPr>
              <a:t>(Principal Component Analysis 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6144-5130-8943-9491-29F6540D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набор данных размерности </a:t>
            </a:r>
            <a:r>
              <a:rPr lang="fi-FI" dirty="0"/>
              <a:t>N, </a:t>
            </a:r>
            <a:r>
              <a:rPr lang="ru-RU" dirty="0"/>
              <a:t>и для дальнейшего анализа его хочется перевести в пространство меньшей размерности </a:t>
            </a:r>
            <a:r>
              <a:rPr lang="fi-FI" dirty="0"/>
              <a:t>M</a:t>
            </a:r>
          </a:p>
          <a:p>
            <a:endParaRPr lang="fi-FI" dirty="0"/>
          </a:p>
          <a:p>
            <a:r>
              <a:rPr lang="ru-RU" dirty="0"/>
              <a:t>Упражнение: как это сделать?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852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E333-2AF9-3345-8FC1-68482D79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PCA </a:t>
            </a:r>
            <a:r>
              <a:rPr lang="ru-RU" dirty="0"/>
              <a:t>визуализация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4EC6-91B5-CB41-8B89-AD2416E9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7BED7-5CA8-2E44-84EF-0101DD64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090737"/>
            <a:ext cx="9805988" cy="70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1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/>
              <p:nvPr/>
            </p:nvSpPr>
            <p:spPr>
              <a:xfrm>
                <a:off x="2199181" y="7529916"/>
                <a:ext cx="3846181" cy="71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6608E-385F-C145-84CA-32B6557B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81" y="7529916"/>
                <a:ext cx="3846181" cy="717697"/>
              </a:xfrm>
              <a:prstGeom prst="rect">
                <a:avLst/>
              </a:prstGeo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0222.png" descr="0222.png">
            <a:extLst>
              <a:ext uri="{FF2B5EF4-FFF2-40B4-BE49-F238E27FC236}">
                <a16:creationId xmlns:a16="http://schemas.microsoft.com/office/drawing/2014/main" id="{5B134DC4-4B22-5C4E-A951-5165C5B8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Заголовок слайда">
            <a:extLst>
              <a:ext uri="{FF2B5EF4-FFF2-40B4-BE49-F238E27FC236}">
                <a16:creationId xmlns:a16="http://schemas.microsoft.com/office/drawing/2014/main" id="{A80E86A3-22C4-F549-AA72-7888E1D3D395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146E2CD-6FAA-6A46-BFCC-5A74CA65AF4B}"/>
                  </a:ext>
                </a:extLst>
              </p:cNvPr>
              <p:cNvSpPr txBox="1"/>
              <p:nvPr/>
            </p:nvSpPr>
            <p:spPr>
              <a:xfrm>
                <a:off x="6220918" y="7427742"/>
                <a:ext cx="4782656" cy="92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146E2CD-6FAA-6A46-BFCC-5A74CA65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18" y="7427742"/>
                <a:ext cx="4782656" cy="921471"/>
              </a:xfrm>
              <a:prstGeom prst="rect">
                <a:avLst/>
              </a:prstGeom>
              <a:blipFill>
                <a:blip r:embed="rId5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6B59E4A-0C87-F546-9E7A-D8F87BFE9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15" y="1323636"/>
            <a:ext cx="8140770" cy="60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1809833"/>
            <a:ext cx="11681563" cy="26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Что такое </a:t>
            </a:r>
            <a:r>
              <a:rPr lang="ru-RU" b="0" dirty="0" err="1"/>
              <a:t>Автокодировщик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Для чего нужны </a:t>
            </a:r>
            <a:r>
              <a:rPr lang="ru-RU" dirty="0" err="1"/>
              <a:t>Автокодировщики</a:t>
            </a:r>
            <a:r>
              <a:rPr lang="ru-RU" dirty="0"/>
              <a:t> и какими они бывают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</a:t>
            </a:r>
            <a:r>
              <a:rPr lang="ru-RU" b="0" dirty="0" err="1"/>
              <a:t>Автокодировщики</a:t>
            </a:r>
            <a:endParaRPr lang="fi-FI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Домашнее задание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0689C83-17BB-774F-8EE1-6B6B70A34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6F6CCA99-54F8-5B40-B8BD-45AE68AF1CBF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186820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Сжатие данных: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Для описания одного объекта в пространстве </a:t>
            </a:r>
            <a:r>
              <a:rPr lang="ru-RU" b="0" dirty="0" err="1"/>
              <a:t>грейскейл</a:t>
            </a:r>
            <a:r>
              <a:rPr lang="ru-RU" b="0" dirty="0"/>
              <a:t> изображений размером 28х28 пикселей необходимо 784 байта. Однако 99.9…% объектов в этом пространстве не являются изображениями цифр. Говорят, что в этом 784-мерном пространстве есть многообразие рукописных цифр. 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9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слайда"/>
          <p:cNvSpPr txBox="1"/>
          <p:nvPr/>
        </p:nvSpPr>
        <p:spPr>
          <a:xfrm>
            <a:off x="510438" y="1636773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endParaRPr dirty="0"/>
          </a:p>
        </p:txBody>
      </p:sp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46248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</a:t>
            </a:r>
            <a:r>
              <a:rPr lang="ru-RU" dirty="0" err="1"/>
              <a:t>Кадурин</a:t>
            </a:r>
            <a:r>
              <a:rPr lang="ru-RU" dirty="0"/>
              <a:t>, преподаватель</a:t>
            </a: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60213DE7-5D35-0F40-BB27-DFD36284E553}"/>
              </a:ext>
            </a:extLst>
          </p:cNvPr>
          <p:cNvSpPr txBox="1"/>
          <p:nvPr/>
        </p:nvSpPr>
        <p:spPr>
          <a:xfrm>
            <a:off x="510437" y="1636773"/>
            <a:ext cx="12231032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Сжатие данных: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 err="1"/>
              <a:t>Предобучение</a:t>
            </a:r>
            <a:r>
              <a:rPr lang="ru-RU" b="0" dirty="0"/>
              <a:t> сети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Если мы научились эффективно переводить объекты из пространства большей размерности в пространство меньшей размерности, значит мы научились извлекать признаки сильно связанные с самими объектами.</a:t>
            </a:r>
            <a:endParaRPr lang="en-US"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BB022AC0-0548-7343-8734-0698047F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8B7031DC-8AFE-7741-9B80-1EBCA3E63343}"/>
              </a:ext>
            </a:extLst>
          </p:cNvPr>
          <p:cNvSpPr txBox="1"/>
          <p:nvPr/>
        </p:nvSpPr>
        <p:spPr>
          <a:xfrm>
            <a:off x="510437" y="155944"/>
            <a:ext cx="491480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 err="1"/>
              <a:t>Автокодировщик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96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704</Words>
  <Application>Microsoft Macintosh PowerPoint</Application>
  <PresentationFormat>Custom</PresentationFormat>
  <Paragraphs>137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 Neue</vt:lpstr>
      <vt:lpstr>Roboto Bold</vt:lpstr>
      <vt:lpstr>Roboto Regular</vt:lpstr>
      <vt:lpstr>Office Theme</vt:lpstr>
      <vt:lpstr>PowerPoint Presentation</vt:lpstr>
      <vt:lpstr>PowerPoint Presentation</vt:lpstr>
      <vt:lpstr>PowerPoint Presentation</vt:lpstr>
      <vt:lpstr>PCA (Principal Component Analysis )</vt:lpstr>
      <vt:lpstr>PCA визуализация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Вариационный Автокодировщик</vt:lpstr>
      <vt:lpstr>PowerPoint Presentation</vt:lpstr>
      <vt:lpstr>PowerPoint Presentation</vt:lpstr>
      <vt:lpstr>Домашнее задание</vt:lpstr>
      <vt:lpstr>Дополнительные материалы</vt:lpstr>
      <vt:lpstr>Итоги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Nikitin Alexander</cp:lastModifiedBy>
  <cp:revision>76</cp:revision>
  <cp:lastPrinted>2018-07-03T16:46:07Z</cp:lastPrinted>
  <dcterms:modified xsi:type="dcterms:W3CDTF">2020-06-03T15:13:03Z</dcterms:modified>
</cp:coreProperties>
</file>