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960" y="-68892"/>
            <a:ext cx="16720078" cy="165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7498" y="2189296"/>
            <a:ext cx="114134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032E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362162"/>
            <a:ext cx="9086850" cy="28575"/>
          </a:xfrm>
          <a:custGeom>
            <a:avLst/>
            <a:gdLst/>
            <a:ahLst/>
            <a:cxnLst/>
            <a:rect l="l" t="t" r="r" b="b"/>
            <a:pathLst>
              <a:path w="9086850" h="28575">
                <a:moveTo>
                  <a:pt x="9086849" y="28574"/>
                </a:moveTo>
                <a:lnTo>
                  <a:pt x="0" y="28574"/>
                </a:lnTo>
                <a:lnTo>
                  <a:pt x="0" y="0"/>
                </a:lnTo>
                <a:lnTo>
                  <a:pt x="9086849" y="0"/>
                </a:lnTo>
                <a:lnTo>
                  <a:pt x="9086849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2906019"/>
            <a:ext cx="8975725" cy="509651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12700" marR="5080">
              <a:lnSpc>
                <a:spcPts val="12470"/>
              </a:lnSpc>
              <a:spcBef>
                <a:spcPts val="2620"/>
              </a:spcBef>
            </a:pPr>
            <a:r>
              <a:rPr sz="125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Clinic Management System</a:t>
            </a:r>
            <a:endParaRPr sz="12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9781" y="314687"/>
            <a:ext cx="6791324" cy="8943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178" y="8771635"/>
            <a:ext cx="31756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32E44"/>
                </a:solidFill>
                <a:latin typeface="Tahoma"/>
                <a:cs typeface="Tahoma"/>
              </a:rPr>
              <a:t>Ms:</a:t>
            </a:r>
            <a:r>
              <a:rPr sz="3500" spc="-3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3500" spc="55" dirty="0">
                <a:solidFill>
                  <a:srgbClr val="032E44"/>
                </a:solidFill>
                <a:latin typeface="Tahoma"/>
                <a:cs typeface="Tahoma"/>
              </a:rPr>
              <a:t>Eman</a:t>
            </a:r>
            <a:r>
              <a:rPr sz="3500" spc="-3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3500" spc="80" dirty="0">
                <a:solidFill>
                  <a:srgbClr val="032E44"/>
                </a:solidFill>
                <a:latin typeface="Tahoma"/>
                <a:cs typeface="Tahoma"/>
              </a:rPr>
              <a:t>Fathi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/>
      <p:bldP spid="3" grpId="1" build="allAtOnce"/>
      <p:bldP spid="3" grpId="2" build="allAtOnce"/>
      <p:bldP spid="3" grpId="3" build="allAtOnce"/>
      <p:bldP spid="3" grpId="4" build="allAtOnce"/>
      <p:bldP spid="5" grpId="0"/>
      <p:bldP spid="5" grpId="1"/>
      <p:bldP spid="5" grpId="2"/>
      <p:bldP spid="5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2320927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2858" y="2825751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333057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3835401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2858" y="5349876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5854702"/>
            <a:ext cx="152400" cy="152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6359526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6864351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58" y="7369176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35333" y="2019237"/>
            <a:ext cx="14262735" cy="56838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876300" marR="4948555">
              <a:lnSpc>
                <a:spcPts val="3979"/>
              </a:lnSpc>
              <a:spcBef>
                <a:spcPts val="915"/>
              </a:spcBef>
            </a:pPr>
            <a:r>
              <a:rPr sz="40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Create:</a:t>
            </a:r>
            <a:r>
              <a:rPr sz="400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245" dirty="0">
                <a:solidFill>
                  <a:srgbClr val="032E44"/>
                </a:solidFill>
                <a:latin typeface="Times New Roman"/>
                <a:cs typeface="Times New Roman"/>
              </a:rPr>
              <a:t>new</a:t>
            </a:r>
            <a:r>
              <a:rPr sz="400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20" dirty="0">
                <a:solidFill>
                  <a:srgbClr val="032E44"/>
                </a:solidFill>
                <a:latin typeface="Times New Roman"/>
                <a:cs typeface="Times New Roman"/>
              </a:rPr>
              <a:t>patient</a:t>
            </a:r>
            <a:r>
              <a:rPr sz="400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created </a:t>
            </a:r>
            <a:r>
              <a:rPr sz="4000" b="1" spc="-30" dirty="0">
                <a:solidFill>
                  <a:srgbClr val="032E44"/>
                </a:solidFill>
                <a:latin typeface="Times New Roman"/>
                <a:cs typeface="Times New Roman"/>
              </a:rPr>
              <a:t>Edit:</a:t>
            </a:r>
            <a:r>
              <a:rPr sz="400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20" dirty="0">
                <a:solidFill>
                  <a:srgbClr val="032E44"/>
                </a:solidFill>
                <a:latin typeface="Times New Roman"/>
                <a:cs typeface="Times New Roman"/>
              </a:rPr>
              <a:t>patients</a:t>
            </a:r>
            <a:r>
              <a:rPr sz="4000" b="1" spc="-2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0" dirty="0">
                <a:solidFill>
                  <a:srgbClr val="032E44"/>
                </a:solidFill>
                <a:latin typeface="Times New Roman"/>
                <a:cs typeface="Times New Roman"/>
              </a:rPr>
              <a:t>information</a:t>
            </a:r>
            <a:r>
              <a:rPr sz="400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2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5" dirty="0">
                <a:solidFill>
                  <a:srgbClr val="032E44"/>
                </a:solidFill>
                <a:latin typeface="Times New Roman"/>
                <a:cs typeface="Times New Roman"/>
              </a:rPr>
              <a:t>edit</a:t>
            </a:r>
            <a:endParaRPr sz="4000" dirty="0">
              <a:latin typeface="Times New Roman"/>
              <a:cs typeface="Times New Roman"/>
            </a:endParaRPr>
          </a:p>
          <a:p>
            <a:pPr marL="876300">
              <a:lnSpc>
                <a:spcPts val="3560"/>
              </a:lnSpc>
            </a:pP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Remove:</a:t>
            </a:r>
            <a:r>
              <a:rPr sz="40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20" dirty="0">
                <a:solidFill>
                  <a:srgbClr val="032E44"/>
                </a:solidFill>
                <a:latin typeface="Times New Roman"/>
                <a:cs typeface="Times New Roman"/>
              </a:rPr>
              <a:t>patient</a:t>
            </a:r>
            <a:r>
              <a:rPr sz="40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0" dirty="0">
                <a:solidFill>
                  <a:srgbClr val="032E44"/>
                </a:solidFill>
                <a:latin typeface="Times New Roman"/>
                <a:cs typeface="Times New Roman"/>
              </a:rPr>
              <a:t>information</a:t>
            </a:r>
            <a:r>
              <a:rPr sz="40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removed</a:t>
            </a:r>
            <a:endParaRPr sz="4000" dirty="0">
              <a:latin typeface="Times New Roman"/>
              <a:cs typeface="Times New Roman"/>
            </a:endParaRPr>
          </a:p>
          <a:p>
            <a:pPr marL="876300">
              <a:lnSpc>
                <a:spcPts val="4390"/>
              </a:lnSpc>
            </a:pPr>
            <a:r>
              <a:rPr sz="4000" b="1" spc="-60" dirty="0">
                <a:solidFill>
                  <a:srgbClr val="032E44"/>
                </a:solidFill>
                <a:latin typeface="Times New Roman"/>
                <a:cs typeface="Times New Roman"/>
              </a:rPr>
              <a:t>a</a:t>
            </a:r>
            <a:r>
              <a:rPr sz="4000" b="1" spc="-18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patient</a:t>
            </a:r>
            <a:r>
              <a:rPr sz="4000" b="1" spc="-17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17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16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sorted</a:t>
            </a:r>
            <a:r>
              <a:rPr sz="4000" b="1" spc="-17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65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spc="-17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75" dirty="0">
                <a:solidFill>
                  <a:srgbClr val="032E44"/>
                </a:solidFill>
                <a:latin typeface="Times New Roman"/>
                <a:cs typeface="Times New Roman"/>
              </a:rPr>
              <a:t>filtered</a:t>
            </a: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ts val="4390"/>
              </a:lnSpc>
              <a:spcBef>
                <a:spcPts val="3150"/>
              </a:spcBef>
            </a:pP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Routes:-</a:t>
            </a:r>
            <a:endParaRPr sz="4000" dirty="0">
              <a:latin typeface="Times New Roman"/>
              <a:cs typeface="Times New Roman"/>
            </a:endParaRPr>
          </a:p>
          <a:p>
            <a:pPr marL="980440" marR="3038475">
              <a:lnSpc>
                <a:spcPts val="3970"/>
              </a:lnSpc>
              <a:spcBef>
                <a:spcPts val="409"/>
              </a:spcBef>
            </a:pPr>
            <a:r>
              <a:rPr sz="4000" b="1" spc="-25" dirty="0">
                <a:solidFill>
                  <a:srgbClr val="032E44"/>
                </a:solidFill>
                <a:latin typeface="Times New Roman"/>
                <a:cs typeface="Times New Roman"/>
              </a:rPr>
              <a:t>GetAll:</a:t>
            </a:r>
            <a:r>
              <a:rPr sz="4000" b="1" spc="-1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14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00" b="1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00" b="1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00" b="1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5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0" dirty="0">
                <a:solidFill>
                  <a:srgbClr val="032E44"/>
                </a:solidFill>
                <a:latin typeface="Times New Roman"/>
                <a:cs typeface="Times New Roman"/>
              </a:rPr>
              <a:t>Employee. </a:t>
            </a:r>
            <a:r>
              <a:rPr sz="4000" b="1" spc="80" dirty="0">
                <a:solidFill>
                  <a:srgbClr val="032E44"/>
                </a:solidFill>
                <a:latin typeface="Times New Roman"/>
                <a:cs typeface="Times New Roman"/>
              </a:rPr>
              <a:t>Post: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14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5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80" dirty="0">
                <a:solidFill>
                  <a:srgbClr val="032E44"/>
                </a:solidFill>
                <a:latin typeface="Times New Roman"/>
                <a:cs typeface="Times New Roman"/>
              </a:rPr>
              <a:t>Employee </a:t>
            </a:r>
            <a:r>
              <a:rPr sz="4000" b="1" spc="75" dirty="0">
                <a:solidFill>
                  <a:srgbClr val="032E44"/>
                </a:solidFill>
                <a:latin typeface="Times New Roman"/>
                <a:cs typeface="Times New Roman"/>
              </a:rPr>
              <a:t>Patch: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14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5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0" dirty="0">
                <a:solidFill>
                  <a:srgbClr val="032E44"/>
                </a:solidFill>
                <a:latin typeface="Times New Roman"/>
                <a:cs typeface="Times New Roman"/>
              </a:rPr>
              <a:t>Employee. </a:t>
            </a:r>
            <a:r>
              <a:rPr sz="4000" b="1" spc="120" dirty="0">
                <a:solidFill>
                  <a:srgbClr val="032E44"/>
                </a:solidFill>
                <a:latin typeface="Times New Roman"/>
                <a:cs typeface="Times New Roman"/>
              </a:rPr>
              <a:t>Delete: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14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5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0" dirty="0">
                <a:solidFill>
                  <a:srgbClr val="032E44"/>
                </a:solidFill>
                <a:latin typeface="Times New Roman"/>
                <a:cs typeface="Times New Roman"/>
              </a:rPr>
              <a:t>Employee.</a:t>
            </a:r>
            <a:endParaRPr sz="4000" dirty="0">
              <a:latin typeface="Times New Roman"/>
              <a:cs typeface="Times New Roman"/>
            </a:endParaRPr>
          </a:p>
          <a:p>
            <a:pPr marL="876300">
              <a:lnSpc>
                <a:spcPts val="3995"/>
              </a:lnSpc>
              <a:tabLst>
                <a:tab pos="12501880" algn="l"/>
              </a:tabLst>
            </a:pPr>
            <a:r>
              <a:rPr sz="4000" b="1" spc="-25" dirty="0">
                <a:solidFill>
                  <a:srgbClr val="032E44"/>
                </a:solidFill>
                <a:latin typeface="Times New Roman"/>
                <a:cs typeface="Times New Roman"/>
              </a:rPr>
              <a:t>GetById:</a:t>
            </a:r>
            <a:r>
              <a:rPr sz="4000" b="1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14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00" b="1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0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00" b="1" spc="-1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00" b="1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00" b="1" spc="-1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00" b="1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5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spc="-1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90" dirty="0">
                <a:solidFill>
                  <a:srgbClr val="032E44"/>
                </a:solidFill>
                <a:latin typeface="Times New Roman"/>
                <a:cs typeface="Times New Roman"/>
              </a:rPr>
              <a:t>Employee</a:t>
            </a:r>
            <a:r>
              <a:rPr sz="4000" b="1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00" b="1" dirty="0">
                <a:solidFill>
                  <a:srgbClr val="032E44"/>
                </a:solidFill>
                <a:latin typeface="Times New Roman"/>
                <a:cs typeface="Times New Roman"/>
              </a:rPr>
              <a:t>	</a:t>
            </a:r>
            <a:r>
              <a:rPr sz="4000" b="1" spc="114" dirty="0">
                <a:solidFill>
                  <a:srgbClr val="032E44"/>
                </a:solidFill>
                <a:latin typeface="Times New Roman"/>
                <a:cs typeface="Times New Roman"/>
              </a:rPr>
              <a:t>Doctor.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3960" y="-221292"/>
            <a:ext cx="16720078" cy="1655271"/>
          </a:xfrm>
          <a:prstGeom prst="rect">
            <a:avLst/>
          </a:prstGeom>
        </p:spPr>
        <p:txBody>
          <a:bodyPr vert="horz" wrap="square" lIns="0" tIns="424526" rIns="0" bIns="0" rtlCol="0">
            <a:spAutoFit/>
          </a:bodyPr>
          <a:lstStyle/>
          <a:p>
            <a:pPr marL="1063625">
              <a:lnSpc>
                <a:spcPct val="100000"/>
              </a:lnSpc>
              <a:spcBef>
                <a:spcPts val="100"/>
              </a:spcBef>
            </a:pPr>
            <a:r>
              <a:rPr sz="6400" spc="-10" dirty="0"/>
              <a:t>Patient</a:t>
            </a:r>
            <a:endParaRPr sz="6400"/>
          </a:p>
        </p:txBody>
      </p:sp>
      <p:sp>
        <p:nvSpPr>
          <p:cNvPr id="13" name="object 13"/>
          <p:cNvSpPr/>
          <p:nvPr/>
        </p:nvSpPr>
        <p:spPr>
          <a:xfrm>
            <a:off x="1028700" y="9225828"/>
            <a:ext cx="7134225" cy="28575"/>
          </a:xfrm>
          <a:custGeom>
            <a:avLst/>
            <a:gdLst/>
            <a:ahLst/>
            <a:cxnLst/>
            <a:rect l="l" t="t" r="r" b="b"/>
            <a:pathLst>
              <a:path w="7134225" h="28575">
                <a:moveTo>
                  <a:pt x="7134224" y="28574"/>
                </a:moveTo>
                <a:lnTo>
                  <a:pt x="0" y="28574"/>
                </a:lnTo>
                <a:lnTo>
                  <a:pt x="0" y="0"/>
                </a:lnTo>
                <a:lnTo>
                  <a:pt x="7134224" y="0"/>
                </a:lnTo>
                <a:lnTo>
                  <a:pt x="7134224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9516" y="9225827"/>
            <a:ext cx="7134225" cy="28575"/>
          </a:xfrm>
          <a:custGeom>
            <a:avLst/>
            <a:gdLst/>
            <a:ahLst/>
            <a:cxnLst/>
            <a:rect l="l" t="t" r="r" b="b"/>
            <a:pathLst>
              <a:path w="7134225" h="28575">
                <a:moveTo>
                  <a:pt x="7134224" y="28574"/>
                </a:moveTo>
                <a:lnTo>
                  <a:pt x="0" y="28574"/>
                </a:lnTo>
                <a:lnTo>
                  <a:pt x="0" y="0"/>
                </a:lnTo>
                <a:lnTo>
                  <a:pt x="7134224" y="0"/>
                </a:lnTo>
                <a:lnTo>
                  <a:pt x="7134224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03108"/>
            <a:ext cx="6276974" cy="7353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72408" y="3635064"/>
            <a:ext cx="7181850" cy="2755265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 marR="5080">
              <a:lnSpc>
                <a:spcPct val="79100"/>
              </a:lnSpc>
              <a:spcBef>
                <a:spcPts val="2605"/>
              </a:spcBef>
            </a:pPr>
            <a:r>
              <a:rPr sz="10000" spc="-10" dirty="0"/>
              <a:t>Medicine Management</a:t>
            </a:r>
            <a:endParaRPr sz="1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116" y="1402079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116" y="2164079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116" y="2926079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116" y="3688079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116" y="5212079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116" y="5974079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6116" y="6736079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6116" y="7498079"/>
            <a:ext cx="180975" cy="1809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45266" y="996512"/>
            <a:ext cx="12275185" cy="6883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3285" marR="2168525">
              <a:lnSpc>
                <a:spcPct val="125000"/>
              </a:lnSpc>
              <a:spcBef>
                <a:spcPts val="90"/>
              </a:spcBef>
            </a:pPr>
            <a:r>
              <a:rPr sz="4000" spc="45" dirty="0">
                <a:solidFill>
                  <a:srgbClr val="032E44"/>
                </a:solidFill>
                <a:latin typeface="Trebuchet MS"/>
                <a:cs typeface="Trebuchet MS"/>
              </a:rPr>
              <a:t>Create: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00" dirty="0">
                <a:solidFill>
                  <a:srgbClr val="032E44"/>
                </a:solidFill>
                <a:latin typeface="Trebuchet MS"/>
                <a:cs typeface="Trebuchet MS"/>
              </a:rPr>
              <a:t>new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medicine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80" dirty="0">
                <a:solidFill>
                  <a:srgbClr val="032E44"/>
                </a:solidFill>
                <a:latin typeface="Trebuchet MS"/>
                <a:cs typeface="Trebuchet MS"/>
              </a:rPr>
              <a:t>created 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Edit: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medicine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edit</a:t>
            </a:r>
            <a:endParaRPr sz="4000">
              <a:latin typeface="Trebuchet MS"/>
              <a:cs typeface="Trebuchet MS"/>
            </a:endParaRPr>
          </a:p>
          <a:p>
            <a:pPr marL="883285" marR="5080">
              <a:lnSpc>
                <a:spcPct val="125000"/>
              </a:lnSpc>
            </a:pPr>
            <a:r>
              <a:rPr sz="4000" spc="75" dirty="0">
                <a:solidFill>
                  <a:srgbClr val="032E44"/>
                </a:solidFill>
                <a:latin typeface="Trebuchet MS"/>
                <a:cs typeface="Trebuchet MS"/>
              </a:rPr>
              <a:t>Remove: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medicine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20" dirty="0">
                <a:solidFill>
                  <a:srgbClr val="032E44"/>
                </a:solidFill>
                <a:latin typeface="Trebuchet MS"/>
                <a:cs typeface="Trebuchet MS"/>
              </a:rPr>
              <a:t>removed </a:t>
            </a:r>
            <a:r>
              <a:rPr sz="4000" spc="80" dirty="0">
                <a:solidFill>
                  <a:srgbClr val="032E44"/>
                </a:solidFill>
                <a:latin typeface="Trebuchet MS"/>
                <a:cs typeface="Trebuchet MS"/>
              </a:rPr>
              <a:t>a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medicine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sorted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filtered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4000" spc="110" dirty="0">
                <a:solidFill>
                  <a:srgbClr val="032E44"/>
                </a:solidFill>
                <a:latin typeface="Trebuchet MS"/>
                <a:cs typeface="Trebuchet MS"/>
              </a:rPr>
              <a:t>Routes:-</a:t>
            </a:r>
            <a:endParaRPr sz="4000">
              <a:latin typeface="Trebuchet MS"/>
              <a:cs typeface="Trebuchet MS"/>
            </a:endParaRPr>
          </a:p>
          <a:p>
            <a:pPr marL="1023619" marR="1085850">
              <a:lnSpc>
                <a:spcPct val="125000"/>
              </a:lnSpc>
            </a:pP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GetAll: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60" dirty="0">
                <a:solidFill>
                  <a:srgbClr val="032E44"/>
                </a:solidFill>
                <a:latin typeface="Trebuchet MS"/>
                <a:cs typeface="Trebuchet MS"/>
              </a:rPr>
              <a:t>Doctor. </a:t>
            </a:r>
            <a:r>
              <a:rPr sz="4000" spc="90" dirty="0">
                <a:solidFill>
                  <a:srgbClr val="032E44"/>
                </a:solidFill>
                <a:latin typeface="Trebuchet MS"/>
                <a:cs typeface="Trebuchet MS"/>
              </a:rPr>
              <a:t>Post: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14" dirty="0">
                <a:solidFill>
                  <a:srgbClr val="032E44"/>
                </a:solidFill>
                <a:latin typeface="Trebuchet MS"/>
                <a:cs typeface="Trebuchet MS"/>
              </a:rPr>
              <a:t>Doctor </a:t>
            </a:r>
            <a:r>
              <a:rPr sz="4000" spc="55" dirty="0">
                <a:solidFill>
                  <a:srgbClr val="032E44"/>
                </a:solidFill>
                <a:latin typeface="Trebuchet MS"/>
                <a:cs typeface="Trebuchet MS"/>
              </a:rPr>
              <a:t>Patch: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60" dirty="0">
                <a:solidFill>
                  <a:srgbClr val="032E44"/>
                </a:solidFill>
                <a:latin typeface="Trebuchet MS"/>
                <a:cs typeface="Trebuchet MS"/>
              </a:rPr>
              <a:t>Doctor. 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Delete: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60" dirty="0">
                <a:solidFill>
                  <a:srgbClr val="032E44"/>
                </a:solidFill>
                <a:latin typeface="Trebuchet MS"/>
                <a:cs typeface="Trebuchet MS"/>
              </a:rPr>
              <a:t>Doctor.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45266" y="-23462"/>
            <a:ext cx="344995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0" spc="165" dirty="0">
                <a:latin typeface="Trebuchet MS"/>
                <a:cs typeface="Trebuchet MS"/>
              </a:rPr>
              <a:t>Medicine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700" y="9225827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482" y="1808458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482" y="2570458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482" y="3332457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482" y="4094457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482" y="5618457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1482" y="6380457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1482" y="7142457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482" y="7904457"/>
            <a:ext cx="180975" cy="180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1482" y="8666457"/>
            <a:ext cx="180975" cy="1809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80632" y="1402889"/>
            <a:ext cx="11358245" cy="764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3285" marR="2168525">
              <a:lnSpc>
                <a:spcPct val="125000"/>
              </a:lnSpc>
              <a:spcBef>
                <a:spcPts val="90"/>
              </a:spcBef>
            </a:pPr>
            <a:r>
              <a:rPr sz="4000" spc="45" dirty="0">
                <a:solidFill>
                  <a:srgbClr val="032E44"/>
                </a:solidFill>
                <a:latin typeface="Trebuchet MS"/>
                <a:cs typeface="Trebuchet MS"/>
              </a:rPr>
              <a:t>Create: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00" dirty="0">
                <a:solidFill>
                  <a:srgbClr val="032E44"/>
                </a:solidFill>
                <a:latin typeface="Trebuchet MS"/>
                <a:cs typeface="Trebuchet MS"/>
              </a:rPr>
              <a:t>new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032E44"/>
                </a:solidFill>
                <a:latin typeface="Trebuchet MS"/>
                <a:cs typeface="Trebuchet MS"/>
              </a:rPr>
              <a:t>clinic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80" dirty="0">
                <a:solidFill>
                  <a:srgbClr val="032E44"/>
                </a:solidFill>
                <a:latin typeface="Trebuchet MS"/>
                <a:cs typeface="Trebuchet MS"/>
              </a:rPr>
              <a:t>created 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Edit:</a:t>
            </a:r>
            <a:r>
              <a:rPr sz="40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032E44"/>
                </a:solidFill>
                <a:latin typeface="Trebuchet MS"/>
                <a:cs typeface="Trebuchet MS"/>
              </a:rPr>
              <a:t>clinic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edit</a:t>
            </a:r>
            <a:endParaRPr sz="4000">
              <a:latin typeface="Trebuchet MS"/>
              <a:cs typeface="Trebuchet MS"/>
            </a:endParaRPr>
          </a:p>
          <a:p>
            <a:pPr marL="883285" marR="5080">
              <a:lnSpc>
                <a:spcPct val="125000"/>
              </a:lnSpc>
            </a:pPr>
            <a:r>
              <a:rPr sz="4000" spc="75" dirty="0">
                <a:solidFill>
                  <a:srgbClr val="032E44"/>
                </a:solidFill>
                <a:latin typeface="Trebuchet MS"/>
                <a:cs typeface="Trebuchet MS"/>
              </a:rPr>
              <a:t>Remove: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032E44"/>
                </a:solidFill>
                <a:latin typeface="Trebuchet MS"/>
                <a:cs typeface="Trebuchet MS"/>
              </a:rPr>
              <a:t>clinic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20" dirty="0">
                <a:solidFill>
                  <a:srgbClr val="032E44"/>
                </a:solidFill>
                <a:latin typeface="Trebuchet MS"/>
                <a:cs typeface="Trebuchet MS"/>
              </a:rPr>
              <a:t>removed </a:t>
            </a:r>
            <a:r>
              <a:rPr sz="4000" spc="80" dirty="0">
                <a:solidFill>
                  <a:srgbClr val="032E44"/>
                </a:solidFill>
                <a:latin typeface="Trebuchet MS"/>
                <a:cs typeface="Trebuchet MS"/>
              </a:rPr>
              <a:t>a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032E44"/>
                </a:solidFill>
                <a:latin typeface="Trebuchet MS"/>
                <a:cs typeface="Trebuchet MS"/>
              </a:rPr>
              <a:t>clinic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sorted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filtered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4000" spc="110" dirty="0">
                <a:solidFill>
                  <a:srgbClr val="032E44"/>
                </a:solidFill>
                <a:latin typeface="Trebuchet MS"/>
                <a:cs typeface="Trebuchet MS"/>
              </a:rPr>
              <a:t>Routes:-</a:t>
            </a:r>
            <a:endParaRPr sz="4000">
              <a:latin typeface="Trebuchet MS"/>
              <a:cs typeface="Trebuchet MS"/>
            </a:endParaRPr>
          </a:p>
          <a:p>
            <a:pPr marL="1023619" marR="133350">
              <a:lnSpc>
                <a:spcPct val="125000"/>
              </a:lnSpc>
            </a:pP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GetAll: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5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Patient. </a:t>
            </a:r>
            <a:r>
              <a:rPr sz="4000" spc="90" dirty="0">
                <a:solidFill>
                  <a:srgbClr val="032E44"/>
                </a:solidFill>
                <a:latin typeface="Trebuchet MS"/>
                <a:cs typeface="Trebuchet MS"/>
              </a:rPr>
              <a:t>Post: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75" dirty="0">
                <a:solidFill>
                  <a:srgbClr val="032E44"/>
                </a:solidFill>
                <a:latin typeface="Trebuchet MS"/>
                <a:cs typeface="Trebuchet MS"/>
              </a:rPr>
              <a:t>Admin.</a:t>
            </a:r>
            <a:endParaRPr sz="4000">
              <a:latin typeface="Trebuchet MS"/>
              <a:cs typeface="Trebuchet MS"/>
            </a:endParaRPr>
          </a:p>
          <a:p>
            <a:pPr marL="1023619" marR="2981960">
              <a:lnSpc>
                <a:spcPct val="125000"/>
              </a:lnSpc>
            </a:pPr>
            <a:r>
              <a:rPr sz="4000" spc="55" dirty="0">
                <a:solidFill>
                  <a:srgbClr val="032E44"/>
                </a:solidFill>
                <a:latin typeface="Trebuchet MS"/>
                <a:cs typeface="Trebuchet MS"/>
              </a:rPr>
              <a:t>Patch: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75" dirty="0">
                <a:solidFill>
                  <a:srgbClr val="032E44"/>
                </a:solidFill>
                <a:latin typeface="Trebuchet MS"/>
                <a:cs typeface="Trebuchet MS"/>
              </a:rPr>
              <a:t>Admin. </a:t>
            </a:r>
            <a:r>
              <a:rPr sz="4000" dirty="0">
                <a:solidFill>
                  <a:srgbClr val="032E44"/>
                </a:solidFill>
                <a:latin typeface="Trebuchet MS"/>
                <a:cs typeface="Trebuchet MS"/>
              </a:rPr>
              <a:t>Delete:</a:t>
            </a:r>
            <a:r>
              <a:rPr sz="40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75" dirty="0">
                <a:solidFill>
                  <a:srgbClr val="032E44"/>
                </a:solidFill>
                <a:latin typeface="Trebuchet MS"/>
                <a:cs typeface="Trebuchet MS"/>
              </a:rPr>
              <a:t>Admin.</a:t>
            </a:r>
            <a:endParaRPr sz="4000">
              <a:latin typeface="Trebuchet MS"/>
              <a:cs typeface="Trebuchet MS"/>
            </a:endParaRPr>
          </a:p>
          <a:p>
            <a:pPr marL="883285">
              <a:lnSpc>
                <a:spcPct val="100000"/>
              </a:lnSpc>
              <a:spcBef>
                <a:spcPts val="1200"/>
              </a:spcBef>
            </a:pPr>
            <a:r>
              <a:rPr sz="4000" spc="135" dirty="0">
                <a:solidFill>
                  <a:srgbClr val="032E44"/>
                </a:solidFill>
                <a:latin typeface="Trebuchet MS"/>
                <a:cs typeface="Trebuchet MS"/>
              </a:rPr>
              <a:t>GetById: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6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150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0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000" spc="75" dirty="0">
                <a:solidFill>
                  <a:srgbClr val="032E44"/>
                </a:solidFill>
                <a:latin typeface="Trebuchet MS"/>
                <a:cs typeface="Trebuchet MS"/>
              </a:rPr>
              <a:t>Admin.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0632" y="382914"/>
            <a:ext cx="21545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0" spc="95" dirty="0">
                <a:latin typeface="Trebuchet MS"/>
                <a:cs typeface="Trebuchet MS"/>
              </a:rPr>
              <a:t>Clinic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0" y="9225829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43" y="1740634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43" y="2521684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43" y="3302734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43" y="4083784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2843" y="5645883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43" y="6426934"/>
            <a:ext cx="180975" cy="1809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2843" y="7207984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2843" y="7989033"/>
            <a:ext cx="180975" cy="180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2843" y="8770084"/>
            <a:ext cx="180975" cy="18097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82943" y="1317711"/>
            <a:ext cx="12629515" cy="783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255" marR="2204085">
              <a:lnSpc>
                <a:spcPct val="125000"/>
              </a:lnSpc>
              <a:spcBef>
                <a:spcPts val="100"/>
              </a:spcBef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Create: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new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95" dirty="0">
                <a:solidFill>
                  <a:srgbClr val="032E44"/>
                </a:solidFill>
                <a:latin typeface="Trebuchet MS"/>
                <a:cs typeface="Trebuchet MS"/>
              </a:rPr>
              <a:t>employee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created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Edit: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95" dirty="0">
                <a:solidFill>
                  <a:srgbClr val="032E44"/>
                </a:solidFill>
                <a:latin typeface="Trebuchet MS"/>
                <a:cs typeface="Trebuchet MS"/>
              </a:rPr>
              <a:t>employee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edit</a:t>
            </a:r>
            <a:endParaRPr sz="4100">
              <a:latin typeface="Trebuchet MS"/>
              <a:cs typeface="Trebuchet MS"/>
            </a:endParaRPr>
          </a:p>
          <a:p>
            <a:pPr marL="897255" marR="5080">
              <a:lnSpc>
                <a:spcPct val="125000"/>
              </a:lnSpc>
            </a:pP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Remove: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95" dirty="0">
                <a:solidFill>
                  <a:srgbClr val="032E44"/>
                </a:solidFill>
                <a:latin typeface="Trebuchet MS"/>
                <a:cs typeface="Trebuchet MS"/>
              </a:rPr>
              <a:t>employee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0" dirty="0">
                <a:solidFill>
                  <a:srgbClr val="032E44"/>
                </a:solidFill>
                <a:latin typeface="Trebuchet MS"/>
                <a:cs typeface="Trebuchet MS"/>
              </a:rPr>
              <a:t>removed </a:t>
            </a:r>
            <a:r>
              <a:rPr sz="4100" spc="200" dirty="0">
                <a:solidFill>
                  <a:srgbClr val="032E44"/>
                </a:solidFill>
                <a:latin typeface="Trebuchet MS"/>
                <a:cs typeface="Trebuchet MS"/>
              </a:rPr>
              <a:t>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95" dirty="0">
                <a:solidFill>
                  <a:srgbClr val="032E44"/>
                </a:solidFill>
                <a:latin typeface="Trebuchet MS"/>
                <a:cs typeface="Trebuchet MS"/>
              </a:rPr>
              <a:t>employee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sorted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filtered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100" spc="90" dirty="0">
                <a:solidFill>
                  <a:srgbClr val="032E44"/>
                </a:solidFill>
                <a:latin typeface="Trebuchet MS"/>
                <a:cs typeface="Trebuchet MS"/>
              </a:rPr>
              <a:t>Routes:-</a:t>
            </a:r>
            <a:endParaRPr sz="4100">
              <a:latin typeface="Trebuchet MS"/>
              <a:cs typeface="Trebuchet MS"/>
            </a:endParaRPr>
          </a:p>
          <a:p>
            <a:pPr marL="1040765" marR="4184015">
              <a:lnSpc>
                <a:spcPct val="125000"/>
              </a:lnSpc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GetAll: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Admin. </a:t>
            </a:r>
            <a:r>
              <a:rPr sz="4100" spc="75" dirty="0">
                <a:solidFill>
                  <a:srgbClr val="032E44"/>
                </a:solidFill>
                <a:latin typeface="Trebuchet MS"/>
                <a:cs typeface="Trebuchet MS"/>
              </a:rPr>
              <a:t>Post: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Admin.</a:t>
            </a:r>
            <a:endParaRPr sz="4100">
              <a:latin typeface="Trebuchet MS"/>
              <a:cs typeface="Trebuchet MS"/>
            </a:endParaRPr>
          </a:p>
          <a:p>
            <a:pPr marL="1040765" marR="4114800">
              <a:lnSpc>
                <a:spcPct val="125000"/>
              </a:lnSpc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Patch: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Admin.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Delete: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Admin.</a:t>
            </a:r>
            <a:endParaRPr sz="4100">
              <a:latin typeface="Trebuchet MS"/>
              <a:cs typeface="Trebuchet MS"/>
            </a:endParaRPr>
          </a:p>
          <a:p>
            <a:pPr marL="897255">
              <a:lnSpc>
                <a:spcPct val="100000"/>
              </a:lnSpc>
              <a:spcBef>
                <a:spcPts val="1230"/>
              </a:spcBef>
            </a:pP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GetById: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Admin.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2943" y="305565"/>
            <a:ext cx="37490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0" spc="165" dirty="0">
                <a:latin typeface="Trebuchet MS"/>
                <a:cs typeface="Trebuchet MS"/>
              </a:rPr>
              <a:t>Employee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0" y="9225828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1744194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2525244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3306293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4087343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5649443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6430494"/>
            <a:ext cx="180975" cy="1809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800" y="7211543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00" y="7992593"/>
            <a:ext cx="180975" cy="180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800" y="8773644"/>
            <a:ext cx="180975" cy="18097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3900" y="1321271"/>
            <a:ext cx="13256260" cy="783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255" marR="2204085">
              <a:lnSpc>
                <a:spcPct val="125000"/>
              </a:lnSpc>
              <a:spcBef>
                <a:spcPts val="100"/>
              </a:spcBef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Create:</a:t>
            </a:r>
            <a:r>
              <a:rPr sz="4100" spc="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new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prescription</a:t>
            </a:r>
            <a:r>
              <a:rPr sz="4100" spc="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created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Edit: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prescription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edit</a:t>
            </a:r>
            <a:endParaRPr sz="4100" dirty="0">
              <a:latin typeface="Trebuchet MS"/>
              <a:cs typeface="Trebuchet MS"/>
            </a:endParaRPr>
          </a:p>
          <a:p>
            <a:pPr marL="897255" marR="5080">
              <a:lnSpc>
                <a:spcPct val="125000"/>
              </a:lnSpc>
            </a:pP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Remove: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prescription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0" dirty="0">
                <a:solidFill>
                  <a:srgbClr val="032E44"/>
                </a:solidFill>
                <a:latin typeface="Trebuchet MS"/>
                <a:cs typeface="Trebuchet MS"/>
              </a:rPr>
              <a:t>removed </a:t>
            </a:r>
            <a:r>
              <a:rPr sz="4100" spc="190" dirty="0">
                <a:solidFill>
                  <a:srgbClr val="032E44"/>
                </a:solidFill>
                <a:latin typeface="Trebuchet MS"/>
                <a:cs typeface="Trebuchet MS"/>
              </a:rPr>
              <a:t>A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prescription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sorted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filtered</a:t>
            </a:r>
            <a:endParaRPr sz="4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100" spc="90" dirty="0">
                <a:solidFill>
                  <a:srgbClr val="032E44"/>
                </a:solidFill>
                <a:latin typeface="Trebuchet MS"/>
                <a:cs typeface="Trebuchet MS"/>
              </a:rPr>
              <a:t>Routes:-</a:t>
            </a:r>
            <a:endParaRPr sz="4100" dirty="0">
              <a:latin typeface="Trebuchet MS"/>
              <a:cs typeface="Trebuchet MS"/>
            </a:endParaRPr>
          </a:p>
          <a:p>
            <a:pPr marL="1040765" marR="1950720">
              <a:lnSpc>
                <a:spcPct val="125000"/>
              </a:lnSpc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GetAll: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3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40" dirty="0">
                <a:solidFill>
                  <a:srgbClr val="032E44"/>
                </a:solidFill>
                <a:latin typeface="Trebuchet MS"/>
                <a:cs typeface="Trebuchet MS"/>
              </a:rPr>
              <a:t>Doctor. </a:t>
            </a:r>
            <a:r>
              <a:rPr sz="4100" spc="75" dirty="0">
                <a:solidFill>
                  <a:srgbClr val="032E44"/>
                </a:solidFill>
                <a:latin typeface="Trebuchet MS"/>
                <a:cs typeface="Trebuchet MS"/>
              </a:rPr>
              <a:t>Post: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40" dirty="0">
                <a:solidFill>
                  <a:srgbClr val="032E44"/>
                </a:solidFill>
                <a:latin typeface="Trebuchet MS"/>
                <a:cs typeface="Trebuchet MS"/>
              </a:rPr>
              <a:t>Doctor.</a:t>
            </a:r>
            <a:endParaRPr sz="4100" dirty="0">
              <a:latin typeface="Trebuchet MS"/>
              <a:cs typeface="Trebuchet MS"/>
            </a:endParaRPr>
          </a:p>
          <a:p>
            <a:pPr marL="1040765" marR="1882775">
              <a:lnSpc>
                <a:spcPct val="125000"/>
              </a:lnSpc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Patch:</a:t>
            </a:r>
            <a:r>
              <a:rPr sz="4100" spc="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40" dirty="0">
                <a:solidFill>
                  <a:srgbClr val="032E44"/>
                </a:solidFill>
                <a:latin typeface="Trebuchet MS"/>
                <a:cs typeface="Trebuchet MS"/>
              </a:rPr>
              <a:t>Doctor.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Delete: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40" dirty="0">
                <a:solidFill>
                  <a:srgbClr val="032E44"/>
                </a:solidFill>
                <a:latin typeface="Trebuchet MS"/>
                <a:cs typeface="Trebuchet MS"/>
              </a:rPr>
              <a:t>Doctor.</a:t>
            </a:r>
            <a:endParaRPr sz="4100" dirty="0">
              <a:latin typeface="Trebuchet MS"/>
              <a:cs typeface="Trebuchet MS"/>
            </a:endParaRPr>
          </a:p>
          <a:p>
            <a:pPr marL="897255">
              <a:lnSpc>
                <a:spcPct val="100000"/>
              </a:lnSpc>
              <a:spcBef>
                <a:spcPts val="1230"/>
              </a:spcBef>
            </a:pP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GetById: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40" dirty="0">
                <a:solidFill>
                  <a:srgbClr val="032E44"/>
                </a:solidFill>
                <a:latin typeface="Trebuchet MS"/>
                <a:cs typeface="Trebuchet MS"/>
              </a:rPr>
              <a:t>Doctor.</a:t>
            </a:r>
            <a:endParaRPr sz="41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93900" y="309126"/>
            <a:ext cx="47186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0" spc="170" dirty="0">
                <a:latin typeface="Trebuchet MS"/>
                <a:cs typeface="Trebuchet MS"/>
              </a:rPr>
              <a:t>Prescription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0" y="9225828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131" y="1674813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131" y="2455863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131" y="4017963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131" y="4799013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2231" y="1251891"/>
            <a:ext cx="12421870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255" marR="5572760">
              <a:lnSpc>
                <a:spcPct val="125000"/>
              </a:lnSpc>
              <a:spcBef>
                <a:spcPts val="100"/>
              </a:spcBef>
            </a:pP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reports</a:t>
            </a:r>
            <a:r>
              <a:rPr sz="4100" spc="3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for</a:t>
            </a:r>
            <a:r>
              <a:rPr sz="4100" spc="3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0" dirty="0">
                <a:solidFill>
                  <a:srgbClr val="032E44"/>
                </a:solidFill>
                <a:latin typeface="Trebuchet MS"/>
                <a:cs typeface="Trebuchet MS"/>
              </a:rPr>
              <a:t>invoices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reports</a:t>
            </a:r>
            <a:r>
              <a:rPr sz="4100" spc="3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for</a:t>
            </a:r>
            <a:r>
              <a:rPr sz="4100" spc="3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5" dirty="0">
                <a:solidFill>
                  <a:srgbClr val="032E44"/>
                </a:solidFill>
                <a:latin typeface="Trebuchet MS"/>
                <a:cs typeface="Trebuchet MS"/>
              </a:rPr>
              <a:t>appointment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100" spc="90" dirty="0">
                <a:solidFill>
                  <a:srgbClr val="032E44"/>
                </a:solidFill>
                <a:latin typeface="Trebuchet MS"/>
                <a:cs typeface="Trebuchet MS"/>
              </a:rPr>
              <a:t>Routes:-</a:t>
            </a:r>
            <a:endParaRPr sz="4100">
              <a:latin typeface="Trebuchet MS"/>
              <a:cs typeface="Trebuchet MS"/>
            </a:endParaRPr>
          </a:p>
          <a:p>
            <a:pPr marL="1040765">
              <a:lnSpc>
                <a:spcPct val="100000"/>
              </a:lnSpc>
              <a:spcBef>
                <a:spcPts val="1230"/>
              </a:spcBef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GetAll: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3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</a:t>
            </a:r>
            <a:endParaRPr sz="4100">
              <a:latin typeface="Trebuchet MS"/>
              <a:cs typeface="Trebuchet MS"/>
            </a:endParaRPr>
          </a:p>
          <a:p>
            <a:pPr marL="897255">
              <a:lnSpc>
                <a:spcPct val="100000"/>
              </a:lnSpc>
              <a:spcBef>
                <a:spcPts val="1230"/>
              </a:spcBef>
            </a:pP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GetById: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Admin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2231" y="287370"/>
            <a:ext cx="288226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210" dirty="0">
                <a:latin typeface="Trebuchet MS"/>
                <a:cs typeface="Trebuchet MS"/>
              </a:rPr>
              <a:t>Reports</a:t>
            </a:r>
            <a:endParaRPr sz="6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9225827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496" y="1360171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496" y="2141221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496" y="2922271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5496" y="3703321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5496" y="5265421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5496" y="6046470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75496" y="6827521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5496" y="7608571"/>
            <a:ext cx="180975" cy="180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5496" y="8389621"/>
            <a:ext cx="180975" cy="1809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05597" y="937248"/>
            <a:ext cx="12261850" cy="783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255" marR="2204085">
              <a:lnSpc>
                <a:spcPct val="125000"/>
              </a:lnSpc>
              <a:spcBef>
                <a:spcPts val="100"/>
              </a:spcBef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Create: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new</a:t>
            </a:r>
            <a:r>
              <a:rPr sz="4100" spc="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20" dirty="0">
                <a:solidFill>
                  <a:srgbClr val="032E44"/>
                </a:solidFill>
                <a:latin typeface="Trebuchet MS"/>
                <a:cs typeface="Trebuchet MS"/>
              </a:rPr>
              <a:t>invoices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created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Edit: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20" dirty="0">
                <a:solidFill>
                  <a:srgbClr val="032E44"/>
                </a:solidFill>
                <a:latin typeface="Trebuchet MS"/>
                <a:cs typeface="Trebuchet MS"/>
              </a:rPr>
              <a:t>invoices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edit</a:t>
            </a:r>
            <a:endParaRPr sz="4100">
              <a:latin typeface="Trebuchet MS"/>
              <a:cs typeface="Trebuchet MS"/>
            </a:endParaRPr>
          </a:p>
          <a:p>
            <a:pPr marL="897255" marR="5080">
              <a:lnSpc>
                <a:spcPct val="125000"/>
              </a:lnSpc>
            </a:pPr>
            <a:r>
              <a:rPr sz="4100" spc="60" dirty="0">
                <a:solidFill>
                  <a:srgbClr val="032E44"/>
                </a:solidFill>
                <a:latin typeface="Trebuchet MS"/>
                <a:cs typeface="Trebuchet MS"/>
              </a:rPr>
              <a:t>Remove: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20" dirty="0">
                <a:solidFill>
                  <a:srgbClr val="032E44"/>
                </a:solidFill>
                <a:latin typeface="Trebuchet MS"/>
                <a:cs typeface="Trebuchet MS"/>
              </a:rPr>
              <a:t>invoices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80" dirty="0">
                <a:solidFill>
                  <a:srgbClr val="032E44"/>
                </a:solidFill>
                <a:latin typeface="Trebuchet MS"/>
                <a:cs typeface="Trebuchet MS"/>
              </a:rPr>
              <a:t>information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10" dirty="0">
                <a:solidFill>
                  <a:srgbClr val="032E44"/>
                </a:solidFill>
                <a:latin typeface="Trebuchet MS"/>
                <a:cs typeface="Trebuchet MS"/>
              </a:rPr>
              <a:t>removed </a:t>
            </a:r>
            <a:r>
              <a:rPr sz="4100" spc="200" dirty="0">
                <a:solidFill>
                  <a:srgbClr val="032E44"/>
                </a:solidFill>
                <a:latin typeface="Trebuchet MS"/>
                <a:cs typeface="Trebuchet MS"/>
              </a:rPr>
              <a:t>Invoices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sorted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50" dirty="0">
                <a:solidFill>
                  <a:srgbClr val="032E44"/>
                </a:solidFill>
                <a:latin typeface="Trebuchet MS"/>
                <a:cs typeface="Trebuchet MS"/>
              </a:rPr>
              <a:t>and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-10" dirty="0">
                <a:solidFill>
                  <a:srgbClr val="032E44"/>
                </a:solidFill>
                <a:latin typeface="Trebuchet MS"/>
                <a:cs typeface="Trebuchet MS"/>
              </a:rPr>
              <a:t>filtered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100" spc="90" dirty="0">
                <a:solidFill>
                  <a:srgbClr val="032E44"/>
                </a:solidFill>
                <a:latin typeface="Trebuchet MS"/>
                <a:cs typeface="Trebuchet MS"/>
              </a:rPr>
              <a:t>Routes:-</a:t>
            </a:r>
            <a:endParaRPr sz="4100">
              <a:latin typeface="Trebuchet MS"/>
              <a:cs typeface="Trebuchet MS"/>
            </a:endParaRPr>
          </a:p>
          <a:p>
            <a:pPr marL="1040765" marR="2992755">
              <a:lnSpc>
                <a:spcPct val="125000"/>
              </a:lnSpc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GetAll: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5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4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 </a:t>
            </a:r>
            <a:r>
              <a:rPr sz="4100" spc="75" dirty="0">
                <a:solidFill>
                  <a:srgbClr val="032E44"/>
                </a:solidFill>
                <a:latin typeface="Trebuchet MS"/>
                <a:cs typeface="Trebuchet MS"/>
              </a:rPr>
              <a:t>Post: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</a:t>
            </a:r>
            <a:endParaRPr sz="4100">
              <a:latin typeface="Trebuchet MS"/>
              <a:cs typeface="Trebuchet MS"/>
            </a:endParaRPr>
          </a:p>
          <a:p>
            <a:pPr marL="1040765" marR="2923540">
              <a:lnSpc>
                <a:spcPct val="125000"/>
              </a:lnSpc>
            </a:pP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Patch: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 </a:t>
            </a:r>
            <a:r>
              <a:rPr sz="4100" dirty="0">
                <a:solidFill>
                  <a:srgbClr val="032E44"/>
                </a:solidFill>
                <a:latin typeface="Trebuchet MS"/>
                <a:cs typeface="Trebuchet MS"/>
              </a:rPr>
              <a:t>Delete: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6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</a:t>
            </a:r>
            <a:endParaRPr sz="4100">
              <a:latin typeface="Trebuchet MS"/>
              <a:cs typeface="Trebuchet MS"/>
            </a:endParaRPr>
          </a:p>
          <a:p>
            <a:pPr marL="897255">
              <a:lnSpc>
                <a:spcPct val="100000"/>
              </a:lnSpc>
              <a:spcBef>
                <a:spcPts val="1230"/>
              </a:spcBef>
            </a:pPr>
            <a:r>
              <a:rPr sz="4100" spc="114" dirty="0">
                <a:solidFill>
                  <a:srgbClr val="032E44"/>
                </a:solidFill>
                <a:latin typeface="Trebuchet MS"/>
                <a:cs typeface="Trebuchet MS"/>
              </a:rPr>
              <a:t>GetById: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0" dirty="0">
                <a:solidFill>
                  <a:srgbClr val="032E44"/>
                </a:solidFill>
                <a:latin typeface="Trebuchet MS"/>
                <a:cs typeface="Trebuchet MS"/>
              </a:rPr>
              <a:t>can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70" dirty="0">
                <a:solidFill>
                  <a:srgbClr val="032E44"/>
                </a:solidFill>
                <a:latin typeface="Trebuchet MS"/>
                <a:cs typeface="Trebuchet MS"/>
              </a:rPr>
              <a:t>be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40" dirty="0">
                <a:solidFill>
                  <a:srgbClr val="032E44"/>
                </a:solidFill>
                <a:latin typeface="Trebuchet MS"/>
                <a:cs typeface="Trebuchet MS"/>
              </a:rPr>
              <a:t>done</a:t>
            </a:r>
            <a:r>
              <a:rPr sz="4100" spc="-1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135" dirty="0">
                <a:solidFill>
                  <a:srgbClr val="032E44"/>
                </a:solidFill>
                <a:latin typeface="Trebuchet MS"/>
                <a:cs typeface="Trebuchet MS"/>
              </a:rPr>
              <a:t>by</a:t>
            </a:r>
            <a:r>
              <a:rPr sz="41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4100" spc="55" dirty="0">
                <a:solidFill>
                  <a:srgbClr val="032E44"/>
                </a:solidFill>
                <a:latin typeface="Trebuchet MS"/>
                <a:cs typeface="Trebuchet MS"/>
              </a:rPr>
              <a:t>Employee.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05597" y="-27271"/>
            <a:ext cx="312356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290" dirty="0">
                <a:latin typeface="Trebuchet MS"/>
                <a:cs typeface="Trebuchet MS"/>
              </a:rPr>
              <a:t>Invoices</a:t>
            </a:r>
            <a:endParaRPr sz="6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0" y="9225827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2798" y="3972371"/>
            <a:ext cx="5339715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400" spc="40" dirty="0"/>
              <a:t>Schema</a:t>
            </a:r>
            <a:endParaRPr sz="12400"/>
          </a:p>
        </p:txBody>
      </p:sp>
      <p:sp>
        <p:nvSpPr>
          <p:cNvPr id="4" name="object 4"/>
          <p:cNvSpPr/>
          <p:nvPr/>
        </p:nvSpPr>
        <p:spPr>
          <a:xfrm>
            <a:off x="3454176" y="6118840"/>
            <a:ext cx="6819900" cy="85725"/>
          </a:xfrm>
          <a:custGeom>
            <a:avLst/>
            <a:gdLst/>
            <a:ahLst/>
            <a:cxnLst/>
            <a:rect l="l" t="t" r="r" b="b"/>
            <a:pathLst>
              <a:path w="6819900" h="85725">
                <a:moveTo>
                  <a:pt x="6819899" y="85724"/>
                </a:moveTo>
                <a:lnTo>
                  <a:pt x="0" y="85724"/>
                </a:lnTo>
                <a:lnTo>
                  <a:pt x="0" y="0"/>
                </a:lnTo>
                <a:lnTo>
                  <a:pt x="6819899" y="0"/>
                </a:lnTo>
                <a:lnTo>
                  <a:pt x="6819899" y="85724"/>
                </a:lnTo>
                <a:close/>
              </a:path>
            </a:pathLst>
          </a:custGeom>
          <a:solidFill>
            <a:srgbClr val="6794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960" y="-221292"/>
            <a:ext cx="16720078" cy="1655271"/>
          </a:xfrm>
          <a:prstGeom prst="rect">
            <a:avLst/>
          </a:prstGeom>
        </p:spPr>
        <p:txBody>
          <a:bodyPr vert="horz" wrap="square" lIns="0" tIns="6062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83979" y="1780377"/>
            <a:ext cx="6819900" cy="85725"/>
          </a:xfrm>
          <a:custGeom>
            <a:avLst/>
            <a:gdLst/>
            <a:ahLst/>
            <a:cxnLst/>
            <a:rect l="l" t="t" r="r" b="b"/>
            <a:pathLst>
              <a:path w="6819900" h="85725">
                <a:moveTo>
                  <a:pt x="6819899" y="85724"/>
                </a:moveTo>
                <a:lnTo>
                  <a:pt x="0" y="85724"/>
                </a:lnTo>
                <a:lnTo>
                  <a:pt x="0" y="0"/>
                </a:lnTo>
                <a:lnTo>
                  <a:pt x="6819899" y="0"/>
                </a:lnTo>
                <a:lnTo>
                  <a:pt x="6819899" y="85724"/>
                </a:lnTo>
                <a:close/>
              </a:path>
            </a:pathLst>
          </a:custGeom>
          <a:solidFill>
            <a:srgbClr val="679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660" y="2988129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6" y="964405"/>
                </a:moveTo>
                <a:lnTo>
                  <a:pt x="359572" y="964405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2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20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6" y="964405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3139" y="3118304"/>
            <a:ext cx="3520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latin typeface="Trebuchet MS"/>
                <a:cs typeface="Trebuchet MS"/>
              </a:rPr>
              <a:t>Appointment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7498" y="2565535"/>
            <a:ext cx="11755120" cy="1531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47650">
              <a:lnSpc>
                <a:spcPts val="5930"/>
              </a:lnSpc>
              <a:spcBef>
                <a:spcPts val="195"/>
              </a:spcBef>
            </a:pP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Doctor(ref),</a:t>
            </a:r>
            <a:r>
              <a:rPr sz="4950" spc="-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90" dirty="0">
                <a:solidFill>
                  <a:srgbClr val="032E44"/>
                </a:solidFill>
                <a:latin typeface="Times New Roman"/>
                <a:cs typeface="Times New Roman"/>
              </a:rPr>
              <a:t>Patient(</a:t>
            </a:r>
            <a:r>
              <a:rPr sz="4950" spc="-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ref),clinic(ref),Date</a:t>
            </a:r>
            <a:r>
              <a:rPr sz="4950" spc="-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130" dirty="0">
                <a:solidFill>
                  <a:srgbClr val="032E44"/>
                </a:solidFill>
                <a:latin typeface="Times New Roman"/>
                <a:cs typeface="Times New Roman"/>
              </a:rPr>
              <a:t>and </a:t>
            </a:r>
            <a:r>
              <a:rPr sz="4950" spc="-20" dirty="0">
                <a:solidFill>
                  <a:srgbClr val="032E44"/>
                </a:solidFill>
                <a:latin typeface="Times New Roman"/>
                <a:cs typeface="Times New Roman"/>
              </a:rPr>
              <a:t>Time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8881" y="4260541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660" y="4758341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4" y="964406"/>
                </a:moveTo>
                <a:lnTo>
                  <a:pt x="359574" y="964406"/>
                </a:lnTo>
                <a:lnTo>
                  <a:pt x="344494" y="960616"/>
                </a:lnTo>
                <a:lnTo>
                  <a:pt x="299877" y="944636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3"/>
                </a:lnTo>
                <a:lnTo>
                  <a:pt x="110010" y="803702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1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8" y="0"/>
                </a:lnTo>
                <a:lnTo>
                  <a:pt x="4147260" y="0"/>
                </a:lnTo>
                <a:lnTo>
                  <a:pt x="4195266" y="2376"/>
                </a:lnTo>
                <a:lnTo>
                  <a:pt x="4242466" y="9419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79"/>
                </a:lnTo>
                <a:lnTo>
                  <a:pt x="4523018" y="177910"/>
                </a:lnTo>
                <a:lnTo>
                  <a:pt x="4551413" y="216266"/>
                </a:lnTo>
                <a:lnTo>
                  <a:pt x="4575801" y="257027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2"/>
                </a:lnTo>
                <a:lnTo>
                  <a:pt x="4490748" y="839333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6"/>
                </a:lnTo>
                <a:lnTo>
                  <a:pt x="4288534" y="960616"/>
                </a:lnTo>
                <a:lnTo>
                  <a:pt x="4273454" y="96440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9375" y="4888516"/>
            <a:ext cx="18275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latin typeface="Trebuchet MS"/>
                <a:cs typeface="Trebuchet MS"/>
              </a:rPr>
              <a:t>Doctor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028" y="4698969"/>
            <a:ext cx="11213465" cy="15316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47650">
              <a:lnSpc>
                <a:spcPts val="5920"/>
              </a:lnSpc>
              <a:spcBef>
                <a:spcPts val="215"/>
              </a:spcBef>
            </a:pP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fname,</a:t>
            </a:r>
            <a:r>
              <a:rPr sz="4950" spc="-13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60" dirty="0">
                <a:solidFill>
                  <a:srgbClr val="032E44"/>
                </a:solidFill>
                <a:latin typeface="Times New Roman"/>
                <a:cs typeface="Times New Roman"/>
              </a:rPr>
              <a:t>lname,</a:t>
            </a:r>
            <a:r>
              <a:rPr sz="4950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40" dirty="0">
                <a:solidFill>
                  <a:srgbClr val="032E44"/>
                </a:solidFill>
                <a:latin typeface="Times New Roman"/>
                <a:cs typeface="Times New Roman"/>
              </a:rPr>
              <a:t>Salary,</a:t>
            </a:r>
            <a:r>
              <a:rPr sz="4950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Specialzation,</a:t>
            </a:r>
            <a:r>
              <a:rPr sz="4950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305" dirty="0">
                <a:solidFill>
                  <a:srgbClr val="032E44"/>
                </a:solidFill>
                <a:latin typeface="Times New Roman"/>
                <a:cs typeface="Times New Roman"/>
              </a:rPr>
              <a:t>Age </a:t>
            </a:r>
            <a:r>
              <a:rPr sz="4950" spc="-20" dirty="0">
                <a:solidFill>
                  <a:srgbClr val="032E44"/>
                </a:solidFill>
                <a:latin typeface="Times New Roman"/>
                <a:cs typeface="Times New Roman"/>
              </a:rPr>
              <a:t>Clinic(ref),</a:t>
            </a:r>
            <a:r>
              <a:rPr sz="4950" spc="-1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25" dirty="0">
                <a:solidFill>
                  <a:srgbClr val="032E44"/>
                </a:solidFill>
                <a:latin typeface="Times New Roman"/>
                <a:cs typeface="Times New Roman"/>
              </a:rPr>
              <a:t>Email,</a:t>
            </a:r>
            <a:r>
              <a:rPr sz="4950" spc="-1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Password,</a:t>
            </a:r>
            <a:r>
              <a:rPr sz="4950" spc="-1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Image,</a:t>
            </a:r>
            <a:r>
              <a:rPr sz="4950" spc="-1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Gender</a:t>
            </a:r>
            <a:endParaRPr sz="49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0412" y="6393977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660" y="8276685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5">
                <a:moveTo>
                  <a:pt x="4273455" y="964406"/>
                </a:moveTo>
                <a:lnTo>
                  <a:pt x="359573" y="964406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7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2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6"/>
                </a:lnTo>
                <a:lnTo>
                  <a:pt x="4455117" y="110011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7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7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5" y="96440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41630" y="8406860"/>
            <a:ext cx="19431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0" dirty="0">
                <a:latin typeface="Trebuchet MS"/>
                <a:cs typeface="Trebuchet MS"/>
              </a:rPr>
              <a:t>Patient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9028" y="7477852"/>
            <a:ext cx="12129770" cy="22840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5920"/>
              </a:lnSpc>
              <a:spcBef>
                <a:spcPts val="220"/>
              </a:spcBef>
            </a:pP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Fname,lname,Age,PhoneNumber,Address(City, Street,Building),Email,password,Doctor(ref),A </a:t>
            </a:r>
            <a:r>
              <a:rPr sz="4950" spc="95" dirty="0">
                <a:solidFill>
                  <a:srgbClr val="032E44"/>
                </a:solidFill>
                <a:latin typeface="Times New Roman"/>
                <a:cs typeface="Times New Roman"/>
              </a:rPr>
              <a:t>ppointment(ref),</a:t>
            </a:r>
            <a:r>
              <a:rPr sz="4950" spc="-18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Gender,</a:t>
            </a:r>
            <a:r>
              <a:rPr sz="4950" spc="-18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Image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0412" y="9925332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974" y="3994629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65970" y="3712676"/>
            <a:ext cx="3466465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2900" spc="85" dirty="0">
                <a:solidFill>
                  <a:srgbClr val="032E44"/>
                </a:solidFill>
                <a:latin typeface="Tahoma"/>
                <a:cs typeface="Tahoma"/>
              </a:rPr>
              <a:t>Abdelrahman</a:t>
            </a:r>
            <a:r>
              <a:rPr sz="2900" spc="1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032E44"/>
                </a:solidFill>
                <a:latin typeface="Tahoma"/>
                <a:cs typeface="Tahoma"/>
              </a:rPr>
              <a:t>Emam </a:t>
            </a:r>
            <a:r>
              <a:rPr sz="2900" spc="90" dirty="0">
                <a:solidFill>
                  <a:srgbClr val="032E44"/>
                </a:solidFill>
                <a:latin typeface="Tahoma"/>
                <a:cs typeface="Tahoma"/>
              </a:rPr>
              <a:t>Alaa</a:t>
            </a:r>
            <a:r>
              <a:rPr sz="2900" spc="-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032E44"/>
                </a:solidFill>
                <a:latin typeface="Tahoma"/>
                <a:cs typeface="Tahoma"/>
              </a:rPr>
              <a:t>Abdelbadie </a:t>
            </a:r>
            <a:r>
              <a:rPr sz="2900" spc="65" dirty="0">
                <a:solidFill>
                  <a:srgbClr val="032E44"/>
                </a:solidFill>
                <a:latin typeface="Tahoma"/>
                <a:cs typeface="Tahoma"/>
              </a:rPr>
              <a:t>Ayman</a:t>
            </a:r>
            <a:r>
              <a:rPr sz="2900" spc="-1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900" spc="85" dirty="0">
                <a:solidFill>
                  <a:srgbClr val="032E44"/>
                </a:solidFill>
                <a:latin typeface="Tahoma"/>
                <a:cs typeface="Tahoma"/>
              </a:rPr>
              <a:t>Belal</a:t>
            </a:r>
            <a:endParaRPr sz="2900" dirty="0">
              <a:latin typeface="Tahoma"/>
              <a:cs typeface="Tahoma"/>
            </a:endParaRPr>
          </a:p>
          <a:p>
            <a:pPr marL="12700" marR="968375">
              <a:lnSpc>
                <a:spcPct val="122800"/>
              </a:lnSpc>
            </a:pPr>
            <a:r>
              <a:rPr sz="2900" spc="85" dirty="0">
                <a:solidFill>
                  <a:srgbClr val="032E44"/>
                </a:solidFill>
                <a:latin typeface="Tahoma"/>
                <a:cs typeface="Tahoma"/>
              </a:rPr>
              <a:t>Sherif</a:t>
            </a:r>
            <a:r>
              <a:rPr sz="2900" spc="1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900" spc="70" dirty="0">
                <a:solidFill>
                  <a:srgbClr val="032E44"/>
                </a:solidFill>
                <a:latin typeface="Tahoma"/>
                <a:cs typeface="Tahoma"/>
              </a:rPr>
              <a:t>Hussien </a:t>
            </a:r>
            <a:r>
              <a:rPr sz="2900" spc="75" dirty="0">
                <a:solidFill>
                  <a:srgbClr val="032E44"/>
                </a:solidFill>
                <a:latin typeface="Tahoma"/>
                <a:cs typeface="Tahoma"/>
              </a:rPr>
              <a:t>Mayar</a:t>
            </a:r>
            <a:r>
              <a:rPr sz="290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900" spc="55" dirty="0">
                <a:solidFill>
                  <a:srgbClr val="032E44"/>
                </a:solidFill>
                <a:latin typeface="Tahoma"/>
                <a:cs typeface="Tahoma"/>
              </a:rPr>
              <a:t>Ahmed</a:t>
            </a:r>
            <a:endParaRPr sz="29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974" y="4537554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974" y="5080479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974" y="5623404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974" y="6166329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39999" y="1478872"/>
            <a:ext cx="67221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35" dirty="0"/>
              <a:t>Team</a:t>
            </a:r>
            <a:r>
              <a:rPr sz="8000" spc="-440" dirty="0"/>
              <a:t> </a:t>
            </a:r>
            <a:r>
              <a:rPr sz="8000" spc="-40" dirty="0"/>
              <a:t>Members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8" grpId="0"/>
      <p:bldP spid="8" grpId="1"/>
      <p:bldP spid="8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2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83979" y="1780383"/>
            <a:ext cx="6819900" cy="85725"/>
          </a:xfrm>
          <a:custGeom>
            <a:avLst/>
            <a:gdLst/>
            <a:ahLst/>
            <a:cxnLst/>
            <a:rect l="l" t="t" r="r" b="b"/>
            <a:pathLst>
              <a:path w="6819900" h="85725">
                <a:moveTo>
                  <a:pt x="6819899" y="85724"/>
                </a:moveTo>
                <a:lnTo>
                  <a:pt x="0" y="85724"/>
                </a:lnTo>
                <a:lnTo>
                  <a:pt x="0" y="0"/>
                </a:lnTo>
                <a:lnTo>
                  <a:pt x="6819899" y="0"/>
                </a:lnTo>
                <a:lnTo>
                  <a:pt x="6819899" y="85724"/>
                </a:lnTo>
                <a:close/>
              </a:path>
            </a:pathLst>
          </a:custGeom>
          <a:solidFill>
            <a:srgbClr val="679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660" y="2988132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5" y="964406"/>
                </a:moveTo>
                <a:lnTo>
                  <a:pt x="359573" y="964406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2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20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5" y="96440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6510" y="3118307"/>
            <a:ext cx="24333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latin typeface="Trebuchet MS"/>
                <a:cs typeface="Trebuchet MS"/>
              </a:rPr>
              <a:t>Medicine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7498" y="2565535"/>
            <a:ext cx="10963910" cy="1531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47650">
              <a:lnSpc>
                <a:spcPts val="5930"/>
              </a:lnSpc>
              <a:spcBef>
                <a:spcPts val="195"/>
              </a:spcBef>
            </a:pP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Name,</a:t>
            </a:r>
            <a:r>
              <a:rPr sz="4950" spc="-2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90" dirty="0">
                <a:solidFill>
                  <a:srgbClr val="032E44"/>
                </a:solidFill>
                <a:latin typeface="Times New Roman"/>
                <a:cs typeface="Times New Roman"/>
              </a:rPr>
              <a:t>Type,</a:t>
            </a:r>
            <a:r>
              <a:rPr sz="4950" spc="-2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ExpireDate,</a:t>
            </a:r>
            <a:r>
              <a:rPr sz="4950" spc="-24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35" dirty="0">
                <a:solidFill>
                  <a:srgbClr val="032E44"/>
                </a:solidFill>
                <a:latin typeface="Times New Roman"/>
                <a:cs typeface="Times New Roman"/>
              </a:rPr>
              <a:t>ProductionDate,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CompanyName,</a:t>
            </a:r>
            <a:r>
              <a:rPr sz="4950" spc="-14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Price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8881" y="4260541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660" y="4758344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6" y="964405"/>
                </a:moveTo>
                <a:lnTo>
                  <a:pt x="359572" y="964405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7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2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7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6" y="964405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1924" y="4888519"/>
            <a:ext cx="15227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latin typeface="Trebuchet MS"/>
                <a:cs typeface="Trebuchet MS"/>
              </a:rPr>
              <a:t>Clinic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028" y="4698972"/>
            <a:ext cx="10737215" cy="1531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47650">
              <a:lnSpc>
                <a:spcPts val="5930"/>
              </a:lnSpc>
              <a:spcBef>
                <a:spcPts val="195"/>
              </a:spcBef>
            </a:pP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Name,</a:t>
            </a:r>
            <a:r>
              <a:rPr sz="4950" spc="-24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90" dirty="0">
                <a:solidFill>
                  <a:srgbClr val="032E44"/>
                </a:solidFill>
                <a:latin typeface="Times New Roman"/>
                <a:cs typeface="Times New Roman"/>
              </a:rPr>
              <a:t>Department,</a:t>
            </a:r>
            <a:r>
              <a:rPr sz="4950" spc="-23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30" dirty="0">
                <a:solidFill>
                  <a:srgbClr val="032E44"/>
                </a:solidFill>
                <a:latin typeface="Times New Roman"/>
                <a:cs typeface="Times New Roman"/>
              </a:rPr>
              <a:t>Address(City,</a:t>
            </a:r>
            <a:r>
              <a:rPr sz="4950" spc="-23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Street, Building),</a:t>
            </a:r>
            <a:r>
              <a:rPr sz="4950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Doctor(ref),</a:t>
            </a:r>
            <a:r>
              <a:rPr sz="4950" spc="-1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PhoneNumber,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0412" y="6393980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660" y="8276689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5">
                <a:moveTo>
                  <a:pt x="4273456" y="964406"/>
                </a:moveTo>
                <a:lnTo>
                  <a:pt x="359572" y="964406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7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2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6"/>
                </a:lnTo>
                <a:lnTo>
                  <a:pt x="4455117" y="110011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7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7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6" y="96440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1288" y="8406863"/>
            <a:ext cx="26441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latin typeface="Trebuchet MS"/>
                <a:cs typeface="Trebuchet MS"/>
              </a:rPr>
              <a:t>Employee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9028" y="7854092"/>
            <a:ext cx="11986895" cy="1531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95"/>
              </a:spcBef>
            </a:pP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Fname,</a:t>
            </a:r>
            <a:r>
              <a:rPr sz="4950" spc="-2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Lname</a:t>
            </a:r>
            <a:r>
              <a:rPr sz="4950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14" dirty="0">
                <a:solidFill>
                  <a:srgbClr val="032E44"/>
                </a:solidFill>
                <a:latin typeface="Times New Roman"/>
                <a:cs typeface="Times New Roman"/>
              </a:rPr>
              <a:t>,</a:t>
            </a:r>
            <a:r>
              <a:rPr sz="4950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235" dirty="0">
                <a:solidFill>
                  <a:srgbClr val="032E44"/>
                </a:solidFill>
                <a:latin typeface="Times New Roman"/>
                <a:cs typeface="Times New Roman"/>
              </a:rPr>
              <a:t>Age,</a:t>
            </a:r>
            <a:r>
              <a:rPr sz="4950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Gender,</a:t>
            </a:r>
            <a:r>
              <a:rPr sz="4950" spc="-2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Clinic(ref), </a:t>
            </a:r>
            <a:r>
              <a:rPr sz="4950" spc="-25" dirty="0">
                <a:solidFill>
                  <a:srgbClr val="032E44"/>
                </a:solidFill>
                <a:latin typeface="Times New Roman"/>
                <a:cs typeface="Times New Roman"/>
              </a:rPr>
              <a:t>Email,</a:t>
            </a:r>
            <a:r>
              <a:rPr sz="4950" spc="-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Password,</a:t>
            </a:r>
            <a:r>
              <a:rPr sz="4950" spc="-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PhoneNumber,</a:t>
            </a:r>
            <a:r>
              <a:rPr sz="4950" spc="-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Image,</a:t>
            </a:r>
            <a:r>
              <a:rPr sz="4950" spc="-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Salary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0412" y="9549100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2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83979" y="1780377"/>
            <a:ext cx="6819900" cy="85725"/>
          </a:xfrm>
          <a:custGeom>
            <a:avLst/>
            <a:gdLst/>
            <a:ahLst/>
            <a:cxnLst/>
            <a:rect l="l" t="t" r="r" b="b"/>
            <a:pathLst>
              <a:path w="6819900" h="85725">
                <a:moveTo>
                  <a:pt x="6819899" y="85724"/>
                </a:moveTo>
                <a:lnTo>
                  <a:pt x="0" y="85724"/>
                </a:lnTo>
                <a:lnTo>
                  <a:pt x="0" y="0"/>
                </a:lnTo>
                <a:lnTo>
                  <a:pt x="6819899" y="0"/>
                </a:lnTo>
                <a:lnTo>
                  <a:pt x="6819899" y="85724"/>
                </a:lnTo>
                <a:close/>
              </a:path>
            </a:pathLst>
          </a:custGeom>
          <a:solidFill>
            <a:srgbClr val="679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660" y="2988129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7" y="964405"/>
                </a:moveTo>
                <a:lnTo>
                  <a:pt x="359571" y="964405"/>
                </a:lnTo>
                <a:lnTo>
                  <a:pt x="344494" y="960616"/>
                </a:lnTo>
                <a:lnTo>
                  <a:pt x="299877" y="944636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1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6"/>
                </a:lnTo>
                <a:lnTo>
                  <a:pt x="4288534" y="960616"/>
                </a:lnTo>
                <a:lnTo>
                  <a:pt x="4273457" y="964405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472" y="3118303"/>
            <a:ext cx="33254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0" dirty="0">
                <a:latin typeface="Trebuchet MS"/>
                <a:cs typeface="Trebuchet MS"/>
              </a:rPr>
              <a:t>Prescription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7498" y="2565533"/>
            <a:ext cx="11037570" cy="1531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47650">
              <a:lnSpc>
                <a:spcPts val="5930"/>
              </a:lnSpc>
              <a:spcBef>
                <a:spcPts val="195"/>
              </a:spcBef>
            </a:pP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Doctor(ref),</a:t>
            </a:r>
            <a:r>
              <a:rPr sz="4950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60" dirty="0">
                <a:solidFill>
                  <a:srgbClr val="032E44"/>
                </a:solidFill>
                <a:latin typeface="Times New Roman"/>
                <a:cs typeface="Times New Roman"/>
              </a:rPr>
              <a:t>Patient(ref),</a:t>
            </a:r>
            <a:r>
              <a:rPr sz="4950" spc="-1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20" dirty="0">
                <a:solidFill>
                  <a:srgbClr val="032E44"/>
                </a:solidFill>
                <a:latin typeface="Times New Roman"/>
                <a:cs typeface="Times New Roman"/>
              </a:rPr>
              <a:t>Clinic(ref),</a:t>
            </a:r>
            <a:r>
              <a:rPr sz="4950" spc="-11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Date, Medicine</a:t>
            </a:r>
            <a:r>
              <a:rPr sz="4950" spc="-24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(ref)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8881" y="4260540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660" y="4758341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4" y="964406"/>
                </a:moveTo>
                <a:lnTo>
                  <a:pt x="359574" y="964406"/>
                </a:lnTo>
                <a:lnTo>
                  <a:pt x="344494" y="960616"/>
                </a:lnTo>
                <a:lnTo>
                  <a:pt x="299877" y="944636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2"/>
                </a:lnTo>
                <a:lnTo>
                  <a:pt x="81615" y="765347"/>
                </a:lnTo>
                <a:lnTo>
                  <a:pt x="57227" y="724585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1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69" y="0"/>
                </a:lnTo>
                <a:lnTo>
                  <a:pt x="4147259" y="0"/>
                </a:lnTo>
                <a:lnTo>
                  <a:pt x="4195266" y="2376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79"/>
                </a:lnTo>
                <a:lnTo>
                  <a:pt x="4523018" y="177910"/>
                </a:lnTo>
                <a:lnTo>
                  <a:pt x="4551413" y="216266"/>
                </a:lnTo>
                <a:lnTo>
                  <a:pt x="4575801" y="257027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5"/>
                </a:lnTo>
                <a:lnTo>
                  <a:pt x="4551413" y="765347"/>
                </a:lnTo>
                <a:lnTo>
                  <a:pt x="4523018" y="803702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6"/>
                </a:lnTo>
                <a:lnTo>
                  <a:pt x="4288534" y="960616"/>
                </a:lnTo>
                <a:lnTo>
                  <a:pt x="4273454" y="96440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64388" y="4888516"/>
            <a:ext cx="20980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latin typeface="Trebuchet MS"/>
                <a:cs typeface="Trebuchet MS"/>
              </a:rPr>
              <a:t>Reports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028" y="5075206"/>
            <a:ext cx="10068560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spc="-20" dirty="0">
                <a:solidFill>
                  <a:srgbClr val="032E44"/>
                </a:solidFill>
                <a:latin typeface="Times New Roman"/>
                <a:cs typeface="Times New Roman"/>
              </a:rPr>
              <a:t>Invoices</a:t>
            </a:r>
            <a:r>
              <a:rPr sz="4950" spc="-18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(ref</a:t>
            </a:r>
            <a:r>
              <a:rPr sz="4950" spc="-18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70" dirty="0">
                <a:solidFill>
                  <a:srgbClr val="032E44"/>
                </a:solidFill>
                <a:latin typeface="Times New Roman"/>
                <a:cs typeface="Times New Roman"/>
              </a:rPr>
              <a:t>All),</a:t>
            </a:r>
            <a:r>
              <a:rPr sz="4950" spc="-1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60" dirty="0">
                <a:solidFill>
                  <a:srgbClr val="032E44"/>
                </a:solidFill>
                <a:latin typeface="Times New Roman"/>
                <a:cs typeface="Times New Roman"/>
              </a:rPr>
              <a:t>Appointment</a:t>
            </a:r>
            <a:r>
              <a:rPr sz="4950" spc="-18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(ref</a:t>
            </a:r>
            <a:r>
              <a:rPr sz="4950" spc="-1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55" dirty="0">
                <a:solidFill>
                  <a:srgbClr val="032E44"/>
                </a:solidFill>
                <a:latin typeface="Times New Roman"/>
                <a:cs typeface="Times New Roman"/>
              </a:rPr>
              <a:t>All)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0412" y="6017737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660" y="7046417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5">
                <a:moveTo>
                  <a:pt x="4273456" y="964405"/>
                </a:moveTo>
                <a:lnTo>
                  <a:pt x="359572" y="964405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1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6"/>
                </a:lnTo>
                <a:lnTo>
                  <a:pt x="4455117" y="110010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19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6" y="964405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7827" y="7176592"/>
            <a:ext cx="2310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10" dirty="0">
                <a:latin typeface="Trebuchet MS"/>
                <a:cs typeface="Trebuchet MS"/>
              </a:rPr>
              <a:t>Invoices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9028" y="6738392"/>
            <a:ext cx="10156190" cy="22840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190"/>
              </a:spcBef>
            </a:pPr>
            <a:r>
              <a:rPr sz="4950" spc="-20" dirty="0">
                <a:solidFill>
                  <a:srgbClr val="032E44"/>
                </a:solidFill>
                <a:latin typeface="Times New Roman"/>
                <a:cs typeface="Times New Roman"/>
              </a:rPr>
              <a:t>Clinic(ref),</a:t>
            </a:r>
            <a:r>
              <a:rPr sz="4950" spc="-1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Medicine</a:t>
            </a:r>
            <a:r>
              <a:rPr sz="4950" spc="-1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(ref),</a:t>
            </a:r>
            <a:r>
              <a:rPr sz="4950" spc="-1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85" dirty="0">
                <a:solidFill>
                  <a:srgbClr val="032E44"/>
                </a:solidFill>
                <a:latin typeface="Times New Roman"/>
                <a:cs typeface="Times New Roman"/>
              </a:rPr>
              <a:t>Patient</a:t>
            </a:r>
            <a:r>
              <a:rPr sz="4950" spc="-17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(ref),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Doctor(ref),</a:t>
            </a:r>
            <a:r>
              <a:rPr sz="4950" spc="-1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Employee(ref),</a:t>
            </a:r>
            <a:r>
              <a:rPr sz="4950" spc="-10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-10" dirty="0">
                <a:solidFill>
                  <a:srgbClr val="032E44"/>
                </a:solidFill>
                <a:latin typeface="Times New Roman"/>
                <a:cs typeface="Times New Roman"/>
              </a:rPr>
              <a:t>Date, </a:t>
            </a:r>
            <a:r>
              <a:rPr sz="4950" spc="-20" dirty="0">
                <a:solidFill>
                  <a:srgbClr val="032E44"/>
                </a:solidFill>
                <a:latin typeface="Times New Roman"/>
                <a:cs typeface="Times New Roman"/>
              </a:rPr>
              <a:t>EmployeeName</a:t>
            </a:r>
            <a:r>
              <a:rPr sz="4950" spc="-4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032E44"/>
                </a:solidFill>
                <a:latin typeface="Times New Roman"/>
                <a:cs typeface="Times New Roman"/>
              </a:rPr>
              <a:t>,Payment</a:t>
            </a:r>
            <a:r>
              <a:rPr sz="4950" spc="-4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950" spc="55" dirty="0">
                <a:solidFill>
                  <a:srgbClr val="032E44"/>
                </a:solidFill>
                <a:latin typeface="Times New Roman"/>
                <a:cs typeface="Times New Roman"/>
              </a:rPr>
              <a:t>Method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0412" y="9185874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2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83979" y="1780377"/>
            <a:ext cx="6819900" cy="85725"/>
          </a:xfrm>
          <a:custGeom>
            <a:avLst/>
            <a:gdLst/>
            <a:ahLst/>
            <a:cxnLst/>
            <a:rect l="l" t="t" r="r" b="b"/>
            <a:pathLst>
              <a:path w="6819900" h="85725">
                <a:moveTo>
                  <a:pt x="6819899" y="85724"/>
                </a:moveTo>
                <a:lnTo>
                  <a:pt x="0" y="85724"/>
                </a:lnTo>
                <a:lnTo>
                  <a:pt x="0" y="0"/>
                </a:lnTo>
                <a:lnTo>
                  <a:pt x="6819899" y="0"/>
                </a:lnTo>
                <a:lnTo>
                  <a:pt x="6819899" y="85724"/>
                </a:lnTo>
                <a:close/>
              </a:path>
            </a:pathLst>
          </a:custGeom>
          <a:solidFill>
            <a:srgbClr val="679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660" y="2988130"/>
            <a:ext cx="4629150" cy="964565"/>
          </a:xfrm>
          <a:custGeom>
            <a:avLst/>
            <a:gdLst/>
            <a:ahLst/>
            <a:cxnLst/>
            <a:rect l="l" t="t" r="r" b="b"/>
            <a:pathLst>
              <a:path w="4629150" h="964564">
                <a:moveTo>
                  <a:pt x="4273456" y="964406"/>
                </a:moveTo>
                <a:lnTo>
                  <a:pt x="359572" y="964406"/>
                </a:lnTo>
                <a:lnTo>
                  <a:pt x="344494" y="960616"/>
                </a:lnTo>
                <a:lnTo>
                  <a:pt x="299877" y="944637"/>
                </a:lnTo>
                <a:lnTo>
                  <a:pt x="257028" y="924386"/>
                </a:lnTo>
                <a:lnTo>
                  <a:pt x="216266" y="899998"/>
                </a:lnTo>
                <a:lnTo>
                  <a:pt x="177911" y="871603"/>
                </a:lnTo>
                <a:lnTo>
                  <a:pt x="142280" y="839334"/>
                </a:lnTo>
                <a:lnTo>
                  <a:pt x="110010" y="803703"/>
                </a:lnTo>
                <a:lnTo>
                  <a:pt x="81615" y="765347"/>
                </a:lnTo>
                <a:lnTo>
                  <a:pt x="57227" y="724586"/>
                </a:lnTo>
                <a:lnTo>
                  <a:pt x="36977" y="681737"/>
                </a:lnTo>
                <a:lnTo>
                  <a:pt x="20997" y="637119"/>
                </a:lnTo>
                <a:lnTo>
                  <a:pt x="9420" y="591052"/>
                </a:lnTo>
                <a:lnTo>
                  <a:pt x="2377" y="543852"/>
                </a:lnTo>
                <a:lnTo>
                  <a:pt x="0" y="495839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47254" y="0"/>
                </a:lnTo>
                <a:lnTo>
                  <a:pt x="4195266" y="2377"/>
                </a:lnTo>
                <a:lnTo>
                  <a:pt x="4242466" y="9420"/>
                </a:lnTo>
                <a:lnTo>
                  <a:pt x="4288534" y="20997"/>
                </a:lnTo>
                <a:lnTo>
                  <a:pt x="4333151" y="36977"/>
                </a:lnTo>
                <a:lnTo>
                  <a:pt x="4376000" y="57227"/>
                </a:lnTo>
                <a:lnTo>
                  <a:pt x="4416762" y="81615"/>
                </a:lnTo>
                <a:lnTo>
                  <a:pt x="4455117" y="110010"/>
                </a:lnTo>
                <a:lnTo>
                  <a:pt x="4490748" y="142280"/>
                </a:lnTo>
                <a:lnTo>
                  <a:pt x="4523018" y="177911"/>
                </a:lnTo>
                <a:lnTo>
                  <a:pt x="4551413" y="216266"/>
                </a:lnTo>
                <a:lnTo>
                  <a:pt x="4575801" y="257028"/>
                </a:lnTo>
                <a:lnTo>
                  <a:pt x="4596051" y="299876"/>
                </a:lnTo>
                <a:lnTo>
                  <a:pt x="4612031" y="344494"/>
                </a:lnTo>
                <a:lnTo>
                  <a:pt x="4623608" y="390562"/>
                </a:lnTo>
                <a:lnTo>
                  <a:pt x="4629149" y="427694"/>
                </a:lnTo>
                <a:lnTo>
                  <a:pt x="4629149" y="553920"/>
                </a:lnTo>
                <a:lnTo>
                  <a:pt x="4612031" y="637119"/>
                </a:lnTo>
                <a:lnTo>
                  <a:pt x="4596051" y="681737"/>
                </a:lnTo>
                <a:lnTo>
                  <a:pt x="4575801" y="724586"/>
                </a:lnTo>
                <a:lnTo>
                  <a:pt x="4551413" y="765347"/>
                </a:lnTo>
                <a:lnTo>
                  <a:pt x="4523018" y="803703"/>
                </a:lnTo>
                <a:lnTo>
                  <a:pt x="4490748" y="839334"/>
                </a:lnTo>
                <a:lnTo>
                  <a:pt x="4455117" y="871603"/>
                </a:lnTo>
                <a:lnTo>
                  <a:pt x="4416762" y="899998"/>
                </a:lnTo>
                <a:lnTo>
                  <a:pt x="4376000" y="924386"/>
                </a:lnTo>
                <a:lnTo>
                  <a:pt x="4333151" y="944637"/>
                </a:lnTo>
                <a:lnTo>
                  <a:pt x="4288534" y="960616"/>
                </a:lnTo>
                <a:lnTo>
                  <a:pt x="4273456" y="96440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593" y="3118305"/>
            <a:ext cx="30137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75" dirty="0">
                <a:latin typeface="Trebuchet MS"/>
                <a:cs typeface="Trebuchet MS"/>
              </a:rPr>
              <a:t>Permission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47650">
              <a:lnSpc>
                <a:spcPts val="5920"/>
              </a:lnSpc>
              <a:spcBef>
                <a:spcPts val="220"/>
              </a:spcBef>
            </a:pPr>
            <a:r>
              <a:rPr dirty="0"/>
              <a:t>Fname,</a:t>
            </a:r>
            <a:r>
              <a:rPr spc="-75" dirty="0"/>
              <a:t> </a:t>
            </a:r>
            <a:r>
              <a:rPr spc="60" dirty="0"/>
              <a:t>lname,</a:t>
            </a:r>
            <a:r>
              <a:rPr spc="-75" dirty="0"/>
              <a:t> </a:t>
            </a:r>
            <a:r>
              <a:rPr spc="-235" dirty="0"/>
              <a:t>Age,</a:t>
            </a:r>
            <a:r>
              <a:rPr spc="-75" dirty="0"/>
              <a:t> </a:t>
            </a:r>
            <a:r>
              <a:rPr dirty="0"/>
              <a:t>PhoneNumber,</a:t>
            </a:r>
            <a:r>
              <a:rPr spc="-75" dirty="0"/>
              <a:t> </a:t>
            </a:r>
            <a:r>
              <a:rPr spc="-10" dirty="0"/>
              <a:t>Gender, </a:t>
            </a:r>
            <a:r>
              <a:rPr spc="-25" dirty="0"/>
              <a:t>Email,</a:t>
            </a:r>
            <a:r>
              <a:rPr spc="-155" dirty="0"/>
              <a:t> </a:t>
            </a:r>
            <a:r>
              <a:rPr dirty="0"/>
              <a:t>Password,</a:t>
            </a:r>
            <a:r>
              <a:rPr spc="-155" dirty="0"/>
              <a:t> </a:t>
            </a:r>
            <a:r>
              <a:rPr spc="-145" dirty="0"/>
              <a:t>Role,</a:t>
            </a:r>
            <a:r>
              <a:rPr spc="-150" dirty="0"/>
              <a:t> </a:t>
            </a:r>
            <a:r>
              <a:rPr spc="-40" dirty="0"/>
              <a:t>Salary,</a:t>
            </a:r>
            <a:r>
              <a:rPr spc="-155" dirty="0"/>
              <a:t> </a:t>
            </a:r>
            <a:r>
              <a:rPr spc="-10" dirty="0"/>
              <a:t>Address, </a:t>
            </a:r>
            <a:r>
              <a:rPr spc="-30" dirty="0"/>
              <a:t>Specialty,</a:t>
            </a:r>
            <a:r>
              <a:rPr spc="-200" dirty="0"/>
              <a:t> </a:t>
            </a:r>
            <a:r>
              <a:rPr spc="-65" dirty="0"/>
              <a:t>Vezeeta,</a:t>
            </a:r>
            <a:r>
              <a:rPr spc="-200" dirty="0"/>
              <a:t> </a:t>
            </a:r>
            <a:r>
              <a:rPr spc="-10" dirty="0"/>
              <a:t>ClinicId</a:t>
            </a:r>
          </a:p>
        </p:txBody>
      </p:sp>
      <p:sp>
        <p:nvSpPr>
          <p:cNvPr id="7" name="object 7"/>
          <p:cNvSpPr/>
          <p:nvPr/>
        </p:nvSpPr>
        <p:spPr>
          <a:xfrm>
            <a:off x="6448881" y="4636778"/>
            <a:ext cx="5907405" cy="74295"/>
          </a:xfrm>
          <a:custGeom>
            <a:avLst/>
            <a:gdLst/>
            <a:ahLst/>
            <a:cxnLst/>
            <a:rect l="l" t="t" r="r" b="b"/>
            <a:pathLst>
              <a:path w="5907405" h="74295">
                <a:moveTo>
                  <a:pt x="5906786" y="74247"/>
                </a:moveTo>
                <a:lnTo>
                  <a:pt x="0" y="74247"/>
                </a:lnTo>
                <a:lnTo>
                  <a:pt x="0" y="0"/>
                </a:lnTo>
                <a:lnTo>
                  <a:pt x="5906786" y="0"/>
                </a:lnTo>
                <a:lnTo>
                  <a:pt x="5906786" y="74247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941" y="45548"/>
            <a:ext cx="4011295" cy="69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dirty="0"/>
              <a:t>Package</a:t>
            </a:r>
            <a:r>
              <a:rPr sz="4400" spc="-175" dirty="0"/>
              <a:t> </a:t>
            </a:r>
            <a:r>
              <a:rPr sz="4400" dirty="0"/>
              <a:t>and</a:t>
            </a:r>
            <a:r>
              <a:rPr sz="4400" spc="-175" dirty="0"/>
              <a:t> </a:t>
            </a:r>
            <a:r>
              <a:rPr sz="4400" spc="-350" dirty="0"/>
              <a:t>API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353662" y="878717"/>
            <a:ext cx="4703445" cy="59690"/>
          </a:xfrm>
          <a:custGeom>
            <a:avLst/>
            <a:gdLst/>
            <a:ahLst/>
            <a:cxnLst/>
            <a:rect l="l" t="t" r="r" b="b"/>
            <a:pathLst>
              <a:path w="4703445" h="59690">
                <a:moveTo>
                  <a:pt x="4703069" y="59116"/>
                </a:moveTo>
                <a:lnTo>
                  <a:pt x="0" y="59116"/>
                </a:lnTo>
                <a:lnTo>
                  <a:pt x="0" y="0"/>
                </a:lnTo>
                <a:lnTo>
                  <a:pt x="4703069" y="0"/>
                </a:lnTo>
                <a:lnTo>
                  <a:pt x="4703069" y="59116"/>
                </a:lnTo>
                <a:close/>
              </a:path>
            </a:pathLst>
          </a:custGeom>
          <a:solidFill>
            <a:srgbClr val="679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1675746"/>
            <a:ext cx="137673" cy="1376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05835" y="1369330"/>
            <a:ext cx="4702175" cy="702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100"/>
              </a:spcBef>
            </a:pPr>
            <a:r>
              <a:rPr sz="3100" spc="85" dirty="0">
                <a:solidFill>
                  <a:srgbClr val="032E44"/>
                </a:solidFill>
                <a:latin typeface="Trebuchet MS"/>
                <a:cs typeface="Trebuchet MS"/>
              </a:rPr>
              <a:t>Stripe</a:t>
            </a:r>
            <a:r>
              <a:rPr sz="3100" spc="-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3100" spc="245" dirty="0">
                <a:solidFill>
                  <a:srgbClr val="032E44"/>
                </a:solidFill>
                <a:latin typeface="Trebuchet MS"/>
                <a:cs typeface="Trebuchet MS"/>
              </a:rPr>
              <a:t>API</a:t>
            </a:r>
            <a:r>
              <a:rPr sz="31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032E44"/>
                </a:solidFill>
                <a:latin typeface="Trebuchet MS"/>
                <a:cs typeface="Trebuchet MS"/>
              </a:rPr>
              <a:t>----</a:t>
            </a:r>
            <a:r>
              <a:rPr sz="3100" spc="520" dirty="0">
                <a:solidFill>
                  <a:srgbClr val="032E44"/>
                </a:solidFill>
                <a:latin typeface="Trebuchet MS"/>
                <a:cs typeface="Trebuchet MS"/>
              </a:rPr>
              <a:t>&gt;</a:t>
            </a:r>
            <a:r>
              <a:rPr sz="310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032E44"/>
                </a:solidFill>
                <a:latin typeface="Trebuchet MS"/>
                <a:cs typeface="Trebuchet MS"/>
              </a:rPr>
              <a:t>Payment </a:t>
            </a:r>
            <a:r>
              <a:rPr sz="3100" dirty="0">
                <a:solidFill>
                  <a:srgbClr val="032E44"/>
                </a:solidFill>
                <a:latin typeface="Trebuchet MS"/>
                <a:cs typeface="Trebuchet MS"/>
              </a:rPr>
              <a:t>multer</a:t>
            </a:r>
            <a:r>
              <a:rPr sz="3100" spc="1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032E44"/>
                </a:solidFill>
                <a:latin typeface="Trebuchet MS"/>
                <a:cs typeface="Trebuchet MS"/>
              </a:rPr>
              <a:t>----</a:t>
            </a:r>
            <a:r>
              <a:rPr sz="3100" spc="520" dirty="0">
                <a:solidFill>
                  <a:srgbClr val="032E44"/>
                </a:solidFill>
                <a:latin typeface="Trebuchet MS"/>
                <a:cs typeface="Trebuchet MS"/>
              </a:rPr>
              <a:t>&gt;</a:t>
            </a:r>
            <a:r>
              <a:rPr sz="3100" spc="12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3100" spc="175" dirty="0">
                <a:solidFill>
                  <a:srgbClr val="032E44"/>
                </a:solidFill>
                <a:latin typeface="Trebuchet MS"/>
                <a:cs typeface="Trebuchet MS"/>
              </a:rPr>
              <a:t>Image </a:t>
            </a:r>
            <a:r>
              <a:rPr sz="3100" spc="170" dirty="0">
                <a:solidFill>
                  <a:srgbClr val="032E44"/>
                </a:solidFill>
                <a:latin typeface="Trebuchet MS"/>
                <a:cs typeface="Trebuchet MS"/>
              </a:rPr>
              <a:t>mongoose</a:t>
            </a:r>
            <a:r>
              <a:rPr sz="3100" spc="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3100" spc="105" dirty="0">
                <a:solidFill>
                  <a:srgbClr val="032E44"/>
                </a:solidFill>
                <a:latin typeface="Trebuchet MS"/>
                <a:cs typeface="Trebuchet MS"/>
              </a:rPr>
              <a:t>sequence </a:t>
            </a:r>
            <a:r>
              <a:rPr sz="3100" spc="65" dirty="0">
                <a:solidFill>
                  <a:srgbClr val="032E44"/>
                </a:solidFill>
                <a:latin typeface="Trebuchet MS"/>
                <a:cs typeface="Trebuchet MS"/>
              </a:rPr>
              <a:t>bcrypt</a:t>
            </a:r>
            <a:endParaRPr sz="3100">
              <a:latin typeface="Trebuchet MS"/>
              <a:cs typeface="Trebuchet MS"/>
            </a:endParaRPr>
          </a:p>
          <a:p>
            <a:pPr marL="12700" marR="2087880">
              <a:lnSpc>
                <a:spcPct val="123400"/>
              </a:lnSpc>
            </a:pPr>
            <a:r>
              <a:rPr sz="3100" spc="70" dirty="0">
                <a:solidFill>
                  <a:srgbClr val="032E44"/>
                </a:solidFill>
                <a:latin typeface="Trebuchet MS"/>
                <a:cs typeface="Trebuchet MS"/>
              </a:rPr>
              <a:t>devenv </a:t>
            </a:r>
            <a:r>
              <a:rPr sz="3100" spc="65" dirty="0">
                <a:solidFill>
                  <a:srgbClr val="032E44"/>
                </a:solidFill>
                <a:latin typeface="Trebuchet MS"/>
                <a:cs typeface="Trebuchet MS"/>
              </a:rPr>
              <a:t>dotenv jsonwebtoken </a:t>
            </a:r>
            <a:r>
              <a:rPr sz="3100" spc="140" dirty="0">
                <a:solidFill>
                  <a:srgbClr val="032E44"/>
                </a:solidFill>
                <a:latin typeface="Trebuchet MS"/>
                <a:cs typeface="Trebuchet MS"/>
              </a:rPr>
              <a:t>morgan </a:t>
            </a:r>
            <a:r>
              <a:rPr sz="3100" spc="114" dirty="0">
                <a:solidFill>
                  <a:srgbClr val="032E44"/>
                </a:solidFill>
                <a:latin typeface="Trebuchet MS"/>
                <a:cs typeface="Trebuchet MS"/>
              </a:rPr>
              <a:t>nodemon </a:t>
            </a:r>
            <a:r>
              <a:rPr sz="3100" spc="160" dirty="0">
                <a:solidFill>
                  <a:srgbClr val="032E44"/>
                </a:solidFill>
                <a:latin typeface="Trebuchet MS"/>
                <a:cs typeface="Trebuchet MS"/>
              </a:rPr>
              <a:t>mongoose </a:t>
            </a:r>
            <a:r>
              <a:rPr sz="3100" spc="125" dirty="0">
                <a:solidFill>
                  <a:srgbClr val="032E44"/>
                </a:solidFill>
                <a:latin typeface="Trebuchet MS"/>
                <a:cs typeface="Trebuchet MS"/>
              </a:rPr>
              <a:t>express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100" spc="145" dirty="0">
                <a:solidFill>
                  <a:srgbClr val="032E44"/>
                </a:solidFill>
                <a:latin typeface="Trebuchet MS"/>
                <a:cs typeface="Trebuchet MS"/>
              </a:rPr>
              <a:t>express-</a:t>
            </a:r>
            <a:r>
              <a:rPr sz="3100" spc="45" dirty="0">
                <a:solidFill>
                  <a:srgbClr val="032E44"/>
                </a:solidFill>
                <a:latin typeface="Trebuchet MS"/>
                <a:cs typeface="Trebuchet MS"/>
              </a:rPr>
              <a:t>validator</a:t>
            </a:r>
            <a:endParaRPr sz="3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2258835"/>
            <a:ext cx="137673" cy="1376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2841924"/>
            <a:ext cx="137673" cy="1376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3425013"/>
            <a:ext cx="137673" cy="1376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4008103"/>
            <a:ext cx="137673" cy="1376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4591192"/>
            <a:ext cx="137673" cy="137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5174281"/>
            <a:ext cx="137673" cy="1376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5757371"/>
            <a:ext cx="137673" cy="1376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6340460"/>
            <a:ext cx="137673" cy="13767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6923549"/>
            <a:ext cx="137673" cy="13767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776" y="7506638"/>
            <a:ext cx="137673" cy="1376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8776" y="8089728"/>
            <a:ext cx="137673" cy="137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0519" y="3549111"/>
            <a:ext cx="6607809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400" spc="-175" dirty="0"/>
              <a:t>Thank</a:t>
            </a:r>
            <a:r>
              <a:rPr sz="11400" spc="-625" dirty="0"/>
              <a:t> </a:t>
            </a:r>
            <a:r>
              <a:rPr sz="11400" spc="30" dirty="0"/>
              <a:t>you</a:t>
            </a:r>
            <a:endParaRPr sz="11400"/>
          </a:p>
        </p:txBody>
      </p:sp>
      <p:sp>
        <p:nvSpPr>
          <p:cNvPr id="4" name="object 4"/>
          <p:cNvSpPr/>
          <p:nvPr/>
        </p:nvSpPr>
        <p:spPr>
          <a:xfrm>
            <a:off x="1028700" y="9225828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521" y="4433839"/>
            <a:ext cx="545846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Welcome!</a:t>
            </a:r>
            <a:endParaRPr sz="10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4521" y="6609498"/>
            <a:ext cx="54597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32E44"/>
                </a:solidFill>
                <a:latin typeface="Tahoma"/>
                <a:cs typeface="Tahoma"/>
              </a:rPr>
              <a:t>To</a:t>
            </a:r>
            <a:r>
              <a:rPr sz="2700" spc="4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032E44"/>
                </a:solidFill>
                <a:latin typeface="Tahoma"/>
                <a:cs typeface="Tahoma"/>
              </a:rPr>
              <a:t>Our</a:t>
            </a:r>
            <a:r>
              <a:rPr sz="2700" spc="4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32E44"/>
                </a:solidFill>
                <a:latin typeface="Tahoma"/>
                <a:cs typeface="Tahoma"/>
              </a:rPr>
              <a:t>clinic</a:t>
            </a:r>
            <a:r>
              <a:rPr sz="2700" spc="4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700" spc="55" dirty="0">
                <a:solidFill>
                  <a:srgbClr val="032E44"/>
                </a:solidFill>
                <a:latin typeface="Tahoma"/>
                <a:cs typeface="Tahoma"/>
              </a:rPr>
              <a:t>management</a:t>
            </a:r>
            <a:r>
              <a:rPr sz="2700" spc="5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032E44"/>
                </a:solidFill>
                <a:latin typeface="Tahoma"/>
                <a:cs typeface="Tahoma"/>
              </a:rPr>
              <a:t>system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9462"/>
            <a:ext cx="7162799" cy="77628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50971" y="9225829"/>
            <a:ext cx="9210675" cy="28575"/>
          </a:xfrm>
          <a:custGeom>
            <a:avLst/>
            <a:gdLst/>
            <a:ahLst/>
            <a:cxnLst/>
            <a:rect l="l" t="t" r="r" b="b"/>
            <a:pathLst>
              <a:path w="9210675" h="28575">
                <a:moveTo>
                  <a:pt x="9210674" y="28574"/>
                </a:moveTo>
                <a:lnTo>
                  <a:pt x="0" y="28574"/>
                </a:lnTo>
                <a:lnTo>
                  <a:pt x="0" y="0"/>
                </a:lnTo>
                <a:lnTo>
                  <a:pt x="9210674" y="0"/>
                </a:lnTo>
                <a:lnTo>
                  <a:pt x="9210674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5" grpId="0" animBg="1"/>
      <p:bldP spid="5" grpId="1" animBg="1"/>
      <p:bldP spid="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777" y="1519462"/>
            <a:ext cx="32524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35" dirty="0"/>
              <a:t>Agenda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4568013" y="3167019"/>
            <a:ext cx="4246880" cy="46951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16890" indent="-504825">
              <a:lnSpc>
                <a:spcPct val="100000"/>
              </a:lnSpc>
              <a:spcBef>
                <a:spcPts val="775"/>
              </a:spcBef>
              <a:buChar char="—"/>
              <a:tabLst>
                <a:tab pos="516890" algn="l"/>
                <a:tab pos="517525" algn="l"/>
              </a:tabLst>
            </a:pPr>
            <a:r>
              <a:rPr sz="2500" spc="60" dirty="0">
                <a:solidFill>
                  <a:srgbClr val="032E44"/>
                </a:solidFill>
                <a:latin typeface="Trebuchet MS"/>
                <a:cs typeface="Trebuchet MS"/>
              </a:rPr>
              <a:t>Appointment</a:t>
            </a:r>
            <a:r>
              <a:rPr sz="2500" spc="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032E44"/>
                </a:solidFill>
                <a:latin typeface="Trebuchet MS"/>
                <a:cs typeface="Trebuchet MS"/>
              </a:rPr>
              <a:t>scheduler</a:t>
            </a:r>
            <a:endParaRPr sz="2500">
              <a:latin typeface="Trebuchet MS"/>
              <a:cs typeface="Trebuchet MS"/>
            </a:endParaRPr>
          </a:p>
          <a:p>
            <a:pPr marL="529590" indent="-517525">
              <a:lnSpc>
                <a:spcPct val="100000"/>
              </a:lnSpc>
              <a:spcBef>
                <a:spcPts val="675"/>
              </a:spcBef>
              <a:buFont typeface="Tahoma"/>
              <a:buChar char="—"/>
              <a:tabLst>
                <a:tab pos="529590" algn="l"/>
                <a:tab pos="530225" algn="l"/>
              </a:tabLst>
            </a:pPr>
            <a:r>
              <a:rPr sz="2500" spc="90" dirty="0">
                <a:solidFill>
                  <a:srgbClr val="032E44"/>
                </a:solidFill>
                <a:latin typeface="Trebuchet MS"/>
                <a:cs typeface="Trebuchet MS"/>
              </a:rPr>
              <a:t>Doctors</a:t>
            </a:r>
            <a:r>
              <a:rPr sz="2500" spc="-1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032E44"/>
                </a:solidFill>
                <a:latin typeface="Trebuchet MS"/>
                <a:cs typeface="Trebuchet MS"/>
              </a:rPr>
              <a:t>Management</a:t>
            </a:r>
            <a:endParaRPr sz="2500">
              <a:latin typeface="Trebuchet MS"/>
              <a:cs typeface="Trebuchet MS"/>
            </a:endParaRPr>
          </a:p>
          <a:p>
            <a:pPr marL="529590" indent="-517525">
              <a:lnSpc>
                <a:spcPct val="100000"/>
              </a:lnSpc>
              <a:spcBef>
                <a:spcPts val="680"/>
              </a:spcBef>
              <a:buFont typeface="Tahoma"/>
              <a:buChar char="—"/>
              <a:tabLst>
                <a:tab pos="529590" algn="l"/>
                <a:tab pos="530225" algn="l"/>
              </a:tabLst>
            </a:pPr>
            <a:r>
              <a:rPr sz="2500" dirty="0">
                <a:solidFill>
                  <a:srgbClr val="032E44"/>
                </a:solidFill>
                <a:latin typeface="Trebuchet MS"/>
                <a:cs typeface="Trebuchet MS"/>
              </a:rPr>
              <a:t>Patient</a:t>
            </a:r>
            <a:r>
              <a:rPr sz="2500" spc="155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032E44"/>
                </a:solidFill>
                <a:latin typeface="Trebuchet MS"/>
                <a:cs typeface="Trebuchet MS"/>
              </a:rPr>
              <a:t>Management</a:t>
            </a:r>
            <a:endParaRPr sz="2500">
              <a:latin typeface="Trebuchet MS"/>
              <a:cs typeface="Trebuchet MS"/>
            </a:endParaRPr>
          </a:p>
          <a:p>
            <a:pPr marL="529590" indent="-517525">
              <a:lnSpc>
                <a:spcPct val="100000"/>
              </a:lnSpc>
              <a:spcBef>
                <a:spcPts val="675"/>
              </a:spcBef>
              <a:buFont typeface="Tahoma"/>
              <a:buChar char="—"/>
              <a:tabLst>
                <a:tab pos="529590" algn="l"/>
                <a:tab pos="530225" algn="l"/>
              </a:tabLst>
            </a:pPr>
            <a:r>
              <a:rPr sz="2500" spc="65" dirty="0">
                <a:solidFill>
                  <a:srgbClr val="032E44"/>
                </a:solidFill>
                <a:latin typeface="Trebuchet MS"/>
                <a:cs typeface="Trebuchet MS"/>
              </a:rPr>
              <a:t>Medicine</a:t>
            </a:r>
            <a:r>
              <a:rPr sz="2500" spc="-20" dirty="0">
                <a:solidFill>
                  <a:srgbClr val="032E44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032E44"/>
                </a:solidFill>
                <a:latin typeface="Trebuchet MS"/>
                <a:cs typeface="Trebuchet MS"/>
              </a:rPr>
              <a:t>Management</a:t>
            </a:r>
            <a:endParaRPr sz="2500">
              <a:latin typeface="Trebuchet MS"/>
              <a:cs typeface="Trebuchet MS"/>
            </a:endParaRPr>
          </a:p>
          <a:p>
            <a:pPr marL="437515" indent="-425450">
              <a:lnSpc>
                <a:spcPct val="100000"/>
              </a:lnSpc>
              <a:spcBef>
                <a:spcPts val="675"/>
              </a:spcBef>
              <a:buChar char="—"/>
              <a:tabLst>
                <a:tab pos="438150" algn="l"/>
              </a:tabLst>
            </a:pPr>
            <a:r>
              <a:rPr sz="2500" spc="100" dirty="0">
                <a:solidFill>
                  <a:srgbClr val="032E44"/>
                </a:solidFill>
                <a:latin typeface="Tahoma"/>
                <a:cs typeface="Tahoma"/>
              </a:rPr>
              <a:t>Clinic</a:t>
            </a:r>
            <a:r>
              <a:rPr sz="2500" spc="-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032E44"/>
                </a:solidFill>
                <a:latin typeface="Tahoma"/>
                <a:cs typeface="Tahoma"/>
              </a:rPr>
              <a:t>service</a:t>
            </a:r>
            <a:endParaRPr sz="2500">
              <a:latin typeface="Tahoma"/>
              <a:cs typeface="Tahoma"/>
            </a:endParaRPr>
          </a:p>
          <a:p>
            <a:pPr marL="529590" indent="-517525">
              <a:lnSpc>
                <a:spcPct val="100000"/>
              </a:lnSpc>
              <a:spcBef>
                <a:spcPts val="680"/>
              </a:spcBef>
              <a:buChar char="—"/>
              <a:tabLst>
                <a:tab pos="529590" algn="l"/>
                <a:tab pos="530225" algn="l"/>
              </a:tabLst>
            </a:pPr>
            <a:r>
              <a:rPr sz="2500" spc="55" dirty="0">
                <a:solidFill>
                  <a:srgbClr val="032E44"/>
                </a:solidFill>
                <a:latin typeface="Tahoma"/>
                <a:cs typeface="Tahoma"/>
              </a:rPr>
              <a:t>Employee</a:t>
            </a:r>
            <a:r>
              <a:rPr sz="2500" spc="2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032E44"/>
                </a:solidFill>
                <a:latin typeface="Tahoma"/>
                <a:cs typeface="Tahoma"/>
              </a:rPr>
              <a:t>Management</a:t>
            </a:r>
            <a:endParaRPr sz="2500">
              <a:latin typeface="Tahoma"/>
              <a:cs typeface="Tahoma"/>
            </a:endParaRPr>
          </a:p>
          <a:p>
            <a:pPr marL="437515" indent="-425450">
              <a:lnSpc>
                <a:spcPct val="100000"/>
              </a:lnSpc>
              <a:spcBef>
                <a:spcPts val="675"/>
              </a:spcBef>
              <a:buChar char="—"/>
              <a:tabLst>
                <a:tab pos="438150" algn="l"/>
              </a:tabLst>
            </a:pPr>
            <a:r>
              <a:rPr sz="2500" spc="95" dirty="0">
                <a:solidFill>
                  <a:srgbClr val="032E44"/>
                </a:solidFill>
                <a:latin typeface="Tahoma"/>
                <a:cs typeface="Tahoma"/>
              </a:rPr>
              <a:t>Prescription</a:t>
            </a:r>
            <a:r>
              <a:rPr sz="2500" spc="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032E44"/>
                </a:solidFill>
                <a:latin typeface="Tahoma"/>
                <a:cs typeface="Tahoma"/>
              </a:rPr>
              <a:t>Management</a:t>
            </a:r>
            <a:endParaRPr sz="2500">
              <a:latin typeface="Tahoma"/>
              <a:cs typeface="Tahoma"/>
            </a:endParaRPr>
          </a:p>
          <a:p>
            <a:pPr marL="437515" indent="-425450">
              <a:lnSpc>
                <a:spcPct val="100000"/>
              </a:lnSpc>
              <a:spcBef>
                <a:spcPts val="675"/>
              </a:spcBef>
              <a:buChar char="—"/>
              <a:tabLst>
                <a:tab pos="438150" algn="l"/>
              </a:tabLst>
            </a:pPr>
            <a:r>
              <a:rPr sz="2500" spc="65" dirty="0">
                <a:solidFill>
                  <a:srgbClr val="032E44"/>
                </a:solidFill>
                <a:latin typeface="Tahoma"/>
                <a:cs typeface="Tahoma"/>
              </a:rPr>
              <a:t>Reports</a:t>
            </a:r>
            <a:endParaRPr sz="2500">
              <a:latin typeface="Tahoma"/>
              <a:cs typeface="Tahoma"/>
            </a:endParaRPr>
          </a:p>
          <a:p>
            <a:pPr marL="437515" indent="-425450">
              <a:lnSpc>
                <a:spcPct val="100000"/>
              </a:lnSpc>
              <a:spcBef>
                <a:spcPts val="680"/>
              </a:spcBef>
              <a:buChar char="—"/>
              <a:tabLst>
                <a:tab pos="438150" algn="l"/>
              </a:tabLst>
            </a:pPr>
            <a:r>
              <a:rPr sz="2500" spc="85" dirty="0">
                <a:solidFill>
                  <a:srgbClr val="032E44"/>
                </a:solidFill>
                <a:latin typeface="Tahoma"/>
                <a:cs typeface="Tahoma"/>
              </a:rPr>
              <a:t>Permission</a:t>
            </a:r>
            <a:r>
              <a:rPr sz="2500" spc="5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032E44"/>
                </a:solidFill>
                <a:latin typeface="Tahoma"/>
                <a:cs typeface="Tahoma"/>
              </a:rPr>
              <a:t>Management</a:t>
            </a:r>
            <a:endParaRPr sz="2500">
              <a:latin typeface="Tahoma"/>
              <a:cs typeface="Tahoma"/>
            </a:endParaRPr>
          </a:p>
          <a:p>
            <a:pPr marL="437515" indent="-425450">
              <a:lnSpc>
                <a:spcPct val="100000"/>
              </a:lnSpc>
              <a:spcBef>
                <a:spcPts val="675"/>
              </a:spcBef>
              <a:buChar char="—"/>
              <a:tabLst>
                <a:tab pos="438150" algn="l"/>
              </a:tabLst>
            </a:pPr>
            <a:r>
              <a:rPr sz="2500" spc="65" dirty="0">
                <a:solidFill>
                  <a:srgbClr val="032E44"/>
                </a:solidFill>
                <a:latin typeface="Tahoma"/>
                <a:cs typeface="Tahoma"/>
              </a:rPr>
              <a:t>Invoice</a:t>
            </a:r>
            <a:r>
              <a:rPr sz="2500" spc="-10" dirty="0">
                <a:solidFill>
                  <a:srgbClr val="032E4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032E44"/>
                </a:solidFill>
                <a:latin typeface="Tahoma"/>
                <a:cs typeface="Tahoma"/>
              </a:rPr>
              <a:t>Management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9225828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 animBg="1"/>
      <p:bldP spid="4" grpId="1" animBg="1"/>
      <p:bldP spid="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3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6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9225828"/>
            <a:ext cx="7134225" cy="28575"/>
          </a:xfrm>
          <a:custGeom>
            <a:avLst/>
            <a:gdLst/>
            <a:ahLst/>
            <a:cxnLst/>
            <a:rect l="l" t="t" r="r" b="b"/>
            <a:pathLst>
              <a:path w="7134225" h="28575">
                <a:moveTo>
                  <a:pt x="7134224" y="28574"/>
                </a:moveTo>
                <a:lnTo>
                  <a:pt x="0" y="28574"/>
                </a:lnTo>
                <a:lnTo>
                  <a:pt x="0" y="0"/>
                </a:lnTo>
                <a:lnTo>
                  <a:pt x="7134224" y="0"/>
                </a:lnTo>
                <a:lnTo>
                  <a:pt x="7134224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0117" y="851561"/>
            <a:ext cx="7419974" cy="8191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2711" y="2565176"/>
            <a:ext cx="7244080" cy="2755265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 marR="5080">
              <a:lnSpc>
                <a:spcPct val="79100"/>
              </a:lnSpc>
              <a:spcBef>
                <a:spcPts val="2605"/>
              </a:spcBef>
            </a:pPr>
            <a:r>
              <a:rPr sz="10000" spc="-10" dirty="0"/>
              <a:t>Appointment Management</a:t>
            </a:r>
            <a:endParaRPr sz="10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1258257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2286957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2801307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3315656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3830006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6980" y="5373056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5887406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6401756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6916106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980" y="7430456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89455" y="-68892"/>
            <a:ext cx="9229090" cy="1179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50" dirty="0"/>
              <a:t>Appointment</a:t>
            </a:r>
            <a:r>
              <a:rPr sz="7550" spc="-434" dirty="0"/>
              <a:t> </a:t>
            </a:r>
            <a:r>
              <a:rPr sz="7550" spc="-10" dirty="0"/>
              <a:t>Features</a:t>
            </a:r>
            <a:endParaRPr sz="7550"/>
          </a:p>
        </p:txBody>
      </p:sp>
      <p:sp>
        <p:nvSpPr>
          <p:cNvPr id="13" name="object 13"/>
          <p:cNvSpPr txBox="1"/>
          <p:nvPr/>
        </p:nvSpPr>
        <p:spPr>
          <a:xfrm>
            <a:off x="1874486" y="956664"/>
            <a:ext cx="14603730" cy="681863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07034" marR="5080">
              <a:lnSpc>
                <a:spcPts val="4050"/>
              </a:lnSpc>
              <a:spcBef>
                <a:spcPts val="935"/>
              </a:spcBef>
            </a:pPr>
            <a:r>
              <a:rPr sz="405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Create: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185" dirty="0">
                <a:solidFill>
                  <a:srgbClr val="032E44"/>
                </a:solidFill>
                <a:latin typeface="Times New Roman"/>
                <a:cs typeface="Times New Roman"/>
              </a:rPr>
              <a:t>we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create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50" dirty="0">
                <a:solidFill>
                  <a:srgbClr val="032E44"/>
                </a:solidFill>
                <a:latin typeface="Times New Roman"/>
                <a:cs typeface="Times New Roman"/>
              </a:rPr>
              <a:t>a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new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45" dirty="0">
                <a:solidFill>
                  <a:srgbClr val="032E44"/>
                </a:solidFill>
                <a:latin typeface="Times New Roman"/>
                <a:cs typeface="Times New Roman"/>
              </a:rPr>
              <a:t>appointment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if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the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60" dirty="0">
                <a:solidFill>
                  <a:srgbClr val="032E44"/>
                </a:solidFill>
                <a:latin typeface="Times New Roman"/>
                <a:cs typeface="Times New Roman"/>
              </a:rPr>
              <a:t>chosen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75" dirty="0">
                <a:solidFill>
                  <a:srgbClr val="032E44"/>
                </a:solidFill>
                <a:latin typeface="Times New Roman"/>
                <a:cs typeface="Times New Roman"/>
              </a:rPr>
              <a:t>time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30" dirty="0">
                <a:solidFill>
                  <a:srgbClr val="032E44"/>
                </a:solidFill>
                <a:latin typeface="Times New Roman"/>
                <a:cs typeface="Times New Roman"/>
              </a:rPr>
              <a:t>does </a:t>
            </a:r>
            <a:r>
              <a:rPr sz="4050" b="1" spc="80" dirty="0">
                <a:solidFill>
                  <a:srgbClr val="032E44"/>
                </a:solidFill>
                <a:latin typeface="Times New Roman"/>
                <a:cs typeface="Times New Roman"/>
              </a:rPr>
              <a:t>not</a:t>
            </a:r>
            <a:r>
              <a:rPr sz="4050" b="1" spc="-2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35" dirty="0">
                <a:solidFill>
                  <a:srgbClr val="032E44"/>
                </a:solidFill>
                <a:latin typeface="Times New Roman"/>
                <a:cs typeface="Times New Roman"/>
              </a:rPr>
              <a:t>already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45" dirty="0">
                <a:solidFill>
                  <a:srgbClr val="032E44"/>
                </a:solidFill>
                <a:latin typeface="Times New Roman"/>
                <a:cs typeface="Times New Roman"/>
              </a:rPr>
              <a:t>exist</a:t>
            </a:r>
            <a:endParaRPr sz="4050" dirty="0">
              <a:latin typeface="Times New Roman"/>
              <a:cs typeface="Times New Roman"/>
            </a:endParaRPr>
          </a:p>
          <a:p>
            <a:pPr marL="407034" marR="5706110">
              <a:lnSpc>
                <a:spcPts val="4050"/>
              </a:lnSpc>
            </a:pPr>
            <a:r>
              <a:rPr sz="4050" b="1" spc="-100" dirty="0">
                <a:solidFill>
                  <a:srgbClr val="032E44"/>
                </a:solidFill>
                <a:latin typeface="Times New Roman"/>
                <a:cs typeface="Times New Roman"/>
              </a:rPr>
              <a:t>Edit: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Appointment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35" dirty="0">
                <a:solidFill>
                  <a:srgbClr val="032E44"/>
                </a:solidFill>
                <a:latin typeface="Times New Roman"/>
                <a:cs typeface="Times New Roman"/>
              </a:rPr>
              <a:t>edit </a:t>
            </a:r>
            <a:r>
              <a:rPr sz="405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Remove: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Appointment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1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removed</a:t>
            </a:r>
            <a:endParaRPr sz="4050" dirty="0">
              <a:latin typeface="Times New Roman"/>
              <a:cs typeface="Times New Roman"/>
            </a:endParaRPr>
          </a:p>
          <a:p>
            <a:pPr marL="407034">
              <a:lnSpc>
                <a:spcPts val="3645"/>
              </a:lnSpc>
              <a:tabLst>
                <a:tab pos="5266055" algn="l"/>
              </a:tabLst>
            </a:pP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Appointments</a:t>
            </a:r>
            <a:r>
              <a:rPr sz="4050" b="1" spc="-16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25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	sorted</a:t>
            </a:r>
            <a:r>
              <a:rPr sz="4050" b="1" spc="-17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50" b="1" spc="-17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filtered</a:t>
            </a:r>
            <a:endParaRPr sz="4050" dirty="0">
              <a:latin typeface="Times New Roman"/>
              <a:cs typeface="Times New Roman"/>
            </a:endParaRPr>
          </a:p>
          <a:p>
            <a:pPr marL="407034">
              <a:lnSpc>
                <a:spcPts val="4455"/>
              </a:lnSpc>
            </a:pPr>
            <a:r>
              <a:rPr sz="4050" b="1" spc="-50" dirty="0">
                <a:solidFill>
                  <a:srgbClr val="032E44"/>
                </a:solidFill>
                <a:latin typeface="Times New Roman"/>
                <a:cs typeface="Times New Roman"/>
              </a:rPr>
              <a:t>The</a:t>
            </a:r>
            <a:r>
              <a:rPr sz="4050" b="1" spc="-20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doctor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110" dirty="0">
                <a:solidFill>
                  <a:srgbClr val="032E44"/>
                </a:solidFill>
                <a:latin typeface="Times New Roman"/>
                <a:cs typeface="Times New Roman"/>
              </a:rPr>
              <a:t>will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informed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of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the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145" dirty="0">
                <a:solidFill>
                  <a:srgbClr val="032E44"/>
                </a:solidFill>
                <a:latin typeface="Times New Roman"/>
                <a:cs typeface="Times New Roman"/>
              </a:rPr>
              <a:t>new</a:t>
            </a:r>
            <a:r>
              <a:rPr sz="4050" b="1" spc="-1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35" dirty="0">
                <a:solidFill>
                  <a:srgbClr val="032E44"/>
                </a:solidFill>
                <a:latin typeface="Times New Roman"/>
                <a:cs typeface="Times New Roman"/>
              </a:rPr>
              <a:t>appointments</a:t>
            </a: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ts val="4455"/>
              </a:lnSpc>
              <a:spcBef>
                <a:spcPts val="3240"/>
              </a:spcBef>
            </a:pP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Routes:-</a:t>
            </a:r>
            <a:endParaRPr sz="4050" dirty="0">
              <a:latin typeface="Times New Roman"/>
              <a:cs typeface="Times New Roman"/>
            </a:endParaRPr>
          </a:p>
          <a:p>
            <a:pPr marL="1004569" marR="3823335">
              <a:lnSpc>
                <a:spcPts val="4050"/>
              </a:lnSpc>
              <a:spcBef>
                <a:spcPts val="405"/>
              </a:spcBef>
            </a:pPr>
            <a:r>
              <a:rPr sz="4050" b="1" spc="-145" dirty="0">
                <a:solidFill>
                  <a:srgbClr val="032E44"/>
                </a:solidFill>
                <a:latin typeface="Times New Roman"/>
                <a:cs typeface="Times New Roman"/>
              </a:rPr>
              <a:t>GetAll: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75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Employee. </a:t>
            </a:r>
            <a:r>
              <a:rPr sz="4050" b="1" spc="-40" dirty="0">
                <a:solidFill>
                  <a:srgbClr val="032E44"/>
                </a:solidFill>
                <a:latin typeface="Times New Roman"/>
                <a:cs typeface="Times New Roman"/>
              </a:rPr>
              <a:t>Post:</a:t>
            </a:r>
            <a:r>
              <a:rPr sz="4050" b="1" spc="-2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75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Employee.</a:t>
            </a:r>
            <a:endParaRPr sz="4050" dirty="0">
              <a:latin typeface="Times New Roman"/>
              <a:cs typeface="Times New Roman"/>
            </a:endParaRPr>
          </a:p>
          <a:p>
            <a:pPr marL="991869" marR="3430904" indent="12700">
              <a:lnSpc>
                <a:spcPts val="4050"/>
              </a:lnSpc>
            </a:pPr>
            <a:r>
              <a:rPr sz="4050" b="1" spc="-55" dirty="0">
                <a:solidFill>
                  <a:srgbClr val="032E44"/>
                </a:solidFill>
                <a:latin typeface="Times New Roman"/>
                <a:cs typeface="Times New Roman"/>
              </a:rPr>
              <a:t>Patch: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75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Employee.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Delete: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75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50" b="1" spc="-204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Employee. </a:t>
            </a:r>
            <a:r>
              <a:rPr sz="405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GetById:</a:t>
            </a:r>
            <a:r>
              <a:rPr sz="4050" b="1" spc="-21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75" dirty="0">
                <a:solidFill>
                  <a:srgbClr val="032E44"/>
                </a:solidFill>
                <a:latin typeface="Times New Roman"/>
                <a:cs typeface="Times New Roman"/>
              </a:rPr>
              <a:t>Admin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050" b="1" spc="-21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05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Employee.</a:t>
            </a:r>
            <a:endParaRPr sz="40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29516" y="9225827"/>
            <a:ext cx="7134225" cy="28575"/>
          </a:xfrm>
          <a:custGeom>
            <a:avLst/>
            <a:gdLst/>
            <a:ahLst/>
            <a:cxnLst/>
            <a:rect l="l" t="t" r="r" b="b"/>
            <a:pathLst>
              <a:path w="7134225" h="28575">
                <a:moveTo>
                  <a:pt x="7134224" y="28574"/>
                </a:moveTo>
                <a:lnTo>
                  <a:pt x="0" y="28574"/>
                </a:lnTo>
                <a:lnTo>
                  <a:pt x="0" y="0"/>
                </a:lnTo>
                <a:lnTo>
                  <a:pt x="7134224" y="0"/>
                </a:lnTo>
                <a:lnTo>
                  <a:pt x="7134224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2" grpId="4"/>
      <p:bldP spid="13" grpId="0" build="allAtOnce"/>
      <p:bldP spid="13" grpId="1" build="allAtOnce"/>
      <p:bldP spid="13" grpId="2" build="allAtOnce"/>
      <p:bldP spid="13" grpId="3" build="allAtOnce"/>
      <p:bldP spid="13" grpId="4" build="allAtOnce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621" y="2519461"/>
            <a:ext cx="8099143" cy="7762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3203" y="3072835"/>
            <a:ext cx="5756275" cy="225425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1740"/>
              </a:spcBef>
            </a:pPr>
            <a:r>
              <a:rPr sz="8000" spc="-10" dirty="0"/>
              <a:t>Doctor Management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1028700" y="9225827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8115299" y="38099"/>
                </a:moveTo>
                <a:lnTo>
                  <a:pt x="0" y="38099"/>
                </a:lnTo>
                <a:lnTo>
                  <a:pt x="0" y="0"/>
                </a:lnTo>
                <a:lnTo>
                  <a:pt x="8115299" y="0"/>
                </a:lnTo>
                <a:lnTo>
                  <a:pt x="8115299" y="380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2171701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3409951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402907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4648201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5886451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6505575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7124700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7743825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80" y="8362950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40030" y="869983"/>
            <a:ext cx="72878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dirty="0"/>
              <a:t>Doctor</a:t>
            </a:r>
            <a:r>
              <a:rPr sz="6400" spc="-10" dirty="0"/>
              <a:t> </a:t>
            </a:r>
            <a:r>
              <a:rPr sz="6400" spc="45" dirty="0"/>
              <a:t>Management</a:t>
            </a:r>
            <a:endParaRPr sz="6400"/>
          </a:p>
        </p:txBody>
      </p:sp>
      <p:sp>
        <p:nvSpPr>
          <p:cNvPr id="12" name="object 12"/>
          <p:cNvSpPr txBox="1"/>
          <p:nvPr/>
        </p:nvSpPr>
        <p:spPr>
          <a:xfrm>
            <a:off x="2140030" y="1866965"/>
            <a:ext cx="13096875" cy="684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97255" marR="5080">
              <a:lnSpc>
                <a:spcPts val="4880"/>
              </a:lnSpc>
              <a:spcBef>
                <a:spcPts val="295"/>
              </a:spcBef>
            </a:pPr>
            <a:r>
              <a:rPr sz="4100" b="1" spc="-60" dirty="0">
                <a:solidFill>
                  <a:srgbClr val="032E44"/>
                </a:solidFill>
                <a:latin typeface="Times New Roman"/>
                <a:cs typeface="Times New Roman"/>
              </a:rPr>
              <a:t>Create: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170" dirty="0">
                <a:solidFill>
                  <a:srgbClr val="032E44"/>
                </a:solidFill>
                <a:latin typeface="Times New Roman"/>
                <a:cs typeface="Times New Roman"/>
              </a:rPr>
              <a:t>new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doctor</a:t>
            </a:r>
            <a:r>
              <a:rPr sz="4100" b="1" spc="-8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8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created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checked</a:t>
            </a:r>
            <a:r>
              <a:rPr sz="4100" b="1" spc="-8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for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85" dirty="0">
                <a:solidFill>
                  <a:srgbClr val="032E44"/>
                </a:solidFill>
                <a:latin typeface="Times New Roman"/>
                <a:cs typeface="Times New Roman"/>
              </a:rPr>
              <a:t>the </a:t>
            </a:r>
            <a:r>
              <a:rPr sz="4100" b="1" spc="55" dirty="0">
                <a:solidFill>
                  <a:srgbClr val="032E44"/>
                </a:solidFill>
                <a:latin typeface="Times New Roman"/>
                <a:cs typeface="Times New Roman"/>
              </a:rPr>
              <a:t>duplicate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65" dirty="0">
                <a:solidFill>
                  <a:srgbClr val="032E44"/>
                </a:solidFill>
                <a:latin typeface="Times New Roman"/>
                <a:cs typeface="Times New Roman"/>
              </a:rPr>
              <a:t>name.</a:t>
            </a:r>
            <a:endParaRPr sz="4100" dirty="0">
              <a:latin typeface="Times New Roman"/>
              <a:cs typeface="Times New Roman"/>
            </a:endParaRPr>
          </a:p>
          <a:p>
            <a:pPr marL="897255">
              <a:lnSpc>
                <a:spcPts val="4690"/>
              </a:lnSpc>
            </a:pPr>
            <a:r>
              <a:rPr sz="4100" b="1" spc="-70" dirty="0">
                <a:solidFill>
                  <a:srgbClr val="032E44"/>
                </a:solidFill>
                <a:latin typeface="Times New Roman"/>
                <a:cs typeface="Times New Roman"/>
              </a:rPr>
              <a:t>Edit: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doctors'</a:t>
            </a:r>
            <a:r>
              <a:rPr sz="4100" b="1" spc="-1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5" dirty="0">
                <a:solidFill>
                  <a:srgbClr val="032E44"/>
                </a:solidFill>
                <a:latin typeface="Times New Roman"/>
                <a:cs typeface="Times New Roman"/>
              </a:rPr>
              <a:t>information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1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12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5" dirty="0">
                <a:solidFill>
                  <a:srgbClr val="032E44"/>
                </a:solidFill>
                <a:latin typeface="Times New Roman"/>
                <a:cs typeface="Times New Roman"/>
              </a:rPr>
              <a:t>edit</a:t>
            </a:r>
            <a:endParaRPr sz="4100" dirty="0">
              <a:latin typeface="Times New Roman"/>
              <a:cs typeface="Times New Roman"/>
            </a:endParaRPr>
          </a:p>
          <a:p>
            <a:pPr marL="897255" marR="1783080">
              <a:lnSpc>
                <a:spcPts val="4880"/>
              </a:lnSpc>
              <a:spcBef>
                <a:spcPts val="170"/>
              </a:spcBef>
            </a:pPr>
            <a:r>
              <a:rPr sz="4100" b="1" spc="-30" dirty="0">
                <a:solidFill>
                  <a:srgbClr val="032E44"/>
                </a:solidFill>
                <a:latin typeface="Times New Roman"/>
                <a:cs typeface="Times New Roman"/>
              </a:rPr>
              <a:t>Remove: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doctor's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5" dirty="0">
                <a:solidFill>
                  <a:srgbClr val="032E44"/>
                </a:solidFill>
                <a:latin typeface="Times New Roman"/>
                <a:cs typeface="Times New Roman"/>
              </a:rPr>
              <a:t>information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removed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Doctors</a:t>
            </a:r>
            <a:r>
              <a:rPr sz="410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50" dirty="0">
                <a:solidFill>
                  <a:srgbClr val="032E44"/>
                </a:solidFill>
                <a:latin typeface="Times New Roman"/>
                <a:cs typeface="Times New Roman"/>
              </a:rPr>
              <a:t>sorted</a:t>
            </a:r>
            <a:r>
              <a:rPr sz="4100" b="1" spc="-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and</a:t>
            </a:r>
            <a:r>
              <a:rPr sz="4100" b="1" spc="-6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filtered</a:t>
            </a:r>
            <a:endParaRPr sz="4100" dirty="0">
              <a:latin typeface="Times New Roman"/>
              <a:cs typeface="Times New Roman"/>
            </a:endParaRPr>
          </a:p>
          <a:p>
            <a:pPr marL="12700">
              <a:lnSpc>
                <a:spcPts val="4690"/>
              </a:lnSpc>
            </a:pP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Routes:-</a:t>
            </a:r>
            <a:endParaRPr sz="4100" dirty="0">
              <a:latin typeface="Times New Roman"/>
              <a:cs typeface="Times New Roman"/>
            </a:endParaRPr>
          </a:p>
          <a:p>
            <a:pPr marL="1002665" marR="5336540">
              <a:lnSpc>
                <a:spcPts val="4880"/>
              </a:lnSpc>
              <a:spcBef>
                <a:spcPts val="175"/>
              </a:spcBef>
            </a:pP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GetAll: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100" b="1" spc="-13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Admin.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Post:</a:t>
            </a:r>
            <a:r>
              <a:rPr sz="410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15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10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10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Admin.</a:t>
            </a:r>
            <a:endParaRPr sz="4100" dirty="0">
              <a:latin typeface="Times New Roman"/>
              <a:cs typeface="Times New Roman"/>
            </a:endParaRPr>
          </a:p>
          <a:p>
            <a:pPr marL="1002665">
              <a:lnSpc>
                <a:spcPts val="4690"/>
              </a:lnSpc>
            </a:pP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Patch:</a:t>
            </a:r>
            <a:r>
              <a:rPr sz="41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100" b="1" spc="-15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100" b="1" spc="-16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Admin.</a:t>
            </a:r>
            <a:endParaRPr sz="4100" dirty="0">
              <a:latin typeface="Times New Roman"/>
              <a:cs typeface="Times New Roman"/>
            </a:endParaRPr>
          </a:p>
          <a:p>
            <a:pPr marL="897255" marR="5028565" indent="104775">
              <a:lnSpc>
                <a:spcPts val="4880"/>
              </a:lnSpc>
              <a:spcBef>
                <a:spcPts val="115"/>
              </a:spcBef>
            </a:pP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Delete:</a:t>
            </a:r>
            <a:r>
              <a:rPr sz="41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100" b="1" spc="-9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100" b="1" spc="-90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Admin. </a:t>
            </a:r>
            <a:r>
              <a:rPr sz="4100" b="1" spc="-135" dirty="0">
                <a:solidFill>
                  <a:srgbClr val="032E44"/>
                </a:solidFill>
                <a:latin typeface="Times New Roman"/>
                <a:cs typeface="Times New Roman"/>
              </a:rPr>
              <a:t>GetById: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can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be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70" dirty="0">
                <a:solidFill>
                  <a:srgbClr val="032E44"/>
                </a:solidFill>
                <a:latin typeface="Times New Roman"/>
                <a:cs typeface="Times New Roman"/>
              </a:rPr>
              <a:t>done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32E44"/>
                </a:solidFill>
                <a:latin typeface="Times New Roman"/>
                <a:cs typeface="Times New Roman"/>
              </a:rPr>
              <a:t>by</a:t>
            </a:r>
            <a:r>
              <a:rPr sz="4100" b="1" spc="-125" dirty="0">
                <a:solidFill>
                  <a:srgbClr val="032E44"/>
                </a:solidFill>
                <a:latin typeface="Times New Roman"/>
                <a:cs typeface="Times New Roman"/>
              </a:rPr>
              <a:t> </a:t>
            </a:r>
            <a:r>
              <a:rPr sz="4100" b="1" spc="-10" dirty="0">
                <a:solidFill>
                  <a:srgbClr val="032E44"/>
                </a:solidFill>
                <a:latin typeface="Times New Roman"/>
                <a:cs typeface="Times New Roman"/>
              </a:rPr>
              <a:t>Admin.</a:t>
            </a:r>
            <a:endParaRPr sz="4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5F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9516" y="9225828"/>
            <a:ext cx="7134225" cy="28575"/>
          </a:xfrm>
          <a:custGeom>
            <a:avLst/>
            <a:gdLst/>
            <a:ahLst/>
            <a:cxnLst/>
            <a:rect l="l" t="t" r="r" b="b"/>
            <a:pathLst>
              <a:path w="7134225" h="28575">
                <a:moveTo>
                  <a:pt x="7134224" y="28574"/>
                </a:moveTo>
                <a:lnTo>
                  <a:pt x="0" y="28574"/>
                </a:lnTo>
                <a:lnTo>
                  <a:pt x="0" y="0"/>
                </a:lnTo>
                <a:lnTo>
                  <a:pt x="7134224" y="0"/>
                </a:lnTo>
                <a:lnTo>
                  <a:pt x="7134224" y="28574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613" y="1603108"/>
            <a:ext cx="7848599" cy="6296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9229" y="3441303"/>
            <a:ext cx="7181850" cy="2755265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 marR="5080">
              <a:lnSpc>
                <a:spcPct val="79100"/>
              </a:lnSpc>
              <a:spcBef>
                <a:spcPts val="2605"/>
              </a:spcBef>
            </a:pPr>
            <a:r>
              <a:rPr sz="10000" spc="-10" dirty="0"/>
              <a:t>Patient Management</a:t>
            </a:r>
            <a:endParaRPr sz="1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874</Words>
  <Application>Microsoft Office PowerPoint</Application>
  <PresentationFormat>Custom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Tahoma</vt:lpstr>
      <vt:lpstr>Times New Roman</vt:lpstr>
      <vt:lpstr>Trebuchet MS</vt:lpstr>
      <vt:lpstr>Office Theme</vt:lpstr>
      <vt:lpstr>PowerPoint Presentation</vt:lpstr>
      <vt:lpstr>Team Members</vt:lpstr>
      <vt:lpstr>PowerPoint Presentation</vt:lpstr>
      <vt:lpstr>Agenda</vt:lpstr>
      <vt:lpstr>Appointment Management</vt:lpstr>
      <vt:lpstr>Appointment Features</vt:lpstr>
      <vt:lpstr>Doctor Management</vt:lpstr>
      <vt:lpstr>Doctor Management</vt:lpstr>
      <vt:lpstr>Patient Management</vt:lpstr>
      <vt:lpstr>Patient</vt:lpstr>
      <vt:lpstr>Medicine Management</vt:lpstr>
      <vt:lpstr>Medicine</vt:lpstr>
      <vt:lpstr>Clinic</vt:lpstr>
      <vt:lpstr>Employee</vt:lpstr>
      <vt:lpstr>Prescription</vt:lpstr>
      <vt:lpstr>Reports</vt:lpstr>
      <vt:lpstr>Invoices</vt:lpstr>
      <vt:lpstr>Schema</vt:lpstr>
      <vt:lpstr>Components</vt:lpstr>
      <vt:lpstr>Components</vt:lpstr>
      <vt:lpstr>Components</vt:lpstr>
      <vt:lpstr>Components</vt:lpstr>
      <vt:lpstr>Package and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ManagementSystem</dc:title>
  <dc:creator>Abdelrahman Emam</dc:creator>
  <cp:keywords>DAFaFa1JlGA,BAFM4BYALRI</cp:keywords>
  <cp:lastModifiedBy>Abdelrahman Elemam</cp:lastModifiedBy>
  <cp:revision>5</cp:revision>
  <dcterms:created xsi:type="dcterms:W3CDTF">2023-02-09T18:33:31Z</dcterms:created>
  <dcterms:modified xsi:type="dcterms:W3CDTF">2023-02-09T18:41:36Z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2023-02-09T00:00:00Z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2023-02-09T00:00:00Z</vt:filetime>
  </property>
</Properties>
</file>