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1" r:id="rId3"/>
    <p:sldId id="257" r:id="rId4"/>
    <p:sldId id="258" r:id="rId5"/>
    <p:sldId id="280" r:id="rId6"/>
    <p:sldId id="275" r:id="rId7"/>
    <p:sldId id="279" r:id="rId8"/>
    <p:sldId id="274" r:id="rId9"/>
    <p:sldId id="276" r:id="rId10"/>
    <p:sldId id="277" r:id="rId11"/>
    <p:sldId id="278" r:id="rId12"/>
    <p:sldId id="259" r:id="rId13"/>
    <p:sldId id="286" r:id="rId14"/>
    <p:sldId id="260" r:id="rId15"/>
    <p:sldId id="261" r:id="rId16"/>
    <p:sldId id="282" r:id="rId17"/>
    <p:sldId id="283" r:id="rId18"/>
    <p:sldId id="263" r:id="rId19"/>
    <p:sldId id="264" r:id="rId20"/>
    <p:sldId id="265" r:id="rId21"/>
    <p:sldId id="266" r:id="rId22"/>
    <p:sldId id="267" r:id="rId23"/>
    <p:sldId id="268" r:id="rId24"/>
    <p:sldId id="269" r:id="rId25"/>
    <p:sldId id="270" r:id="rId26"/>
    <p:sldId id="271" r:id="rId27"/>
    <p:sldId id="285" r:id="rId28"/>
    <p:sldId id="272" r:id="rId29"/>
    <p:sldId id="27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6BFA3-3CF9-4F27-9102-8829235E54FF}" type="datetimeFigureOut">
              <a:rPr lang="en-US" smtClean="0"/>
              <a:t>22/05/30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878EF-00D5-4849-AC0E-E8D043FDF28B}" type="slidenum">
              <a:rPr lang="en-US" smtClean="0"/>
              <a:t>‹#›</a:t>
            </a:fld>
            <a:endParaRPr lang="en-US"/>
          </a:p>
        </p:txBody>
      </p:sp>
    </p:spTree>
    <p:extLst>
      <p:ext uri="{BB962C8B-B14F-4D97-AF65-F5344CB8AC3E}">
        <p14:creationId xmlns:p14="http://schemas.microsoft.com/office/powerpoint/2010/main" val="320792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3878EF-00D5-4849-AC0E-E8D043FDF28B}" type="slidenum">
              <a:rPr lang="en-US" smtClean="0"/>
              <a:t>3</a:t>
            </a:fld>
            <a:endParaRPr lang="en-US"/>
          </a:p>
        </p:txBody>
      </p:sp>
    </p:spTree>
    <p:extLst>
      <p:ext uri="{BB962C8B-B14F-4D97-AF65-F5344CB8AC3E}">
        <p14:creationId xmlns:p14="http://schemas.microsoft.com/office/powerpoint/2010/main" val="2160615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CDFC-C83F-998A-C7B1-8FDDB3079D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173446-2528-79E1-113C-E5A70B9CFC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2AE7EB-ACF5-C37C-92D6-2F82CF9B36EF}"/>
              </a:ext>
            </a:extLst>
          </p:cNvPr>
          <p:cNvSpPr>
            <a:spLocks noGrp="1"/>
          </p:cNvSpPr>
          <p:nvPr>
            <p:ph type="dt" sz="half" idx="10"/>
          </p:nvPr>
        </p:nvSpPr>
        <p:spPr/>
        <p:txBody>
          <a:bodyPr/>
          <a:lstStyle/>
          <a:p>
            <a:fld id="{8232C22D-1EAC-4845-8274-765E8589BCA1}" type="datetimeFigureOut">
              <a:rPr lang="en-US" smtClean="0"/>
              <a:t>22/05/30</a:t>
            </a:fld>
            <a:endParaRPr lang="en-US"/>
          </a:p>
        </p:txBody>
      </p:sp>
      <p:sp>
        <p:nvSpPr>
          <p:cNvPr id="5" name="Footer Placeholder 4">
            <a:extLst>
              <a:ext uri="{FF2B5EF4-FFF2-40B4-BE49-F238E27FC236}">
                <a16:creationId xmlns:a16="http://schemas.microsoft.com/office/drawing/2014/main" id="{855147F6-8EEF-7141-3918-0E5A51550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9D4E0-2097-1E0E-5E90-0E888ACE280E}"/>
              </a:ext>
            </a:extLst>
          </p:cNvPr>
          <p:cNvSpPr>
            <a:spLocks noGrp="1"/>
          </p:cNvSpPr>
          <p:nvPr>
            <p:ph type="sldNum" sz="quarter" idx="12"/>
          </p:nvPr>
        </p:nvSpPr>
        <p:spPr/>
        <p:txBody>
          <a:bodyPr/>
          <a:lstStyle/>
          <a:p>
            <a:fld id="{000FF9FA-AC5D-4876-94D1-B3687E7A75CB}" type="slidenum">
              <a:rPr lang="en-US" smtClean="0"/>
              <a:t>‹#›</a:t>
            </a:fld>
            <a:endParaRPr lang="en-US"/>
          </a:p>
        </p:txBody>
      </p:sp>
    </p:spTree>
    <p:extLst>
      <p:ext uri="{BB962C8B-B14F-4D97-AF65-F5344CB8AC3E}">
        <p14:creationId xmlns:p14="http://schemas.microsoft.com/office/powerpoint/2010/main" val="10008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7B00-249E-FCA2-4B80-903324BCA9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399B42-3BBD-AD15-0A89-6F13B4DFC3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64365-89B6-4D44-89D6-A583E08F28F8}"/>
              </a:ext>
            </a:extLst>
          </p:cNvPr>
          <p:cNvSpPr>
            <a:spLocks noGrp="1"/>
          </p:cNvSpPr>
          <p:nvPr>
            <p:ph type="dt" sz="half" idx="10"/>
          </p:nvPr>
        </p:nvSpPr>
        <p:spPr/>
        <p:txBody>
          <a:bodyPr/>
          <a:lstStyle/>
          <a:p>
            <a:fld id="{8232C22D-1EAC-4845-8274-765E8589BCA1}" type="datetimeFigureOut">
              <a:rPr lang="en-US" smtClean="0"/>
              <a:t>22/05/30</a:t>
            </a:fld>
            <a:endParaRPr lang="en-US"/>
          </a:p>
        </p:txBody>
      </p:sp>
      <p:sp>
        <p:nvSpPr>
          <p:cNvPr id="5" name="Footer Placeholder 4">
            <a:extLst>
              <a:ext uri="{FF2B5EF4-FFF2-40B4-BE49-F238E27FC236}">
                <a16:creationId xmlns:a16="http://schemas.microsoft.com/office/drawing/2014/main" id="{E95CD9CD-17A9-A6E3-FC53-0A9C8C7FA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94994-16BC-F13D-1167-2DA162429D3C}"/>
              </a:ext>
            </a:extLst>
          </p:cNvPr>
          <p:cNvSpPr>
            <a:spLocks noGrp="1"/>
          </p:cNvSpPr>
          <p:nvPr>
            <p:ph type="sldNum" sz="quarter" idx="12"/>
          </p:nvPr>
        </p:nvSpPr>
        <p:spPr/>
        <p:txBody>
          <a:bodyPr/>
          <a:lstStyle/>
          <a:p>
            <a:fld id="{000FF9FA-AC5D-4876-94D1-B3687E7A75CB}" type="slidenum">
              <a:rPr lang="en-US" smtClean="0"/>
              <a:t>‹#›</a:t>
            </a:fld>
            <a:endParaRPr lang="en-US"/>
          </a:p>
        </p:txBody>
      </p:sp>
    </p:spTree>
    <p:extLst>
      <p:ext uri="{BB962C8B-B14F-4D97-AF65-F5344CB8AC3E}">
        <p14:creationId xmlns:p14="http://schemas.microsoft.com/office/powerpoint/2010/main" val="263362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AF830-364E-D90A-8D8F-41F1B96FD2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062EEC-4E65-631E-CB49-034495DD08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0B7D4-05F2-972C-A462-388A4E295BEB}"/>
              </a:ext>
            </a:extLst>
          </p:cNvPr>
          <p:cNvSpPr>
            <a:spLocks noGrp="1"/>
          </p:cNvSpPr>
          <p:nvPr>
            <p:ph type="dt" sz="half" idx="10"/>
          </p:nvPr>
        </p:nvSpPr>
        <p:spPr/>
        <p:txBody>
          <a:bodyPr/>
          <a:lstStyle/>
          <a:p>
            <a:fld id="{8232C22D-1EAC-4845-8274-765E8589BCA1}" type="datetimeFigureOut">
              <a:rPr lang="en-US" smtClean="0"/>
              <a:t>22/05/30</a:t>
            </a:fld>
            <a:endParaRPr lang="en-US"/>
          </a:p>
        </p:txBody>
      </p:sp>
      <p:sp>
        <p:nvSpPr>
          <p:cNvPr id="5" name="Footer Placeholder 4">
            <a:extLst>
              <a:ext uri="{FF2B5EF4-FFF2-40B4-BE49-F238E27FC236}">
                <a16:creationId xmlns:a16="http://schemas.microsoft.com/office/drawing/2014/main" id="{D0856F4C-7000-8969-CD18-93682B16C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B8196-C510-081D-2A57-CA006FC805BD}"/>
              </a:ext>
            </a:extLst>
          </p:cNvPr>
          <p:cNvSpPr>
            <a:spLocks noGrp="1"/>
          </p:cNvSpPr>
          <p:nvPr>
            <p:ph type="sldNum" sz="quarter" idx="12"/>
          </p:nvPr>
        </p:nvSpPr>
        <p:spPr/>
        <p:txBody>
          <a:bodyPr/>
          <a:lstStyle/>
          <a:p>
            <a:fld id="{000FF9FA-AC5D-4876-94D1-B3687E7A75CB}" type="slidenum">
              <a:rPr lang="en-US" smtClean="0"/>
              <a:t>‹#›</a:t>
            </a:fld>
            <a:endParaRPr lang="en-US"/>
          </a:p>
        </p:txBody>
      </p:sp>
    </p:spTree>
    <p:extLst>
      <p:ext uri="{BB962C8B-B14F-4D97-AF65-F5344CB8AC3E}">
        <p14:creationId xmlns:p14="http://schemas.microsoft.com/office/powerpoint/2010/main" val="240149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AD40-F3D8-06B8-4394-2D649BBC1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2D065C-A023-E194-E74E-565EC0775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2FF81-0CF4-B47F-47F4-EC944785C281}"/>
              </a:ext>
            </a:extLst>
          </p:cNvPr>
          <p:cNvSpPr>
            <a:spLocks noGrp="1"/>
          </p:cNvSpPr>
          <p:nvPr>
            <p:ph type="dt" sz="half" idx="10"/>
          </p:nvPr>
        </p:nvSpPr>
        <p:spPr/>
        <p:txBody>
          <a:bodyPr/>
          <a:lstStyle/>
          <a:p>
            <a:fld id="{8232C22D-1EAC-4845-8274-765E8589BCA1}" type="datetimeFigureOut">
              <a:rPr lang="en-US" smtClean="0"/>
              <a:t>22/05/30</a:t>
            </a:fld>
            <a:endParaRPr lang="en-US"/>
          </a:p>
        </p:txBody>
      </p:sp>
      <p:sp>
        <p:nvSpPr>
          <p:cNvPr id="5" name="Footer Placeholder 4">
            <a:extLst>
              <a:ext uri="{FF2B5EF4-FFF2-40B4-BE49-F238E27FC236}">
                <a16:creationId xmlns:a16="http://schemas.microsoft.com/office/drawing/2014/main" id="{FACACCDA-16C8-2390-D23F-80C264154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F5FFD-90BC-6408-60F3-17976106394B}"/>
              </a:ext>
            </a:extLst>
          </p:cNvPr>
          <p:cNvSpPr>
            <a:spLocks noGrp="1"/>
          </p:cNvSpPr>
          <p:nvPr>
            <p:ph type="sldNum" sz="quarter" idx="12"/>
          </p:nvPr>
        </p:nvSpPr>
        <p:spPr/>
        <p:txBody>
          <a:bodyPr/>
          <a:lstStyle/>
          <a:p>
            <a:fld id="{000FF9FA-AC5D-4876-94D1-B3687E7A75CB}" type="slidenum">
              <a:rPr lang="en-US" smtClean="0"/>
              <a:t>‹#›</a:t>
            </a:fld>
            <a:endParaRPr lang="en-US"/>
          </a:p>
        </p:txBody>
      </p:sp>
    </p:spTree>
    <p:extLst>
      <p:ext uri="{BB962C8B-B14F-4D97-AF65-F5344CB8AC3E}">
        <p14:creationId xmlns:p14="http://schemas.microsoft.com/office/powerpoint/2010/main" val="364565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905E-335D-62B6-6002-781B56D61F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041093-D858-FAB9-EF78-6E78E55A4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2A707-55CB-9C6C-5970-B114D93F1394}"/>
              </a:ext>
            </a:extLst>
          </p:cNvPr>
          <p:cNvSpPr>
            <a:spLocks noGrp="1"/>
          </p:cNvSpPr>
          <p:nvPr>
            <p:ph type="dt" sz="half" idx="10"/>
          </p:nvPr>
        </p:nvSpPr>
        <p:spPr/>
        <p:txBody>
          <a:bodyPr/>
          <a:lstStyle/>
          <a:p>
            <a:fld id="{8232C22D-1EAC-4845-8274-765E8589BCA1}" type="datetimeFigureOut">
              <a:rPr lang="en-US" smtClean="0"/>
              <a:t>22/05/30</a:t>
            </a:fld>
            <a:endParaRPr lang="en-US"/>
          </a:p>
        </p:txBody>
      </p:sp>
      <p:sp>
        <p:nvSpPr>
          <p:cNvPr id="5" name="Footer Placeholder 4">
            <a:extLst>
              <a:ext uri="{FF2B5EF4-FFF2-40B4-BE49-F238E27FC236}">
                <a16:creationId xmlns:a16="http://schemas.microsoft.com/office/drawing/2014/main" id="{AE3CC1EA-86D8-C66E-6709-CFCA72E9E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F30AE-801E-1EFD-0749-8661466C3362}"/>
              </a:ext>
            </a:extLst>
          </p:cNvPr>
          <p:cNvSpPr>
            <a:spLocks noGrp="1"/>
          </p:cNvSpPr>
          <p:nvPr>
            <p:ph type="sldNum" sz="quarter" idx="12"/>
          </p:nvPr>
        </p:nvSpPr>
        <p:spPr/>
        <p:txBody>
          <a:bodyPr/>
          <a:lstStyle/>
          <a:p>
            <a:fld id="{000FF9FA-AC5D-4876-94D1-B3687E7A75CB}" type="slidenum">
              <a:rPr lang="en-US" smtClean="0"/>
              <a:t>‹#›</a:t>
            </a:fld>
            <a:endParaRPr lang="en-US"/>
          </a:p>
        </p:txBody>
      </p:sp>
    </p:spTree>
    <p:extLst>
      <p:ext uri="{BB962C8B-B14F-4D97-AF65-F5344CB8AC3E}">
        <p14:creationId xmlns:p14="http://schemas.microsoft.com/office/powerpoint/2010/main" val="375926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BB57-5BF6-1B7C-609A-D5D942B2C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7E4549-9F7F-E27C-66A9-AF6D716CCB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A1A382-2D04-8A4A-5529-B12CFEBCD4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84256C-EBA7-480C-E776-9788CB021A87}"/>
              </a:ext>
            </a:extLst>
          </p:cNvPr>
          <p:cNvSpPr>
            <a:spLocks noGrp="1"/>
          </p:cNvSpPr>
          <p:nvPr>
            <p:ph type="dt" sz="half" idx="10"/>
          </p:nvPr>
        </p:nvSpPr>
        <p:spPr/>
        <p:txBody>
          <a:bodyPr/>
          <a:lstStyle/>
          <a:p>
            <a:fld id="{8232C22D-1EAC-4845-8274-765E8589BCA1}" type="datetimeFigureOut">
              <a:rPr lang="en-US" smtClean="0"/>
              <a:t>22/05/30</a:t>
            </a:fld>
            <a:endParaRPr lang="en-US"/>
          </a:p>
        </p:txBody>
      </p:sp>
      <p:sp>
        <p:nvSpPr>
          <p:cNvPr id="6" name="Footer Placeholder 5">
            <a:extLst>
              <a:ext uri="{FF2B5EF4-FFF2-40B4-BE49-F238E27FC236}">
                <a16:creationId xmlns:a16="http://schemas.microsoft.com/office/drawing/2014/main" id="{9C62B50E-73B0-D1E1-CC14-2960702A9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0D554-50AB-85BF-70B1-5091B7977485}"/>
              </a:ext>
            </a:extLst>
          </p:cNvPr>
          <p:cNvSpPr>
            <a:spLocks noGrp="1"/>
          </p:cNvSpPr>
          <p:nvPr>
            <p:ph type="sldNum" sz="quarter" idx="12"/>
          </p:nvPr>
        </p:nvSpPr>
        <p:spPr/>
        <p:txBody>
          <a:bodyPr/>
          <a:lstStyle/>
          <a:p>
            <a:fld id="{000FF9FA-AC5D-4876-94D1-B3687E7A75CB}" type="slidenum">
              <a:rPr lang="en-US" smtClean="0"/>
              <a:t>‹#›</a:t>
            </a:fld>
            <a:endParaRPr lang="en-US"/>
          </a:p>
        </p:txBody>
      </p:sp>
    </p:spTree>
    <p:extLst>
      <p:ext uri="{BB962C8B-B14F-4D97-AF65-F5344CB8AC3E}">
        <p14:creationId xmlns:p14="http://schemas.microsoft.com/office/powerpoint/2010/main" val="165899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A4EA-39D9-FCCF-6591-EA7679FAF2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77B215-C743-D427-0770-94C4AEC7F2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783B3F-90FE-BF1B-7741-AE7C21A53D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00D826-F3A6-3481-FCA3-F55507C0DF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433044-6992-1C01-1117-1A1214A085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76586-72A4-C4E7-C063-EB43587219D4}"/>
              </a:ext>
            </a:extLst>
          </p:cNvPr>
          <p:cNvSpPr>
            <a:spLocks noGrp="1"/>
          </p:cNvSpPr>
          <p:nvPr>
            <p:ph type="dt" sz="half" idx="10"/>
          </p:nvPr>
        </p:nvSpPr>
        <p:spPr/>
        <p:txBody>
          <a:bodyPr/>
          <a:lstStyle/>
          <a:p>
            <a:fld id="{8232C22D-1EAC-4845-8274-765E8589BCA1}" type="datetimeFigureOut">
              <a:rPr lang="en-US" smtClean="0"/>
              <a:t>22/05/30</a:t>
            </a:fld>
            <a:endParaRPr lang="en-US"/>
          </a:p>
        </p:txBody>
      </p:sp>
      <p:sp>
        <p:nvSpPr>
          <p:cNvPr id="8" name="Footer Placeholder 7">
            <a:extLst>
              <a:ext uri="{FF2B5EF4-FFF2-40B4-BE49-F238E27FC236}">
                <a16:creationId xmlns:a16="http://schemas.microsoft.com/office/drawing/2014/main" id="{EECB2F0D-81A5-1B35-69C2-D3A9B070E9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2BCAA2-F544-E134-551C-0BB1208E6E93}"/>
              </a:ext>
            </a:extLst>
          </p:cNvPr>
          <p:cNvSpPr>
            <a:spLocks noGrp="1"/>
          </p:cNvSpPr>
          <p:nvPr>
            <p:ph type="sldNum" sz="quarter" idx="12"/>
          </p:nvPr>
        </p:nvSpPr>
        <p:spPr/>
        <p:txBody>
          <a:bodyPr/>
          <a:lstStyle/>
          <a:p>
            <a:fld id="{000FF9FA-AC5D-4876-94D1-B3687E7A75CB}" type="slidenum">
              <a:rPr lang="en-US" smtClean="0"/>
              <a:t>‹#›</a:t>
            </a:fld>
            <a:endParaRPr lang="en-US"/>
          </a:p>
        </p:txBody>
      </p:sp>
    </p:spTree>
    <p:extLst>
      <p:ext uri="{BB962C8B-B14F-4D97-AF65-F5344CB8AC3E}">
        <p14:creationId xmlns:p14="http://schemas.microsoft.com/office/powerpoint/2010/main" val="323355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302E-B976-66D1-9B89-151D219121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25FC16-04E1-E13D-8B41-5F40B5814722}"/>
              </a:ext>
            </a:extLst>
          </p:cNvPr>
          <p:cNvSpPr>
            <a:spLocks noGrp="1"/>
          </p:cNvSpPr>
          <p:nvPr>
            <p:ph type="dt" sz="half" idx="10"/>
          </p:nvPr>
        </p:nvSpPr>
        <p:spPr/>
        <p:txBody>
          <a:bodyPr/>
          <a:lstStyle/>
          <a:p>
            <a:fld id="{8232C22D-1EAC-4845-8274-765E8589BCA1}" type="datetimeFigureOut">
              <a:rPr lang="en-US" smtClean="0"/>
              <a:t>22/05/30</a:t>
            </a:fld>
            <a:endParaRPr lang="en-US"/>
          </a:p>
        </p:txBody>
      </p:sp>
      <p:sp>
        <p:nvSpPr>
          <p:cNvPr id="4" name="Footer Placeholder 3">
            <a:extLst>
              <a:ext uri="{FF2B5EF4-FFF2-40B4-BE49-F238E27FC236}">
                <a16:creationId xmlns:a16="http://schemas.microsoft.com/office/drawing/2014/main" id="{CFCE0063-4B58-27E7-6F08-E7463234BD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86C315-A8B0-8AEC-E2FE-936507332D0A}"/>
              </a:ext>
            </a:extLst>
          </p:cNvPr>
          <p:cNvSpPr>
            <a:spLocks noGrp="1"/>
          </p:cNvSpPr>
          <p:nvPr>
            <p:ph type="sldNum" sz="quarter" idx="12"/>
          </p:nvPr>
        </p:nvSpPr>
        <p:spPr/>
        <p:txBody>
          <a:bodyPr/>
          <a:lstStyle/>
          <a:p>
            <a:fld id="{000FF9FA-AC5D-4876-94D1-B3687E7A75CB}" type="slidenum">
              <a:rPr lang="en-US" smtClean="0"/>
              <a:t>‹#›</a:t>
            </a:fld>
            <a:endParaRPr lang="en-US"/>
          </a:p>
        </p:txBody>
      </p:sp>
    </p:spTree>
    <p:extLst>
      <p:ext uri="{BB962C8B-B14F-4D97-AF65-F5344CB8AC3E}">
        <p14:creationId xmlns:p14="http://schemas.microsoft.com/office/powerpoint/2010/main" val="212118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B9F533-E65F-71BA-EF7E-27BB97D373CD}"/>
              </a:ext>
            </a:extLst>
          </p:cNvPr>
          <p:cNvSpPr>
            <a:spLocks noGrp="1"/>
          </p:cNvSpPr>
          <p:nvPr>
            <p:ph type="dt" sz="half" idx="10"/>
          </p:nvPr>
        </p:nvSpPr>
        <p:spPr/>
        <p:txBody>
          <a:bodyPr/>
          <a:lstStyle/>
          <a:p>
            <a:fld id="{8232C22D-1EAC-4845-8274-765E8589BCA1}" type="datetimeFigureOut">
              <a:rPr lang="en-US" smtClean="0"/>
              <a:t>22/05/30</a:t>
            </a:fld>
            <a:endParaRPr lang="en-US"/>
          </a:p>
        </p:txBody>
      </p:sp>
      <p:sp>
        <p:nvSpPr>
          <p:cNvPr id="3" name="Footer Placeholder 2">
            <a:extLst>
              <a:ext uri="{FF2B5EF4-FFF2-40B4-BE49-F238E27FC236}">
                <a16:creationId xmlns:a16="http://schemas.microsoft.com/office/drawing/2014/main" id="{0EE29027-187F-E76E-2FCE-B1DA227E7A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191365-B93A-B444-5B1F-0A88A21550C8}"/>
              </a:ext>
            </a:extLst>
          </p:cNvPr>
          <p:cNvSpPr>
            <a:spLocks noGrp="1"/>
          </p:cNvSpPr>
          <p:nvPr>
            <p:ph type="sldNum" sz="quarter" idx="12"/>
          </p:nvPr>
        </p:nvSpPr>
        <p:spPr/>
        <p:txBody>
          <a:bodyPr/>
          <a:lstStyle/>
          <a:p>
            <a:fld id="{000FF9FA-AC5D-4876-94D1-B3687E7A75CB}" type="slidenum">
              <a:rPr lang="en-US" smtClean="0"/>
              <a:t>‹#›</a:t>
            </a:fld>
            <a:endParaRPr lang="en-US"/>
          </a:p>
        </p:txBody>
      </p:sp>
    </p:spTree>
    <p:extLst>
      <p:ext uri="{BB962C8B-B14F-4D97-AF65-F5344CB8AC3E}">
        <p14:creationId xmlns:p14="http://schemas.microsoft.com/office/powerpoint/2010/main" val="217905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6E6F-20F4-808C-543C-86B5A50F5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C7AA4D-66F0-A421-37BA-75517DB81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387B79-A5E0-EB4B-9E30-053A4B850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865BE-D975-E1E4-BD15-862C8F44B864}"/>
              </a:ext>
            </a:extLst>
          </p:cNvPr>
          <p:cNvSpPr>
            <a:spLocks noGrp="1"/>
          </p:cNvSpPr>
          <p:nvPr>
            <p:ph type="dt" sz="half" idx="10"/>
          </p:nvPr>
        </p:nvSpPr>
        <p:spPr/>
        <p:txBody>
          <a:bodyPr/>
          <a:lstStyle/>
          <a:p>
            <a:fld id="{8232C22D-1EAC-4845-8274-765E8589BCA1}" type="datetimeFigureOut">
              <a:rPr lang="en-US" smtClean="0"/>
              <a:t>22/05/30</a:t>
            </a:fld>
            <a:endParaRPr lang="en-US"/>
          </a:p>
        </p:txBody>
      </p:sp>
      <p:sp>
        <p:nvSpPr>
          <p:cNvPr id="6" name="Footer Placeholder 5">
            <a:extLst>
              <a:ext uri="{FF2B5EF4-FFF2-40B4-BE49-F238E27FC236}">
                <a16:creationId xmlns:a16="http://schemas.microsoft.com/office/drawing/2014/main" id="{F82AD050-E305-C1E5-232A-8EFD6ED95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EC58C5-B9C7-435C-F7DF-3E488478B0F8}"/>
              </a:ext>
            </a:extLst>
          </p:cNvPr>
          <p:cNvSpPr>
            <a:spLocks noGrp="1"/>
          </p:cNvSpPr>
          <p:nvPr>
            <p:ph type="sldNum" sz="quarter" idx="12"/>
          </p:nvPr>
        </p:nvSpPr>
        <p:spPr/>
        <p:txBody>
          <a:bodyPr/>
          <a:lstStyle/>
          <a:p>
            <a:fld id="{000FF9FA-AC5D-4876-94D1-B3687E7A75CB}" type="slidenum">
              <a:rPr lang="en-US" smtClean="0"/>
              <a:t>‹#›</a:t>
            </a:fld>
            <a:endParaRPr lang="en-US"/>
          </a:p>
        </p:txBody>
      </p:sp>
    </p:spTree>
    <p:extLst>
      <p:ext uri="{BB962C8B-B14F-4D97-AF65-F5344CB8AC3E}">
        <p14:creationId xmlns:p14="http://schemas.microsoft.com/office/powerpoint/2010/main" val="86931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3A46-68A4-1B5D-B014-A54AE9C98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66D386-4911-87FF-2C40-B68B475868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53CFB7-98E3-1FB6-29C4-8676113E9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A77B6-EA64-A188-8B4C-C9C3AFB9A316}"/>
              </a:ext>
            </a:extLst>
          </p:cNvPr>
          <p:cNvSpPr>
            <a:spLocks noGrp="1"/>
          </p:cNvSpPr>
          <p:nvPr>
            <p:ph type="dt" sz="half" idx="10"/>
          </p:nvPr>
        </p:nvSpPr>
        <p:spPr/>
        <p:txBody>
          <a:bodyPr/>
          <a:lstStyle/>
          <a:p>
            <a:fld id="{8232C22D-1EAC-4845-8274-765E8589BCA1}" type="datetimeFigureOut">
              <a:rPr lang="en-US" smtClean="0"/>
              <a:t>22/05/30</a:t>
            </a:fld>
            <a:endParaRPr lang="en-US"/>
          </a:p>
        </p:txBody>
      </p:sp>
      <p:sp>
        <p:nvSpPr>
          <p:cNvPr id="6" name="Footer Placeholder 5">
            <a:extLst>
              <a:ext uri="{FF2B5EF4-FFF2-40B4-BE49-F238E27FC236}">
                <a16:creationId xmlns:a16="http://schemas.microsoft.com/office/drawing/2014/main" id="{41E4F20B-F77D-BAEF-4E9B-775208A92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C8674-81AC-6A5F-45D2-439AFBC5103E}"/>
              </a:ext>
            </a:extLst>
          </p:cNvPr>
          <p:cNvSpPr>
            <a:spLocks noGrp="1"/>
          </p:cNvSpPr>
          <p:nvPr>
            <p:ph type="sldNum" sz="quarter" idx="12"/>
          </p:nvPr>
        </p:nvSpPr>
        <p:spPr/>
        <p:txBody>
          <a:bodyPr/>
          <a:lstStyle/>
          <a:p>
            <a:fld id="{000FF9FA-AC5D-4876-94D1-B3687E7A75CB}" type="slidenum">
              <a:rPr lang="en-US" smtClean="0"/>
              <a:t>‹#›</a:t>
            </a:fld>
            <a:endParaRPr lang="en-US"/>
          </a:p>
        </p:txBody>
      </p:sp>
    </p:spTree>
    <p:extLst>
      <p:ext uri="{BB962C8B-B14F-4D97-AF65-F5344CB8AC3E}">
        <p14:creationId xmlns:p14="http://schemas.microsoft.com/office/powerpoint/2010/main" val="2286997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F8607-F194-315E-B574-8B50EEF86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B69F37-8309-4C57-871F-FDE642F547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0E10D-500D-C736-21A8-70616BE22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2C22D-1EAC-4845-8274-765E8589BCA1}" type="datetimeFigureOut">
              <a:rPr lang="en-US" smtClean="0"/>
              <a:t>22/05/30</a:t>
            </a:fld>
            <a:endParaRPr lang="en-US"/>
          </a:p>
        </p:txBody>
      </p:sp>
      <p:sp>
        <p:nvSpPr>
          <p:cNvPr id="5" name="Footer Placeholder 4">
            <a:extLst>
              <a:ext uri="{FF2B5EF4-FFF2-40B4-BE49-F238E27FC236}">
                <a16:creationId xmlns:a16="http://schemas.microsoft.com/office/drawing/2014/main" id="{D2928401-D01A-6804-414F-1BACF5698A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73C1EB-3C14-BA86-E479-11664EE774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FF9FA-AC5D-4876-94D1-B3687E7A75CB}" type="slidenum">
              <a:rPr lang="en-US" smtClean="0"/>
              <a:t>‹#›</a:t>
            </a:fld>
            <a:endParaRPr lang="en-US"/>
          </a:p>
        </p:txBody>
      </p:sp>
    </p:spTree>
    <p:extLst>
      <p:ext uri="{BB962C8B-B14F-4D97-AF65-F5344CB8AC3E}">
        <p14:creationId xmlns:p14="http://schemas.microsoft.com/office/powerpoint/2010/main" val="1876217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5" Type="http://schemas.openxmlformats.org/officeDocument/2006/relationships/image" Target="../media/image34.jpg"/><Relationship Id="rId4" Type="http://schemas.openxmlformats.org/officeDocument/2006/relationships/image" Target="../media/image33.jpg"/></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welkin10/airline-senti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2173-2928-C9D6-5BBA-74F2DC5101B5}"/>
              </a:ext>
            </a:extLst>
          </p:cNvPr>
          <p:cNvSpPr>
            <a:spLocks noGrp="1"/>
          </p:cNvSpPr>
          <p:nvPr>
            <p:ph type="ctrTitle"/>
          </p:nvPr>
        </p:nvSpPr>
        <p:spPr>
          <a:xfrm>
            <a:off x="1524000" y="1840524"/>
            <a:ext cx="9144000" cy="951280"/>
          </a:xfrm>
        </p:spPr>
        <p:txBody>
          <a:bodyPr/>
          <a:lstStyle/>
          <a:p>
            <a:r>
              <a:rPr lang="en-US" b="1" dirty="0"/>
              <a:t>Airline Sentiment Analysis</a:t>
            </a:r>
            <a:endParaRPr lang="en-US" dirty="0"/>
          </a:p>
        </p:txBody>
      </p:sp>
      <p:sp>
        <p:nvSpPr>
          <p:cNvPr id="3" name="Subtitle 2">
            <a:extLst>
              <a:ext uri="{FF2B5EF4-FFF2-40B4-BE49-F238E27FC236}">
                <a16:creationId xmlns:a16="http://schemas.microsoft.com/office/drawing/2014/main" id="{DFBEAD94-4B62-631A-C322-FE3F40446185}"/>
              </a:ext>
            </a:extLst>
          </p:cNvPr>
          <p:cNvSpPr>
            <a:spLocks noGrp="1"/>
          </p:cNvSpPr>
          <p:nvPr>
            <p:ph type="subTitle" idx="1"/>
          </p:nvPr>
        </p:nvSpPr>
        <p:spPr>
          <a:xfrm>
            <a:off x="1524000" y="3509963"/>
            <a:ext cx="9144000" cy="2706110"/>
          </a:xfrm>
        </p:spPr>
        <p:txBody>
          <a:bodyPr>
            <a:normAutofit/>
          </a:bodyPr>
          <a:lstStyle/>
          <a:p>
            <a:r>
              <a:rPr lang="ar-EG" sz="2800" b="1" cap="all" dirty="0"/>
              <a:t>شريف أشرف أحمد رشدي</a:t>
            </a:r>
            <a:endParaRPr lang="en-US" sz="2800" dirty="0"/>
          </a:p>
          <a:p>
            <a:r>
              <a:rPr lang="ar-EG" sz="2800" b="1" cap="all" dirty="0"/>
              <a:t>عبدالرحمن محمد خليل</a:t>
            </a:r>
            <a:endParaRPr lang="en-US" sz="2800" dirty="0"/>
          </a:p>
          <a:p>
            <a:r>
              <a:rPr lang="ar-EG" sz="2800" b="1" cap="all" dirty="0"/>
              <a:t>محمد حسني مسعد</a:t>
            </a:r>
            <a:endParaRPr lang="en-US" sz="2800" dirty="0"/>
          </a:p>
          <a:p>
            <a:r>
              <a:rPr lang="ar-EG" sz="2800" b="1" cap="all" dirty="0"/>
              <a:t>يحيى زكريا ابراهيم</a:t>
            </a:r>
            <a:endParaRPr lang="en-US" sz="2800" dirty="0"/>
          </a:p>
          <a:p>
            <a:r>
              <a:rPr lang="ar-EG" sz="2800" b="1" cap="all" dirty="0"/>
              <a:t>صبيح صلاح صبيح</a:t>
            </a:r>
            <a:r>
              <a:rPr lang="ar-EG" dirty="0"/>
              <a:t> </a:t>
            </a:r>
          </a:p>
          <a:p>
            <a:endParaRPr lang="en-US" dirty="0"/>
          </a:p>
        </p:txBody>
      </p:sp>
      <p:pic>
        <p:nvPicPr>
          <p:cNvPr id="4" name="Picture 3">
            <a:extLst>
              <a:ext uri="{FF2B5EF4-FFF2-40B4-BE49-F238E27FC236}">
                <a16:creationId xmlns:a16="http://schemas.microsoft.com/office/drawing/2014/main" id="{CB5EEBE6-8B72-2EF0-D594-87AB80C5A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447" y="772926"/>
            <a:ext cx="1165105" cy="941885"/>
          </a:xfrm>
          <a:prstGeom prst="rect">
            <a:avLst/>
          </a:prstGeom>
        </p:spPr>
      </p:pic>
      <p:pic>
        <p:nvPicPr>
          <p:cNvPr id="5" name="Picture 4">
            <a:extLst>
              <a:ext uri="{FF2B5EF4-FFF2-40B4-BE49-F238E27FC236}">
                <a16:creationId xmlns:a16="http://schemas.microsoft.com/office/drawing/2014/main" id="{5B6D30E6-B694-6759-476A-895254038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4356" y="889245"/>
            <a:ext cx="907288" cy="951279"/>
          </a:xfrm>
          <a:prstGeom prst="rect">
            <a:avLst/>
          </a:prstGeom>
        </p:spPr>
      </p:pic>
      <p:sp>
        <p:nvSpPr>
          <p:cNvPr id="6" name="TextBox 5">
            <a:extLst>
              <a:ext uri="{FF2B5EF4-FFF2-40B4-BE49-F238E27FC236}">
                <a16:creationId xmlns:a16="http://schemas.microsoft.com/office/drawing/2014/main" id="{1EB67B84-7F40-E397-3CBB-73EDD71278E2}"/>
              </a:ext>
            </a:extLst>
          </p:cNvPr>
          <p:cNvSpPr txBox="1"/>
          <p:nvPr/>
        </p:nvSpPr>
        <p:spPr>
          <a:xfrm>
            <a:off x="2403835" y="2827718"/>
            <a:ext cx="6994688" cy="830997"/>
          </a:xfrm>
          <a:prstGeom prst="rect">
            <a:avLst/>
          </a:prstGeom>
          <a:noFill/>
        </p:spPr>
        <p:txBody>
          <a:bodyPr wrap="square" rtlCol="1">
            <a:spAutoFit/>
          </a:bodyPr>
          <a:lstStyle/>
          <a:p>
            <a:pPr algn="ctr"/>
            <a:r>
              <a:rPr lang="en-US" sz="2400" dirty="0"/>
              <a:t>Natural language processing</a:t>
            </a:r>
            <a:endParaRPr lang="ar-EG" sz="2400" dirty="0"/>
          </a:p>
          <a:p>
            <a:pPr algn="ctr"/>
            <a:endParaRPr lang="ar-EG" sz="2400" dirty="0"/>
          </a:p>
        </p:txBody>
      </p:sp>
    </p:spTree>
    <p:extLst>
      <p:ext uri="{BB962C8B-B14F-4D97-AF65-F5344CB8AC3E}">
        <p14:creationId xmlns:p14="http://schemas.microsoft.com/office/powerpoint/2010/main" val="57879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E550-2CA1-B8A9-FC86-80AFF31C4612}"/>
              </a:ext>
            </a:extLst>
          </p:cNvPr>
          <p:cNvSpPr>
            <a:spLocks noGrp="1"/>
          </p:cNvSpPr>
          <p:nvPr>
            <p:ph type="title"/>
          </p:nvPr>
        </p:nvSpPr>
        <p:spPr>
          <a:xfrm>
            <a:off x="833934" y="90740"/>
            <a:ext cx="10515600" cy="1325563"/>
          </a:xfrm>
        </p:spPr>
        <p:txBody>
          <a:bodyPr/>
          <a:lstStyle/>
          <a:p>
            <a:pPr algn="ctr"/>
            <a:r>
              <a:rPr lang="en-US" b="1" dirty="0"/>
              <a:t>Dataset</a:t>
            </a:r>
            <a:endParaRPr lang="en-US" dirty="0"/>
          </a:p>
        </p:txBody>
      </p:sp>
      <p:sp>
        <p:nvSpPr>
          <p:cNvPr id="3" name="Content Placeholder 2">
            <a:extLst>
              <a:ext uri="{FF2B5EF4-FFF2-40B4-BE49-F238E27FC236}">
                <a16:creationId xmlns:a16="http://schemas.microsoft.com/office/drawing/2014/main" id="{D17B0A55-B34C-2A8C-A3F1-3FD56EE8A391}"/>
              </a:ext>
            </a:extLst>
          </p:cNvPr>
          <p:cNvSpPr>
            <a:spLocks noGrp="1"/>
          </p:cNvSpPr>
          <p:nvPr>
            <p:ph idx="1"/>
          </p:nvPr>
        </p:nvSpPr>
        <p:spPr>
          <a:xfrm>
            <a:off x="833934" y="1373043"/>
            <a:ext cx="10515600" cy="4351338"/>
          </a:xfrm>
        </p:spPr>
        <p:txBody>
          <a:bodyPr/>
          <a:lstStyle/>
          <a:p>
            <a:r>
              <a:rPr lang="en-US" b="1" i="0" dirty="0">
                <a:effectLst/>
                <a:latin typeface="-apple-system"/>
              </a:rPr>
              <a:t>Graphical representation of airline sentiment with airlines</a:t>
            </a:r>
          </a:p>
          <a:p>
            <a:endParaRPr lang="en-US" dirty="0"/>
          </a:p>
        </p:txBody>
      </p:sp>
      <p:pic>
        <p:nvPicPr>
          <p:cNvPr id="5" name="Picture 4">
            <a:extLst>
              <a:ext uri="{FF2B5EF4-FFF2-40B4-BE49-F238E27FC236}">
                <a16:creationId xmlns:a16="http://schemas.microsoft.com/office/drawing/2014/main" id="{676ADF9D-DE4D-62DC-17CC-DD3127822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55" y="1992565"/>
            <a:ext cx="11656290" cy="4351338"/>
          </a:xfrm>
          <a:prstGeom prst="rect">
            <a:avLst/>
          </a:prstGeom>
        </p:spPr>
      </p:pic>
    </p:spTree>
    <p:extLst>
      <p:ext uri="{BB962C8B-B14F-4D97-AF65-F5344CB8AC3E}">
        <p14:creationId xmlns:p14="http://schemas.microsoft.com/office/powerpoint/2010/main" val="3075145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9EA3-F56D-0565-AAC5-4A97B4FF67DA}"/>
              </a:ext>
            </a:extLst>
          </p:cNvPr>
          <p:cNvSpPr>
            <a:spLocks noGrp="1"/>
          </p:cNvSpPr>
          <p:nvPr>
            <p:ph type="title"/>
          </p:nvPr>
        </p:nvSpPr>
        <p:spPr>
          <a:xfrm>
            <a:off x="1004455" y="60359"/>
            <a:ext cx="10515600" cy="1325563"/>
          </a:xfrm>
        </p:spPr>
        <p:txBody>
          <a:bodyPr/>
          <a:lstStyle/>
          <a:p>
            <a:pPr algn="ctr"/>
            <a:r>
              <a:rPr lang="en-US" b="1" dirty="0"/>
              <a:t>Dataset</a:t>
            </a:r>
            <a:endParaRPr lang="en-US" dirty="0"/>
          </a:p>
        </p:txBody>
      </p:sp>
      <p:sp>
        <p:nvSpPr>
          <p:cNvPr id="3" name="Content Placeholder 2">
            <a:extLst>
              <a:ext uri="{FF2B5EF4-FFF2-40B4-BE49-F238E27FC236}">
                <a16:creationId xmlns:a16="http://schemas.microsoft.com/office/drawing/2014/main" id="{FE3263BF-C49E-4F0B-59E6-6D96E1CAA69A}"/>
              </a:ext>
            </a:extLst>
          </p:cNvPr>
          <p:cNvSpPr>
            <a:spLocks noGrp="1"/>
          </p:cNvSpPr>
          <p:nvPr>
            <p:ph idx="1"/>
          </p:nvPr>
        </p:nvSpPr>
        <p:spPr>
          <a:xfrm>
            <a:off x="745837" y="1077479"/>
            <a:ext cx="10515600" cy="4351338"/>
          </a:xfrm>
        </p:spPr>
        <p:txBody>
          <a:bodyPr/>
          <a:lstStyle/>
          <a:p>
            <a:r>
              <a:rPr lang="en-US" b="1" i="0" dirty="0">
                <a:effectLst/>
                <a:latin typeface="-apple-system"/>
              </a:rPr>
              <a:t>Graphical representation of negative reason towards airlines</a:t>
            </a:r>
          </a:p>
          <a:p>
            <a:endParaRPr lang="en-US" dirty="0"/>
          </a:p>
        </p:txBody>
      </p:sp>
      <p:pic>
        <p:nvPicPr>
          <p:cNvPr id="5" name="Picture 4">
            <a:extLst>
              <a:ext uri="{FF2B5EF4-FFF2-40B4-BE49-F238E27FC236}">
                <a16:creationId xmlns:a16="http://schemas.microsoft.com/office/drawing/2014/main" id="{4F1CD4B4-B603-369B-6694-3D8219845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05528"/>
            <a:ext cx="11166764" cy="4876478"/>
          </a:xfrm>
          <a:prstGeom prst="rect">
            <a:avLst/>
          </a:prstGeom>
        </p:spPr>
      </p:pic>
    </p:spTree>
    <p:extLst>
      <p:ext uri="{BB962C8B-B14F-4D97-AF65-F5344CB8AC3E}">
        <p14:creationId xmlns:p14="http://schemas.microsoft.com/office/powerpoint/2010/main" val="340483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F631-AB83-38FB-18D1-735903582817}"/>
              </a:ext>
            </a:extLst>
          </p:cNvPr>
          <p:cNvSpPr>
            <a:spLocks noGrp="1"/>
          </p:cNvSpPr>
          <p:nvPr>
            <p:ph type="title"/>
          </p:nvPr>
        </p:nvSpPr>
        <p:spPr/>
        <p:txBody>
          <a:bodyPr/>
          <a:lstStyle/>
          <a:p>
            <a:pPr algn="ctr"/>
            <a:r>
              <a:rPr lang="en-US" b="1" dirty="0"/>
              <a:t> Dataset Preprocessing</a:t>
            </a:r>
          </a:p>
        </p:txBody>
      </p:sp>
      <p:sp>
        <p:nvSpPr>
          <p:cNvPr id="3" name="Content Placeholder 2">
            <a:extLst>
              <a:ext uri="{FF2B5EF4-FFF2-40B4-BE49-F238E27FC236}">
                <a16:creationId xmlns:a16="http://schemas.microsoft.com/office/drawing/2014/main" id="{9002F612-E556-5AFF-C724-6C2E9E1692AC}"/>
              </a:ext>
            </a:extLst>
          </p:cNvPr>
          <p:cNvSpPr>
            <a:spLocks noGrp="1"/>
          </p:cNvSpPr>
          <p:nvPr>
            <p:ph idx="1"/>
          </p:nvPr>
        </p:nvSpPr>
        <p:spPr/>
        <p:txBody>
          <a:bodyPr>
            <a:normAutofit/>
          </a:bodyPr>
          <a:lstStyle/>
          <a:p>
            <a:r>
              <a:rPr lang="en-US" sz="2300" b="0" i="0" dirty="0">
                <a:solidFill>
                  <a:srgbClr val="24292F"/>
                </a:solidFill>
                <a:effectLst/>
                <a:latin typeface="-apple-system"/>
              </a:rPr>
              <a:t>The textual data we receive from the csv file consists of filler words which are not useful for us and has to be removed otherwise they will hinder the process.</a:t>
            </a:r>
          </a:p>
          <a:p>
            <a:r>
              <a:rPr lang="en-US" sz="2300" b="1" i="0" dirty="0">
                <a:solidFill>
                  <a:srgbClr val="24292F"/>
                </a:solidFill>
                <a:effectLst/>
                <a:latin typeface="-apple-system"/>
              </a:rPr>
              <a:t>Tokenization</a:t>
            </a:r>
            <a:r>
              <a:rPr lang="en-US" sz="2300" b="0" i="0" dirty="0">
                <a:solidFill>
                  <a:srgbClr val="24292F"/>
                </a:solidFill>
                <a:effectLst/>
                <a:latin typeface="-apple-system"/>
              </a:rPr>
              <a:t> - It means converting our sentences into words so that they can be easily checked or compared for any update or removal.</a:t>
            </a:r>
          </a:p>
          <a:p>
            <a:r>
              <a:rPr lang="en-US" sz="2300" b="1" i="0" dirty="0">
                <a:solidFill>
                  <a:srgbClr val="24292F"/>
                </a:solidFill>
                <a:effectLst/>
                <a:latin typeface="-apple-system"/>
              </a:rPr>
              <a:t>Removing Stopwords</a:t>
            </a:r>
            <a:r>
              <a:rPr lang="en-US" sz="2300" b="0" i="0" dirty="0">
                <a:solidFill>
                  <a:srgbClr val="24292F"/>
                </a:solidFill>
                <a:effectLst/>
                <a:latin typeface="-apple-system"/>
              </a:rPr>
              <a:t> - Removing stopwords is an important part of data preprocessing as these words are not useful and mainly disturbs our classifiers in choosing the import features as they dont have any meaning in the sentence like “the”,”I”,”has” etc.</a:t>
            </a:r>
          </a:p>
          <a:p>
            <a:r>
              <a:rPr lang="en-US" sz="2300" b="1" i="0" dirty="0">
                <a:solidFill>
                  <a:srgbClr val="24292F"/>
                </a:solidFill>
                <a:effectLst/>
                <a:latin typeface="-apple-system"/>
              </a:rPr>
              <a:t>Lemmatization/ Stemming</a:t>
            </a:r>
            <a:r>
              <a:rPr lang="en-US" sz="2300" b="0" i="0" dirty="0">
                <a:solidFill>
                  <a:srgbClr val="24292F"/>
                </a:solidFill>
                <a:effectLst/>
                <a:latin typeface="-apple-system"/>
              </a:rPr>
              <a:t> - The root form of the word can be generated from both lemmatization and stem but stem is capable of generating a word that isn’t present in the dictionary. We have considered Lemmatization as it is more commonly used than stemming.</a:t>
            </a:r>
          </a:p>
          <a:p>
            <a:endParaRPr lang="en-US" dirty="0"/>
          </a:p>
        </p:txBody>
      </p:sp>
    </p:spTree>
    <p:extLst>
      <p:ext uri="{BB962C8B-B14F-4D97-AF65-F5344CB8AC3E}">
        <p14:creationId xmlns:p14="http://schemas.microsoft.com/office/powerpoint/2010/main" val="951728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49DD-1D8D-3DC0-F214-33D7FDD61B8D}"/>
              </a:ext>
            </a:extLst>
          </p:cNvPr>
          <p:cNvSpPr>
            <a:spLocks noGrp="1"/>
          </p:cNvSpPr>
          <p:nvPr>
            <p:ph type="title"/>
          </p:nvPr>
        </p:nvSpPr>
        <p:spPr>
          <a:xfrm>
            <a:off x="838200" y="341135"/>
            <a:ext cx="10515600" cy="1325563"/>
          </a:xfrm>
        </p:spPr>
        <p:txBody>
          <a:bodyPr/>
          <a:lstStyle/>
          <a:p>
            <a:r>
              <a:rPr lang="en-US" dirty="0"/>
              <a:t>Tokenization</a:t>
            </a:r>
            <a:endParaRPr lang="ar-EG" dirty="0"/>
          </a:p>
        </p:txBody>
      </p:sp>
      <p:sp>
        <p:nvSpPr>
          <p:cNvPr id="3" name="Content Placeholder 2">
            <a:extLst>
              <a:ext uri="{FF2B5EF4-FFF2-40B4-BE49-F238E27FC236}">
                <a16:creationId xmlns:a16="http://schemas.microsoft.com/office/drawing/2014/main" id="{B63E52B3-B8F9-0DA5-832D-2D600D933814}"/>
              </a:ext>
            </a:extLst>
          </p:cNvPr>
          <p:cNvSpPr>
            <a:spLocks noGrp="1"/>
          </p:cNvSpPr>
          <p:nvPr>
            <p:ph idx="1"/>
          </p:nvPr>
        </p:nvSpPr>
        <p:spPr>
          <a:xfrm>
            <a:off x="838200" y="1432874"/>
            <a:ext cx="10515600" cy="4744089"/>
          </a:xfrm>
        </p:spPr>
        <p:txBody>
          <a:bodyPr/>
          <a:lstStyle/>
          <a:p>
            <a:r>
              <a:rPr lang="en-US" dirty="0"/>
              <a:t>Dataset text.</a:t>
            </a:r>
            <a:endParaRPr lang="ar-EG" dirty="0"/>
          </a:p>
        </p:txBody>
      </p:sp>
      <p:pic>
        <p:nvPicPr>
          <p:cNvPr id="6" name="Picture 5" descr="Text&#10;&#10;Description automatically generated">
            <a:extLst>
              <a:ext uri="{FF2B5EF4-FFF2-40B4-BE49-F238E27FC236}">
                <a16:creationId xmlns:a16="http://schemas.microsoft.com/office/drawing/2014/main" id="{EC9039DE-0CCE-3600-D148-3F089C550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19377"/>
            <a:ext cx="10813330" cy="1917332"/>
          </a:xfrm>
          <a:prstGeom prst="rect">
            <a:avLst/>
          </a:prstGeom>
        </p:spPr>
      </p:pic>
      <p:sp>
        <p:nvSpPr>
          <p:cNvPr id="7" name="TextBox 6">
            <a:extLst>
              <a:ext uri="{FF2B5EF4-FFF2-40B4-BE49-F238E27FC236}">
                <a16:creationId xmlns:a16="http://schemas.microsoft.com/office/drawing/2014/main" id="{82E31F02-3F57-692D-D0BC-FC0BE97AC500}"/>
              </a:ext>
            </a:extLst>
          </p:cNvPr>
          <p:cNvSpPr txBox="1"/>
          <p:nvPr/>
        </p:nvSpPr>
        <p:spPr>
          <a:xfrm>
            <a:off x="741576" y="3836709"/>
            <a:ext cx="5354424" cy="523220"/>
          </a:xfrm>
          <a:prstGeom prst="rect">
            <a:avLst/>
          </a:prstGeom>
          <a:noFill/>
        </p:spPr>
        <p:txBody>
          <a:bodyPr wrap="square" rtlCol="1">
            <a:spAutoFit/>
          </a:bodyPr>
          <a:lstStyle/>
          <a:p>
            <a:pPr marL="457200" indent="-457200">
              <a:buFont typeface="Arial" panose="020B0604020202020204" pitchFamily="34" charset="0"/>
              <a:buChar char="•"/>
            </a:pPr>
            <a:r>
              <a:rPr lang="en-US" sz="2800" dirty="0"/>
              <a:t>Dataset text after word tokenize</a:t>
            </a:r>
            <a:endParaRPr lang="ar-EG" sz="2800" dirty="0"/>
          </a:p>
        </p:txBody>
      </p:sp>
      <p:pic>
        <p:nvPicPr>
          <p:cNvPr id="9" name="Picture 8" descr="Text&#10;&#10;Description automatically generated">
            <a:extLst>
              <a:ext uri="{FF2B5EF4-FFF2-40B4-BE49-F238E27FC236}">
                <a16:creationId xmlns:a16="http://schemas.microsoft.com/office/drawing/2014/main" id="{B6F42E54-6B36-B86A-7D26-A0650AB96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576" y="4323212"/>
            <a:ext cx="10909954" cy="2534788"/>
          </a:xfrm>
          <a:prstGeom prst="rect">
            <a:avLst/>
          </a:prstGeom>
        </p:spPr>
      </p:pic>
    </p:spTree>
    <p:extLst>
      <p:ext uri="{BB962C8B-B14F-4D97-AF65-F5344CB8AC3E}">
        <p14:creationId xmlns:p14="http://schemas.microsoft.com/office/powerpoint/2010/main" val="221206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F0AF57-0A3E-F790-6B58-FF9204BCAFEC}"/>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b="1" i="0" kern="1200">
                <a:solidFill>
                  <a:schemeClr val="tx1"/>
                </a:solidFill>
                <a:effectLst/>
                <a:latin typeface="+mj-lt"/>
                <a:ea typeface="+mj-ea"/>
                <a:cs typeface="+mj-cs"/>
              </a:rPr>
              <a:t>Stop words and punctuations. to remove</a:t>
            </a:r>
            <a:endParaRPr lang="en-US" kern="1200">
              <a:solidFill>
                <a:schemeClr val="tx1"/>
              </a:solidFill>
              <a:latin typeface="+mj-lt"/>
              <a:ea typeface="+mj-ea"/>
              <a:cs typeface="+mj-cs"/>
            </a:endParaRPr>
          </a:p>
        </p:txBody>
      </p:sp>
      <p:pic>
        <p:nvPicPr>
          <p:cNvPr id="31" name="Content Placeholder 30" descr="A picture containing shape&#10;&#10;Description automatically generated">
            <a:extLst>
              <a:ext uri="{FF2B5EF4-FFF2-40B4-BE49-F238E27FC236}">
                <a16:creationId xmlns:a16="http://schemas.microsoft.com/office/drawing/2014/main" id="{31466B00-88E2-C186-0F59-9387C6B58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7740" y="0"/>
            <a:ext cx="5627802" cy="6759019"/>
          </a:xfrm>
          <a:prstGeom prst="rect">
            <a:avLst/>
          </a:prstGeom>
        </p:spPr>
      </p:pic>
    </p:spTree>
    <p:extLst>
      <p:ext uri="{BB962C8B-B14F-4D97-AF65-F5344CB8AC3E}">
        <p14:creationId xmlns:p14="http://schemas.microsoft.com/office/powerpoint/2010/main" val="1244711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6451-F4FE-03C4-6520-0F3E2A8187E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b="1" i="0" kern="1200">
                <a:solidFill>
                  <a:schemeClr val="tx1"/>
                </a:solidFill>
                <a:effectLst/>
                <a:latin typeface="+mj-lt"/>
                <a:ea typeface="+mj-ea"/>
                <a:cs typeface="+mj-cs"/>
              </a:rPr>
              <a:t>Apply Cleaning Dataset</a:t>
            </a:r>
            <a:endParaRPr lang="en-US"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6D8EB661-48A8-46CB-3234-9E9E935CBB33}"/>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 TOKENIZING,</a:t>
            </a:r>
            <a:br>
              <a:rPr lang="en-US" sz="2000" dirty="0"/>
            </a:br>
            <a:r>
              <a:rPr lang="en-US" sz="2000" dirty="0"/>
              <a:t> LEMMATIZING, </a:t>
            </a:r>
            <a:br>
              <a:rPr lang="en-US" sz="2000" dirty="0"/>
            </a:br>
            <a:r>
              <a:rPr lang="en-US" sz="2000" dirty="0"/>
              <a:t>REMOVING STOPWORDS</a:t>
            </a:r>
            <a:br>
              <a:rPr lang="en-US" sz="2000" dirty="0"/>
            </a:br>
            <a:r>
              <a:rPr lang="en-US" sz="2000" dirty="0"/>
              <a:t>PUNCTUATIONS,</a:t>
            </a:r>
            <a:br>
              <a:rPr lang="en-US" sz="2000" dirty="0"/>
            </a:br>
            <a:r>
              <a:rPr lang="en-US" sz="2000" dirty="0"/>
              <a:t>pos.</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5BA89F09-22D2-99F9-A59A-575711EA0D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2876"/>
          <a:stretch/>
        </p:blipFill>
        <p:spPr>
          <a:xfrm>
            <a:off x="5123688" y="1440426"/>
            <a:ext cx="6584098" cy="3787973"/>
          </a:xfrm>
          <a:prstGeom prst="rect">
            <a:avLst/>
          </a:prstGeom>
          <a:effectLst/>
        </p:spPr>
      </p:pic>
    </p:spTree>
    <p:extLst>
      <p:ext uri="{BB962C8B-B14F-4D97-AF65-F5344CB8AC3E}">
        <p14:creationId xmlns:p14="http://schemas.microsoft.com/office/powerpoint/2010/main" val="599885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3F704A-8256-7835-0577-C82E5ADA63A2}"/>
              </a:ext>
            </a:extLst>
          </p:cNvPr>
          <p:cNvSpPr>
            <a:spLocks noGrp="1"/>
          </p:cNvSpPr>
          <p:nvPr>
            <p:ph type="title"/>
          </p:nvPr>
        </p:nvSpPr>
        <p:spPr>
          <a:xfrm>
            <a:off x="0" y="1"/>
            <a:ext cx="12191998" cy="1065228"/>
          </a:xfrm>
        </p:spPr>
        <p:txBody>
          <a:bodyPr/>
          <a:lstStyle/>
          <a:p>
            <a:pPr marL="571500" indent="-571500" algn="ctr">
              <a:buFont typeface="Arial" panose="020B0604020202020204" pitchFamily="34" charset="0"/>
              <a:buChar char="•"/>
            </a:pPr>
            <a:r>
              <a:rPr lang="en-US" dirty="0"/>
              <a:t>compare with data before and after clean</a:t>
            </a:r>
            <a:endParaRPr lang="ar-EG" dirty="0"/>
          </a:p>
        </p:txBody>
      </p:sp>
      <p:sp>
        <p:nvSpPr>
          <p:cNvPr id="5" name="Content Placeholder 4">
            <a:extLst>
              <a:ext uri="{FF2B5EF4-FFF2-40B4-BE49-F238E27FC236}">
                <a16:creationId xmlns:a16="http://schemas.microsoft.com/office/drawing/2014/main" id="{5314FE78-CA2C-45FA-D2AA-11B840266E2A}"/>
              </a:ext>
            </a:extLst>
          </p:cNvPr>
          <p:cNvSpPr>
            <a:spLocks noGrp="1"/>
          </p:cNvSpPr>
          <p:nvPr>
            <p:ph sz="half" idx="1"/>
          </p:nvPr>
        </p:nvSpPr>
        <p:spPr>
          <a:xfrm>
            <a:off x="0" y="904973"/>
            <a:ext cx="12192000" cy="5953027"/>
          </a:xfrm>
        </p:spPr>
        <p:txBody>
          <a:bodyPr/>
          <a:lstStyle/>
          <a:p>
            <a:pPr algn="ctr"/>
            <a:r>
              <a:rPr lang="en-US" dirty="0"/>
              <a:t>Before clean.</a:t>
            </a:r>
          </a:p>
          <a:p>
            <a:endParaRPr lang="ar-EG" dirty="0"/>
          </a:p>
        </p:txBody>
      </p:sp>
      <p:pic>
        <p:nvPicPr>
          <p:cNvPr id="14" name="Picture 13" descr="Text, letter&#10;&#10;Description automatically generated">
            <a:extLst>
              <a:ext uri="{FF2B5EF4-FFF2-40B4-BE49-F238E27FC236}">
                <a16:creationId xmlns:a16="http://schemas.microsoft.com/office/drawing/2014/main" id="{85105B23-D9BA-3123-DB06-49E74CC0535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 y="1350789"/>
            <a:ext cx="12191999" cy="2427525"/>
          </a:xfrm>
          <a:prstGeom prst="rect">
            <a:avLst/>
          </a:prstGeom>
        </p:spPr>
      </p:pic>
      <p:sp>
        <p:nvSpPr>
          <p:cNvPr id="15" name="TextBox 14">
            <a:extLst>
              <a:ext uri="{FF2B5EF4-FFF2-40B4-BE49-F238E27FC236}">
                <a16:creationId xmlns:a16="http://schemas.microsoft.com/office/drawing/2014/main" id="{76C77AA1-EC0C-8C78-2B8D-1622C1F3DD16}"/>
              </a:ext>
            </a:extLst>
          </p:cNvPr>
          <p:cNvSpPr txBox="1"/>
          <p:nvPr/>
        </p:nvSpPr>
        <p:spPr>
          <a:xfrm>
            <a:off x="4508288" y="3499718"/>
            <a:ext cx="3175418" cy="523220"/>
          </a:xfrm>
          <a:prstGeom prst="rect">
            <a:avLst/>
          </a:prstGeom>
          <a:noFill/>
        </p:spPr>
        <p:txBody>
          <a:bodyPr wrap="square" rtlCol="1">
            <a:spAutoFit/>
          </a:bodyPr>
          <a:lstStyle/>
          <a:p>
            <a:pPr marL="457200" indent="-457200" algn="ctr">
              <a:buFont typeface="Arial" panose="020B0604020202020204" pitchFamily="34" charset="0"/>
              <a:buChar char="•"/>
            </a:pPr>
            <a:r>
              <a:rPr lang="en-US" sz="2800" dirty="0"/>
              <a:t>After clean.</a:t>
            </a:r>
            <a:endParaRPr lang="ar-EG" sz="2800" dirty="0"/>
          </a:p>
        </p:txBody>
      </p:sp>
      <p:pic>
        <p:nvPicPr>
          <p:cNvPr id="17" name="Picture 16" descr="Text&#10;&#10;Description automatically generated">
            <a:extLst>
              <a:ext uri="{FF2B5EF4-FFF2-40B4-BE49-F238E27FC236}">
                <a16:creationId xmlns:a16="http://schemas.microsoft.com/office/drawing/2014/main" id="{A2F77F7F-57F1-651E-8326-E6345BEA9803}"/>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t="13130"/>
          <a:stretch/>
        </p:blipFill>
        <p:spPr>
          <a:xfrm>
            <a:off x="-2" y="4022939"/>
            <a:ext cx="12191999" cy="2891622"/>
          </a:xfrm>
          <a:prstGeom prst="rect">
            <a:avLst/>
          </a:prstGeom>
        </p:spPr>
      </p:pic>
    </p:spTree>
    <p:extLst>
      <p:ext uri="{BB962C8B-B14F-4D97-AF65-F5344CB8AC3E}">
        <p14:creationId xmlns:p14="http://schemas.microsoft.com/office/powerpoint/2010/main" val="3697517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6A3C-629C-A1FD-8843-E86D937EE4D1}"/>
              </a:ext>
            </a:extLst>
          </p:cNvPr>
          <p:cNvSpPr>
            <a:spLocks noGrp="1"/>
          </p:cNvSpPr>
          <p:nvPr>
            <p:ph type="title"/>
          </p:nvPr>
        </p:nvSpPr>
        <p:spPr/>
        <p:txBody>
          <a:bodyPr/>
          <a:lstStyle/>
          <a:p>
            <a:pPr algn="ctr"/>
            <a:r>
              <a:rPr lang="en-US" b="1" i="0" dirty="0">
                <a:solidFill>
                  <a:srgbClr val="24292F"/>
                </a:solidFill>
                <a:effectLst/>
                <a:latin typeface="-apple-system"/>
              </a:rPr>
              <a:t>Vectorization</a:t>
            </a:r>
            <a:endParaRPr lang="en-US" dirty="0"/>
          </a:p>
        </p:txBody>
      </p:sp>
      <p:sp>
        <p:nvSpPr>
          <p:cNvPr id="3" name="Content Placeholder 2">
            <a:extLst>
              <a:ext uri="{FF2B5EF4-FFF2-40B4-BE49-F238E27FC236}">
                <a16:creationId xmlns:a16="http://schemas.microsoft.com/office/drawing/2014/main" id="{8E3F9697-AA7C-C4D4-9196-8AC7F35DA28D}"/>
              </a:ext>
            </a:extLst>
          </p:cNvPr>
          <p:cNvSpPr>
            <a:spLocks noGrp="1"/>
          </p:cNvSpPr>
          <p:nvPr>
            <p:ph idx="1"/>
          </p:nvPr>
        </p:nvSpPr>
        <p:spPr>
          <a:xfrm>
            <a:off x="838200" y="1451728"/>
            <a:ext cx="10515600" cy="4725235"/>
          </a:xfrm>
        </p:spPr>
        <p:txBody>
          <a:bodyPr>
            <a:normAutofit/>
          </a:bodyPr>
          <a:lstStyle/>
          <a:p>
            <a:r>
              <a:rPr lang="en-US" sz="2400" dirty="0"/>
              <a:t>After than we have a list of lemmatized words, now starts the main problem how can we </a:t>
            </a:r>
            <a:r>
              <a:rPr lang="en-US" sz="2400" b="1" u="sng" dirty="0">
                <a:solidFill>
                  <a:srgbClr val="FF0000"/>
                </a:solidFill>
              </a:rPr>
              <a:t>find the most frequency words </a:t>
            </a:r>
            <a:r>
              <a:rPr lang="en-US" sz="2400" dirty="0"/>
              <a:t>the prerequisite for this is that the list </a:t>
            </a:r>
          </a:p>
          <a:p>
            <a:r>
              <a:rPr lang="en-US" sz="2400" dirty="0"/>
              <a:t>we chose the </a:t>
            </a:r>
            <a:r>
              <a:rPr lang="en-US" sz="2400" b="1" i="1" u="sng" dirty="0"/>
              <a:t>TF-IDF VECTORIZER</a:t>
            </a:r>
            <a:r>
              <a:rPr lang="en-US" sz="2400" dirty="0"/>
              <a:t>.</a:t>
            </a:r>
          </a:p>
        </p:txBody>
      </p:sp>
      <p:pic>
        <p:nvPicPr>
          <p:cNvPr id="6" name="Picture 5">
            <a:extLst>
              <a:ext uri="{FF2B5EF4-FFF2-40B4-BE49-F238E27FC236}">
                <a16:creationId xmlns:a16="http://schemas.microsoft.com/office/drawing/2014/main" id="{CCDFBD12-97CC-AC1A-B93A-F74E1315A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777291"/>
            <a:ext cx="10515599" cy="3399672"/>
          </a:xfrm>
          <a:prstGeom prst="rect">
            <a:avLst/>
          </a:prstGeom>
        </p:spPr>
      </p:pic>
    </p:spTree>
    <p:extLst>
      <p:ext uri="{BB962C8B-B14F-4D97-AF65-F5344CB8AC3E}">
        <p14:creationId xmlns:p14="http://schemas.microsoft.com/office/powerpoint/2010/main" val="2608954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1A79-1AE9-10D9-020B-0176B1CF07DE}"/>
              </a:ext>
            </a:extLst>
          </p:cNvPr>
          <p:cNvSpPr>
            <a:spLocks noGrp="1"/>
          </p:cNvSpPr>
          <p:nvPr>
            <p:ph type="title"/>
          </p:nvPr>
        </p:nvSpPr>
        <p:spPr/>
        <p:txBody>
          <a:bodyPr/>
          <a:lstStyle/>
          <a:p>
            <a:pPr algn="ctr"/>
            <a:r>
              <a:rPr lang="en-US" b="1" i="0" dirty="0">
                <a:solidFill>
                  <a:srgbClr val="24292F"/>
                </a:solidFill>
                <a:effectLst/>
                <a:latin typeface="-apple-system"/>
              </a:rPr>
              <a:t>classification models</a:t>
            </a:r>
            <a:endParaRPr lang="en-US" b="1" dirty="0"/>
          </a:p>
        </p:txBody>
      </p:sp>
      <p:sp>
        <p:nvSpPr>
          <p:cNvPr id="3" name="Content Placeholder 2">
            <a:extLst>
              <a:ext uri="{FF2B5EF4-FFF2-40B4-BE49-F238E27FC236}">
                <a16:creationId xmlns:a16="http://schemas.microsoft.com/office/drawing/2014/main" id="{2A510589-E08A-863F-DA58-38206FC76632}"/>
              </a:ext>
            </a:extLst>
          </p:cNvPr>
          <p:cNvSpPr>
            <a:spLocks noGrp="1"/>
          </p:cNvSpPr>
          <p:nvPr>
            <p:ph idx="1"/>
          </p:nvPr>
        </p:nvSpPr>
        <p:spPr/>
        <p:txBody>
          <a:bodyPr>
            <a:normAutofit lnSpcReduction="10000"/>
          </a:bodyPr>
          <a:lstStyle/>
          <a:p>
            <a:r>
              <a:rPr lang="en-US" b="1" i="0" dirty="0">
                <a:solidFill>
                  <a:srgbClr val="24292F"/>
                </a:solidFill>
                <a:effectLst/>
                <a:latin typeface="-apple-system"/>
              </a:rPr>
              <a:t>Using different classifiers</a:t>
            </a:r>
          </a:p>
          <a:p>
            <a:pPr algn="l">
              <a:buFont typeface="+mj-lt"/>
              <a:buAutoNum type="arabicPeriod"/>
            </a:pPr>
            <a:r>
              <a:rPr lang="en-US" b="1" i="0" dirty="0">
                <a:solidFill>
                  <a:srgbClr val="24292F"/>
                </a:solidFill>
                <a:effectLst/>
                <a:latin typeface="-apple-system"/>
              </a:rPr>
              <a:t>SVM(Support Vector Machine)</a:t>
            </a:r>
            <a:r>
              <a:rPr lang="en-US" b="0" i="0" dirty="0">
                <a:solidFill>
                  <a:srgbClr val="24292F"/>
                </a:solidFill>
                <a:effectLst/>
                <a:latin typeface="-apple-system"/>
              </a:rPr>
              <a:t> - Gives accuracy of 77%</a:t>
            </a:r>
          </a:p>
          <a:p>
            <a:pPr algn="l">
              <a:buFont typeface="+mj-lt"/>
              <a:buAutoNum type="arabicPeriod"/>
            </a:pPr>
            <a:r>
              <a:rPr lang="en-US" b="1" i="0" dirty="0">
                <a:solidFill>
                  <a:srgbClr val="24292F"/>
                </a:solidFill>
                <a:effectLst/>
                <a:latin typeface="-apple-system"/>
              </a:rPr>
              <a:t>Random Forest Classifier</a:t>
            </a:r>
            <a:r>
              <a:rPr lang="en-US" b="0" i="0" dirty="0">
                <a:solidFill>
                  <a:srgbClr val="24292F"/>
                </a:solidFill>
                <a:effectLst/>
                <a:latin typeface="-apple-system"/>
              </a:rPr>
              <a:t> - Gives accuracy of 75%</a:t>
            </a:r>
          </a:p>
          <a:p>
            <a:pPr>
              <a:buFont typeface="+mj-lt"/>
              <a:buAutoNum type="arabicPeriod"/>
            </a:pPr>
            <a:r>
              <a:rPr lang="en-US" b="1" i="0" dirty="0">
                <a:effectLst/>
                <a:latin typeface="-apple-system"/>
              </a:rPr>
              <a:t>KNeighbors</a:t>
            </a:r>
            <a:r>
              <a:rPr lang="en-US" b="0" i="0" dirty="0">
                <a:solidFill>
                  <a:srgbClr val="24292F"/>
                </a:solidFill>
                <a:effectLst/>
                <a:latin typeface="-apple-system"/>
              </a:rPr>
              <a:t>- Gives accuracy of 74%</a:t>
            </a:r>
          </a:p>
          <a:p>
            <a:pPr>
              <a:buFont typeface="+mj-lt"/>
              <a:buAutoNum type="arabicPeriod"/>
            </a:pPr>
            <a:r>
              <a:rPr lang="en-US" b="1" i="0" dirty="0">
                <a:effectLst/>
                <a:latin typeface="-apple-system"/>
              </a:rPr>
              <a:t>BernoulliNB</a:t>
            </a:r>
            <a:r>
              <a:rPr lang="en-US" b="0" i="0" dirty="0">
                <a:solidFill>
                  <a:srgbClr val="24292F"/>
                </a:solidFill>
                <a:effectLst/>
                <a:latin typeface="-apple-system"/>
              </a:rPr>
              <a:t>- Gives accuracy of 76%</a:t>
            </a:r>
          </a:p>
          <a:p>
            <a:pPr>
              <a:buFont typeface="+mj-lt"/>
              <a:buAutoNum type="arabicPeriod"/>
            </a:pPr>
            <a:r>
              <a:rPr lang="en-US" b="1" i="0" dirty="0">
                <a:effectLst/>
                <a:latin typeface="-apple-system"/>
              </a:rPr>
              <a:t>LogisticRegression</a:t>
            </a:r>
            <a:r>
              <a:rPr lang="en-US" b="0" i="0" dirty="0">
                <a:solidFill>
                  <a:srgbClr val="24292F"/>
                </a:solidFill>
                <a:effectLst/>
                <a:latin typeface="-apple-system"/>
              </a:rPr>
              <a:t>- Gives accuracy of 78%</a:t>
            </a:r>
          </a:p>
          <a:p>
            <a:pPr>
              <a:buFont typeface="+mj-lt"/>
              <a:buAutoNum type="arabicPeriod"/>
            </a:pPr>
            <a:r>
              <a:rPr lang="en-US" b="1" i="0" dirty="0">
                <a:effectLst/>
                <a:latin typeface="-apple-system"/>
              </a:rPr>
              <a:t>MultinomialNB</a:t>
            </a:r>
            <a:r>
              <a:rPr lang="en-US" b="0" i="0" dirty="0">
                <a:solidFill>
                  <a:srgbClr val="24292F"/>
                </a:solidFill>
                <a:effectLst/>
                <a:latin typeface="-apple-system"/>
              </a:rPr>
              <a:t>- Gives accuracy of 75%</a:t>
            </a:r>
            <a:endParaRPr lang="en-US" b="1" i="0" dirty="0">
              <a:effectLst/>
              <a:latin typeface="-apple-system"/>
            </a:endParaRPr>
          </a:p>
          <a:p>
            <a:r>
              <a:rPr lang="en-US" b="1" i="0" dirty="0">
                <a:solidFill>
                  <a:srgbClr val="000000"/>
                </a:solidFill>
                <a:effectLst/>
                <a:latin typeface="var(--jp-content-font-family)"/>
              </a:rPr>
              <a:t>Making Voting to six Models</a:t>
            </a:r>
            <a:r>
              <a:rPr lang="en-US" b="0" i="0" dirty="0">
                <a:solidFill>
                  <a:srgbClr val="24292F"/>
                </a:solidFill>
                <a:effectLst/>
                <a:latin typeface="-apple-system"/>
              </a:rPr>
              <a:t>- Gives accuracy of 75%</a:t>
            </a:r>
            <a:br>
              <a:rPr lang="en-US" b="0" i="0" dirty="0">
                <a:solidFill>
                  <a:srgbClr val="000000"/>
                </a:solidFill>
                <a:effectLst/>
                <a:latin typeface="-apple-system"/>
              </a:rPr>
            </a:br>
            <a:endParaRPr lang="en-US" dirty="0"/>
          </a:p>
        </p:txBody>
      </p:sp>
    </p:spTree>
    <p:extLst>
      <p:ext uri="{BB962C8B-B14F-4D97-AF65-F5344CB8AC3E}">
        <p14:creationId xmlns:p14="http://schemas.microsoft.com/office/powerpoint/2010/main" val="77572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2862-B0A2-1917-1506-B5E3FB0FC91C}"/>
              </a:ext>
            </a:extLst>
          </p:cNvPr>
          <p:cNvSpPr>
            <a:spLocks noGrp="1"/>
          </p:cNvSpPr>
          <p:nvPr>
            <p:ph type="title"/>
          </p:nvPr>
        </p:nvSpPr>
        <p:spPr/>
        <p:txBody>
          <a:bodyPr/>
          <a:lstStyle/>
          <a:p>
            <a:pPr algn="ctr"/>
            <a:r>
              <a:rPr lang="en-US" b="1" i="0" dirty="0">
                <a:solidFill>
                  <a:srgbClr val="24292F"/>
                </a:solidFill>
                <a:effectLst/>
                <a:latin typeface="-apple-system"/>
              </a:rPr>
              <a:t>SVM(Support Vector Machine)</a:t>
            </a:r>
            <a:r>
              <a:rPr lang="en-US" b="0" i="0" dirty="0">
                <a:solidFill>
                  <a:srgbClr val="24292F"/>
                </a:solidFill>
                <a:effectLst/>
                <a:latin typeface="-apple-system"/>
              </a:rPr>
              <a:t> </a:t>
            </a:r>
            <a:endParaRPr lang="en-US" dirty="0"/>
          </a:p>
        </p:txBody>
      </p:sp>
      <p:pic>
        <p:nvPicPr>
          <p:cNvPr id="5" name="Content Placeholder 4">
            <a:extLst>
              <a:ext uri="{FF2B5EF4-FFF2-40B4-BE49-F238E27FC236}">
                <a16:creationId xmlns:a16="http://schemas.microsoft.com/office/drawing/2014/main" id="{1293C9B2-42D1-BBA3-3B79-A5EC028B8B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436" y="1825625"/>
            <a:ext cx="8432800" cy="4351338"/>
          </a:xfrm>
        </p:spPr>
      </p:pic>
    </p:spTree>
    <p:extLst>
      <p:ext uri="{BB962C8B-B14F-4D97-AF65-F5344CB8AC3E}">
        <p14:creationId xmlns:p14="http://schemas.microsoft.com/office/powerpoint/2010/main" val="38756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5BFBD1-CBE8-96D0-ACFB-F685D34B763D}"/>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Content</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1FE94F4-2DEB-633A-325C-9480EF63FC73}"/>
              </a:ext>
            </a:extLst>
          </p:cNvPr>
          <p:cNvSpPr>
            <a:spLocks noGrp="1"/>
          </p:cNvSpPr>
          <p:nvPr>
            <p:ph idx="1"/>
          </p:nvPr>
        </p:nvSpPr>
        <p:spPr>
          <a:xfrm>
            <a:off x="5221862" y="1719618"/>
            <a:ext cx="5948831" cy="4334629"/>
          </a:xfrm>
        </p:spPr>
        <p:txBody>
          <a:bodyPr anchor="ctr">
            <a:normAutofit/>
          </a:bodyPr>
          <a:lstStyle/>
          <a:p>
            <a:pPr marL="514350" indent="-514350">
              <a:buFont typeface="+mj-lt"/>
              <a:buAutoNum type="arabicPeriod"/>
            </a:pPr>
            <a:r>
              <a:rPr lang="en-US" sz="2200" b="1" dirty="0">
                <a:solidFill>
                  <a:srgbClr val="FEFFFF"/>
                </a:solidFill>
              </a:rPr>
              <a:t>Dataset information.</a:t>
            </a:r>
          </a:p>
          <a:p>
            <a:pPr marL="514350" indent="-514350">
              <a:buFont typeface="+mj-lt"/>
              <a:buAutoNum type="arabicPeriod"/>
            </a:pPr>
            <a:r>
              <a:rPr lang="en-US" sz="2200" b="1" dirty="0">
                <a:solidFill>
                  <a:srgbClr val="FEFFFF"/>
                </a:solidFill>
              </a:rPr>
              <a:t>Preprocessing the data</a:t>
            </a:r>
          </a:p>
          <a:p>
            <a:pPr marL="914400" lvl="2" indent="0">
              <a:buNone/>
            </a:pPr>
            <a:r>
              <a:rPr lang="en-US" sz="1400" b="1" dirty="0">
                <a:solidFill>
                  <a:srgbClr val="FEFFFF"/>
                </a:solidFill>
              </a:rPr>
              <a:t>(</a:t>
            </a:r>
            <a:r>
              <a:rPr lang="en-US" sz="1400" b="1" i="0" dirty="0">
                <a:solidFill>
                  <a:srgbClr val="FEFFFF"/>
                </a:solidFill>
                <a:effectLst/>
                <a:latin typeface="-apple-system"/>
              </a:rPr>
              <a:t>Tokenization, Removing </a:t>
            </a:r>
            <a:r>
              <a:rPr lang="en-US" sz="1400" b="1" i="0" dirty="0" err="1">
                <a:solidFill>
                  <a:srgbClr val="FEFFFF"/>
                </a:solidFill>
                <a:effectLst/>
                <a:latin typeface="-apple-system"/>
              </a:rPr>
              <a:t>Stopwords</a:t>
            </a:r>
            <a:r>
              <a:rPr lang="en-US" sz="1400" b="1" i="0" dirty="0">
                <a:solidFill>
                  <a:srgbClr val="FEFFFF"/>
                </a:solidFill>
                <a:effectLst/>
                <a:latin typeface="-apple-system"/>
              </a:rPr>
              <a:t>, Lemmatization/ Stemming</a:t>
            </a:r>
            <a:r>
              <a:rPr lang="en-US" sz="1400" b="0" i="0" dirty="0">
                <a:solidFill>
                  <a:srgbClr val="FEFFFF"/>
                </a:solidFill>
                <a:effectLst/>
                <a:latin typeface="-apple-system"/>
              </a:rPr>
              <a:t> ,</a:t>
            </a:r>
            <a:r>
              <a:rPr lang="en-US" sz="1400" b="0" i="0" dirty="0" err="1">
                <a:solidFill>
                  <a:srgbClr val="FEFFFF"/>
                </a:solidFill>
                <a:effectLst/>
                <a:latin typeface="-apple-system"/>
              </a:rPr>
              <a:t>loer</a:t>
            </a:r>
            <a:r>
              <a:rPr lang="en-US" sz="1400" b="0" i="0" dirty="0">
                <a:solidFill>
                  <a:srgbClr val="FEFFFF"/>
                </a:solidFill>
                <a:effectLst/>
                <a:latin typeface="-apple-system"/>
              </a:rPr>
              <a:t> case </a:t>
            </a:r>
            <a:r>
              <a:rPr lang="en-US" sz="1400" b="1" dirty="0">
                <a:solidFill>
                  <a:srgbClr val="FEFFFF"/>
                </a:solidFill>
              </a:rPr>
              <a:t>).</a:t>
            </a:r>
          </a:p>
          <a:p>
            <a:pPr marL="514350" indent="-514350">
              <a:buFont typeface="+mj-lt"/>
              <a:buAutoNum type="arabicPeriod"/>
            </a:pPr>
            <a:r>
              <a:rPr lang="en-US" sz="2200" b="1" i="0" dirty="0">
                <a:solidFill>
                  <a:srgbClr val="FEFFFF"/>
                </a:solidFill>
                <a:effectLst/>
                <a:latin typeface="-apple-system"/>
              </a:rPr>
              <a:t>Vectorization (</a:t>
            </a:r>
            <a:r>
              <a:rPr lang="en-US" sz="2200" b="1" i="0" dirty="0" err="1">
                <a:solidFill>
                  <a:srgbClr val="FEFFFF"/>
                </a:solidFill>
                <a:effectLst/>
                <a:latin typeface="-apple-system"/>
              </a:rPr>
              <a:t>tf</a:t>
            </a:r>
            <a:r>
              <a:rPr lang="en-US" sz="2200" b="1" i="0" dirty="0">
                <a:solidFill>
                  <a:srgbClr val="FEFFFF"/>
                </a:solidFill>
                <a:effectLst/>
                <a:latin typeface="-apple-system"/>
              </a:rPr>
              <a:t>/</a:t>
            </a:r>
            <a:r>
              <a:rPr lang="en-US" sz="2200" b="1" i="0" dirty="0" err="1">
                <a:solidFill>
                  <a:srgbClr val="FEFFFF"/>
                </a:solidFill>
                <a:effectLst/>
                <a:latin typeface="-apple-system"/>
              </a:rPr>
              <a:t>idf</a:t>
            </a:r>
            <a:r>
              <a:rPr lang="en-US" sz="2200" b="1" i="0" dirty="0">
                <a:solidFill>
                  <a:srgbClr val="FEFFFF"/>
                </a:solidFill>
                <a:effectLst/>
                <a:latin typeface="-apple-system"/>
              </a:rPr>
              <a:t>).</a:t>
            </a:r>
          </a:p>
          <a:p>
            <a:pPr marL="514350" indent="-514350">
              <a:buFont typeface="+mj-lt"/>
              <a:buAutoNum type="arabicPeriod"/>
            </a:pPr>
            <a:r>
              <a:rPr lang="en-US" sz="2200" b="1" i="0" dirty="0">
                <a:solidFill>
                  <a:srgbClr val="FEFFFF"/>
                </a:solidFill>
                <a:effectLst/>
                <a:latin typeface="-apple-system"/>
              </a:rPr>
              <a:t>Using different classifiers</a:t>
            </a:r>
          </a:p>
          <a:p>
            <a:pPr marL="457200" lvl="1" indent="0">
              <a:buNone/>
            </a:pPr>
            <a:r>
              <a:rPr lang="en-US" sz="1800" b="1" dirty="0">
                <a:solidFill>
                  <a:srgbClr val="FEFFFF"/>
                </a:solidFill>
                <a:latin typeface="-apple-system"/>
              </a:rPr>
              <a:t>	</a:t>
            </a:r>
            <a:r>
              <a:rPr lang="en-US" sz="1800" b="1" i="0" dirty="0">
                <a:solidFill>
                  <a:srgbClr val="FEFFFF"/>
                </a:solidFill>
                <a:effectLst/>
                <a:latin typeface="-apple-system"/>
              </a:rPr>
              <a:t>(SVM, Random Forest, </a:t>
            </a:r>
            <a:r>
              <a:rPr lang="en-US" sz="1800" b="1" i="0" dirty="0" err="1">
                <a:solidFill>
                  <a:srgbClr val="FEFFFF"/>
                </a:solidFill>
                <a:effectLst/>
                <a:latin typeface="-apple-system"/>
              </a:rPr>
              <a:t>Kneighbors</a:t>
            </a:r>
            <a:r>
              <a:rPr lang="en-US" sz="1800" b="1" i="0" dirty="0">
                <a:solidFill>
                  <a:srgbClr val="FEFFFF"/>
                </a:solidFill>
                <a:effectLst/>
                <a:latin typeface="-apple-system"/>
              </a:rPr>
              <a:t>, </a:t>
            </a:r>
            <a:r>
              <a:rPr lang="en-US" sz="1800" b="1" i="0" dirty="0" err="1">
                <a:solidFill>
                  <a:srgbClr val="FEFFFF"/>
                </a:solidFill>
                <a:effectLst/>
                <a:latin typeface="-apple-system"/>
              </a:rPr>
              <a:t>BernoulliNB</a:t>
            </a:r>
            <a:r>
              <a:rPr lang="en-US" sz="1800" b="1" i="0" dirty="0">
                <a:solidFill>
                  <a:srgbClr val="FEFFFF"/>
                </a:solidFill>
                <a:effectLst/>
                <a:latin typeface="-apple-system"/>
              </a:rPr>
              <a:t>, 	</a:t>
            </a:r>
            <a:r>
              <a:rPr lang="en-US" sz="1800" b="1" i="0" dirty="0" err="1">
                <a:solidFill>
                  <a:srgbClr val="FEFFFF"/>
                </a:solidFill>
                <a:effectLst/>
                <a:latin typeface="-apple-system"/>
              </a:rPr>
              <a:t>LogisticRegression</a:t>
            </a:r>
            <a:r>
              <a:rPr lang="en-US" sz="1800" b="1" i="0" dirty="0">
                <a:solidFill>
                  <a:srgbClr val="FEFFFF"/>
                </a:solidFill>
                <a:effectLst/>
                <a:latin typeface="var(--jp-content-font-family)"/>
              </a:rPr>
              <a:t> ,</a:t>
            </a:r>
            <a:r>
              <a:rPr lang="en-US" sz="1800" b="1" i="0" dirty="0">
                <a:solidFill>
                  <a:srgbClr val="FEFFFF"/>
                </a:solidFill>
                <a:effectLst/>
                <a:latin typeface="-apple-system"/>
              </a:rPr>
              <a:t> </a:t>
            </a:r>
            <a:r>
              <a:rPr lang="en-US" sz="1800" b="1" i="0" dirty="0" err="1">
                <a:solidFill>
                  <a:srgbClr val="FEFFFF"/>
                </a:solidFill>
                <a:effectLst/>
                <a:latin typeface="-apple-system"/>
              </a:rPr>
              <a:t>MultinomialNB,</a:t>
            </a:r>
            <a:r>
              <a:rPr lang="en-US" sz="1800" b="1" i="0" dirty="0" err="1">
                <a:solidFill>
                  <a:srgbClr val="FEFFFF"/>
                </a:solidFill>
                <a:effectLst/>
                <a:latin typeface="var(--jp-content-font-family)"/>
              </a:rPr>
              <a:t>Voting</a:t>
            </a:r>
            <a:r>
              <a:rPr lang="en-US" sz="1800" b="1" i="0" dirty="0">
                <a:solidFill>
                  <a:srgbClr val="FEFFFF"/>
                </a:solidFill>
                <a:effectLst/>
                <a:latin typeface="var(--jp-content-font-family)"/>
              </a:rPr>
              <a:t>).</a:t>
            </a:r>
            <a:r>
              <a:rPr lang="en-US" sz="1800" kern="1200" dirty="0">
                <a:solidFill>
                  <a:srgbClr val="FEFFFF"/>
                </a:solidFill>
                <a:latin typeface="+mj-lt"/>
                <a:ea typeface="+mj-ea"/>
                <a:cs typeface="+mj-cs"/>
              </a:rPr>
              <a:t>ode</a:t>
            </a:r>
            <a:endParaRPr lang="en-US" sz="1800" b="1" i="0" dirty="0">
              <a:solidFill>
                <a:srgbClr val="FEFFFF"/>
              </a:solidFill>
              <a:effectLst/>
              <a:latin typeface="-apple-system"/>
            </a:endParaRPr>
          </a:p>
          <a:p>
            <a:pPr marL="514350" indent="-514350">
              <a:buFont typeface="+mj-lt"/>
              <a:buAutoNum type="arabicPeriod"/>
            </a:pPr>
            <a:r>
              <a:rPr lang="en-US" sz="2200" b="1" dirty="0">
                <a:solidFill>
                  <a:srgbClr val="FEFFFF"/>
                </a:solidFill>
              </a:rPr>
              <a:t>Save Model</a:t>
            </a:r>
          </a:p>
          <a:p>
            <a:pPr marL="514350" indent="-514350">
              <a:buFont typeface="+mj-lt"/>
              <a:buAutoNum type="arabicPeriod"/>
            </a:pPr>
            <a:r>
              <a:rPr lang="en-US" sz="2200" b="1" dirty="0">
                <a:solidFill>
                  <a:srgbClr val="FEFFFF"/>
                </a:solidFill>
              </a:rPr>
              <a:t>Check the model after load</a:t>
            </a:r>
          </a:p>
        </p:txBody>
      </p:sp>
    </p:spTree>
    <p:extLst>
      <p:ext uri="{BB962C8B-B14F-4D97-AF65-F5344CB8AC3E}">
        <p14:creationId xmlns:p14="http://schemas.microsoft.com/office/powerpoint/2010/main" val="2342492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DFB8-00A6-E935-D53F-0E395A638550}"/>
              </a:ext>
            </a:extLst>
          </p:cNvPr>
          <p:cNvSpPr>
            <a:spLocks noGrp="1"/>
          </p:cNvSpPr>
          <p:nvPr>
            <p:ph type="title"/>
          </p:nvPr>
        </p:nvSpPr>
        <p:spPr/>
        <p:txBody>
          <a:bodyPr/>
          <a:lstStyle/>
          <a:p>
            <a:pPr algn="ctr"/>
            <a:r>
              <a:rPr lang="en-US" b="1" i="0" dirty="0">
                <a:solidFill>
                  <a:srgbClr val="24292F"/>
                </a:solidFill>
                <a:effectLst/>
                <a:latin typeface="-apple-system"/>
              </a:rPr>
              <a:t>Random Forest Classifier</a:t>
            </a:r>
            <a:r>
              <a:rPr lang="en-US" b="0" i="0" dirty="0">
                <a:solidFill>
                  <a:srgbClr val="24292F"/>
                </a:solidFill>
                <a:effectLst/>
                <a:latin typeface="-apple-system"/>
              </a:rPr>
              <a:t> </a:t>
            </a:r>
            <a:endParaRPr lang="en-US" dirty="0"/>
          </a:p>
        </p:txBody>
      </p:sp>
      <p:pic>
        <p:nvPicPr>
          <p:cNvPr id="5" name="Content Placeholder 4">
            <a:extLst>
              <a:ext uri="{FF2B5EF4-FFF2-40B4-BE49-F238E27FC236}">
                <a16:creationId xmlns:a16="http://schemas.microsoft.com/office/drawing/2014/main" id="{6A0633F9-876F-B057-A47C-81112EA41C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983" y="1825625"/>
            <a:ext cx="8044872" cy="4351338"/>
          </a:xfrm>
        </p:spPr>
      </p:pic>
    </p:spTree>
    <p:extLst>
      <p:ext uri="{BB962C8B-B14F-4D97-AF65-F5344CB8AC3E}">
        <p14:creationId xmlns:p14="http://schemas.microsoft.com/office/powerpoint/2010/main" val="680311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4B63-E04F-C4CB-A809-2E0257729C57}"/>
              </a:ext>
            </a:extLst>
          </p:cNvPr>
          <p:cNvSpPr>
            <a:spLocks noGrp="1"/>
          </p:cNvSpPr>
          <p:nvPr>
            <p:ph type="title"/>
          </p:nvPr>
        </p:nvSpPr>
        <p:spPr/>
        <p:txBody>
          <a:bodyPr/>
          <a:lstStyle/>
          <a:p>
            <a:pPr algn="ctr"/>
            <a:r>
              <a:rPr lang="en-US" b="1" i="0" dirty="0" err="1">
                <a:effectLst/>
                <a:latin typeface="-apple-system"/>
              </a:rPr>
              <a:t>KNeighbors</a:t>
            </a:r>
            <a:endParaRPr lang="en-US" dirty="0"/>
          </a:p>
        </p:txBody>
      </p:sp>
      <p:pic>
        <p:nvPicPr>
          <p:cNvPr id="5" name="Content Placeholder 4">
            <a:extLst>
              <a:ext uri="{FF2B5EF4-FFF2-40B4-BE49-F238E27FC236}">
                <a16:creationId xmlns:a16="http://schemas.microsoft.com/office/drawing/2014/main" id="{3F741CCE-641B-9B55-C8BA-292AA8E56C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310" y="1690688"/>
            <a:ext cx="9531927" cy="4351338"/>
          </a:xfrm>
        </p:spPr>
      </p:pic>
    </p:spTree>
    <p:extLst>
      <p:ext uri="{BB962C8B-B14F-4D97-AF65-F5344CB8AC3E}">
        <p14:creationId xmlns:p14="http://schemas.microsoft.com/office/powerpoint/2010/main" val="4015413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9DDC-9D02-FA03-ACEB-F05E6109544D}"/>
              </a:ext>
            </a:extLst>
          </p:cNvPr>
          <p:cNvSpPr>
            <a:spLocks noGrp="1"/>
          </p:cNvSpPr>
          <p:nvPr>
            <p:ph type="title"/>
          </p:nvPr>
        </p:nvSpPr>
        <p:spPr/>
        <p:txBody>
          <a:bodyPr/>
          <a:lstStyle/>
          <a:p>
            <a:pPr algn="ctr"/>
            <a:r>
              <a:rPr lang="en-US" b="1" i="0" dirty="0">
                <a:effectLst/>
                <a:latin typeface="-apple-system"/>
              </a:rPr>
              <a:t>BernoulliNB</a:t>
            </a:r>
            <a:endParaRPr lang="en-US" dirty="0"/>
          </a:p>
        </p:txBody>
      </p:sp>
      <p:pic>
        <p:nvPicPr>
          <p:cNvPr id="5" name="Content Placeholder 4">
            <a:extLst>
              <a:ext uri="{FF2B5EF4-FFF2-40B4-BE49-F238E27FC236}">
                <a16:creationId xmlns:a16="http://schemas.microsoft.com/office/drawing/2014/main" id="{E060EBCC-92C7-22F9-49D9-9801FB734B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455" y="1594716"/>
            <a:ext cx="9044708" cy="4351338"/>
          </a:xfrm>
        </p:spPr>
      </p:pic>
    </p:spTree>
    <p:extLst>
      <p:ext uri="{BB962C8B-B14F-4D97-AF65-F5344CB8AC3E}">
        <p14:creationId xmlns:p14="http://schemas.microsoft.com/office/powerpoint/2010/main" val="726757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3784-1024-CB53-7853-BDCEE7089721}"/>
              </a:ext>
            </a:extLst>
          </p:cNvPr>
          <p:cNvSpPr>
            <a:spLocks noGrp="1"/>
          </p:cNvSpPr>
          <p:nvPr>
            <p:ph type="title"/>
          </p:nvPr>
        </p:nvSpPr>
        <p:spPr/>
        <p:txBody>
          <a:bodyPr/>
          <a:lstStyle/>
          <a:p>
            <a:pPr algn="ctr"/>
            <a:r>
              <a:rPr lang="en-US" b="1" i="0" dirty="0">
                <a:effectLst/>
                <a:latin typeface="-apple-system"/>
              </a:rPr>
              <a:t>LogisticRegression</a:t>
            </a:r>
            <a:endParaRPr lang="en-US" dirty="0"/>
          </a:p>
        </p:txBody>
      </p:sp>
      <p:pic>
        <p:nvPicPr>
          <p:cNvPr id="9" name="Picture 8">
            <a:extLst>
              <a:ext uri="{FF2B5EF4-FFF2-40B4-BE49-F238E27FC236}">
                <a16:creationId xmlns:a16="http://schemas.microsoft.com/office/drawing/2014/main" id="{77E161B5-2FE7-005B-3F1C-092EC0829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86054"/>
            <a:ext cx="10482227" cy="2668565"/>
          </a:xfrm>
          <a:prstGeom prst="rect">
            <a:avLst/>
          </a:prstGeom>
        </p:spPr>
      </p:pic>
      <p:pic>
        <p:nvPicPr>
          <p:cNvPr id="7" name="Content Placeholder 6" descr="Graphical user interface, text, application, Word&#10;&#10;Description automatically generated">
            <a:extLst>
              <a:ext uri="{FF2B5EF4-FFF2-40B4-BE49-F238E27FC236}">
                <a16:creationId xmlns:a16="http://schemas.microsoft.com/office/drawing/2014/main" id="{CD46285F-B5FB-E878-ABF3-85534546AB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13410"/>
            <a:ext cx="10162880" cy="1749922"/>
          </a:xfrm>
        </p:spPr>
      </p:pic>
    </p:spTree>
    <p:extLst>
      <p:ext uri="{BB962C8B-B14F-4D97-AF65-F5344CB8AC3E}">
        <p14:creationId xmlns:p14="http://schemas.microsoft.com/office/powerpoint/2010/main" val="1432630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8FE3-CFDA-CE4A-0509-CD89CF8DB0E7}"/>
              </a:ext>
            </a:extLst>
          </p:cNvPr>
          <p:cNvSpPr>
            <a:spLocks noGrp="1"/>
          </p:cNvSpPr>
          <p:nvPr>
            <p:ph type="title"/>
          </p:nvPr>
        </p:nvSpPr>
        <p:spPr/>
        <p:txBody>
          <a:bodyPr/>
          <a:lstStyle/>
          <a:p>
            <a:pPr algn="ctr"/>
            <a:r>
              <a:rPr lang="en-US" b="1" i="0" dirty="0">
                <a:solidFill>
                  <a:srgbClr val="000000"/>
                </a:solidFill>
                <a:effectLst/>
                <a:latin typeface="Helvetica Neue"/>
              </a:rPr>
              <a:t>MultinomialNB</a:t>
            </a:r>
            <a:br>
              <a:rPr lang="en-US" b="1" i="0" dirty="0">
                <a:solidFill>
                  <a:srgbClr val="000000"/>
                </a:solidFill>
                <a:effectLst/>
                <a:latin typeface="Helvetica Neue"/>
              </a:rPr>
            </a:br>
            <a:endParaRPr lang="en-US" dirty="0"/>
          </a:p>
        </p:txBody>
      </p:sp>
      <p:pic>
        <p:nvPicPr>
          <p:cNvPr id="4" name="Content Placeholder 4">
            <a:extLst>
              <a:ext uri="{FF2B5EF4-FFF2-40B4-BE49-F238E27FC236}">
                <a16:creationId xmlns:a16="http://schemas.microsoft.com/office/drawing/2014/main" id="{FB596192-0495-AB8A-3507-2236616E4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522" y="1825625"/>
            <a:ext cx="8024956" cy="4351338"/>
          </a:xfrm>
        </p:spPr>
      </p:pic>
    </p:spTree>
    <p:extLst>
      <p:ext uri="{BB962C8B-B14F-4D97-AF65-F5344CB8AC3E}">
        <p14:creationId xmlns:p14="http://schemas.microsoft.com/office/powerpoint/2010/main" val="221960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6B1B-F3BD-D1D6-19DD-822AA0B0100F}"/>
              </a:ext>
            </a:extLst>
          </p:cNvPr>
          <p:cNvSpPr>
            <a:spLocks noGrp="1"/>
          </p:cNvSpPr>
          <p:nvPr>
            <p:ph type="title"/>
          </p:nvPr>
        </p:nvSpPr>
        <p:spPr/>
        <p:txBody>
          <a:bodyPr/>
          <a:lstStyle/>
          <a:p>
            <a:pPr algn="ctr"/>
            <a:r>
              <a:rPr lang="en-US" b="1" i="0" dirty="0">
                <a:solidFill>
                  <a:srgbClr val="000000"/>
                </a:solidFill>
                <a:effectLst/>
                <a:latin typeface="Helvetica Neue"/>
              </a:rPr>
              <a:t>Voting to six Models</a:t>
            </a:r>
            <a:br>
              <a:rPr lang="en-US" b="1" i="0" dirty="0">
                <a:solidFill>
                  <a:srgbClr val="000000"/>
                </a:solidFill>
                <a:effectLst/>
                <a:latin typeface="Helvetica Neue"/>
              </a:rPr>
            </a:br>
            <a:endParaRPr lang="en-US" dirty="0"/>
          </a:p>
        </p:txBody>
      </p:sp>
      <p:pic>
        <p:nvPicPr>
          <p:cNvPr id="9" name="Content Placeholder 8">
            <a:extLst>
              <a:ext uri="{FF2B5EF4-FFF2-40B4-BE49-F238E27FC236}">
                <a16:creationId xmlns:a16="http://schemas.microsoft.com/office/drawing/2014/main" id="{B60068D1-5A28-A0B5-E039-5D1CFA3D8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8109" y="1737158"/>
            <a:ext cx="8013535" cy="3383684"/>
          </a:xfrm>
        </p:spPr>
      </p:pic>
      <p:pic>
        <p:nvPicPr>
          <p:cNvPr id="11" name="Picture 10">
            <a:extLst>
              <a:ext uri="{FF2B5EF4-FFF2-40B4-BE49-F238E27FC236}">
                <a16:creationId xmlns:a16="http://schemas.microsoft.com/office/drawing/2014/main" id="{1698CD4E-BD62-02A4-4565-DE92E4FEA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877" y="5167312"/>
            <a:ext cx="3955123" cy="457240"/>
          </a:xfrm>
          <a:prstGeom prst="rect">
            <a:avLst/>
          </a:prstGeom>
        </p:spPr>
      </p:pic>
    </p:spTree>
    <p:extLst>
      <p:ext uri="{BB962C8B-B14F-4D97-AF65-F5344CB8AC3E}">
        <p14:creationId xmlns:p14="http://schemas.microsoft.com/office/powerpoint/2010/main" val="1300982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B490-9438-97A5-7108-76EFF44D4DD9}"/>
              </a:ext>
            </a:extLst>
          </p:cNvPr>
          <p:cNvSpPr>
            <a:spLocks noGrp="1"/>
          </p:cNvSpPr>
          <p:nvPr>
            <p:ph type="title"/>
          </p:nvPr>
        </p:nvSpPr>
        <p:spPr/>
        <p:txBody>
          <a:bodyPr/>
          <a:lstStyle/>
          <a:p>
            <a:r>
              <a:rPr lang="en-US" dirty="0"/>
              <a:t>Final accurse for each model to make decision</a:t>
            </a:r>
          </a:p>
        </p:txBody>
      </p:sp>
      <p:pic>
        <p:nvPicPr>
          <p:cNvPr id="5" name="Content Placeholder 4">
            <a:extLst>
              <a:ext uri="{FF2B5EF4-FFF2-40B4-BE49-F238E27FC236}">
                <a16:creationId xmlns:a16="http://schemas.microsoft.com/office/drawing/2014/main" id="{D506856E-0294-6B9F-AA94-BBC1AE1F7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618234"/>
            <a:ext cx="8946037" cy="5268045"/>
          </a:xfrm>
        </p:spPr>
      </p:pic>
      <p:pic>
        <p:nvPicPr>
          <p:cNvPr id="4" name="Picture 3" descr="Graphical user interface&#10;&#10;Description automatically generated">
            <a:extLst>
              <a:ext uri="{FF2B5EF4-FFF2-40B4-BE49-F238E27FC236}">
                <a16:creationId xmlns:a16="http://schemas.microsoft.com/office/drawing/2014/main" id="{ED00F1C2-12CF-925D-E9A0-6332ABCC1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037" y="2278379"/>
            <a:ext cx="3245963" cy="3943311"/>
          </a:xfrm>
          <a:prstGeom prst="rect">
            <a:avLst/>
          </a:prstGeom>
        </p:spPr>
      </p:pic>
    </p:spTree>
    <p:extLst>
      <p:ext uri="{BB962C8B-B14F-4D97-AF65-F5344CB8AC3E}">
        <p14:creationId xmlns:p14="http://schemas.microsoft.com/office/powerpoint/2010/main" val="2222959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4382-D8FA-689B-D74F-1A5879CF4C5F}"/>
              </a:ext>
            </a:extLst>
          </p:cNvPr>
          <p:cNvSpPr>
            <a:spLocks noGrp="1"/>
          </p:cNvSpPr>
          <p:nvPr>
            <p:ph type="title"/>
          </p:nvPr>
        </p:nvSpPr>
        <p:spPr/>
        <p:txBody>
          <a:bodyPr/>
          <a:lstStyle/>
          <a:p>
            <a:r>
              <a:rPr lang="en-US" dirty="0"/>
              <a:t>Final test using </a:t>
            </a:r>
            <a:r>
              <a:rPr lang="en-US" b="1" i="0" dirty="0" err="1">
                <a:effectLst/>
                <a:latin typeface="-apple-system"/>
              </a:rPr>
              <a:t>LogisticRegression</a:t>
            </a:r>
            <a:r>
              <a:rPr lang="en-US" dirty="0"/>
              <a:t>.</a:t>
            </a:r>
            <a:endParaRPr lang="ar-EG" dirty="0"/>
          </a:p>
        </p:txBody>
      </p:sp>
      <p:pic>
        <p:nvPicPr>
          <p:cNvPr id="5" name="Content Placeholder 4" descr="Chart, pie chart&#10;&#10;Description automatically generated">
            <a:extLst>
              <a:ext uri="{FF2B5EF4-FFF2-40B4-BE49-F238E27FC236}">
                <a16:creationId xmlns:a16="http://schemas.microsoft.com/office/drawing/2014/main" id="{C3A85398-70F2-72EF-5DA8-582909A28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926928"/>
          </a:xfrm>
        </p:spPr>
      </p:pic>
    </p:spTree>
    <p:extLst>
      <p:ext uri="{BB962C8B-B14F-4D97-AF65-F5344CB8AC3E}">
        <p14:creationId xmlns:p14="http://schemas.microsoft.com/office/powerpoint/2010/main" val="1924292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able&#10;&#10;Description automatically generated">
            <a:extLst>
              <a:ext uri="{FF2B5EF4-FFF2-40B4-BE49-F238E27FC236}">
                <a16:creationId xmlns:a16="http://schemas.microsoft.com/office/drawing/2014/main" id="{27DBFEA5-04CC-72FA-860E-A13D03999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513" y="-20514"/>
            <a:ext cx="7186613" cy="1735137"/>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C89B7C84-0F5A-A011-E181-05FA6EC77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475" y="1694108"/>
            <a:ext cx="7186613" cy="1858963"/>
          </a:xfrm>
          <a:prstGeom prst="rect">
            <a:avLst/>
          </a:prstGeom>
        </p:spPr>
      </p:pic>
      <p:pic>
        <p:nvPicPr>
          <p:cNvPr id="9" name="Picture 8" descr="Text, table&#10;&#10;Description automatically generated">
            <a:extLst>
              <a:ext uri="{FF2B5EF4-FFF2-40B4-BE49-F238E27FC236}">
                <a16:creationId xmlns:a16="http://schemas.microsoft.com/office/drawing/2014/main" id="{D900299F-25B2-86AD-7C72-0A8A592E0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514" y="3553071"/>
            <a:ext cx="7186612" cy="1505773"/>
          </a:xfrm>
          <a:prstGeom prst="rect">
            <a:avLst/>
          </a:prstGeom>
        </p:spPr>
      </p:pic>
      <p:pic>
        <p:nvPicPr>
          <p:cNvPr id="5" name="Content Placeholder 4" descr="Graphical user interface, text, application, email&#10;&#10;Description automatically generated">
            <a:extLst>
              <a:ext uri="{FF2B5EF4-FFF2-40B4-BE49-F238E27FC236}">
                <a16:creationId xmlns:a16="http://schemas.microsoft.com/office/drawing/2014/main" id="{F1474716-A8E4-CAB1-88ED-9A1D4E9873B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017493" y="5058844"/>
            <a:ext cx="7156579" cy="1544742"/>
          </a:xfrm>
        </p:spPr>
      </p:pic>
      <p:sp>
        <p:nvSpPr>
          <p:cNvPr id="2" name="Title 1">
            <a:extLst>
              <a:ext uri="{FF2B5EF4-FFF2-40B4-BE49-F238E27FC236}">
                <a16:creationId xmlns:a16="http://schemas.microsoft.com/office/drawing/2014/main" id="{A3C7A9E7-FCC8-ECD4-0BB4-28524D08FF9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 Test accuracy model</a:t>
            </a:r>
          </a:p>
        </p:txBody>
      </p:sp>
    </p:spTree>
    <p:extLst>
      <p:ext uri="{BB962C8B-B14F-4D97-AF65-F5344CB8AC3E}">
        <p14:creationId xmlns:p14="http://schemas.microsoft.com/office/powerpoint/2010/main" val="2763661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F0997-68D9-B216-98B1-380A8E0F0F2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Save mode</a:t>
            </a:r>
          </a:p>
        </p:txBody>
      </p:sp>
      <p:pic>
        <p:nvPicPr>
          <p:cNvPr id="5" name="Content Placeholder 4">
            <a:extLst>
              <a:ext uri="{FF2B5EF4-FFF2-40B4-BE49-F238E27FC236}">
                <a16:creationId xmlns:a16="http://schemas.microsoft.com/office/drawing/2014/main" id="{547F903A-BCFD-8BAB-AD00-2B3A4BE9F2BD}"/>
              </a:ext>
            </a:extLst>
          </p:cNvPr>
          <p:cNvPicPr>
            <a:picLocks noGrp="1" noChangeAspect="1"/>
          </p:cNvPicPr>
          <p:nvPr>
            <p:ph idx="1"/>
          </p:nvPr>
        </p:nvPicPr>
        <p:blipFill>
          <a:blip r:embed="rId2"/>
          <a:stretch>
            <a:fillRect/>
          </a:stretch>
        </p:blipFill>
        <p:spPr>
          <a:xfrm>
            <a:off x="1016001" y="1675227"/>
            <a:ext cx="10159998" cy="4394199"/>
          </a:xfrm>
          <a:prstGeom prst="rect">
            <a:avLst/>
          </a:prstGeom>
        </p:spPr>
      </p:pic>
    </p:spTree>
    <p:extLst>
      <p:ext uri="{BB962C8B-B14F-4D97-AF65-F5344CB8AC3E}">
        <p14:creationId xmlns:p14="http://schemas.microsoft.com/office/powerpoint/2010/main" val="72500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C95A-A785-DC14-474A-A9275F04A40B}"/>
              </a:ext>
            </a:extLst>
          </p:cNvPr>
          <p:cNvSpPr>
            <a:spLocks noGrp="1"/>
          </p:cNvSpPr>
          <p:nvPr>
            <p:ph type="title"/>
          </p:nvPr>
        </p:nvSpPr>
        <p:spPr>
          <a:xfrm>
            <a:off x="838200" y="341745"/>
            <a:ext cx="10515600" cy="1754910"/>
          </a:xfrm>
        </p:spPr>
        <p:txBody>
          <a:bodyPr>
            <a:noAutofit/>
          </a:bodyPr>
          <a:lstStyle/>
          <a:p>
            <a:r>
              <a:rPr lang="en-US" sz="2800" b="0" i="0" dirty="0">
                <a:solidFill>
                  <a:schemeClr val="accent2">
                    <a:lumMod val="75000"/>
                  </a:schemeClr>
                </a:solidFill>
                <a:effectLst/>
                <a:latin typeface="-apple-system"/>
              </a:rPr>
              <a:t>project is based on the sentiment analysis of airline data set which consists of reviews given by passengers of the particular airline and our classes consists of 3 sentiments which are negative, positive and neutral.</a:t>
            </a:r>
            <a:endParaRPr lang="en-US" sz="2800" dirty="0">
              <a:solidFill>
                <a:schemeClr val="accent2">
                  <a:lumMod val="75000"/>
                </a:schemeClr>
              </a:solidFill>
            </a:endParaRPr>
          </a:p>
        </p:txBody>
      </p:sp>
      <p:pic>
        <p:nvPicPr>
          <p:cNvPr id="5" name="Content Placeholder 4">
            <a:extLst>
              <a:ext uri="{FF2B5EF4-FFF2-40B4-BE49-F238E27FC236}">
                <a16:creationId xmlns:a16="http://schemas.microsoft.com/office/drawing/2014/main" id="{51EE995A-36B8-C1A0-8601-5960D2EF89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4472" y="2096655"/>
            <a:ext cx="9892145" cy="3777672"/>
          </a:xfrm>
        </p:spPr>
      </p:pic>
    </p:spTree>
    <p:extLst>
      <p:ext uri="{BB962C8B-B14F-4D97-AF65-F5344CB8AC3E}">
        <p14:creationId xmlns:p14="http://schemas.microsoft.com/office/powerpoint/2010/main" val="3193133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B56A2-FEAB-0D3C-87DD-B8122BE73779}"/>
              </a:ext>
            </a:extLst>
          </p:cNvPr>
          <p:cNvSpPr>
            <a:spLocks noGrp="1"/>
          </p:cNvSpPr>
          <p:nvPr>
            <p:ph type="title"/>
          </p:nvPr>
        </p:nvSpPr>
        <p:spPr>
          <a:xfrm>
            <a:off x="6702458" y="2771480"/>
            <a:ext cx="5241303" cy="1008668"/>
          </a:xfrm>
        </p:spPr>
        <p:txBody>
          <a:bodyPr vert="horz" lIns="91440" tIns="45720" rIns="91440" bIns="45720" rtlCol="0" anchor="b">
            <a:normAutofit/>
          </a:bodyPr>
          <a:lstStyle/>
          <a:p>
            <a:r>
              <a:rPr lang="en-US" sz="5300" kern="1200" dirty="0">
                <a:solidFill>
                  <a:schemeClr val="tx2"/>
                </a:solidFill>
                <a:latin typeface="+mj-lt"/>
                <a:ea typeface="+mj-ea"/>
                <a:cs typeface="+mj-cs"/>
              </a:rPr>
              <a:t>♥♥ Thank you</a:t>
            </a:r>
            <a:r>
              <a:rPr lang="en-US" sz="4000" kern="1200" dirty="0">
                <a:solidFill>
                  <a:schemeClr val="tx2"/>
                </a:solidFill>
                <a:latin typeface="+mj-lt"/>
                <a:ea typeface="+mj-ea"/>
                <a:cs typeface="+mj-cs"/>
              </a:rPr>
              <a:t>.♥♥</a:t>
            </a:r>
          </a:p>
        </p:txBody>
      </p:sp>
      <p:grpSp>
        <p:nvGrpSpPr>
          <p:cNvPr id="25" name="Group 12">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26" name="Freeform: Shape 13">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4">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5">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9" name="Graphic 5" descr="Handshake">
            <a:extLst>
              <a:ext uri="{FF2B5EF4-FFF2-40B4-BE49-F238E27FC236}">
                <a16:creationId xmlns:a16="http://schemas.microsoft.com/office/drawing/2014/main" id="{D97591B9-7FD6-21E5-1A5A-850B698CC4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383" y="1118937"/>
            <a:ext cx="4620126" cy="4620126"/>
          </a:xfrm>
          <a:prstGeom prst="rect">
            <a:avLst/>
          </a:prstGeom>
        </p:spPr>
      </p:pic>
      <p:grpSp>
        <p:nvGrpSpPr>
          <p:cNvPr id="19" name="Group 18">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20" name="Freeform: Shape 19">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486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DBB7-23F7-245F-1504-79D8394691AA}"/>
              </a:ext>
            </a:extLst>
          </p:cNvPr>
          <p:cNvSpPr>
            <a:spLocks noGrp="1"/>
          </p:cNvSpPr>
          <p:nvPr>
            <p:ph type="title"/>
          </p:nvPr>
        </p:nvSpPr>
        <p:spPr>
          <a:xfrm>
            <a:off x="758791" y="18255"/>
            <a:ext cx="10515600" cy="997745"/>
          </a:xfrm>
        </p:spPr>
        <p:txBody>
          <a:bodyPr/>
          <a:lstStyle/>
          <a:p>
            <a:pPr algn="ctr"/>
            <a:r>
              <a:rPr lang="en-US" b="1" dirty="0"/>
              <a:t>Dataset information.</a:t>
            </a:r>
            <a:endParaRPr lang="en-US" dirty="0"/>
          </a:p>
        </p:txBody>
      </p:sp>
      <p:sp>
        <p:nvSpPr>
          <p:cNvPr id="3" name="Content Placeholder 2">
            <a:extLst>
              <a:ext uri="{FF2B5EF4-FFF2-40B4-BE49-F238E27FC236}">
                <a16:creationId xmlns:a16="http://schemas.microsoft.com/office/drawing/2014/main" id="{BF6157D8-3F55-146F-2C7D-92BACA72D8A5}"/>
              </a:ext>
            </a:extLst>
          </p:cNvPr>
          <p:cNvSpPr>
            <a:spLocks noGrp="1"/>
          </p:cNvSpPr>
          <p:nvPr>
            <p:ph idx="1"/>
          </p:nvPr>
        </p:nvSpPr>
        <p:spPr>
          <a:xfrm>
            <a:off x="838200" y="1016000"/>
            <a:ext cx="10515600" cy="5336993"/>
          </a:xfrm>
        </p:spPr>
        <p:txBody>
          <a:bodyPr>
            <a:normAutofit/>
          </a:bodyPr>
          <a:lstStyle/>
          <a:p>
            <a:r>
              <a:rPr lang="en-US" sz="2400" b="0" i="0" dirty="0">
                <a:solidFill>
                  <a:srgbClr val="000000"/>
                </a:solidFill>
                <a:effectLst/>
                <a:latin typeface="Helvetica Neue"/>
              </a:rPr>
              <a:t>Information about dataset</a:t>
            </a:r>
          </a:p>
          <a:p>
            <a:r>
              <a:rPr lang="en-US" sz="2400" b="0" i="0" dirty="0">
                <a:solidFill>
                  <a:srgbClr val="000000"/>
                </a:solidFill>
                <a:effectLst/>
                <a:latin typeface="Helvetica Neue"/>
              </a:rPr>
              <a:t>A dataset for US airlines comments analysis , Tweets analysis on Kaggle</a:t>
            </a:r>
            <a:r>
              <a:rPr lang="en-US" sz="2400" b="0" i="0" dirty="0">
                <a:solidFill>
                  <a:srgbClr val="24292F"/>
                </a:solidFill>
                <a:effectLst/>
                <a:latin typeface="-apple-system"/>
              </a:rPr>
              <a:t>.</a:t>
            </a:r>
          </a:p>
          <a:p>
            <a:r>
              <a:rPr lang="en-US" sz="2800" dirty="0"/>
              <a:t>Dataset link:</a:t>
            </a:r>
          </a:p>
          <a:p>
            <a:pPr marL="0" indent="0" algn="ctr">
              <a:buNone/>
            </a:pPr>
            <a:r>
              <a:rPr lang="en-US" dirty="0">
                <a:hlinkClick r:id="rId2"/>
              </a:rPr>
              <a:t>Airline sentiment | Kaggle</a:t>
            </a:r>
            <a:endParaRPr lang="en-US" dirty="0"/>
          </a:p>
          <a:p>
            <a:r>
              <a:rPr lang="en-US" altLang="en-US" sz="2400" dirty="0">
                <a:latin typeface="var(--jp-code-font-family)"/>
              </a:rPr>
              <a:t>Th</a:t>
            </a:r>
            <a:r>
              <a:rPr kumimoji="0" lang="en-US" altLang="en-US" sz="2400" b="0" i="0" u="none" strike="noStrike" cap="none" normalizeH="0" baseline="0" dirty="0">
                <a:ln>
                  <a:noFill/>
                </a:ln>
                <a:solidFill>
                  <a:schemeClr val="tx1"/>
                </a:solidFill>
                <a:effectLst/>
                <a:latin typeface="var(--jp-code-font-family)"/>
              </a:rPr>
              <a:t>is is US airlines data which contain comments of passengers on basis of service provided by airlines</a:t>
            </a:r>
            <a:r>
              <a:rPr kumimoji="0" lang="en-US" altLang="en-US" sz="2400" b="1" i="0" u="sng" strike="noStrike" cap="none" normalizeH="0" baseline="0" dirty="0">
                <a:ln>
                  <a:noFill/>
                </a:ln>
                <a:solidFill>
                  <a:schemeClr val="tx1"/>
                </a:solidFill>
                <a:effectLst/>
                <a:latin typeface="var(--jp-code-font-family)"/>
              </a:rPr>
              <a:t>(6 airlines)</a:t>
            </a:r>
            <a:r>
              <a:rPr kumimoji="0" lang="en-US" altLang="en-US" sz="1800" b="1" i="0" u="sng" strike="noStrike" cap="none" normalizeH="0" baseline="0" dirty="0">
                <a:ln>
                  <a:noFill/>
                </a:ln>
                <a:solidFill>
                  <a:schemeClr val="tx1"/>
                </a:solidFill>
                <a:effectLst/>
              </a:rPr>
              <a:t> </a:t>
            </a:r>
            <a:endParaRPr lang="en-US" sz="2400" b="1" i="0" u="sng" dirty="0">
              <a:solidFill>
                <a:srgbClr val="000000"/>
              </a:solidFill>
              <a:effectLst/>
              <a:latin typeface="Helvetica Neue"/>
            </a:endParaRPr>
          </a:p>
          <a:p>
            <a:endParaRPr lang="en-US" sz="2400" dirty="0"/>
          </a:p>
        </p:txBody>
      </p:sp>
      <p:pic>
        <p:nvPicPr>
          <p:cNvPr id="5" name="Picture 4">
            <a:extLst>
              <a:ext uri="{FF2B5EF4-FFF2-40B4-BE49-F238E27FC236}">
                <a16:creationId xmlns:a16="http://schemas.microsoft.com/office/drawing/2014/main" id="{74D8290C-4D0A-85C1-B685-B8D921083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609" y="3876278"/>
            <a:ext cx="10356782" cy="2826180"/>
          </a:xfrm>
          <a:prstGeom prst="rect">
            <a:avLst/>
          </a:prstGeom>
        </p:spPr>
      </p:pic>
    </p:spTree>
    <p:extLst>
      <p:ext uri="{BB962C8B-B14F-4D97-AF65-F5344CB8AC3E}">
        <p14:creationId xmlns:p14="http://schemas.microsoft.com/office/powerpoint/2010/main" val="381235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7D5D-B5B6-4DB2-2567-8E50843A21A1}"/>
              </a:ext>
            </a:extLst>
          </p:cNvPr>
          <p:cNvSpPr>
            <a:spLocks noGrp="1"/>
          </p:cNvSpPr>
          <p:nvPr>
            <p:ph type="title"/>
          </p:nvPr>
        </p:nvSpPr>
        <p:spPr>
          <a:xfrm>
            <a:off x="771236" y="365125"/>
            <a:ext cx="10515600" cy="1325563"/>
          </a:xfrm>
        </p:spPr>
        <p:txBody>
          <a:bodyPr/>
          <a:lstStyle/>
          <a:p>
            <a:pPr algn="ctr"/>
            <a:r>
              <a:rPr lang="en-US" dirty="0"/>
              <a:t>Dataset</a:t>
            </a:r>
          </a:p>
        </p:txBody>
      </p:sp>
      <p:sp>
        <p:nvSpPr>
          <p:cNvPr id="3" name="Content Placeholder 2">
            <a:extLst>
              <a:ext uri="{FF2B5EF4-FFF2-40B4-BE49-F238E27FC236}">
                <a16:creationId xmlns:a16="http://schemas.microsoft.com/office/drawing/2014/main" id="{342C67BB-8B15-72EB-2150-4A4BA99377D6}"/>
              </a:ext>
            </a:extLst>
          </p:cNvPr>
          <p:cNvSpPr>
            <a:spLocks noGrp="1"/>
          </p:cNvSpPr>
          <p:nvPr>
            <p:ph idx="1"/>
          </p:nvPr>
        </p:nvSpPr>
        <p:spPr>
          <a:xfrm>
            <a:off x="413327" y="1533236"/>
            <a:ext cx="10515600" cy="4959639"/>
          </a:xfrm>
        </p:spPr>
        <p:txBody>
          <a:bodyPr/>
          <a:lstStyle/>
          <a:p>
            <a:pPr marL="0" indent="0">
              <a:buNone/>
            </a:pPr>
            <a:r>
              <a:rPr lang="en-US" dirty="0"/>
              <a:t>Dataset have 15 features </a:t>
            </a:r>
            <a:r>
              <a:rPr lang="en-US" sz="1800" dirty="0"/>
              <a:t>(</a:t>
            </a:r>
            <a:r>
              <a:rPr lang="en-US" sz="1800" i="0" dirty="0">
                <a:effectLst/>
                <a:latin typeface="-apple-system"/>
              </a:rPr>
              <a:t>tweet_id</a:t>
            </a:r>
            <a:r>
              <a:rPr lang="en-US" sz="1800" dirty="0">
                <a:latin typeface="-apple-system"/>
              </a:rPr>
              <a:t>,</a:t>
            </a:r>
            <a:r>
              <a:rPr lang="en-US" sz="1800" i="0" dirty="0">
                <a:effectLst/>
                <a:latin typeface="-apple-system"/>
              </a:rPr>
              <a:t>airline_sentiment,airline_sentiment_confidence,negativereason,negativereason_confidence,airline, airline_sentiment_gold,name,negativereason_gold,retwee_count,text,tweet_created,tweet_location,user_timezone</a:t>
            </a:r>
            <a:r>
              <a:rPr lang="en-US" sz="1800" dirty="0"/>
              <a:t>)</a:t>
            </a:r>
          </a:p>
        </p:txBody>
      </p:sp>
      <p:sp>
        <p:nvSpPr>
          <p:cNvPr id="8" name="Rectangle 1">
            <a:extLst>
              <a:ext uri="{FF2B5EF4-FFF2-40B4-BE49-F238E27FC236}">
                <a16:creationId xmlns:a16="http://schemas.microsoft.com/office/drawing/2014/main" id="{FFF1A709-AF27-CD7A-5179-CC8375A444C5}"/>
              </a:ext>
            </a:extLst>
          </p:cNvPr>
          <p:cNvSpPr>
            <a:spLocks noChangeArrowheads="1"/>
          </p:cNvSpPr>
          <p:nvPr/>
        </p:nvSpPr>
        <p:spPr bwMode="auto">
          <a:xfrm>
            <a:off x="838200" y="381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16BDAF4C-4E60-0C73-B447-FA8DD75C001A}"/>
              </a:ext>
            </a:extLst>
          </p:cNvPr>
          <p:cNvSpPr>
            <a:spLocks noChangeArrowheads="1"/>
          </p:cNvSpPr>
          <p:nvPr/>
        </p:nvSpPr>
        <p:spPr bwMode="auto">
          <a:xfrm>
            <a:off x="838200" y="381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686962C8-6921-9F8F-B81F-B523C1EEF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27" y="2797296"/>
            <a:ext cx="10873509" cy="3612742"/>
          </a:xfrm>
          <a:prstGeom prst="rect">
            <a:avLst/>
          </a:prstGeom>
        </p:spPr>
      </p:pic>
    </p:spTree>
    <p:extLst>
      <p:ext uri="{BB962C8B-B14F-4D97-AF65-F5344CB8AC3E}">
        <p14:creationId xmlns:p14="http://schemas.microsoft.com/office/powerpoint/2010/main" val="257936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21F2-9269-26B3-6336-A027EF44B599}"/>
              </a:ext>
            </a:extLst>
          </p:cNvPr>
          <p:cNvSpPr>
            <a:spLocks noGrp="1"/>
          </p:cNvSpPr>
          <p:nvPr>
            <p:ph type="title"/>
          </p:nvPr>
        </p:nvSpPr>
        <p:spPr/>
        <p:txBody>
          <a:bodyPr/>
          <a:lstStyle/>
          <a:p>
            <a:pPr algn="ctr"/>
            <a:r>
              <a:rPr lang="en-US" b="1" dirty="0"/>
              <a:t>Dataset</a:t>
            </a:r>
            <a:endParaRPr lang="en-US" dirty="0"/>
          </a:p>
        </p:txBody>
      </p:sp>
      <p:sp>
        <p:nvSpPr>
          <p:cNvPr id="3" name="Content Placeholder 2">
            <a:extLst>
              <a:ext uri="{FF2B5EF4-FFF2-40B4-BE49-F238E27FC236}">
                <a16:creationId xmlns:a16="http://schemas.microsoft.com/office/drawing/2014/main" id="{D9031213-DEF6-651F-A296-ED42B8105C0D}"/>
              </a:ext>
            </a:extLst>
          </p:cNvPr>
          <p:cNvSpPr>
            <a:spLocks noGrp="1"/>
          </p:cNvSpPr>
          <p:nvPr>
            <p:ph idx="1"/>
          </p:nvPr>
        </p:nvSpPr>
        <p:spPr/>
        <p:txBody>
          <a:bodyPr/>
          <a:lstStyle/>
          <a:p>
            <a:r>
              <a:rPr lang="en-US" dirty="0"/>
              <a:t>show descriptive statistics include those that summarize the central tendency , dispersion and shape of a dataset distribution.</a:t>
            </a:r>
          </a:p>
        </p:txBody>
      </p:sp>
      <p:pic>
        <p:nvPicPr>
          <p:cNvPr id="5" name="Picture 4">
            <a:extLst>
              <a:ext uri="{FF2B5EF4-FFF2-40B4-BE49-F238E27FC236}">
                <a16:creationId xmlns:a16="http://schemas.microsoft.com/office/drawing/2014/main" id="{707AE873-FB2E-F666-5632-7A2529E56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92" y="2780145"/>
            <a:ext cx="10603344" cy="3712729"/>
          </a:xfrm>
          <a:prstGeom prst="rect">
            <a:avLst/>
          </a:prstGeom>
        </p:spPr>
      </p:pic>
    </p:spTree>
    <p:extLst>
      <p:ext uri="{BB962C8B-B14F-4D97-AF65-F5344CB8AC3E}">
        <p14:creationId xmlns:p14="http://schemas.microsoft.com/office/powerpoint/2010/main" val="23266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897F-2195-3419-25D4-BC1D1D57182B}"/>
              </a:ext>
            </a:extLst>
          </p:cNvPr>
          <p:cNvSpPr>
            <a:spLocks noGrp="1"/>
          </p:cNvSpPr>
          <p:nvPr>
            <p:ph type="title"/>
          </p:nvPr>
        </p:nvSpPr>
        <p:spPr/>
        <p:txBody>
          <a:bodyPr/>
          <a:lstStyle/>
          <a:p>
            <a:pPr algn="ctr"/>
            <a:r>
              <a:rPr lang="en-US" b="1" dirty="0"/>
              <a:t>Dataset</a:t>
            </a:r>
            <a:endParaRPr lang="en-US" dirty="0"/>
          </a:p>
        </p:txBody>
      </p:sp>
      <p:sp>
        <p:nvSpPr>
          <p:cNvPr id="3" name="Content Placeholder 2">
            <a:extLst>
              <a:ext uri="{FF2B5EF4-FFF2-40B4-BE49-F238E27FC236}">
                <a16:creationId xmlns:a16="http://schemas.microsoft.com/office/drawing/2014/main" id="{669C2D55-7F34-65B1-EACD-A7161B964D33}"/>
              </a:ext>
            </a:extLst>
          </p:cNvPr>
          <p:cNvSpPr>
            <a:spLocks noGrp="1"/>
          </p:cNvSpPr>
          <p:nvPr>
            <p:ph idx="1"/>
          </p:nvPr>
        </p:nvSpPr>
        <p:spPr>
          <a:xfrm>
            <a:off x="838200" y="1474643"/>
            <a:ext cx="10515600" cy="4351338"/>
          </a:xfrm>
        </p:spPr>
        <p:txBody>
          <a:bodyPr/>
          <a:lstStyle/>
          <a:p>
            <a:r>
              <a:rPr lang="en-US" b="1" dirty="0"/>
              <a:t>Dataset  </a:t>
            </a:r>
            <a:r>
              <a:rPr lang="en-US" b="1" i="0" dirty="0">
                <a:effectLst/>
                <a:latin typeface="-apple-system"/>
              </a:rPr>
              <a:t>check missing value</a:t>
            </a:r>
          </a:p>
          <a:p>
            <a:endParaRPr lang="en-US" dirty="0"/>
          </a:p>
        </p:txBody>
      </p:sp>
      <p:pic>
        <p:nvPicPr>
          <p:cNvPr id="5" name="Picture 4">
            <a:extLst>
              <a:ext uri="{FF2B5EF4-FFF2-40B4-BE49-F238E27FC236}">
                <a16:creationId xmlns:a16="http://schemas.microsoft.com/office/drawing/2014/main" id="{0D1B0F4D-E718-0822-8D74-E0C1719D9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902691"/>
            <a:ext cx="10254673" cy="4683846"/>
          </a:xfrm>
          <a:prstGeom prst="rect">
            <a:avLst/>
          </a:prstGeom>
        </p:spPr>
      </p:pic>
    </p:spTree>
    <p:extLst>
      <p:ext uri="{BB962C8B-B14F-4D97-AF65-F5344CB8AC3E}">
        <p14:creationId xmlns:p14="http://schemas.microsoft.com/office/powerpoint/2010/main" val="213865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AA00-0FB1-FBE7-900C-47385A8AE843}"/>
              </a:ext>
            </a:extLst>
          </p:cNvPr>
          <p:cNvSpPr>
            <a:spLocks noGrp="1"/>
          </p:cNvSpPr>
          <p:nvPr>
            <p:ph type="title"/>
          </p:nvPr>
        </p:nvSpPr>
        <p:spPr/>
        <p:txBody>
          <a:bodyPr/>
          <a:lstStyle/>
          <a:p>
            <a:pPr algn="ctr"/>
            <a:r>
              <a:rPr lang="en-US" b="1" dirty="0"/>
              <a:t>Dataset</a:t>
            </a:r>
            <a:endParaRPr lang="en-US" dirty="0"/>
          </a:p>
        </p:txBody>
      </p:sp>
      <p:sp>
        <p:nvSpPr>
          <p:cNvPr id="3" name="Content Placeholder 2">
            <a:extLst>
              <a:ext uri="{FF2B5EF4-FFF2-40B4-BE49-F238E27FC236}">
                <a16:creationId xmlns:a16="http://schemas.microsoft.com/office/drawing/2014/main" id="{C7298595-8735-656B-EEE2-6FE340E862A6}"/>
              </a:ext>
            </a:extLst>
          </p:cNvPr>
          <p:cNvSpPr>
            <a:spLocks noGrp="1"/>
          </p:cNvSpPr>
          <p:nvPr>
            <p:ph idx="1"/>
          </p:nvPr>
        </p:nvSpPr>
        <p:spPr/>
        <p:txBody>
          <a:bodyPr/>
          <a:lstStyle/>
          <a:p>
            <a:r>
              <a:rPr lang="en-US" dirty="0"/>
              <a:t>Represent the number of output:(Checking for imbalanced output)</a:t>
            </a:r>
          </a:p>
        </p:txBody>
      </p:sp>
      <p:pic>
        <p:nvPicPr>
          <p:cNvPr id="7" name="Picture 6">
            <a:extLst>
              <a:ext uri="{FF2B5EF4-FFF2-40B4-BE49-F238E27FC236}">
                <a16:creationId xmlns:a16="http://schemas.microsoft.com/office/drawing/2014/main" id="{AA1E0790-7719-5955-5BE0-E8377E3AD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54978"/>
            <a:ext cx="10448636" cy="4275190"/>
          </a:xfrm>
          <a:prstGeom prst="rect">
            <a:avLst/>
          </a:prstGeom>
        </p:spPr>
      </p:pic>
    </p:spTree>
    <p:extLst>
      <p:ext uri="{BB962C8B-B14F-4D97-AF65-F5344CB8AC3E}">
        <p14:creationId xmlns:p14="http://schemas.microsoft.com/office/powerpoint/2010/main" val="178775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B771-2A00-1525-7C16-A2A7CFABE77D}"/>
              </a:ext>
            </a:extLst>
          </p:cNvPr>
          <p:cNvSpPr>
            <a:spLocks noGrp="1"/>
          </p:cNvSpPr>
          <p:nvPr>
            <p:ph type="title"/>
          </p:nvPr>
        </p:nvSpPr>
        <p:spPr>
          <a:xfrm>
            <a:off x="838200" y="309707"/>
            <a:ext cx="10515600" cy="1325563"/>
          </a:xfrm>
        </p:spPr>
        <p:txBody>
          <a:bodyPr>
            <a:normAutofit/>
          </a:bodyPr>
          <a:lstStyle/>
          <a:p>
            <a:pPr algn="ctr"/>
            <a:r>
              <a:rPr lang="en-US" b="1" dirty="0"/>
              <a:t>Dataset</a:t>
            </a:r>
            <a:endParaRPr lang="en-US" dirty="0"/>
          </a:p>
        </p:txBody>
      </p:sp>
      <p:sp>
        <p:nvSpPr>
          <p:cNvPr id="3" name="Content Placeholder 2">
            <a:extLst>
              <a:ext uri="{FF2B5EF4-FFF2-40B4-BE49-F238E27FC236}">
                <a16:creationId xmlns:a16="http://schemas.microsoft.com/office/drawing/2014/main" id="{64AC8C49-CB84-FA03-3A2A-94C977367A23}"/>
              </a:ext>
            </a:extLst>
          </p:cNvPr>
          <p:cNvSpPr>
            <a:spLocks noGrp="1"/>
          </p:cNvSpPr>
          <p:nvPr>
            <p:ph idx="1"/>
          </p:nvPr>
        </p:nvSpPr>
        <p:spPr>
          <a:xfrm>
            <a:off x="838200" y="1382280"/>
            <a:ext cx="10515600" cy="4351338"/>
          </a:xfrm>
        </p:spPr>
        <p:txBody>
          <a:bodyPr/>
          <a:lstStyle/>
          <a:p>
            <a:r>
              <a:rPr lang="en-US" b="1" i="0" dirty="0">
                <a:effectLst/>
                <a:latin typeface="-apple-system"/>
              </a:rPr>
              <a:t>Graphical representation of airline sentiment with airlines</a:t>
            </a:r>
          </a:p>
          <a:p>
            <a:endParaRPr lang="en-US" dirty="0"/>
          </a:p>
        </p:txBody>
      </p:sp>
      <p:pic>
        <p:nvPicPr>
          <p:cNvPr id="5" name="Picture 4">
            <a:extLst>
              <a:ext uri="{FF2B5EF4-FFF2-40B4-BE49-F238E27FC236}">
                <a16:creationId xmlns:a16="http://schemas.microsoft.com/office/drawing/2014/main" id="{83205AFB-3806-E681-37AB-9960B9C27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10" y="2071399"/>
            <a:ext cx="11711708" cy="4351337"/>
          </a:xfrm>
          <a:prstGeom prst="rect">
            <a:avLst/>
          </a:prstGeom>
        </p:spPr>
      </p:pic>
    </p:spTree>
    <p:extLst>
      <p:ext uri="{BB962C8B-B14F-4D97-AF65-F5344CB8AC3E}">
        <p14:creationId xmlns:p14="http://schemas.microsoft.com/office/powerpoint/2010/main" val="33989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623</Words>
  <Application>Microsoft Office PowerPoint</Application>
  <PresentationFormat>Widescreen</PresentationFormat>
  <Paragraphs>78</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vt:lpstr>
      <vt:lpstr>Arial</vt:lpstr>
      <vt:lpstr>Calibri</vt:lpstr>
      <vt:lpstr>Calibri Light</vt:lpstr>
      <vt:lpstr>Helvetica Neue</vt:lpstr>
      <vt:lpstr>var(--jp-code-font-family)</vt:lpstr>
      <vt:lpstr>var(--jp-content-font-family)</vt:lpstr>
      <vt:lpstr>Office Theme</vt:lpstr>
      <vt:lpstr>Airline Sentiment Analysis</vt:lpstr>
      <vt:lpstr>Content</vt:lpstr>
      <vt:lpstr>project is based on the sentiment analysis of airline data set which consists of reviews given by passengers of the particular airline and our classes consists of 3 sentiments which are negative, positive and neutral.</vt:lpstr>
      <vt:lpstr>Dataset information.</vt:lpstr>
      <vt:lpstr>Dataset</vt:lpstr>
      <vt:lpstr>Dataset</vt:lpstr>
      <vt:lpstr>Dataset</vt:lpstr>
      <vt:lpstr>Dataset</vt:lpstr>
      <vt:lpstr>Dataset</vt:lpstr>
      <vt:lpstr>Dataset</vt:lpstr>
      <vt:lpstr>Dataset</vt:lpstr>
      <vt:lpstr> Dataset Preprocessing</vt:lpstr>
      <vt:lpstr>Tokenization</vt:lpstr>
      <vt:lpstr>Stop words and punctuations. to remove</vt:lpstr>
      <vt:lpstr>Apply Cleaning Dataset</vt:lpstr>
      <vt:lpstr>compare with data before and after clean</vt:lpstr>
      <vt:lpstr>Vectorization</vt:lpstr>
      <vt:lpstr>classification models</vt:lpstr>
      <vt:lpstr>SVM(Support Vector Machine) </vt:lpstr>
      <vt:lpstr>Random Forest Classifier </vt:lpstr>
      <vt:lpstr>KNeighbors</vt:lpstr>
      <vt:lpstr>BernoulliNB</vt:lpstr>
      <vt:lpstr>LogisticRegression</vt:lpstr>
      <vt:lpstr>MultinomialNB </vt:lpstr>
      <vt:lpstr>Voting to six Models </vt:lpstr>
      <vt:lpstr>Final accurse for each model to make decision</vt:lpstr>
      <vt:lpstr>Final test using LogisticRegression.</vt:lpstr>
      <vt:lpstr> Test accuracy model</vt:lpstr>
      <vt:lpstr>Save mode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sentiment analysis of airline </dc:title>
  <dc:creator>Mohamed Elony</dc:creator>
  <cp:lastModifiedBy>sherief192301@fci.bu.edu.eg</cp:lastModifiedBy>
  <cp:revision>5</cp:revision>
  <dcterms:created xsi:type="dcterms:W3CDTF">2022-05-25T21:44:41Z</dcterms:created>
  <dcterms:modified xsi:type="dcterms:W3CDTF">2022-05-30T15:04:04Z</dcterms:modified>
</cp:coreProperties>
</file>