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7"/>
  </p:notesMasterIdLst>
  <p:sldIdLst>
    <p:sldId id="280" r:id="rId2"/>
    <p:sldId id="257" r:id="rId3"/>
    <p:sldId id="284" r:id="rId4"/>
    <p:sldId id="283" r:id="rId5"/>
    <p:sldId id="256" r:id="rId6"/>
    <p:sldId id="275" r:id="rId7"/>
    <p:sldId id="276" r:id="rId8"/>
    <p:sldId id="277" r:id="rId9"/>
    <p:sldId id="278" r:id="rId10"/>
    <p:sldId id="281" r:id="rId11"/>
    <p:sldId id="282" r:id="rId12"/>
    <p:sldId id="285" r:id="rId13"/>
    <p:sldId id="279" r:id="rId14"/>
    <p:sldId id="302" r:id="rId15"/>
    <p:sldId id="286" r:id="rId16"/>
    <p:sldId id="287" r:id="rId17"/>
    <p:sldId id="288" r:id="rId18"/>
    <p:sldId id="292" r:id="rId19"/>
    <p:sldId id="289" r:id="rId20"/>
    <p:sldId id="293" r:id="rId21"/>
    <p:sldId id="290" r:id="rId22"/>
    <p:sldId id="258" r:id="rId23"/>
    <p:sldId id="294" r:id="rId24"/>
    <p:sldId id="259" r:id="rId25"/>
    <p:sldId id="295" r:id="rId26"/>
    <p:sldId id="260" r:id="rId27"/>
    <p:sldId id="261" r:id="rId28"/>
    <p:sldId id="262" r:id="rId29"/>
    <p:sldId id="263" r:id="rId30"/>
    <p:sldId id="264" r:id="rId31"/>
    <p:sldId id="296" r:id="rId32"/>
    <p:sldId id="265" r:id="rId33"/>
    <p:sldId id="266" r:id="rId34"/>
    <p:sldId id="267" r:id="rId35"/>
    <p:sldId id="273" r:id="rId36"/>
    <p:sldId id="274" r:id="rId37"/>
    <p:sldId id="268" r:id="rId38"/>
    <p:sldId id="269" r:id="rId39"/>
    <p:sldId id="270" r:id="rId40"/>
    <p:sldId id="271" r:id="rId41"/>
    <p:sldId id="272" r:id="rId42"/>
    <p:sldId id="297" r:id="rId43"/>
    <p:sldId id="298"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93" autoAdjust="0"/>
    <p:restoredTop sz="94660"/>
  </p:normalViewPr>
  <p:slideViewPr>
    <p:cSldViewPr snapToGrid="0">
      <p:cViewPr varScale="1">
        <p:scale>
          <a:sx n="84" d="100"/>
          <a:sy n="84" d="100"/>
        </p:scale>
        <p:origin x="12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6D7CE89E-5048-4719-A4A4-86A481DDAB75}" type="datetimeFigureOut">
              <a:rPr lang="ar-EG" smtClean="0"/>
              <a:t>22/09/1440</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3823EB47-5177-407C-BF6B-86B5D9781F27}" type="slidenum">
              <a:rPr lang="ar-EG" smtClean="0"/>
              <a:t>‹#›</a:t>
            </a:fld>
            <a:endParaRPr lang="ar-EG"/>
          </a:p>
        </p:txBody>
      </p:sp>
    </p:spTree>
    <p:extLst>
      <p:ext uri="{BB962C8B-B14F-4D97-AF65-F5344CB8AC3E}">
        <p14:creationId xmlns:p14="http://schemas.microsoft.com/office/powerpoint/2010/main" val="311047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4160943866"/>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4025291457"/>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9717764"/>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1985282403"/>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050161"/>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963230240"/>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237448465"/>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3257385438"/>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749463658"/>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CD3692-0770-4190-B610-DBABC5817E6A}" type="datetimeFigureOut">
              <a:rPr lang="ar-EG" smtClean="0"/>
              <a:t>22/09/1440</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3994260482"/>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CD3692-0770-4190-B610-DBABC5817E6A}" type="datetimeFigureOut">
              <a:rPr lang="ar-EG" smtClean="0"/>
              <a:t>22/09/1440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4036692522"/>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CD3692-0770-4190-B610-DBABC5817E6A}" type="datetimeFigureOut">
              <a:rPr lang="ar-EG" smtClean="0"/>
              <a:t>22/09/1440</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2351957021"/>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D3692-0770-4190-B610-DBABC5817E6A}" type="datetimeFigureOut">
              <a:rPr lang="ar-EG" smtClean="0"/>
              <a:t>22/09/1440</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1595272141"/>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CD3692-0770-4190-B610-DBABC5817E6A}" type="datetimeFigureOut">
              <a:rPr lang="ar-EG" smtClean="0"/>
              <a:t>22/09/1440</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3869116782"/>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D3692-0770-4190-B610-DBABC5817E6A}" type="datetimeFigureOut">
              <a:rPr lang="ar-EG" smtClean="0"/>
              <a:t>22/09/1440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3572979731"/>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CD3692-0770-4190-B610-DBABC5817E6A}" type="datetimeFigureOut">
              <a:rPr lang="ar-EG" smtClean="0"/>
              <a:t>22/09/1440</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E6216525-BFD2-421F-80AF-5B61EB495C36}" type="slidenum">
              <a:rPr lang="ar-EG" smtClean="0"/>
              <a:t>‹#›</a:t>
            </a:fld>
            <a:endParaRPr lang="ar-EG"/>
          </a:p>
        </p:txBody>
      </p:sp>
    </p:spTree>
    <p:extLst>
      <p:ext uri="{BB962C8B-B14F-4D97-AF65-F5344CB8AC3E}">
        <p14:creationId xmlns:p14="http://schemas.microsoft.com/office/powerpoint/2010/main" val="1382502803"/>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1" name="coin.wav"/>
          </p:stSnd>
        </p:sndAc>
      </p:transition>
    </mc:Choice>
    <mc:Fallback>
      <p:transition spd="slow">
        <p:fade/>
        <p:sndAc>
          <p:stSnd>
            <p:snd r:embed="rId1" name="coin.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CD3692-0770-4190-B610-DBABC5817E6A}" type="datetimeFigureOut">
              <a:rPr lang="ar-EG" smtClean="0"/>
              <a:t>22/09/1440</a:t>
            </a:fld>
            <a:endParaRPr lang="ar-E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216525-BFD2-421F-80AF-5B61EB495C36}" type="slidenum">
              <a:rPr lang="ar-EG" smtClean="0"/>
              <a:t>‹#›</a:t>
            </a:fld>
            <a:endParaRPr lang="ar-EG"/>
          </a:p>
        </p:txBody>
      </p:sp>
    </p:spTree>
    <p:extLst>
      <p:ext uri="{BB962C8B-B14F-4D97-AF65-F5344CB8AC3E}">
        <p14:creationId xmlns:p14="http://schemas.microsoft.com/office/powerpoint/2010/main" val="25030398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mc:AlternateContent xmlns:mc="http://schemas.openxmlformats.org/markup-compatibility/2006">
    <mc:Choice xmlns:p14="http://schemas.microsoft.com/office/powerpoint/2010/main" Requires="p14">
      <p:transition spd="slow" p14:dur="6750">
        <p14:gallery dir="l"/>
        <p:sndAc>
          <p:stSnd>
            <p:snd r:embed="rId18" name="coin.wav"/>
          </p:stSnd>
        </p:sndAc>
      </p:transition>
    </mc:Choice>
    <mc:Fallback>
      <p:transition spd="slow">
        <p:fade/>
        <p:sndAc>
          <p:stSnd>
            <p:snd r:embed="rId18" name="coin.wav"/>
          </p:stSnd>
        </p:sndAc>
      </p:transition>
    </mc:Fallback>
  </mc:AlternateConten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35C9E8-5DB5-431F-AEE0-F66C7C6E2B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pic>
        <p:nvPicPr>
          <p:cNvPr id="6" name="Picture 5">
            <a:extLst>
              <a:ext uri="{FF2B5EF4-FFF2-40B4-BE49-F238E27FC236}">
                <a16:creationId xmlns:a16="http://schemas.microsoft.com/office/drawing/2014/main" id="{40589D35-F5F8-4C41-9FF0-7F0CFBD6C9D9}"/>
              </a:ext>
            </a:extLst>
          </p:cNvPr>
          <p:cNvPicPr>
            <a:picLocks noChangeAspect="1"/>
          </p:cNvPicPr>
          <p:nvPr/>
        </p:nvPicPr>
        <p:blipFill>
          <a:blip r:embed="rId4"/>
          <a:stretch>
            <a:fillRect/>
          </a:stretch>
        </p:blipFill>
        <p:spPr>
          <a:xfrm>
            <a:off x="272374" y="231102"/>
            <a:ext cx="2217907" cy="1675519"/>
          </a:xfrm>
          <a:prstGeom prst="rect">
            <a:avLst/>
          </a:prstGeom>
        </p:spPr>
      </p:pic>
      <p:sp>
        <p:nvSpPr>
          <p:cNvPr id="7" name="TextBox 6">
            <a:extLst>
              <a:ext uri="{FF2B5EF4-FFF2-40B4-BE49-F238E27FC236}">
                <a16:creationId xmlns:a16="http://schemas.microsoft.com/office/drawing/2014/main" id="{CADA1189-6653-42C7-A76A-574B3273CACD}"/>
              </a:ext>
            </a:extLst>
          </p:cNvPr>
          <p:cNvSpPr txBox="1"/>
          <p:nvPr/>
        </p:nvSpPr>
        <p:spPr>
          <a:xfrm>
            <a:off x="1994510" y="5173579"/>
            <a:ext cx="8238422" cy="461665"/>
          </a:xfrm>
          <a:prstGeom prst="rect">
            <a:avLst/>
          </a:prstGeom>
          <a:noFill/>
        </p:spPr>
        <p:txBody>
          <a:bodyPr wrap="square" rtlCol="1">
            <a:spAutoFit/>
          </a:bodyPr>
          <a:lstStyle/>
          <a:p>
            <a:r>
              <a:rPr lang="ar-EG" sz="2400" b="1" dirty="0">
                <a:solidFill>
                  <a:srgbClr val="FFFF00"/>
                </a:solidFill>
              </a:rPr>
              <a:t>مشروع تخرج طلاب الفرقة الرابعة – شعبة علوم الحاسب</a:t>
            </a:r>
          </a:p>
        </p:txBody>
      </p:sp>
      <p:sp>
        <p:nvSpPr>
          <p:cNvPr id="2" name="TextBox 1">
            <a:extLst>
              <a:ext uri="{FF2B5EF4-FFF2-40B4-BE49-F238E27FC236}">
                <a16:creationId xmlns:a16="http://schemas.microsoft.com/office/drawing/2014/main" id="{0E9C395E-D1A8-403B-91B4-C35E6B62F8CF}"/>
              </a:ext>
            </a:extLst>
          </p:cNvPr>
          <p:cNvSpPr txBox="1"/>
          <p:nvPr/>
        </p:nvSpPr>
        <p:spPr>
          <a:xfrm>
            <a:off x="3891517" y="468696"/>
            <a:ext cx="8028110" cy="1200329"/>
          </a:xfrm>
          <a:prstGeom prst="rect">
            <a:avLst/>
          </a:prstGeom>
          <a:noFill/>
        </p:spPr>
        <p:txBody>
          <a:bodyPr wrap="square" rtlCol="1">
            <a:spAutoFit/>
          </a:bodyPr>
          <a:lstStyle/>
          <a:p>
            <a:pPr algn="ctr"/>
            <a:r>
              <a:rPr lang="ar-EG" sz="2400" b="1" dirty="0">
                <a:solidFill>
                  <a:srgbClr val="FFC000"/>
                </a:solidFill>
              </a:rPr>
              <a:t>وزارة التعليم العالي</a:t>
            </a:r>
          </a:p>
          <a:p>
            <a:pPr algn="ctr"/>
            <a:r>
              <a:rPr lang="ar-EG" sz="2400" dirty="0">
                <a:solidFill>
                  <a:srgbClr val="FFC000"/>
                </a:solidFill>
              </a:rPr>
              <a:t> </a:t>
            </a:r>
          </a:p>
          <a:p>
            <a:r>
              <a:rPr lang="ar-EG" sz="2400" b="1" dirty="0">
                <a:solidFill>
                  <a:srgbClr val="FFC000"/>
                </a:solidFill>
              </a:rPr>
              <a:t>المعهد العالي للادارة وتكنولوجيا المعلومات بكفر الشيخ </a:t>
            </a:r>
          </a:p>
        </p:txBody>
      </p:sp>
      <p:sp>
        <p:nvSpPr>
          <p:cNvPr id="3" name="Rectangle 2">
            <a:extLst>
              <a:ext uri="{FF2B5EF4-FFF2-40B4-BE49-F238E27FC236}">
                <a16:creationId xmlns:a16="http://schemas.microsoft.com/office/drawing/2014/main" id="{9C815779-B497-44E8-8D64-239473280A47}"/>
              </a:ext>
            </a:extLst>
          </p:cNvPr>
          <p:cNvSpPr/>
          <p:nvPr/>
        </p:nvSpPr>
        <p:spPr>
          <a:xfrm>
            <a:off x="1127051" y="3212161"/>
            <a:ext cx="9973340" cy="1200329"/>
          </a:xfrm>
          <a:prstGeom prst="rect">
            <a:avLst/>
          </a:prstGeom>
        </p:spPr>
        <p:txBody>
          <a:bodyPr wrap="square">
            <a:spAutoFit/>
          </a:bodyPr>
          <a:lstStyle/>
          <a:p>
            <a:pPr algn="r"/>
            <a:r>
              <a:rPr lang="ar-EG" sz="3600" b="1" dirty="0">
                <a:solidFill>
                  <a:srgbClr val="FFC000"/>
                </a:solidFill>
              </a:rPr>
              <a:t>استخدام الانترنت وقواعد البيانات في التوظيف</a:t>
            </a:r>
            <a:br>
              <a:rPr lang="en-US" sz="3600" b="1" dirty="0">
                <a:solidFill>
                  <a:srgbClr val="FFC000"/>
                </a:solidFill>
              </a:rPr>
            </a:br>
            <a:endParaRPr lang="ar-EG" sz="3600" b="1" dirty="0">
              <a:solidFill>
                <a:srgbClr val="FFC000"/>
              </a:solidFill>
            </a:endParaRPr>
          </a:p>
        </p:txBody>
      </p:sp>
    </p:spTree>
    <p:extLst>
      <p:ext uri="{BB962C8B-B14F-4D97-AF65-F5344CB8AC3E}">
        <p14:creationId xmlns:p14="http://schemas.microsoft.com/office/powerpoint/2010/main" val="1812926226"/>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AB56-6F39-49BF-A440-2F5325CB9810}"/>
              </a:ext>
            </a:extLst>
          </p:cNvPr>
          <p:cNvSpPr>
            <a:spLocks noGrp="1"/>
          </p:cNvSpPr>
          <p:nvPr>
            <p:ph type="title"/>
          </p:nvPr>
        </p:nvSpPr>
        <p:spPr>
          <a:xfrm>
            <a:off x="838200" y="545879"/>
            <a:ext cx="10515600" cy="1325563"/>
          </a:xfrm>
        </p:spPr>
        <p:txBody>
          <a:bodyPr/>
          <a:lstStyle/>
          <a:p>
            <a:pPr algn="ctr"/>
            <a:r>
              <a:rPr lang="ar-EG" b="1" dirty="0">
                <a:cs typeface="Akhbar MT" pitchFamily="2" charset="-78"/>
              </a:rPr>
              <a:t>الفصل الثاني :</a:t>
            </a:r>
            <a:br>
              <a:rPr lang="ar-EG" b="1" dirty="0">
                <a:cs typeface="Akhbar MT" pitchFamily="2" charset="-78"/>
              </a:rPr>
            </a:br>
            <a:r>
              <a:rPr lang="ar-EG" b="1" dirty="0">
                <a:cs typeface="Akhbar MT" pitchFamily="2" charset="-78"/>
              </a:rPr>
              <a:t>(الايطار النظري للدراسة)</a:t>
            </a:r>
          </a:p>
        </p:txBody>
      </p:sp>
      <p:sp>
        <p:nvSpPr>
          <p:cNvPr id="3" name="Content Placeholder 2">
            <a:extLst>
              <a:ext uri="{FF2B5EF4-FFF2-40B4-BE49-F238E27FC236}">
                <a16:creationId xmlns:a16="http://schemas.microsoft.com/office/drawing/2014/main" id="{6736708E-F95B-473A-83BD-E2211A0D5453}"/>
              </a:ext>
            </a:extLst>
          </p:cNvPr>
          <p:cNvSpPr>
            <a:spLocks noGrp="1"/>
          </p:cNvSpPr>
          <p:nvPr>
            <p:ph idx="1"/>
          </p:nvPr>
        </p:nvSpPr>
        <p:spPr>
          <a:xfrm>
            <a:off x="678710" y="2282826"/>
            <a:ext cx="8835655" cy="3373696"/>
          </a:xfrm>
        </p:spPr>
        <p:txBody>
          <a:bodyPr>
            <a:normAutofit/>
          </a:bodyPr>
          <a:lstStyle/>
          <a:p>
            <a:pPr algn="r" rtl="1"/>
            <a:r>
              <a:rPr lang="ar-EG" sz="2800" b="1" dirty="0">
                <a:solidFill>
                  <a:schemeClr val="tx1"/>
                </a:solidFill>
                <a:cs typeface="Akhbar MT" pitchFamily="2" charset="-78"/>
              </a:rPr>
              <a:t>  </a:t>
            </a:r>
            <a:r>
              <a:rPr lang="ar-SA" sz="2800" b="1" dirty="0">
                <a:solidFill>
                  <a:schemeClr val="tx1"/>
                </a:solidFill>
                <a:cs typeface="Akhbar MT" pitchFamily="2" charset="-78"/>
              </a:rPr>
              <a:t>الانترنت .</a:t>
            </a:r>
            <a:endParaRPr lang="en-US" sz="2800" b="1" dirty="0">
              <a:solidFill>
                <a:schemeClr val="tx1"/>
              </a:solidFill>
              <a:cs typeface="Akhbar MT" pitchFamily="2" charset="-78"/>
            </a:endParaRPr>
          </a:p>
          <a:p>
            <a:pPr algn="r" rtl="1"/>
            <a:r>
              <a:rPr lang="ar-SA" sz="2800" b="1" dirty="0">
                <a:solidFill>
                  <a:schemeClr val="tx1"/>
                </a:solidFill>
                <a:cs typeface="Akhbar MT" pitchFamily="2" charset="-78"/>
              </a:rPr>
              <a:t>  قواعد البيانات.</a:t>
            </a:r>
            <a:endParaRPr lang="en-US" sz="2800" b="1" dirty="0">
              <a:solidFill>
                <a:schemeClr val="tx1"/>
              </a:solidFill>
              <a:cs typeface="Akhbar MT" pitchFamily="2" charset="-78"/>
            </a:endParaRPr>
          </a:p>
          <a:p>
            <a:pPr algn="r" rtl="1"/>
            <a:r>
              <a:rPr lang="ar-SA" sz="2800" b="1" dirty="0">
                <a:solidFill>
                  <a:schemeClr val="tx1"/>
                </a:solidFill>
                <a:cs typeface="Akhbar MT" pitchFamily="2" charset="-78"/>
              </a:rPr>
              <a:t>  نبذة عن مواقع الويب .</a:t>
            </a:r>
            <a:endParaRPr lang="en-US" sz="2800" b="1" dirty="0">
              <a:solidFill>
                <a:schemeClr val="tx1"/>
              </a:solidFill>
              <a:cs typeface="Akhbar MT" pitchFamily="2" charset="-78"/>
            </a:endParaRPr>
          </a:p>
          <a:p>
            <a:pPr algn="r" rtl="1"/>
            <a:r>
              <a:rPr lang="ar-SA" sz="2800" b="1" dirty="0">
                <a:solidFill>
                  <a:schemeClr val="tx1"/>
                </a:solidFill>
                <a:cs typeface="Akhbar MT" pitchFamily="2" charset="-78"/>
              </a:rPr>
              <a:t> بروتوكولات الشبكات المستخدمة داخل الدراسية .</a:t>
            </a:r>
            <a:endParaRPr lang="en-US" sz="2800" b="1" dirty="0">
              <a:solidFill>
                <a:schemeClr val="tx1"/>
              </a:solidFill>
              <a:cs typeface="Akhbar MT" pitchFamily="2" charset="-78"/>
            </a:endParaRPr>
          </a:p>
          <a:p>
            <a:pPr algn="r" rtl="1"/>
            <a:r>
              <a:rPr lang="ar-SA" sz="2800" b="1" dirty="0">
                <a:solidFill>
                  <a:schemeClr val="tx1"/>
                </a:solidFill>
                <a:cs typeface="Akhbar MT" pitchFamily="2" charset="-78"/>
              </a:rPr>
              <a:t> نبذة عن اللغات والتقنيات المستخدمة في تطبيق الدراسة. </a:t>
            </a:r>
            <a:endParaRPr lang="en-US" sz="2800" b="1" dirty="0">
              <a:solidFill>
                <a:schemeClr val="tx1"/>
              </a:solidFill>
              <a:cs typeface="Akhbar MT" pitchFamily="2" charset="-78"/>
            </a:endParaRPr>
          </a:p>
          <a:p>
            <a:pPr algn="r" rtl="1"/>
            <a:r>
              <a:rPr lang="ar-SA" sz="2800" b="1" dirty="0">
                <a:solidFill>
                  <a:schemeClr val="tx1"/>
                </a:solidFill>
                <a:cs typeface="Akhbar MT" pitchFamily="2" charset="-78"/>
              </a:rPr>
              <a:t> نبذه عن إطار عمل الدراسة "</a:t>
            </a:r>
            <a:r>
              <a:rPr lang="en-US" sz="2800" b="1" dirty="0">
                <a:solidFill>
                  <a:schemeClr val="tx1"/>
                </a:solidFill>
                <a:cs typeface="Akhbar MT" pitchFamily="2" charset="-78"/>
              </a:rPr>
              <a:t>"Freelancer</a:t>
            </a:r>
            <a:r>
              <a:rPr lang="ar-SA" sz="2800" b="1" dirty="0">
                <a:solidFill>
                  <a:schemeClr val="tx1"/>
                </a:solidFill>
                <a:cs typeface="Akhbar MT" pitchFamily="2" charset="-78"/>
              </a:rPr>
              <a:t> .</a:t>
            </a:r>
            <a:endParaRPr lang="en-US" sz="2800" b="1" dirty="0">
              <a:solidFill>
                <a:schemeClr val="tx1"/>
              </a:solidFill>
              <a:cs typeface="Akhbar MT" pitchFamily="2" charset="-78"/>
            </a:endParaRPr>
          </a:p>
          <a:p>
            <a:pPr algn="r"/>
            <a:endParaRPr lang="ar-EG" sz="2800" b="1" dirty="0">
              <a:solidFill>
                <a:schemeClr val="tx1"/>
              </a:solidFill>
              <a:cs typeface="Akhbar MT" pitchFamily="2" charset="-78"/>
            </a:endParaRPr>
          </a:p>
        </p:txBody>
      </p:sp>
    </p:spTree>
    <p:extLst>
      <p:ext uri="{BB962C8B-B14F-4D97-AF65-F5344CB8AC3E}">
        <p14:creationId xmlns:p14="http://schemas.microsoft.com/office/powerpoint/2010/main" val="3206043404"/>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58428-0322-48CF-8E9D-CCAF59838876}"/>
              </a:ext>
            </a:extLst>
          </p:cNvPr>
          <p:cNvSpPr>
            <a:spLocks noGrp="1"/>
          </p:cNvSpPr>
          <p:nvPr>
            <p:ph type="title"/>
          </p:nvPr>
        </p:nvSpPr>
        <p:spPr>
          <a:xfrm>
            <a:off x="83289" y="2317897"/>
            <a:ext cx="10515600" cy="3827721"/>
          </a:xfrm>
        </p:spPr>
        <p:txBody>
          <a:bodyPr/>
          <a:lstStyle/>
          <a:p>
            <a:pPr algn="ctr"/>
            <a:r>
              <a:rPr lang="ar-EG" b="1" dirty="0">
                <a:cs typeface="Akhbar MT" pitchFamily="2" charset="-78"/>
              </a:rPr>
              <a:t>الفصل الثالث :</a:t>
            </a:r>
            <a:br>
              <a:rPr lang="ar-EG" b="1" dirty="0">
                <a:cs typeface="Akhbar MT" pitchFamily="2" charset="-78"/>
              </a:rPr>
            </a:br>
            <a:br>
              <a:rPr lang="ar-EG" b="1" dirty="0">
                <a:cs typeface="Akhbar MT" pitchFamily="2" charset="-78"/>
              </a:rPr>
            </a:br>
            <a:r>
              <a:rPr lang="ar-EG" b="1" dirty="0">
                <a:cs typeface="Akhbar MT" pitchFamily="2" charset="-78"/>
              </a:rPr>
              <a:t>(  اجراءات الدراسة التجريبية  )</a:t>
            </a:r>
          </a:p>
        </p:txBody>
      </p:sp>
    </p:spTree>
    <p:extLst>
      <p:ext uri="{BB962C8B-B14F-4D97-AF65-F5344CB8AC3E}">
        <p14:creationId xmlns:p14="http://schemas.microsoft.com/office/powerpoint/2010/main" val="1842025619"/>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CEB4-C67F-40D6-9950-BB92B5443A7C}"/>
              </a:ext>
            </a:extLst>
          </p:cNvPr>
          <p:cNvSpPr>
            <a:spLocks noGrp="1"/>
          </p:cNvSpPr>
          <p:nvPr>
            <p:ph type="title"/>
          </p:nvPr>
        </p:nvSpPr>
        <p:spPr>
          <a:xfrm>
            <a:off x="677334" y="386316"/>
            <a:ext cx="8596668" cy="1320800"/>
          </a:xfrm>
        </p:spPr>
        <p:txBody>
          <a:bodyPr/>
          <a:lstStyle/>
          <a:p>
            <a:pPr algn="ctr"/>
            <a:r>
              <a:rPr lang="ar-EG" b="1" dirty="0">
                <a:cs typeface="Akhbar MT" pitchFamily="2" charset="-78"/>
              </a:rPr>
              <a:t>تحليل النظام</a:t>
            </a:r>
          </a:p>
        </p:txBody>
      </p:sp>
      <p:pic>
        <p:nvPicPr>
          <p:cNvPr id="1026" name="Picture 2">
            <a:extLst>
              <a:ext uri="{FF2B5EF4-FFF2-40B4-BE49-F238E27FC236}">
                <a16:creationId xmlns:a16="http://schemas.microsoft.com/office/drawing/2014/main" id="{5A658D7E-582F-4E97-97E0-97D16D269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1494908"/>
            <a:ext cx="8455294" cy="536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982894"/>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5ABE-4F39-4049-BF6F-B4128D683A25}"/>
              </a:ext>
            </a:extLst>
          </p:cNvPr>
          <p:cNvSpPr>
            <a:spLocks noGrp="1"/>
          </p:cNvSpPr>
          <p:nvPr>
            <p:ph type="title"/>
          </p:nvPr>
        </p:nvSpPr>
        <p:spPr>
          <a:xfrm>
            <a:off x="115186" y="145459"/>
            <a:ext cx="10515600" cy="544511"/>
          </a:xfrm>
        </p:spPr>
        <p:txBody>
          <a:bodyPr>
            <a:normAutofit fontScale="90000"/>
          </a:bodyPr>
          <a:lstStyle/>
          <a:p>
            <a:pPr algn="ctr"/>
            <a:r>
              <a:rPr lang="en-US" b="1" dirty="0"/>
              <a:t>Use case :</a:t>
            </a:r>
            <a:endParaRPr lang="ar-EG" b="1" dirty="0"/>
          </a:p>
        </p:txBody>
      </p:sp>
      <p:pic>
        <p:nvPicPr>
          <p:cNvPr id="4" name="Content Placeholder 3">
            <a:extLst>
              <a:ext uri="{FF2B5EF4-FFF2-40B4-BE49-F238E27FC236}">
                <a16:creationId xmlns:a16="http://schemas.microsoft.com/office/drawing/2014/main" id="{E2F146DC-EBE7-48AF-842D-92DEFF6EF12D}"/>
              </a:ext>
            </a:extLst>
          </p:cNvPr>
          <p:cNvPicPr>
            <a:picLocks noGrp="1" noChangeAspect="1"/>
          </p:cNvPicPr>
          <p:nvPr>
            <p:ph idx="1"/>
          </p:nvPr>
        </p:nvPicPr>
        <p:blipFill>
          <a:blip r:embed="rId3"/>
          <a:stretch>
            <a:fillRect/>
          </a:stretch>
        </p:blipFill>
        <p:spPr>
          <a:xfrm>
            <a:off x="0" y="971550"/>
            <a:ext cx="9656135" cy="5886450"/>
          </a:xfrm>
          <a:prstGeom prst="rect">
            <a:avLst/>
          </a:prstGeom>
        </p:spPr>
      </p:pic>
    </p:spTree>
    <p:extLst>
      <p:ext uri="{BB962C8B-B14F-4D97-AF65-F5344CB8AC3E}">
        <p14:creationId xmlns:p14="http://schemas.microsoft.com/office/powerpoint/2010/main" val="3505478921"/>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8D99B-F617-4E50-96AA-05820FEC9A95}"/>
              </a:ext>
            </a:extLst>
          </p:cNvPr>
          <p:cNvSpPr>
            <a:spLocks noGrp="1"/>
          </p:cNvSpPr>
          <p:nvPr>
            <p:ph type="title"/>
          </p:nvPr>
        </p:nvSpPr>
        <p:spPr>
          <a:xfrm>
            <a:off x="762394" y="2425995"/>
            <a:ext cx="8596668" cy="2006009"/>
          </a:xfrm>
        </p:spPr>
        <p:txBody>
          <a:bodyPr>
            <a:normAutofit/>
          </a:bodyPr>
          <a:lstStyle/>
          <a:p>
            <a:pPr algn="ctr"/>
            <a:r>
              <a:rPr lang="ar-EG" sz="4000" b="1" dirty="0"/>
              <a:t>اجراءات عمل ال</a:t>
            </a:r>
            <a:r>
              <a:rPr lang="en-US" sz="4000" b="1" dirty="0"/>
              <a:t>web site </a:t>
            </a:r>
            <a:endParaRPr lang="ar-EG" sz="4000" b="1" dirty="0"/>
          </a:p>
        </p:txBody>
      </p:sp>
    </p:spTree>
    <p:extLst>
      <p:ext uri="{BB962C8B-B14F-4D97-AF65-F5344CB8AC3E}">
        <p14:creationId xmlns:p14="http://schemas.microsoft.com/office/powerpoint/2010/main" val="4071702265"/>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F6E7-FA03-45D9-842B-5D308DC1A381}"/>
              </a:ext>
            </a:extLst>
          </p:cNvPr>
          <p:cNvSpPr>
            <a:spLocks noGrp="1"/>
          </p:cNvSpPr>
          <p:nvPr>
            <p:ph type="title"/>
          </p:nvPr>
        </p:nvSpPr>
        <p:spPr>
          <a:xfrm>
            <a:off x="677334" y="12108"/>
            <a:ext cx="8596668" cy="1111842"/>
          </a:xfrm>
        </p:spPr>
        <p:txBody>
          <a:bodyPr>
            <a:normAutofit fontScale="90000"/>
          </a:bodyPr>
          <a:lstStyle/>
          <a:p>
            <a:pPr algn="ctr"/>
            <a:r>
              <a:rPr lang="ar-EG" b="1" dirty="0"/>
              <a:t>صفحة ال  </a:t>
            </a:r>
            <a:r>
              <a:rPr lang="en-US" b="1" dirty="0"/>
              <a:t>layout</a:t>
            </a:r>
            <a:r>
              <a:rPr lang="ar-EG" b="1" dirty="0"/>
              <a:t> :</a:t>
            </a:r>
            <a:br>
              <a:rPr lang="en-US" b="1" dirty="0"/>
            </a:br>
            <a:r>
              <a:rPr lang="en-US" b="1" u="sng" dirty="0"/>
              <a:t>Header)</a:t>
            </a:r>
            <a:r>
              <a:rPr lang="ar-EG" b="1" u="sng" dirty="0"/>
              <a:t>)</a:t>
            </a:r>
            <a:br>
              <a:rPr lang="en-US" dirty="0"/>
            </a:br>
            <a:endParaRPr lang="ar-EG" dirty="0"/>
          </a:p>
        </p:txBody>
      </p:sp>
      <p:pic>
        <p:nvPicPr>
          <p:cNvPr id="1027" name="Picture 3">
            <a:extLst>
              <a:ext uri="{FF2B5EF4-FFF2-40B4-BE49-F238E27FC236}">
                <a16:creationId xmlns:a16="http://schemas.microsoft.com/office/drawing/2014/main" id="{D0AD7C32-B26A-4716-B772-4F1315D64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0651"/>
            <a:ext cx="9486900" cy="545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984658"/>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ED720-1943-424E-AEA0-934463C61E0C}"/>
              </a:ext>
            </a:extLst>
          </p:cNvPr>
          <p:cNvSpPr txBox="1">
            <a:spLocks noGrp="1"/>
          </p:cNvSpPr>
          <p:nvPr>
            <p:ph type="title"/>
          </p:nvPr>
        </p:nvSpPr>
        <p:spPr>
          <a:xfrm>
            <a:off x="811213" y="0"/>
            <a:ext cx="8596312" cy="1077218"/>
          </a:xfrm>
          <a:prstGeom prst="rect">
            <a:avLst/>
          </a:prstGeom>
          <a:noFill/>
        </p:spPr>
        <p:txBody>
          <a:bodyPr wrap="square" rtlCol="1">
            <a:spAutoFit/>
          </a:bodyPr>
          <a:lstStyle/>
          <a:p>
            <a:pPr algn="ctr"/>
            <a:r>
              <a:rPr lang="en-US" sz="2800" b="1" dirty="0"/>
              <a:t>(</a:t>
            </a:r>
            <a:r>
              <a:rPr lang="en-US" sz="2800" b="1" u="sng" dirty="0"/>
              <a:t>Header</a:t>
            </a:r>
            <a:r>
              <a:rPr lang="en-US" sz="2800" b="1" dirty="0"/>
              <a:t>)</a:t>
            </a:r>
            <a:endParaRPr lang="en-US" dirty="0"/>
          </a:p>
          <a:p>
            <a:pPr algn="ctr"/>
            <a:endParaRPr lang="ar-EG" dirty="0"/>
          </a:p>
        </p:txBody>
      </p:sp>
      <p:pic>
        <p:nvPicPr>
          <p:cNvPr id="2050" name="Picture 2">
            <a:extLst>
              <a:ext uri="{FF2B5EF4-FFF2-40B4-BE49-F238E27FC236}">
                <a16:creationId xmlns:a16="http://schemas.microsoft.com/office/drawing/2014/main" id="{40933EA6-E44E-4900-B936-B0AEE90147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685800"/>
            <a:ext cx="9596437"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1215267"/>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F1E018-3C1E-4447-8EB4-FD7F1A728DFB}"/>
              </a:ext>
            </a:extLst>
          </p:cNvPr>
          <p:cNvSpPr>
            <a:spLocks noChangeArrowheads="1"/>
          </p:cNvSpPr>
          <p:nvPr/>
        </p:nvSpPr>
        <p:spPr bwMode="auto">
          <a:xfrm>
            <a:off x="0" y="-457200"/>
            <a:ext cx="17879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pic>
        <p:nvPicPr>
          <p:cNvPr id="3076" name="Picture 4">
            <a:extLst>
              <a:ext uri="{FF2B5EF4-FFF2-40B4-BE49-F238E27FC236}">
                <a16:creationId xmlns:a16="http://schemas.microsoft.com/office/drawing/2014/main" id="{C3758C52-A51E-4527-9C67-A99990399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84464"/>
            <a:ext cx="9163050" cy="59735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CB543CD-0BB2-43B4-BB10-1701DE9E0EDD}"/>
              </a:ext>
            </a:extLst>
          </p:cNvPr>
          <p:cNvSpPr>
            <a:spLocks noChangeArrowheads="1"/>
          </p:cNvSpPr>
          <p:nvPr/>
        </p:nvSpPr>
        <p:spPr bwMode="auto">
          <a:xfrm>
            <a:off x="0" y="7200900"/>
            <a:ext cx="1787912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sp>
        <p:nvSpPr>
          <p:cNvPr id="5" name="Title 3">
            <a:extLst>
              <a:ext uri="{FF2B5EF4-FFF2-40B4-BE49-F238E27FC236}">
                <a16:creationId xmlns:a16="http://schemas.microsoft.com/office/drawing/2014/main" id="{3C1EBC8E-D187-42F1-97B3-7C16C494782A}"/>
              </a:ext>
            </a:extLst>
          </p:cNvPr>
          <p:cNvSpPr txBox="1">
            <a:spLocks noGrp="1"/>
          </p:cNvSpPr>
          <p:nvPr>
            <p:ph type="title"/>
          </p:nvPr>
        </p:nvSpPr>
        <p:spPr>
          <a:xfrm>
            <a:off x="811213" y="0"/>
            <a:ext cx="8596312" cy="1077218"/>
          </a:xfrm>
          <a:prstGeom prst="rect">
            <a:avLst/>
          </a:prstGeom>
          <a:noFill/>
        </p:spPr>
        <p:txBody>
          <a:bodyPr wrap="square" rtlCol="1">
            <a:spAutoFit/>
          </a:bodyPr>
          <a:lstStyle/>
          <a:p>
            <a:pPr algn="ctr"/>
            <a:r>
              <a:rPr lang="en-US" sz="2800" b="1" dirty="0"/>
              <a:t>(</a:t>
            </a:r>
            <a:r>
              <a:rPr lang="en-US" sz="2800" b="1" u="sng" dirty="0"/>
              <a:t>Header</a:t>
            </a:r>
            <a:r>
              <a:rPr lang="en-US" sz="2800" b="1" dirty="0"/>
              <a:t>)</a:t>
            </a:r>
            <a:endParaRPr lang="en-US" dirty="0"/>
          </a:p>
          <a:p>
            <a:pPr algn="ctr"/>
            <a:endParaRPr lang="ar-EG" dirty="0"/>
          </a:p>
        </p:txBody>
      </p:sp>
    </p:spTree>
    <p:extLst>
      <p:ext uri="{BB962C8B-B14F-4D97-AF65-F5344CB8AC3E}">
        <p14:creationId xmlns:p14="http://schemas.microsoft.com/office/powerpoint/2010/main" val="3109101372"/>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A69B-2F8F-42C0-B4E7-D3905A82E47E}"/>
              </a:ext>
            </a:extLst>
          </p:cNvPr>
          <p:cNvSpPr>
            <a:spLocks noGrp="1"/>
          </p:cNvSpPr>
          <p:nvPr>
            <p:ph type="title"/>
          </p:nvPr>
        </p:nvSpPr>
        <p:spPr/>
        <p:txBody>
          <a:bodyPr/>
          <a:lstStyle/>
          <a:p>
            <a:pPr algn="ctr"/>
            <a:r>
              <a:rPr lang="en-US" dirty="0"/>
              <a:t>Header in browser</a:t>
            </a:r>
            <a:endParaRPr lang="ar-EG" dirty="0"/>
          </a:p>
        </p:txBody>
      </p:sp>
      <p:sp>
        <p:nvSpPr>
          <p:cNvPr id="4" name="Rectangle 2">
            <a:extLst>
              <a:ext uri="{FF2B5EF4-FFF2-40B4-BE49-F238E27FC236}">
                <a16:creationId xmlns:a16="http://schemas.microsoft.com/office/drawing/2014/main" id="{A113262D-E9F4-48D6-8AC7-88F716A971AE}"/>
              </a:ext>
            </a:extLst>
          </p:cNvPr>
          <p:cNvSpPr>
            <a:spLocks noChangeArrowheads="1"/>
          </p:cNvSpPr>
          <p:nvPr/>
        </p:nvSpPr>
        <p:spPr bwMode="auto">
          <a:xfrm>
            <a:off x="952500" y="3251200"/>
            <a:ext cx="1526298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pic>
        <p:nvPicPr>
          <p:cNvPr id="6145" name="Picture 1">
            <a:extLst>
              <a:ext uri="{FF2B5EF4-FFF2-40B4-BE49-F238E27FC236}">
                <a16:creationId xmlns:a16="http://schemas.microsoft.com/office/drawing/2014/main" id="{BC392169-CF1A-48B5-AAA8-56F3192C7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403475"/>
            <a:ext cx="9862457"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C019585-6218-4176-AA38-C9D68C85BC52}"/>
              </a:ext>
            </a:extLst>
          </p:cNvPr>
          <p:cNvSpPr>
            <a:spLocks noChangeArrowheads="1"/>
          </p:cNvSpPr>
          <p:nvPr/>
        </p:nvSpPr>
        <p:spPr bwMode="auto">
          <a:xfrm>
            <a:off x="952500" y="5146675"/>
            <a:ext cx="1526298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spTree>
    <p:extLst>
      <p:ext uri="{BB962C8B-B14F-4D97-AF65-F5344CB8AC3E}">
        <p14:creationId xmlns:p14="http://schemas.microsoft.com/office/powerpoint/2010/main" val="516127103"/>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483A6-6065-4A4F-AF2B-40696567CB75}"/>
              </a:ext>
            </a:extLst>
          </p:cNvPr>
          <p:cNvSpPr>
            <a:spLocks noGrp="1"/>
          </p:cNvSpPr>
          <p:nvPr>
            <p:ph type="title"/>
          </p:nvPr>
        </p:nvSpPr>
        <p:spPr>
          <a:xfrm>
            <a:off x="677334" y="0"/>
            <a:ext cx="8596668" cy="1320800"/>
          </a:xfrm>
        </p:spPr>
        <p:txBody>
          <a:bodyPr/>
          <a:lstStyle/>
          <a:p>
            <a:pPr algn="ctr"/>
            <a:r>
              <a:rPr lang="en-US" b="1" dirty="0"/>
              <a:t>Footer </a:t>
            </a:r>
            <a:r>
              <a:rPr lang="ar-EG" b="1" dirty="0"/>
              <a:t>:</a:t>
            </a:r>
            <a:br>
              <a:rPr lang="en-US" dirty="0"/>
            </a:br>
            <a:endParaRPr lang="ar-EG" dirty="0"/>
          </a:p>
        </p:txBody>
      </p:sp>
      <p:sp>
        <p:nvSpPr>
          <p:cNvPr id="4" name="Rectangle 2">
            <a:extLst>
              <a:ext uri="{FF2B5EF4-FFF2-40B4-BE49-F238E27FC236}">
                <a16:creationId xmlns:a16="http://schemas.microsoft.com/office/drawing/2014/main" id="{BE82E8C9-DA56-43CB-AF2F-E8C744ED5291}"/>
              </a:ext>
            </a:extLst>
          </p:cNvPr>
          <p:cNvSpPr>
            <a:spLocks noChangeArrowheads="1"/>
          </p:cNvSpPr>
          <p:nvPr/>
        </p:nvSpPr>
        <p:spPr bwMode="auto">
          <a:xfrm>
            <a:off x="0" y="0"/>
            <a:ext cx="1763851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pic>
        <p:nvPicPr>
          <p:cNvPr id="4097" name="Picture 1">
            <a:extLst>
              <a:ext uri="{FF2B5EF4-FFF2-40B4-BE49-F238E27FC236}">
                <a16:creationId xmlns:a16="http://schemas.microsoft.com/office/drawing/2014/main" id="{C59B983A-0098-4E4B-AAB3-5218D96F1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23900"/>
            <a:ext cx="9274002" cy="613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649691"/>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A81C-4574-4DB4-9316-A0A62B8D41E0}"/>
              </a:ext>
            </a:extLst>
          </p:cNvPr>
          <p:cNvSpPr>
            <a:spLocks noGrp="1"/>
          </p:cNvSpPr>
          <p:nvPr>
            <p:ph type="title"/>
          </p:nvPr>
        </p:nvSpPr>
        <p:spPr>
          <a:xfrm>
            <a:off x="74428" y="609600"/>
            <a:ext cx="9199574" cy="1320800"/>
          </a:xfrm>
        </p:spPr>
        <p:txBody>
          <a:bodyPr>
            <a:normAutofit fontScale="90000"/>
          </a:bodyPr>
          <a:lstStyle/>
          <a:p>
            <a:pPr algn="ctr"/>
            <a:r>
              <a:rPr lang="ar-EG" b="1" dirty="0"/>
              <a:t>استخدام الانترنت وقواعد البيانات في التوظيف</a:t>
            </a:r>
            <a:br>
              <a:rPr lang="en-US" b="1" dirty="0"/>
            </a:br>
            <a:endParaRPr lang="ar-EG" b="1" dirty="0"/>
          </a:p>
        </p:txBody>
      </p:sp>
      <p:sp>
        <p:nvSpPr>
          <p:cNvPr id="3" name="Content Placeholder 2">
            <a:extLst>
              <a:ext uri="{FF2B5EF4-FFF2-40B4-BE49-F238E27FC236}">
                <a16:creationId xmlns:a16="http://schemas.microsoft.com/office/drawing/2014/main" id="{C229F6DC-1716-4D58-B6DE-0CBDB031D3A7}"/>
              </a:ext>
            </a:extLst>
          </p:cNvPr>
          <p:cNvSpPr>
            <a:spLocks noGrp="1"/>
          </p:cNvSpPr>
          <p:nvPr>
            <p:ph idx="1"/>
          </p:nvPr>
        </p:nvSpPr>
        <p:spPr>
          <a:xfrm>
            <a:off x="3561907" y="1501220"/>
            <a:ext cx="6034195" cy="2703846"/>
          </a:xfrm>
        </p:spPr>
        <p:txBody>
          <a:bodyPr>
            <a:noAutofit/>
          </a:bodyPr>
          <a:lstStyle/>
          <a:p>
            <a:pPr marL="0" indent="0" algn="r" rtl="1">
              <a:buNone/>
            </a:pPr>
            <a:r>
              <a:rPr lang="ar-EG" sz="1800" b="1" dirty="0"/>
              <a:t>                                                                      </a:t>
            </a:r>
          </a:p>
          <a:p>
            <a:pPr marL="0" indent="0" algn="r" rtl="1">
              <a:buNone/>
            </a:pPr>
            <a:r>
              <a:rPr lang="ar-EG" sz="1800" b="1" dirty="0"/>
              <a:t>اعداد طلاب الفرقة الرابعة - شعبة علوم الحاسب :</a:t>
            </a:r>
          </a:p>
          <a:p>
            <a:pPr marL="0" indent="0" algn="r" rtl="1">
              <a:buNone/>
            </a:pPr>
            <a:endParaRPr lang="en-US" sz="1800" b="1" dirty="0"/>
          </a:p>
          <a:p>
            <a:pPr algn="r" rtl="1"/>
            <a:r>
              <a:rPr lang="ar-EG" sz="1800" b="1" dirty="0"/>
              <a:t> شريف احمد جعفر عبد البر </a:t>
            </a:r>
            <a:endParaRPr lang="en-US" sz="1800" b="1" dirty="0"/>
          </a:p>
          <a:p>
            <a:pPr lvl="0" algn="r" rtl="1"/>
            <a:r>
              <a:rPr lang="ar-EG" sz="1800" b="1" dirty="0"/>
              <a:t>احمد فودة محمد الشريف </a:t>
            </a:r>
            <a:endParaRPr lang="en-US" sz="1800" b="1" dirty="0"/>
          </a:p>
          <a:p>
            <a:pPr lvl="0" algn="r" rtl="1"/>
            <a:r>
              <a:rPr lang="ar-EG" sz="1800" b="1" dirty="0"/>
              <a:t>محمد علاء ابراهيم اصلان </a:t>
            </a:r>
            <a:endParaRPr lang="en-US" sz="1800" b="1" dirty="0"/>
          </a:p>
          <a:p>
            <a:pPr lvl="0" algn="r" rtl="1"/>
            <a:r>
              <a:rPr lang="ar-EG" sz="1800" b="1" dirty="0"/>
              <a:t>محمد عبد المغيث ياسين قاسم</a:t>
            </a:r>
          </a:p>
        </p:txBody>
      </p:sp>
      <p:sp>
        <p:nvSpPr>
          <p:cNvPr id="4" name="TextBox 3">
            <a:extLst>
              <a:ext uri="{FF2B5EF4-FFF2-40B4-BE49-F238E27FC236}">
                <a16:creationId xmlns:a16="http://schemas.microsoft.com/office/drawing/2014/main" id="{FD28A410-497C-47DC-B198-19D63F9BA9E4}"/>
              </a:ext>
            </a:extLst>
          </p:cNvPr>
          <p:cNvSpPr txBox="1"/>
          <p:nvPr/>
        </p:nvSpPr>
        <p:spPr>
          <a:xfrm>
            <a:off x="3040913" y="4313201"/>
            <a:ext cx="4884322" cy="2677656"/>
          </a:xfrm>
          <a:prstGeom prst="rect">
            <a:avLst/>
          </a:prstGeom>
          <a:noFill/>
        </p:spPr>
        <p:txBody>
          <a:bodyPr wrap="square" rtlCol="1">
            <a:spAutoFit/>
          </a:bodyPr>
          <a:lstStyle/>
          <a:p>
            <a:pPr algn="ctr"/>
            <a:endParaRPr lang="ar-EG" sz="2400" b="1" dirty="0"/>
          </a:p>
          <a:p>
            <a:pPr algn="ctr" rtl="1"/>
            <a:r>
              <a:rPr lang="ar-EG" sz="2400" b="1" dirty="0"/>
              <a:t>تحت اشراف :</a:t>
            </a:r>
          </a:p>
          <a:p>
            <a:pPr algn="ctr" rtl="1"/>
            <a:endParaRPr lang="en-US" sz="2400" b="1" dirty="0"/>
          </a:p>
          <a:p>
            <a:pPr lvl="0" algn="ctr" rtl="1"/>
            <a:r>
              <a:rPr lang="ar-EG" sz="2400" b="1" dirty="0"/>
              <a:t>أ.د \  حاتم سيد احمد عبد القادر</a:t>
            </a:r>
            <a:endParaRPr lang="en-US" sz="2400" b="1" dirty="0"/>
          </a:p>
          <a:p>
            <a:pPr lvl="0" algn="ctr" rtl="1"/>
            <a:r>
              <a:rPr lang="ar-EG" sz="2400" b="1" dirty="0"/>
              <a:t>د \   عمرو ابراهيم الشوري</a:t>
            </a:r>
            <a:endParaRPr lang="en-US" sz="2400" b="1" dirty="0"/>
          </a:p>
          <a:p>
            <a:pPr lvl="0" algn="ctr" rtl="1"/>
            <a:r>
              <a:rPr lang="ar-EG" sz="2400" b="1" dirty="0"/>
              <a:t>د \   ريهام مصطفي عيسي</a:t>
            </a:r>
          </a:p>
          <a:p>
            <a:pPr algn="r"/>
            <a:endParaRPr lang="ar-EG" sz="2400" b="1" dirty="0"/>
          </a:p>
        </p:txBody>
      </p:sp>
    </p:spTree>
    <p:extLst>
      <p:ext uri="{BB962C8B-B14F-4D97-AF65-F5344CB8AC3E}">
        <p14:creationId xmlns:p14="http://schemas.microsoft.com/office/powerpoint/2010/main" val="2782709253"/>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589F-DD7C-4175-B6C6-92991B1B0FF3}"/>
              </a:ext>
            </a:extLst>
          </p:cNvPr>
          <p:cNvSpPr>
            <a:spLocks noGrp="1"/>
          </p:cNvSpPr>
          <p:nvPr>
            <p:ph type="title"/>
          </p:nvPr>
        </p:nvSpPr>
        <p:spPr>
          <a:xfrm>
            <a:off x="448734" y="104778"/>
            <a:ext cx="8596668" cy="704848"/>
          </a:xfrm>
        </p:spPr>
        <p:txBody>
          <a:bodyPr/>
          <a:lstStyle/>
          <a:p>
            <a:pPr algn="ctr"/>
            <a:r>
              <a:rPr lang="en-US" dirty="0"/>
              <a:t>footer</a:t>
            </a:r>
            <a:endParaRPr lang="ar-EG" dirty="0"/>
          </a:p>
        </p:txBody>
      </p:sp>
      <p:sp>
        <p:nvSpPr>
          <p:cNvPr id="4" name="Rectangle 2">
            <a:extLst>
              <a:ext uri="{FF2B5EF4-FFF2-40B4-BE49-F238E27FC236}">
                <a16:creationId xmlns:a16="http://schemas.microsoft.com/office/drawing/2014/main" id="{ECDB3EDD-B364-45AE-95D2-A33E81061ED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pic>
        <p:nvPicPr>
          <p:cNvPr id="7169" name="Picture 1">
            <a:extLst>
              <a:ext uri="{FF2B5EF4-FFF2-40B4-BE49-F238E27FC236}">
                <a16:creationId xmlns:a16="http://schemas.microsoft.com/office/drawing/2014/main" id="{F1BB74DE-A638-4348-8B3E-412B6303C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3"/>
            <a:ext cx="9277350" cy="5943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21949"/>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ADEC-B994-4989-AC01-E8EE21854D43}"/>
              </a:ext>
            </a:extLst>
          </p:cNvPr>
          <p:cNvSpPr>
            <a:spLocks noGrp="1"/>
          </p:cNvSpPr>
          <p:nvPr>
            <p:ph type="title"/>
          </p:nvPr>
        </p:nvSpPr>
        <p:spPr>
          <a:xfrm>
            <a:off x="677333" y="866776"/>
            <a:ext cx="8596668" cy="1019171"/>
          </a:xfrm>
        </p:spPr>
        <p:txBody>
          <a:bodyPr/>
          <a:lstStyle/>
          <a:p>
            <a:pPr algn="ctr"/>
            <a:r>
              <a:rPr lang="en-US" dirty="0"/>
              <a:t>Footer in browser</a:t>
            </a:r>
            <a:endParaRPr lang="ar-EG" dirty="0"/>
          </a:p>
        </p:txBody>
      </p:sp>
      <p:sp>
        <p:nvSpPr>
          <p:cNvPr id="4" name="Rectangle 2">
            <a:extLst>
              <a:ext uri="{FF2B5EF4-FFF2-40B4-BE49-F238E27FC236}">
                <a16:creationId xmlns:a16="http://schemas.microsoft.com/office/drawing/2014/main" id="{B361D8DF-1746-4428-866F-BB9230724D3D}"/>
              </a:ext>
            </a:extLst>
          </p:cNvPr>
          <p:cNvSpPr>
            <a:spLocks noChangeArrowheads="1"/>
          </p:cNvSpPr>
          <p:nvPr/>
        </p:nvSpPr>
        <p:spPr bwMode="auto">
          <a:xfrm>
            <a:off x="677333" y="3676650"/>
            <a:ext cx="1590926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pic>
        <p:nvPicPr>
          <p:cNvPr id="5121" name="Picture 1">
            <a:extLst>
              <a:ext uri="{FF2B5EF4-FFF2-40B4-BE49-F238E27FC236}">
                <a16:creationId xmlns:a16="http://schemas.microsoft.com/office/drawing/2014/main" id="{9BB366D4-A212-46CF-A08A-1A2ABE433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514600"/>
            <a:ext cx="8352366"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01786"/>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9651-0910-46AD-83CB-48B095A3AADF}"/>
              </a:ext>
            </a:extLst>
          </p:cNvPr>
          <p:cNvSpPr>
            <a:spLocks noGrp="1"/>
          </p:cNvSpPr>
          <p:nvPr>
            <p:ph type="title"/>
          </p:nvPr>
        </p:nvSpPr>
        <p:spPr>
          <a:xfrm>
            <a:off x="3200400" y="313069"/>
            <a:ext cx="4495800" cy="761926"/>
          </a:xfrm>
        </p:spPr>
        <p:txBody>
          <a:bodyPr/>
          <a:lstStyle/>
          <a:p>
            <a:pPr algn="r"/>
            <a:r>
              <a:rPr lang="ar-EG" b="1" dirty="0"/>
              <a:t>تسجيل الاشتراك : </a:t>
            </a:r>
          </a:p>
        </p:txBody>
      </p:sp>
      <p:pic>
        <p:nvPicPr>
          <p:cNvPr id="5" name="Content Placeholder 4">
            <a:extLst>
              <a:ext uri="{FF2B5EF4-FFF2-40B4-BE49-F238E27FC236}">
                <a16:creationId xmlns:a16="http://schemas.microsoft.com/office/drawing/2014/main" id="{7156D907-A15C-4868-8843-578CC574C8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77852"/>
            <a:ext cx="9781954" cy="5595087"/>
          </a:xfrm>
        </p:spPr>
      </p:pic>
    </p:spTree>
    <p:extLst>
      <p:ext uri="{BB962C8B-B14F-4D97-AF65-F5344CB8AC3E}">
        <p14:creationId xmlns:p14="http://schemas.microsoft.com/office/powerpoint/2010/main" val="2924732206"/>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5823-A750-490A-9B4B-4814FD0CE30F}"/>
              </a:ext>
            </a:extLst>
          </p:cNvPr>
          <p:cNvSpPr>
            <a:spLocks noGrp="1"/>
          </p:cNvSpPr>
          <p:nvPr>
            <p:ph type="title"/>
          </p:nvPr>
        </p:nvSpPr>
        <p:spPr>
          <a:xfrm>
            <a:off x="696384" y="0"/>
            <a:ext cx="8596668" cy="895350"/>
          </a:xfrm>
        </p:spPr>
        <p:txBody>
          <a:bodyPr/>
          <a:lstStyle/>
          <a:p>
            <a:pPr algn="ctr"/>
            <a:r>
              <a:rPr lang="en-US" dirty="0"/>
              <a:t>Sing up in browser</a:t>
            </a:r>
            <a:endParaRPr lang="ar-EG" dirty="0"/>
          </a:p>
        </p:txBody>
      </p:sp>
      <p:sp>
        <p:nvSpPr>
          <p:cNvPr id="4" name="Rectangle 2">
            <a:extLst>
              <a:ext uri="{FF2B5EF4-FFF2-40B4-BE49-F238E27FC236}">
                <a16:creationId xmlns:a16="http://schemas.microsoft.com/office/drawing/2014/main" id="{C0B6712A-EBDF-4D72-8BC6-151827565516}"/>
              </a:ext>
            </a:extLst>
          </p:cNvPr>
          <p:cNvSpPr>
            <a:spLocks noChangeArrowheads="1"/>
          </p:cNvSpPr>
          <p:nvPr/>
        </p:nvSpPr>
        <p:spPr bwMode="auto">
          <a:xfrm>
            <a:off x="247649" y="0"/>
            <a:ext cx="164234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pic>
        <p:nvPicPr>
          <p:cNvPr id="10241" name="Picture 1">
            <a:extLst>
              <a:ext uri="{FF2B5EF4-FFF2-40B4-BE49-F238E27FC236}">
                <a16:creationId xmlns:a16="http://schemas.microsoft.com/office/drawing/2014/main" id="{EB8777B0-BE3F-4543-B406-F174949B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50" y="895350"/>
            <a:ext cx="8596668"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475388"/>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4221-852F-470E-B189-6BC5990709E1}"/>
              </a:ext>
            </a:extLst>
          </p:cNvPr>
          <p:cNvSpPr>
            <a:spLocks noGrp="1"/>
          </p:cNvSpPr>
          <p:nvPr>
            <p:ph type="title"/>
          </p:nvPr>
        </p:nvSpPr>
        <p:spPr>
          <a:xfrm>
            <a:off x="3298370" y="248167"/>
            <a:ext cx="5000549" cy="761926"/>
          </a:xfrm>
        </p:spPr>
        <p:txBody>
          <a:bodyPr/>
          <a:lstStyle/>
          <a:p>
            <a:pPr algn="r"/>
            <a:r>
              <a:rPr lang="ar-EG" b="1" dirty="0"/>
              <a:t>تسجيل الدخول :</a:t>
            </a:r>
          </a:p>
        </p:txBody>
      </p:sp>
      <p:pic>
        <p:nvPicPr>
          <p:cNvPr id="5" name="Content Placeholder 4">
            <a:extLst>
              <a:ext uri="{FF2B5EF4-FFF2-40B4-BE49-F238E27FC236}">
                <a16:creationId xmlns:a16="http://schemas.microsoft.com/office/drawing/2014/main" id="{FB8D2FC9-C223-4E05-B0D9-9C9F577C79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10093"/>
            <a:ext cx="9803220" cy="5752214"/>
          </a:xfrm>
        </p:spPr>
      </p:pic>
    </p:spTree>
    <p:extLst>
      <p:ext uri="{BB962C8B-B14F-4D97-AF65-F5344CB8AC3E}">
        <p14:creationId xmlns:p14="http://schemas.microsoft.com/office/powerpoint/2010/main" val="2984314063"/>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5C85-C6DA-4E76-9516-6D2BEC9B8A5B}"/>
              </a:ext>
            </a:extLst>
          </p:cNvPr>
          <p:cNvSpPr>
            <a:spLocks noGrp="1"/>
          </p:cNvSpPr>
          <p:nvPr>
            <p:ph type="title"/>
          </p:nvPr>
        </p:nvSpPr>
        <p:spPr>
          <a:xfrm>
            <a:off x="715434" y="0"/>
            <a:ext cx="8596668" cy="876300"/>
          </a:xfrm>
        </p:spPr>
        <p:txBody>
          <a:bodyPr/>
          <a:lstStyle/>
          <a:p>
            <a:pPr algn="ctr"/>
            <a:r>
              <a:rPr lang="en-US" dirty="0"/>
              <a:t>login (browser)</a:t>
            </a:r>
            <a:endParaRPr lang="ar-EG" dirty="0"/>
          </a:p>
        </p:txBody>
      </p:sp>
      <p:sp>
        <p:nvSpPr>
          <p:cNvPr id="4" name="Rectangle 2">
            <a:extLst>
              <a:ext uri="{FF2B5EF4-FFF2-40B4-BE49-F238E27FC236}">
                <a16:creationId xmlns:a16="http://schemas.microsoft.com/office/drawing/2014/main" id="{B8AA0D8E-C1EB-4701-BA38-10CE16F03B97}"/>
              </a:ext>
            </a:extLst>
          </p:cNvPr>
          <p:cNvSpPr>
            <a:spLocks noChangeArrowheads="1"/>
          </p:cNvSpPr>
          <p:nvPr/>
        </p:nvSpPr>
        <p:spPr bwMode="auto">
          <a:xfrm>
            <a:off x="476249" y="0"/>
            <a:ext cx="164234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pic>
        <p:nvPicPr>
          <p:cNvPr id="11265" name="Picture 1">
            <a:extLst>
              <a:ext uri="{FF2B5EF4-FFF2-40B4-BE49-F238E27FC236}">
                <a16:creationId xmlns:a16="http://schemas.microsoft.com/office/drawing/2014/main" id="{E106BDC2-190C-4950-B918-6757B4FF1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876300"/>
            <a:ext cx="8596668" cy="5981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BFE716B-2763-40A6-9764-B46595CD3D4E}"/>
              </a:ext>
            </a:extLst>
          </p:cNvPr>
          <p:cNvSpPr>
            <a:spLocks noChangeArrowheads="1"/>
          </p:cNvSpPr>
          <p:nvPr/>
        </p:nvSpPr>
        <p:spPr bwMode="auto">
          <a:xfrm>
            <a:off x="476249" y="7810500"/>
            <a:ext cx="1642348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spTree>
    <p:extLst>
      <p:ext uri="{BB962C8B-B14F-4D97-AF65-F5344CB8AC3E}">
        <p14:creationId xmlns:p14="http://schemas.microsoft.com/office/powerpoint/2010/main" val="86343894"/>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906-4495-4AA7-8ABA-61D08BC38D42}"/>
              </a:ext>
            </a:extLst>
          </p:cNvPr>
          <p:cNvSpPr>
            <a:spLocks noGrp="1"/>
          </p:cNvSpPr>
          <p:nvPr>
            <p:ph type="title"/>
          </p:nvPr>
        </p:nvSpPr>
        <p:spPr>
          <a:xfrm>
            <a:off x="836823" y="-1"/>
            <a:ext cx="8596668" cy="1116419"/>
          </a:xfrm>
        </p:spPr>
        <p:txBody>
          <a:bodyPr>
            <a:normAutofit fontScale="90000"/>
          </a:bodyPr>
          <a:lstStyle/>
          <a:p>
            <a:pPr algn="ctr"/>
            <a:r>
              <a:rPr lang="ar-EG" b="1" dirty="0"/>
              <a:t>الصفحة الرئيسية </a:t>
            </a:r>
            <a:r>
              <a:rPr lang="en-US" b="1" dirty="0"/>
              <a:t>index </a:t>
            </a:r>
            <a:r>
              <a:rPr lang="ar-EG" b="1" dirty="0"/>
              <a:t>:</a:t>
            </a:r>
            <a:br>
              <a:rPr lang="en-US" dirty="0"/>
            </a:br>
            <a:endParaRPr lang="ar-EG" dirty="0"/>
          </a:p>
        </p:txBody>
      </p:sp>
      <p:pic>
        <p:nvPicPr>
          <p:cNvPr id="2050" name="Picture 2">
            <a:extLst>
              <a:ext uri="{FF2B5EF4-FFF2-40B4-BE49-F238E27FC236}">
                <a16:creationId xmlns:a16="http://schemas.microsoft.com/office/drawing/2014/main" id="{0FB357CB-D018-414A-B999-BF0608CFF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14" y="880952"/>
            <a:ext cx="9250326" cy="597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801922"/>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7670-8563-4B8D-B3D4-48D9EB69E65E}"/>
              </a:ext>
            </a:extLst>
          </p:cNvPr>
          <p:cNvSpPr>
            <a:spLocks noGrp="1"/>
          </p:cNvSpPr>
          <p:nvPr>
            <p:ph type="title"/>
          </p:nvPr>
        </p:nvSpPr>
        <p:spPr>
          <a:xfrm>
            <a:off x="715434" y="342900"/>
            <a:ext cx="8596668" cy="990600"/>
          </a:xfrm>
        </p:spPr>
        <p:txBody>
          <a:bodyPr/>
          <a:lstStyle/>
          <a:p>
            <a:pPr algn="ctr"/>
            <a:r>
              <a:rPr lang="en-US" dirty="0"/>
              <a:t>Index in browser</a:t>
            </a:r>
            <a:endParaRPr lang="ar-EG" dirty="0"/>
          </a:p>
        </p:txBody>
      </p:sp>
      <p:sp>
        <p:nvSpPr>
          <p:cNvPr id="4" name="Rectangle 2">
            <a:extLst>
              <a:ext uri="{FF2B5EF4-FFF2-40B4-BE49-F238E27FC236}">
                <a16:creationId xmlns:a16="http://schemas.microsoft.com/office/drawing/2014/main" id="{0960932E-E0B6-4780-B20A-413EF6054D71}"/>
              </a:ext>
            </a:extLst>
          </p:cNvPr>
          <p:cNvSpPr>
            <a:spLocks noChangeArrowheads="1"/>
          </p:cNvSpPr>
          <p:nvPr/>
        </p:nvSpPr>
        <p:spPr bwMode="auto">
          <a:xfrm>
            <a:off x="-1" y="0"/>
            <a:ext cx="169454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ar-EG"/>
          </a:p>
        </p:txBody>
      </p:sp>
      <p:pic>
        <p:nvPicPr>
          <p:cNvPr id="8193" name="Picture 1">
            <a:extLst>
              <a:ext uri="{FF2B5EF4-FFF2-40B4-BE49-F238E27FC236}">
                <a16:creationId xmlns:a16="http://schemas.microsoft.com/office/drawing/2014/main" id="{7001C1B6-E031-40F1-B299-1C12AC9F1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3501"/>
            <a:ext cx="8896350" cy="552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860840"/>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8AB9AD3B-C0BA-47E1-AC41-929EEA9BF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75070"/>
            <a:ext cx="9494874" cy="578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99DB438-635D-413E-BE2E-8C1E4B1640BB}"/>
              </a:ext>
            </a:extLst>
          </p:cNvPr>
          <p:cNvSpPr txBox="1"/>
          <p:nvPr/>
        </p:nvSpPr>
        <p:spPr>
          <a:xfrm>
            <a:off x="712381" y="170121"/>
            <a:ext cx="7187609" cy="677108"/>
          </a:xfrm>
          <a:prstGeom prst="rect">
            <a:avLst/>
          </a:prstGeom>
          <a:noFill/>
        </p:spPr>
        <p:txBody>
          <a:bodyPr wrap="square" rtlCol="1">
            <a:spAutoFit/>
          </a:bodyPr>
          <a:lstStyle/>
          <a:p>
            <a:pPr algn="ctr"/>
            <a:r>
              <a:rPr lang="ar-EG" sz="2000" b="1" dirty="0">
                <a:solidFill>
                  <a:schemeClr val="accent2"/>
                </a:solidFill>
              </a:rPr>
              <a:t>صفحة التواصل مع ناشر الوظيفة عن طريق ارسال رسالة </a:t>
            </a:r>
            <a:endParaRPr lang="en-US" sz="2000" dirty="0">
              <a:solidFill>
                <a:schemeClr val="accent2"/>
              </a:solidFill>
            </a:endParaRPr>
          </a:p>
          <a:p>
            <a:endParaRPr lang="ar-EG" dirty="0"/>
          </a:p>
        </p:txBody>
      </p:sp>
    </p:spTree>
    <p:extLst>
      <p:ext uri="{BB962C8B-B14F-4D97-AF65-F5344CB8AC3E}">
        <p14:creationId xmlns:p14="http://schemas.microsoft.com/office/powerpoint/2010/main" val="2709600532"/>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9CFB-3654-4BDF-BAE0-14500B6C6140}"/>
              </a:ext>
            </a:extLst>
          </p:cNvPr>
          <p:cNvSpPr>
            <a:spLocks noGrp="1"/>
          </p:cNvSpPr>
          <p:nvPr>
            <p:ph type="title"/>
          </p:nvPr>
        </p:nvSpPr>
        <p:spPr>
          <a:xfrm>
            <a:off x="687967" y="152400"/>
            <a:ext cx="8596668" cy="570614"/>
          </a:xfrm>
        </p:spPr>
        <p:txBody>
          <a:bodyPr>
            <a:normAutofit fontScale="90000"/>
          </a:bodyPr>
          <a:lstStyle/>
          <a:p>
            <a:pPr algn="ctr"/>
            <a:r>
              <a:rPr lang="en-US" dirty="0"/>
              <a:t>Send massage in browser </a:t>
            </a:r>
            <a:endParaRPr lang="ar-EG" dirty="0"/>
          </a:p>
        </p:txBody>
      </p:sp>
      <p:pic>
        <p:nvPicPr>
          <p:cNvPr id="2051" name="Picture 3">
            <a:extLst>
              <a:ext uri="{FF2B5EF4-FFF2-40B4-BE49-F238E27FC236}">
                <a16:creationId xmlns:a16="http://schemas.microsoft.com/office/drawing/2014/main" id="{0D619B9D-1EA9-4250-8E18-70FB6D587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67" y="897196"/>
            <a:ext cx="8596668" cy="5808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5904933"/>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A5A3-FB72-442F-A48E-2B57B1C7FAFD}"/>
              </a:ext>
            </a:extLst>
          </p:cNvPr>
          <p:cNvSpPr>
            <a:spLocks noGrp="1"/>
          </p:cNvSpPr>
          <p:nvPr>
            <p:ph type="title"/>
          </p:nvPr>
        </p:nvSpPr>
        <p:spPr/>
        <p:txBody>
          <a:bodyPr/>
          <a:lstStyle/>
          <a:p>
            <a:pPr algn="ctr"/>
            <a:r>
              <a:rPr lang="ar-EG" b="1" dirty="0"/>
              <a:t>ملخص البحث</a:t>
            </a:r>
          </a:p>
        </p:txBody>
      </p:sp>
      <p:sp>
        <p:nvSpPr>
          <p:cNvPr id="3" name="Content Placeholder 2">
            <a:extLst>
              <a:ext uri="{FF2B5EF4-FFF2-40B4-BE49-F238E27FC236}">
                <a16:creationId xmlns:a16="http://schemas.microsoft.com/office/drawing/2014/main" id="{2EC78BA9-F4E1-4C6E-BC8C-364B30E8BF41}"/>
              </a:ext>
            </a:extLst>
          </p:cNvPr>
          <p:cNvSpPr>
            <a:spLocks noGrp="1"/>
          </p:cNvSpPr>
          <p:nvPr>
            <p:ph idx="1"/>
          </p:nvPr>
        </p:nvSpPr>
        <p:spPr/>
        <p:txBody>
          <a:bodyPr>
            <a:normAutofit/>
          </a:bodyPr>
          <a:lstStyle/>
          <a:p>
            <a:pPr marL="0" indent="0" algn="ctr">
              <a:buNone/>
            </a:pPr>
            <a:r>
              <a:rPr lang="ar-EG" sz="2800" b="1" dirty="0">
                <a:solidFill>
                  <a:schemeClr val="accent2"/>
                </a:solidFill>
                <a:cs typeface="Akhbar MT" pitchFamily="2" charset="-78"/>
              </a:rPr>
              <a:t>يهدف البحث الي التواصل المهني وزيادة اكتساب الخبرات بين المتخصصين واهتم بحل مشكلة مجتمعية (البطالة) بطريقة برمجية حيث قامت الدراسة علي موقع ويب يهدف الي العمل الحر </a:t>
            </a:r>
            <a:r>
              <a:rPr lang="en-US" sz="2800" b="1" dirty="0">
                <a:solidFill>
                  <a:schemeClr val="accent2"/>
                </a:solidFill>
                <a:cs typeface="Akhbar MT" pitchFamily="2" charset="-78"/>
              </a:rPr>
              <a:t>FREE LANCER</a:t>
            </a:r>
            <a:r>
              <a:rPr lang="ar-EG" sz="2800" b="1" dirty="0">
                <a:solidFill>
                  <a:schemeClr val="accent2"/>
                </a:solidFill>
                <a:cs typeface="Akhbar MT" pitchFamily="2" charset="-78"/>
              </a:rPr>
              <a:t> باستخدام الانترنت وقواعد البيانات و قامت الدراسة بمساعد الشباب والأفراد في الحصول علي فرص عمل مناسبة ومجزية حسب التخصص وايضا تساعد الدراسة المؤسسات وأصحاب العمل في الحصول علي  عمالة مناسبة.</a:t>
            </a:r>
          </a:p>
          <a:p>
            <a:endParaRPr lang="en-US" b="1" dirty="0">
              <a:solidFill>
                <a:schemeClr val="tx1"/>
              </a:solidFill>
            </a:endParaRPr>
          </a:p>
          <a:p>
            <a:pPr marL="0" indent="0">
              <a:buNone/>
            </a:pPr>
            <a:r>
              <a:rPr lang="ar-EG" dirty="0"/>
              <a:t> </a:t>
            </a:r>
          </a:p>
        </p:txBody>
      </p:sp>
    </p:spTree>
    <p:extLst>
      <p:ext uri="{BB962C8B-B14F-4D97-AF65-F5344CB8AC3E}">
        <p14:creationId xmlns:p14="http://schemas.microsoft.com/office/powerpoint/2010/main" val="3765157595"/>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6A90-3778-495A-AA56-CA85D47DA51B}"/>
              </a:ext>
            </a:extLst>
          </p:cNvPr>
          <p:cNvSpPr>
            <a:spLocks noGrp="1"/>
          </p:cNvSpPr>
          <p:nvPr>
            <p:ph type="title"/>
          </p:nvPr>
        </p:nvSpPr>
        <p:spPr>
          <a:xfrm>
            <a:off x="0" y="0"/>
            <a:ext cx="9569301" cy="1240465"/>
          </a:xfrm>
        </p:spPr>
        <p:txBody>
          <a:bodyPr>
            <a:normAutofit fontScale="90000"/>
          </a:bodyPr>
          <a:lstStyle/>
          <a:p>
            <a:pPr algn="ctr"/>
            <a:r>
              <a:rPr lang="ar-EG" b="1" dirty="0"/>
              <a:t>صفحة لعرض كل الوظائف المتقدم اليها مع امكانية الحذف والتعديل علي نص رسالة التقدم :</a:t>
            </a:r>
            <a:br>
              <a:rPr lang="en-US" dirty="0"/>
            </a:br>
            <a:endParaRPr lang="ar-EG" dirty="0"/>
          </a:p>
        </p:txBody>
      </p:sp>
      <p:pic>
        <p:nvPicPr>
          <p:cNvPr id="3075" name="Picture 3">
            <a:extLst>
              <a:ext uri="{FF2B5EF4-FFF2-40B4-BE49-F238E27FC236}">
                <a16:creationId xmlns:a16="http://schemas.microsoft.com/office/drawing/2014/main" id="{6C46E927-EE33-4295-98D1-B0324D12E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1148316"/>
            <a:ext cx="9564538" cy="570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9415604"/>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6B02-4394-4E1A-842F-1DE4EE2AB832}"/>
              </a:ext>
            </a:extLst>
          </p:cNvPr>
          <p:cNvSpPr>
            <a:spLocks noGrp="1"/>
          </p:cNvSpPr>
          <p:nvPr>
            <p:ph type="title"/>
          </p:nvPr>
        </p:nvSpPr>
        <p:spPr>
          <a:xfrm>
            <a:off x="0" y="14177"/>
            <a:ext cx="9242105" cy="836428"/>
          </a:xfrm>
        </p:spPr>
        <p:txBody>
          <a:bodyPr>
            <a:normAutofit fontScale="90000"/>
          </a:bodyPr>
          <a:lstStyle/>
          <a:p>
            <a:pPr algn="ctr"/>
            <a:r>
              <a:rPr lang="ar-EG" dirty="0"/>
              <a:t>جميع الوظائف المتقدم اليها من قبلكم </a:t>
            </a:r>
            <a:r>
              <a:rPr lang="en-US" dirty="0"/>
              <a:t>(IN browser)</a:t>
            </a:r>
            <a:endParaRPr lang="ar-EG" dirty="0"/>
          </a:p>
        </p:txBody>
      </p:sp>
      <p:pic>
        <p:nvPicPr>
          <p:cNvPr id="5122" name="Picture 2">
            <a:extLst>
              <a:ext uri="{FF2B5EF4-FFF2-40B4-BE49-F238E27FC236}">
                <a16:creationId xmlns:a16="http://schemas.microsoft.com/office/drawing/2014/main" id="{A13C93A0-F56D-4CA3-BB06-911B358CE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18438"/>
            <a:ext cx="9242105" cy="553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345608"/>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30BD-04C5-4D0C-9DC6-665A731BFC7C}"/>
              </a:ext>
            </a:extLst>
          </p:cNvPr>
          <p:cNvSpPr>
            <a:spLocks noGrp="1"/>
          </p:cNvSpPr>
          <p:nvPr>
            <p:ph type="title"/>
          </p:nvPr>
        </p:nvSpPr>
        <p:spPr>
          <a:xfrm>
            <a:off x="624171" y="0"/>
            <a:ext cx="8596668" cy="818707"/>
          </a:xfrm>
        </p:spPr>
        <p:txBody>
          <a:bodyPr/>
          <a:lstStyle/>
          <a:p>
            <a:pPr algn="ctr"/>
            <a:r>
              <a:rPr lang="ar-EG" dirty="0"/>
              <a:t>صفحة التعديل </a:t>
            </a:r>
          </a:p>
        </p:txBody>
      </p:sp>
      <p:pic>
        <p:nvPicPr>
          <p:cNvPr id="4099" name="Picture 3">
            <a:extLst>
              <a:ext uri="{FF2B5EF4-FFF2-40B4-BE49-F238E27FC236}">
                <a16:creationId xmlns:a16="http://schemas.microsoft.com/office/drawing/2014/main" id="{71CC065C-3BE0-4312-ADB9-B3D4A72FE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1991"/>
            <a:ext cx="8734889" cy="578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7425867"/>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0572-FA10-4F1A-94FD-5F1D8E96160D}"/>
              </a:ext>
            </a:extLst>
          </p:cNvPr>
          <p:cNvSpPr>
            <a:spLocks noGrp="1"/>
          </p:cNvSpPr>
          <p:nvPr>
            <p:ph type="title"/>
          </p:nvPr>
        </p:nvSpPr>
        <p:spPr>
          <a:xfrm>
            <a:off x="666702" y="35442"/>
            <a:ext cx="8596668" cy="1320800"/>
          </a:xfrm>
        </p:spPr>
        <p:txBody>
          <a:bodyPr/>
          <a:lstStyle/>
          <a:p>
            <a:pPr algn="ctr"/>
            <a:r>
              <a:rPr lang="en-US" dirty="0"/>
              <a:t>In browser</a:t>
            </a:r>
            <a:endParaRPr lang="ar-EG" dirty="0"/>
          </a:p>
        </p:txBody>
      </p:sp>
      <p:pic>
        <p:nvPicPr>
          <p:cNvPr id="6146" name="Picture 2">
            <a:extLst>
              <a:ext uri="{FF2B5EF4-FFF2-40B4-BE49-F238E27FC236}">
                <a16:creationId xmlns:a16="http://schemas.microsoft.com/office/drawing/2014/main" id="{C82D9B06-BF28-4D1D-BD03-FB78CDDDC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744" y="2711303"/>
            <a:ext cx="9264107" cy="286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6845810"/>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D393A-80DC-47D0-9451-A64AED78BA7F}"/>
              </a:ext>
            </a:extLst>
          </p:cNvPr>
          <p:cNvSpPr>
            <a:spLocks noGrp="1"/>
          </p:cNvSpPr>
          <p:nvPr>
            <p:ph type="title"/>
          </p:nvPr>
        </p:nvSpPr>
        <p:spPr/>
        <p:txBody>
          <a:bodyPr/>
          <a:lstStyle/>
          <a:p>
            <a:pPr algn="ctr"/>
            <a:r>
              <a:rPr lang="en-US" dirty="0"/>
              <a:t>edit in browser</a:t>
            </a:r>
            <a:endParaRPr lang="ar-EG" dirty="0"/>
          </a:p>
        </p:txBody>
      </p:sp>
      <p:pic>
        <p:nvPicPr>
          <p:cNvPr id="7171" name="Picture 3">
            <a:extLst>
              <a:ext uri="{FF2B5EF4-FFF2-40B4-BE49-F238E27FC236}">
                <a16:creationId xmlns:a16="http://schemas.microsoft.com/office/drawing/2014/main" id="{BE01B87B-229A-4910-A1FA-AA65345E9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4" y="2526266"/>
            <a:ext cx="8243382"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4739561"/>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BA68-4207-429F-B364-BD657232A804}"/>
              </a:ext>
            </a:extLst>
          </p:cNvPr>
          <p:cNvSpPr>
            <a:spLocks noGrp="1"/>
          </p:cNvSpPr>
          <p:nvPr>
            <p:ph type="title"/>
          </p:nvPr>
        </p:nvSpPr>
        <p:spPr>
          <a:xfrm>
            <a:off x="602906" y="0"/>
            <a:ext cx="8596668" cy="893132"/>
          </a:xfrm>
        </p:spPr>
        <p:txBody>
          <a:bodyPr/>
          <a:lstStyle/>
          <a:p>
            <a:pPr algn="ctr"/>
            <a:r>
              <a:rPr lang="ar-EG" dirty="0"/>
              <a:t>حذف  رسالة التقدم </a:t>
            </a:r>
          </a:p>
        </p:txBody>
      </p:sp>
      <p:sp>
        <p:nvSpPr>
          <p:cNvPr id="4" name="Rectangle 2">
            <a:extLst>
              <a:ext uri="{FF2B5EF4-FFF2-40B4-BE49-F238E27FC236}">
                <a16:creationId xmlns:a16="http://schemas.microsoft.com/office/drawing/2014/main" id="{3FEE270E-9F34-4A6C-8DA9-4CE1B60F48E5}"/>
              </a:ext>
            </a:extLst>
          </p:cNvPr>
          <p:cNvSpPr>
            <a:spLocks noChangeArrowheads="1"/>
          </p:cNvSpPr>
          <p:nvPr/>
        </p:nvSpPr>
        <p:spPr bwMode="auto">
          <a:xfrm>
            <a:off x="19050" y="-952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pic>
        <p:nvPicPr>
          <p:cNvPr id="13313" name="Picture 1">
            <a:extLst>
              <a:ext uri="{FF2B5EF4-FFF2-40B4-BE49-F238E27FC236}">
                <a16:creationId xmlns:a16="http://schemas.microsoft.com/office/drawing/2014/main" id="{6B19A56D-DB21-425A-813A-28D0F5CB10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1158948"/>
            <a:ext cx="9316336" cy="569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044407"/>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AC20-71D7-46D5-B320-2C299AD1A0EE}"/>
              </a:ext>
            </a:extLst>
          </p:cNvPr>
          <p:cNvSpPr>
            <a:spLocks noGrp="1"/>
          </p:cNvSpPr>
          <p:nvPr>
            <p:ph type="title"/>
          </p:nvPr>
        </p:nvSpPr>
        <p:spPr/>
        <p:txBody>
          <a:bodyPr/>
          <a:lstStyle/>
          <a:p>
            <a:pPr algn="ctr"/>
            <a:r>
              <a:rPr lang="en-US" dirty="0"/>
              <a:t>Delete in browser</a:t>
            </a:r>
            <a:endParaRPr lang="ar-EG" dirty="0"/>
          </a:p>
        </p:txBody>
      </p:sp>
      <p:pic>
        <p:nvPicPr>
          <p:cNvPr id="14338" name="Picture 2">
            <a:extLst>
              <a:ext uri="{FF2B5EF4-FFF2-40B4-BE49-F238E27FC236}">
                <a16:creationId xmlns:a16="http://schemas.microsoft.com/office/drawing/2014/main" id="{CC1D9886-A29B-49A7-AD69-334FEDCAB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045" y="2834610"/>
            <a:ext cx="8398957"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401476"/>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87C-95D0-4926-A087-04281FC7F5DE}"/>
              </a:ext>
            </a:extLst>
          </p:cNvPr>
          <p:cNvSpPr>
            <a:spLocks noGrp="1"/>
          </p:cNvSpPr>
          <p:nvPr>
            <p:ph type="title"/>
          </p:nvPr>
        </p:nvSpPr>
        <p:spPr>
          <a:xfrm>
            <a:off x="0" y="156238"/>
            <a:ext cx="9505507" cy="885753"/>
          </a:xfrm>
        </p:spPr>
        <p:txBody>
          <a:bodyPr>
            <a:normAutofit fontScale="90000"/>
          </a:bodyPr>
          <a:lstStyle/>
          <a:p>
            <a:pPr algn="ctr"/>
            <a:r>
              <a:rPr lang="ar-EG" b="1" dirty="0"/>
              <a:t>صفحة انشاء وظيفة جديدة</a:t>
            </a:r>
            <a:r>
              <a:rPr lang="en-US" b="1" dirty="0"/>
              <a:t>create new job  </a:t>
            </a:r>
            <a:br>
              <a:rPr lang="en-US" dirty="0"/>
            </a:br>
            <a:endParaRPr lang="ar-EG" dirty="0"/>
          </a:p>
        </p:txBody>
      </p:sp>
      <p:pic>
        <p:nvPicPr>
          <p:cNvPr id="8194" name="Picture 2">
            <a:extLst>
              <a:ext uri="{FF2B5EF4-FFF2-40B4-BE49-F238E27FC236}">
                <a16:creationId xmlns:a16="http://schemas.microsoft.com/office/drawing/2014/main" id="{7F9539A3-C39E-4601-BA20-085945E50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93" y="1286540"/>
            <a:ext cx="9080204" cy="552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1593285"/>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BDAD0-5B7F-4E0B-B07A-7684BE545CA7}"/>
              </a:ext>
            </a:extLst>
          </p:cNvPr>
          <p:cNvSpPr>
            <a:spLocks noGrp="1"/>
          </p:cNvSpPr>
          <p:nvPr>
            <p:ph type="title"/>
          </p:nvPr>
        </p:nvSpPr>
        <p:spPr>
          <a:xfrm>
            <a:off x="198869" y="53828"/>
            <a:ext cx="9147150" cy="932121"/>
          </a:xfrm>
        </p:spPr>
        <p:txBody>
          <a:bodyPr>
            <a:normAutofit/>
          </a:bodyPr>
          <a:lstStyle/>
          <a:p>
            <a:pPr algn="ctr"/>
            <a:r>
              <a:rPr lang="ar-EG" dirty="0"/>
              <a:t>تحميل صورة للوظيفة</a:t>
            </a:r>
            <a:r>
              <a:rPr lang="en-US" dirty="0"/>
              <a:t> (Create job) </a:t>
            </a:r>
            <a:r>
              <a:rPr lang="ar-EG" dirty="0"/>
              <a:t>  </a:t>
            </a:r>
          </a:p>
        </p:txBody>
      </p:sp>
      <p:pic>
        <p:nvPicPr>
          <p:cNvPr id="9220" name="Picture 4">
            <a:extLst>
              <a:ext uri="{FF2B5EF4-FFF2-40B4-BE49-F238E27FC236}">
                <a16:creationId xmlns:a16="http://schemas.microsoft.com/office/drawing/2014/main" id="{30BD199D-CFBD-4E87-8933-4EB63B155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28811"/>
            <a:ext cx="9660232" cy="582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0064210"/>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3104-9CFA-41E6-BC9E-5B363362CFB1}"/>
              </a:ext>
            </a:extLst>
          </p:cNvPr>
          <p:cNvSpPr>
            <a:spLocks noGrp="1"/>
          </p:cNvSpPr>
          <p:nvPr>
            <p:ph type="title"/>
          </p:nvPr>
        </p:nvSpPr>
        <p:spPr>
          <a:xfrm>
            <a:off x="539111" y="0"/>
            <a:ext cx="8596668" cy="893135"/>
          </a:xfrm>
        </p:spPr>
        <p:txBody>
          <a:bodyPr/>
          <a:lstStyle/>
          <a:p>
            <a:pPr algn="ctr"/>
            <a:r>
              <a:rPr lang="en-US" dirty="0"/>
              <a:t>(Create job)</a:t>
            </a:r>
            <a:endParaRPr lang="ar-EG" dirty="0"/>
          </a:p>
        </p:txBody>
      </p:sp>
      <p:pic>
        <p:nvPicPr>
          <p:cNvPr id="10242" name="Picture 2">
            <a:extLst>
              <a:ext uri="{FF2B5EF4-FFF2-40B4-BE49-F238E27FC236}">
                <a16:creationId xmlns:a16="http://schemas.microsoft.com/office/drawing/2014/main" id="{D8EA976C-7DEB-45B6-BCEA-FF2274F2C3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58" y="1131481"/>
            <a:ext cx="9526773" cy="572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734952"/>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B76F-A136-40D7-8D6A-C4170EDEF907}"/>
              </a:ext>
            </a:extLst>
          </p:cNvPr>
          <p:cNvSpPr>
            <a:spLocks noGrp="1"/>
          </p:cNvSpPr>
          <p:nvPr>
            <p:ph type="title"/>
          </p:nvPr>
        </p:nvSpPr>
        <p:spPr>
          <a:xfrm>
            <a:off x="783660" y="2828260"/>
            <a:ext cx="8596668" cy="1261140"/>
          </a:xfrm>
        </p:spPr>
        <p:txBody>
          <a:bodyPr>
            <a:normAutofit/>
          </a:bodyPr>
          <a:lstStyle/>
          <a:p>
            <a:pPr algn="ctr"/>
            <a:r>
              <a:rPr lang="ar-EG" sz="4800" b="1" dirty="0"/>
              <a:t>الفصل الاول </a:t>
            </a:r>
          </a:p>
        </p:txBody>
      </p:sp>
    </p:spTree>
    <p:extLst>
      <p:ext uri="{BB962C8B-B14F-4D97-AF65-F5344CB8AC3E}">
        <p14:creationId xmlns:p14="http://schemas.microsoft.com/office/powerpoint/2010/main" val="2334481466"/>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688D-7D0E-481A-A8AA-1C5BDF719BEE}"/>
              </a:ext>
            </a:extLst>
          </p:cNvPr>
          <p:cNvSpPr>
            <a:spLocks noGrp="1"/>
          </p:cNvSpPr>
          <p:nvPr>
            <p:ph type="title"/>
          </p:nvPr>
        </p:nvSpPr>
        <p:spPr>
          <a:xfrm>
            <a:off x="403638" y="0"/>
            <a:ext cx="8596668" cy="1127051"/>
          </a:xfrm>
        </p:spPr>
        <p:txBody>
          <a:bodyPr/>
          <a:lstStyle/>
          <a:p>
            <a:pPr algn="ctr"/>
            <a:r>
              <a:rPr lang="en-US" dirty="0"/>
              <a:t>Create job in browser</a:t>
            </a:r>
            <a:endParaRPr lang="ar-EG" dirty="0"/>
          </a:p>
        </p:txBody>
      </p:sp>
      <p:pic>
        <p:nvPicPr>
          <p:cNvPr id="11267" name="Picture 3">
            <a:extLst>
              <a:ext uri="{FF2B5EF4-FFF2-40B4-BE49-F238E27FC236}">
                <a16:creationId xmlns:a16="http://schemas.microsoft.com/office/drawing/2014/main" id="{922A5490-5727-44B2-856A-400A85277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0347"/>
            <a:ext cx="9394418" cy="5557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6476842"/>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6895C-A07E-4037-AB11-F40B6FC1C02A}"/>
              </a:ext>
            </a:extLst>
          </p:cNvPr>
          <p:cNvSpPr>
            <a:spLocks noGrp="1"/>
          </p:cNvSpPr>
          <p:nvPr>
            <p:ph type="title"/>
          </p:nvPr>
        </p:nvSpPr>
        <p:spPr>
          <a:xfrm>
            <a:off x="698599" y="50800"/>
            <a:ext cx="8596668" cy="863600"/>
          </a:xfrm>
        </p:spPr>
        <p:txBody>
          <a:bodyPr/>
          <a:lstStyle/>
          <a:p>
            <a:pPr algn="ctr"/>
            <a:r>
              <a:rPr lang="ar-EG" dirty="0"/>
              <a:t>قائمة الوظائف التي تم نشرها </a:t>
            </a:r>
            <a:r>
              <a:rPr lang="en-US" dirty="0"/>
              <a:t>in browser</a:t>
            </a:r>
            <a:endParaRPr lang="ar-EG" dirty="0"/>
          </a:p>
        </p:txBody>
      </p:sp>
      <p:sp>
        <p:nvSpPr>
          <p:cNvPr id="4" name="Rectangle 2">
            <a:extLst>
              <a:ext uri="{FF2B5EF4-FFF2-40B4-BE49-F238E27FC236}">
                <a16:creationId xmlns:a16="http://schemas.microsoft.com/office/drawing/2014/main" id="{7274297E-D932-420B-8F99-9BEBA899D0A0}"/>
              </a:ext>
            </a:extLst>
          </p:cNvPr>
          <p:cNvSpPr>
            <a:spLocks noChangeArrowheads="1"/>
          </p:cNvSpPr>
          <p:nvPr/>
        </p:nvSpPr>
        <p:spPr bwMode="auto">
          <a:xfrm>
            <a:off x="85060" y="3619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pic>
        <p:nvPicPr>
          <p:cNvPr id="12289" name="Picture 1">
            <a:extLst>
              <a:ext uri="{FF2B5EF4-FFF2-40B4-BE49-F238E27FC236}">
                <a16:creationId xmlns:a16="http://schemas.microsoft.com/office/drawing/2014/main" id="{9A4B2F15-9DC3-4583-B897-30FFC5ADE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9" y="1371600"/>
            <a:ext cx="8931349" cy="5486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9D8EA3B-AA80-4AD9-B2DF-B85467853AF3}"/>
              </a:ext>
            </a:extLst>
          </p:cNvPr>
          <p:cNvSpPr>
            <a:spLocks noChangeArrowheads="1"/>
          </p:cNvSpPr>
          <p:nvPr/>
        </p:nvSpPr>
        <p:spPr bwMode="auto">
          <a:xfrm>
            <a:off x="85060" y="6858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Tree>
    <p:extLst>
      <p:ext uri="{BB962C8B-B14F-4D97-AF65-F5344CB8AC3E}">
        <p14:creationId xmlns:p14="http://schemas.microsoft.com/office/powerpoint/2010/main" val="4088285413"/>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349-5342-489E-AC9B-B8EA59351745}"/>
              </a:ext>
            </a:extLst>
          </p:cNvPr>
          <p:cNvSpPr>
            <a:spLocks noGrp="1"/>
          </p:cNvSpPr>
          <p:nvPr>
            <p:ph type="title"/>
          </p:nvPr>
        </p:nvSpPr>
        <p:spPr>
          <a:xfrm>
            <a:off x="645436" y="0"/>
            <a:ext cx="8596668" cy="839972"/>
          </a:xfrm>
        </p:spPr>
        <p:txBody>
          <a:bodyPr/>
          <a:lstStyle/>
          <a:p>
            <a:pPr algn="ctr"/>
            <a:r>
              <a:rPr lang="ar-EG" dirty="0"/>
              <a:t>المتقدمين للوظائف التي تم نشرها </a:t>
            </a:r>
          </a:p>
        </p:txBody>
      </p:sp>
      <p:pic>
        <p:nvPicPr>
          <p:cNvPr id="15367" name="Picture 7">
            <a:extLst>
              <a:ext uri="{FF2B5EF4-FFF2-40B4-BE49-F238E27FC236}">
                <a16:creationId xmlns:a16="http://schemas.microsoft.com/office/drawing/2014/main" id="{FC5E5A91-7E8B-4C09-90BA-90068126A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999461"/>
            <a:ext cx="9235754" cy="5858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5179181"/>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B8EE-D9FE-4CD1-AC7E-42D6FE413C55}"/>
              </a:ext>
            </a:extLst>
          </p:cNvPr>
          <p:cNvSpPr>
            <a:spLocks noGrp="1"/>
          </p:cNvSpPr>
          <p:nvPr>
            <p:ph type="title"/>
          </p:nvPr>
        </p:nvSpPr>
        <p:spPr>
          <a:xfrm>
            <a:off x="687966" y="290623"/>
            <a:ext cx="8596668" cy="762000"/>
          </a:xfrm>
        </p:spPr>
        <p:txBody>
          <a:bodyPr>
            <a:normAutofit fontScale="90000"/>
          </a:bodyPr>
          <a:lstStyle/>
          <a:p>
            <a:pPr algn="ctr"/>
            <a:r>
              <a:rPr lang="ar-EG" dirty="0"/>
              <a:t>المتقدمين للوظائف التي تم نشرها </a:t>
            </a:r>
            <a:r>
              <a:rPr lang="en-US" dirty="0"/>
              <a:t>in browser</a:t>
            </a:r>
            <a:endParaRPr lang="ar-EG" dirty="0"/>
          </a:p>
        </p:txBody>
      </p:sp>
      <p:pic>
        <p:nvPicPr>
          <p:cNvPr id="18434" name="Picture 2">
            <a:extLst>
              <a:ext uri="{FF2B5EF4-FFF2-40B4-BE49-F238E27FC236}">
                <a16:creationId xmlns:a16="http://schemas.microsoft.com/office/drawing/2014/main" id="{31C2134A-BE9E-497B-A996-159E2B726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8" y="956930"/>
            <a:ext cx="8808041" cy="590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06649"/>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8D4E-0571-4557-B378-B148B8D4A884}"/>
              </a:ext>
            </a:extLst>
          </p:cNvPr>
          <p:cNvSpPr>
            <a:spLocks noGrp="1"/>
          </p:cNvSpPr>
          <p:nvPr>
            <p:ph type="title"/>
          </p:nvPr>
        </p:nvSpPr>
        <p:spPr>
          <a:xfrm>
            <a:off x="170119" y="1001232"/>
            <a:ext cx="9558670" cy="5761075"/>
          </a:xfrm>
        </p:spPr>
        <p:txBody>
          <a:bodyPr>
            <a:noAutofit/>
          </a:bodyPr>
          <a:lstStyle/>
          <a:p>
            <a:pPr algn="ctr"/>
            <a:r>
              <a:rPr lang="ar-EG" sz="2800" b="1" dirty="0"/>
              <a:t>كل الشكر والتقدير والثناء الرفيع واجمل التحية للجنة المناقشة الفاضلين  و نقدّم لكم يا معلمينا الفاضلين شذى الورود تقديرًا منا لكلّ مجهوداتكم التي لا مثيلَ لها معنا حتى نقدم كل هذا العمل  و تصنعو منا افردًا نافعين في المجتمع و نتوجه بالشكر الخاص لجميع العاملين بإدارة المعهد على مساندتهم لنا  قدرنا الله على فعل الخير وخير الفعل يكون باستغلال علمنا في مساعدة الجميع .</a:t>
            </a:r>
            <a:br>
              <a:rPr lang="ar-EG" sz="2800" b="1" dirty="0"/>
            </a:br>
            <a:r>
              <a:rPr lang="ar-EG" sz="2800" b="1" dirty="0"/>
              <a:t>وكل الشكر والتقدير لكلّ الذين وقفوا معنا، ولكلّ الذي وقفوا ضدنا لنكون على ما نحن عليه اليوم، فها نحن نستكمل مسيرة حياتنا وقد وصلنا إلى ما حلمننا به طويلًا، وما كان ذلك ليحدث لولا توفيق الله، ثم وقوف بعض الأوفياء إلى جانبنا، فكل ارق الوفاء، وأجمل التحية، وأعذب الثناء الرفيع.</a:t>
            </a:r>
            <a:br>
              <a:rPr lang="ar-EG" sz="2800" b="1" dirty="0"/>
            </a:br>
            <a:br>
              <a:rPr lang="ar-EG" sz="2800" b="1" dirty="0"/>
            </a:br>
            <a:endParaRPr lang="ar-EG" sz="2800" b="1" dirty="0"/>
          </a:p>
        </p:txBody>
      </p:sp>
      <p:sp>
        <p:nvSpPr>
          <p:cNvPr id="3" name="TextBox 2">
            <a:extLst>
              <a:ext uri="{FF2B5EF4-FFF2-40B4-BE49-F238E27FC236}">
                <a16:creationId xmlns:a16="http://schemas.microsoft.com/office/drawing/2014/main" id="{A8097C90-5D39-49B9-B51E-49D309E006A3}"/>
              </a:ext>
            </a:extLst>
          </p:cNvPr>
          <p:cNvSpPr txBox="1"/>
          <p:nvPr/>
        </p:nvSpPr>
        <p:spPr>
          <a:xfrm>
            <a:off x="1853391" y="95693"/>
            <a:ext cx="6362248" cy="646331"/>
          </a:xfrm>
          <a:prstGeom prst="rect">
            <a:avLst/>
          </a:prstGeom>
          <a:noFill/>
        </p:spPr>
        <p:txBody>
          <a:bodyPr wrap="square" rtlCol="1">
            <a:spAutoFit/>
          </a:bodyPr>
          <a:lstStyle/>
          <a:p>
            <a:pPr algn="ctr"/>
            <a:r>
              <a:rPr lang="ar-EG" sz="3600" b="1" dirty="0">
                <a:solidFill>
                  <a:schemeClr val="accent2">
                    <a:lumMod val="60000"/>
                    <a:lumOff val="40000"/>
                  </a:schemeClr>
                </a:solidFill>
              </a:rPr>
              <a:t>كلمة شكر </a:t>
            </a:r>
          </a:p>
        </p:txBody>
      </p:sp>
    </p:spTree>
    <p:extLst>
      <p:ext uri="{BB962C8B-B14F-4D97-AF65-F5344CB8AC3E}">
        <p14:creationId xmlns:p14="http://schemas.microsoft.com/office/powerpoint/2010/main" val="2051423063"/>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EDC6-108D-4A17-A42D-71F5C6CDD223}"/>
              </a:ext>
            </a:extLst>
          </p:cNvPr>
          <p:cNvSpPr>
            <a:spLocks noGrp="1"/>
          </p:cNvSpPr>
          <p:nvPr>
            <p:ph type="title"/>
          </p:nvPr>
        </p:nvSpPr>
        <p:spPr/>
        <p:txBody>
          <a:bodyPr/>
          <a:lstStyle/>
          <a:p>
            <a:endParaRPr lang="ar-EG"/>
          </a:p>
        </p:txBody>
      </p:sp>
      <p:sp>
        <p:nvSpPr>
          <p:cNvPr id="3" name="Content Placeholder 2">
            <a:extLst>
              <a:ext uri="{FF2B5EF4-FFF2-40B4-BE49-F238E27FC236}">
                <a16:creationId xmlns:a16="http://schemas.microsoft.com/office/drawing/2014/main" id="{20C494C3-36E2-45D6-8D03-5374555219C9}"/>
              </a:ext>
            </a:extLst>
          </p:cNvPr>
          <p:cNvSpPr>
            <a:spLocks noGrp="1"/>
          </p:cNvSpPr>
          <p:nvPr>
            <p:ph idx="1"/>
          </p:nvPr>
        </p:nvSpPr>
        <p:spPr/>
        <p:txBody>
          <a:bodyPr/>
          <a:lstStyle/>
          <a:p>
            <a:endParaRPr lang="ar-EG"/>
          </a:p>
        </p:txBody>
      </p:sp>
    </p:spTree>
    <p:extLst>
      <p:ext uri="{BB962C8B-B14F-4D97-AF65-F5344CB8AC3E}">
        <p14:creationId xmlns:p14="http://schemas.microsoft.com/office/powerpoint/2010/main" val="966359609"/>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373E-C854-471F-938B-235A0318EF93}"/>
              </a:ext>
            </a:extLst>
          </p:cNvPr>
          <p:cNvSpPr>
            <a:spLocks noGrp="1"/>
          </p:cNvSpPr>
          <p:nvPr>
            <p:ph type="ctrTitle"/>
          </p:nvPr>
        </p:nvSpPr>
        <p:spPr>
          <a:xfrm>
            <a:off x="2498650" y="255181"/>
            <a:ext cx="6074735" cy="894354"/>
          </a:xfrm>
        </p:spPr>
        <p:txBody>
          <a:bodyPr>
            <a:normAutofit fontScale="90000"/>
          </a:bodyPr>
          <a:lstStyle/>
          <a:p>
            <a:pPr algn="ctr"/>
            <a:r>
              <a:rPr lang="ar-EG" b="1" dirty="0"/>
              <a:t>مقدمة الدراسة</a:t>
            </a:r>
            <a:r>
              <a:rPr lang="ar-EG" u="sng" dirty="0"/>
              <a:t> </a:t>
            </a:r>
          </a:p>
        </p:txBody>
      </p:sp>
      <p:sp>
        <p:nvSpPr>
          <p:cNvPr id="3" name="Subtitle 2">
            <a:extLst>
              <a:ext uri="{FF2B5EF4-FFF2-40B4-BE49-F238E27FC236}">
                <a16:creationId xmlns:a16="http://schemas.microsoft.com/office/drawing/2014/main" id="{F684591C-CDB3-4E12-925A-0CA0319CB953}"/>
              </a:ext>
            </a:extLst>
          </p:cNvPr>
          <p:cNvSpPr>
            <a:spLocks noGrp="1"/>
          </p:cNvSpPr>
          <p:nvPr>
            <p:ph type="subTitle" idx="1"/>
          </p:nvPr>
        </p:nvSpPr>
        <p:spPr>
          <a:xfrm>
            <a:off x="503275" y="1626780"/>
            <a:ext cx="9144000" cy="4816549"/>
          </a:xfrm>
        </p:spPr>
        <p:txBody>
          <a:bodyPr>
            <a:normAutofit/>
          </a:bodyPr>
          <a:lstStyle/>
          <a:p>
            <a:pPr rtl="1"/>
            <a:r>
              <a:rPr lang="ar-EG" sz="2800" b="1" dirty="0">
                <a:solidFill>
                  <a:schemeClr val="tx1"/>
                </a:solidFill>
                <a:cs typeface="Akhbar MT" pitchFamily="2" charset="-78"/>
              </a:rPr>
              <a:t>  لقد أصبح من الواضح تسارع التطور التكنولوجي والانترنت في كافة مجالاته يجد الارتباط الوثيق بينها وبين المجتمع وحياتنا اليومية الآمر الذي أصبح معيارا هاما لتطور الدول وتقدم المجتمعات حيث أن </a:t>
            </a:r>
            <a:r>
              <a:rPr lang="ar-SA" sz="2800" b="1" dirty="0">
                <a:solidFill>
                  <a:schemeClr val="tx1"/>
                </a:solidFill>
                <a:cs typeface="Akhbar MT" pitchFamily="2" charset="-78"/>
              </a:rPr>
              <a:t>شبكة الإنترنت تربط ما بين ملايين الشبكات الخاصة والعامة في المؤسسات الأكاديمية والحكومية ومؤسسات الأعمال وتتباين في نطاقها ما بين المحلي والعالمي وتتصل بتقنيات مختلفة و مجالات عدة</a:t>
            </a:r>
            <a:r>
              <a:rPr lang="ar-EG" sz="2800" b="1" dirty="0">
                <a:solidFill>
                  <a:schemeClr val="tx1"/>
                </a:solidFill>
                <a:cs typeface="Akhbar MT" pitchFamily="2" charset="-78"/>
              </a:rPr>
              <a:t> و ت</a:t>
            </a:r>
            <a:r>
              <a:rPr lang="ar-SA" sz="2800" b="1" dirty="0">
                <a:solidFill>
                  <a:schemeClr val="tx1"/>
                </a:solidFill>
                <a:cs typeface="Akhbar MT" pitchFamily="2" charset="-78"/>
              </a:rPr>
              <a:t>عتبر مواقع الإنترنت من الأشياء التي يحتاج إليها أي مجال الآن لما لها من تأثير قوي ومهم،</a:t>
            </a:r>
            <a:r>
              <a:rPr lang="ar-EG" sz="2800" b="1" dirty="0">
                <a:solidFill>
                  <a:schemeClr val="tx1"/>
                </a:solidFill>
                <a:cs typeface="Akhbar MT" pitchFamily="2" charset="-78"/>
              </a:rPr>
              <a:t> ومواقع الويب تقدم خدمات متنوعة مثل التعليم وأيضا المجالات الطبية والخدمات التجارية و مجال علوم الحاسب . </a:t>
            </a:r>
            <a:r>
              <a:rPr lang="ar-SA" sz="2800" b="1" dirty="0">
                <a:solidFill>
                  <a:schemeClr val="tx1"/>
                </a:solidFill>
                <a:cs typeface="Akhbar MT" pitchFamily="2" charset="-78"/>
              </a:rPr>
              <a:t>فمهما كان عملك أو مهنتك، فإن موقع الإنترنت يساعد على تنمية أعمالك، ويمثل رسالة تسويق قوية سواءً كان عملك صغيراً أو كبيراً أو متوسطاً، وسواءً كنت جديداً في السوق أو عريقاً</a:t>
            </a:r>
            <a:r>
              <a:rPr lang="en-US" sz="2800" b="1" dirty="0">
                <a:solidFill>
                  <a:schemeClr val="tx1"/>
                </a:solidFill>
                <a:cs typeface="Akhbar MT" pitchFamily="2" charset="-78"/>
              </a:rPr>
              <a:t>.</a:t>
            </a:r>
            <a:endParaRPr lang="en-US" sz="2800" dirty="0">
              <a:solidFill>
                <a:schemeClr val="tx1"/>
              </a:solidFill>
              <a:cs typeface="Akhbar MT" pitchFamily="2" charset="-78"/>
            </a:endParaRPr>
          </a:p>
          <a:p>
            <a:endParaRPr lang="ar-EG" dirty="0">
              <a:solidFill>
                <a:schemeClr val="tx1"/>
              </a:solidFill>
            </a:endParaRPr>
          </a:p>
        </p:txBody>
      </p:sp>
    </p:spTree>
    <p:extLst>
      <p:ext uri="{BB962C8B-B14F-4D97-AF65-F5344CB8AC3E}">
        <p14:creationId xmlns:p14="http://schemas.microsoft.com/office/powerpoint/2010/main" val="653006924"/>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1AE7-D7C9-4D1C-AACA-71C81787375B}"/>
              </a:ext>
            </a:extLst>
          </p:cNvPr>
          <p:cNvSpPr>
            <a:spLocks noGrp="1"/>
          </p:cNvSpPr>
          <p:nvPr>
            <p:ph type="title"/>
          </p:nvPr>
        </p:nvSpPr>
        <p:spPr>
          <a:xfrm>
            <a:off x="946299" y="0"/>
            <a:ext cx="7400260" cy="659219"/>
          </a:xfrm>
        </p:spPr>
        <p:txBody>
          <a:bodyPr/>
          <a:lstStyle/>
          <a:p>
            <a:pPr algn="ctr"/>
            <a:r>
              <a:rPr lang="ar-EG" b="1" dirty="0"/>
              <a:t>مشكلة الدراسة </a:t>
            </a:r>
          </a:p>
        </p:txBody>
      </p:sp>
      <p:sp>
        <p:nvSpPr>
          <p:cNvPr id="3" name="Content Placeholder 2">
            <a:extLst>
              <a:ext uri="{FF2B5EF4-FFF2-40B4-BE49-F238E27FC236}">
                <a16:creationId xmlns:a16="http://schemas.microsoft.com/office/drawing/2014/main" id="{065791CD-F7B3-47E2-AD15-4EC8057FE5A5}"/>
              </a:ext>
            </a:extLst>
          </p:cNvPr>
          <p:cNvSpPr>
            <a:spLocks noGrp="1"/>
          </p:cNvSpPr>
          <p:nvPr>
            <p:ph idx="1"/>
          </p:nvPr>
        </p:nvSpPr>
        <p:spPr>
          <a:xfrm>
            <a:off x="5092996" y="808959"/>
            <a:ext cx="4423144" cy="5698165"/>
          </a:xfrm>
        </p:spPr>
        <p:txBody>
          <a:bodyPr>
            <a:noAutofit/>
          </a:bodyPr>
          <a:lstStyle/>
          <a:p>
            <a:pPr marL="0" indent="0">
              <a:buNone/>
            </a:pPr>
            <a:r>
              <a:rPr lang="ar-EG" sz="2000" b="1" dirty="0">
                <a:solidFill>
                  <a:schemeClr val="tx1"/>
                </a:solidFill>
                <a:cs typeface="Akhbar MT" pitchFamily="2" charset="-78"/>
              </a:rPr>
              <a:t>تتحدد مشكلة الدراسة في :</a:t>
            </a:r>
          </a:p>
          <a:p>
            <a:pPr marL="0" indent="0">
              <a:buNone/>
            </a:pPr>
            <a:r>
              <a:rPr lang="ar-EG" sz="2000" b="1" dirty="0">
                <a:solidFill>
                  <a:schemeClr val="tx1"/>
                </a:solidFill>
                <a:cs typeface="Akhbar MT" pitchFamily="2" charset="-78"/>
              </a:rPr>
              <a:t>اولا – المشكله التكنولوجية :</a:t>
            </a:r>
          </a:p>
          <a:p>
            <a:pPr marL="0" indent="0">
              <a:buNone/>
            </a:pPr>
            <a:r>
              <a:rPr lang="ar-EG" sz="2000" b="1" dirty="0">
                <a:solidFill>
                  <a:schemeClr val="tx1"/>
                </a:solidFill>
                <a:cs typeface="Akhbar MT" pitchFamily="2" charset="-78"/>
              </a:rPr>
              <a:t>قلة اوعدم استغلال الانترنت في البحث عن فرص .</a:t>
            </a:r>
            <a:endParaRPr lang="en-US" sz="2000" b="1" dirty="0">
              <a:solidFill>
                <a:schemeClr val="tx1"/>
              </a:solidFill>
              <a:cs typeface="Akhbar MT" pitchFamily="2" charset="-78"/>
            </a:endParaRPr>
          </a:p>
          <a:p>
            <a:pPr marL="0" indent="0">
              <a:buNone/>
            </a:pPr>
            <a:r>
              <a:rPr lang="ar-EG" sz="2000" b="1" dirty="0">
                <a:solidFill>
                  <a:schemeClr val="tx1"/>
                </a:solidFill>
                <a:cs typeface="Akhbar MT" pitchFamily="2" charset="-78"/>
              </a:rPr>
              <a:t> ثانيا - المشكلة المجتمعية :</a:t>
            </a:r>
            <a:endParaRPr lang="en-US" sz="2000" b="1" dirty="0">
              <a:solidFill>
                <a:schemeClr val="tx1"/>
              </a:solidFill>
              <a:cs typeface="Akhbar MT" pitchFamily="2" charset="-78"/>
            </a:endParaRPr>
          </a:p>
          <a:p>
            <a:pPr marL="0" indent="0">
              <a:buNone/>
            </a:pPr>
            <a:r>
              <a:rPr lang="ar-EG" sz="2000" b="1" dirty="0">
                <a:solidFill>
                  <a:schemeClr val="tx1"/>
                </a:solidFill>
                <a:cs typeface="Akhbar MT" pitchFamily="2" charset="-78"/>
              </a:rPr>
              <a:t>البطالة : تعتبر من المشاكل المنتشرة بشكل واسع وكبير ولا يكاد بيئة ومجتمع يخلو منها. </a:t>
            </a:r>
            <a:endParaRPr lang="en-US" sz="2000" b="1" dirty="0">
              <a:solidFill>
                <a:schemeClr val="tx1"/>
              </a:solidFill>
              <a:cs typeface="Akhbar MT" pitchFamily="2" charset="-78"/>
            </a:endParaRPr>
          </a:p>
          <a:p>
            <a:pPr marL="0" indent="0">
              <a:buNone/>
            </a:pPr>
            <a:r>
              <a:rPr lang="ar-EG" sz="2000" b="1" dirty="0">
                <a:cs typeface="Akhbar MT" pitchFamily="2" charset="-78"/>
              </a:rPr>
              <a:t>ثالثا - المشاكل الشخصية :</a:t>
            </a:r>
            <a:endParaRPr lang="en-US" sz="2000" b="1" dirty="0">
              <a:cs typeface="Akhbar MT" pitchFamily="2" charset="-78"/>
            </a:endParaRPr>
          </a:p>
          <a:p>
            <a:pPr marL="0" indent="0">
              <a:buNone/>
            </a:pPr>
            <a:r>
              <a:rPr lang="ar-EG" sz="2000" b="1" dirty="0">
                <a:cs typeface="Akhbar MT" pitchFamily="2" charset="-78"/>
              </a:rPr>
              <a:t>صعوبة التوصل أو الحصول علي فرص عمل مناسبة للأفراد وذلك لعدة أسباب .</a:t>
            </a:r>
            <a:endParaRPr lang="en-US" sz="2000" b="1" dirty="0">
              <a:cs typeface="Akhbar MT" pitchFamily="2" charset="-78"/>
            </a:endParaRPr>
          </a:p>
          <a:p>
            <a:pPr marL="0" indent="0">
              <a:buNone/>
            </a:pPr>
            <a:r>
              <a:rPr lang="ar-EG" sz="2000" b="1" dirty="0">
                <a:cs typeface="Akhbar MT" pitchFamily="2" charset="-78"/>
              </a:rPr>
              <a:t>1-قلة الأعمال المتاحة .</a:t>
            </a:r>
            <a:endParaRPr lang="en-US" sz="2000" b="1" dirty="0">
              <a:cs typeface="Akhbar MT" pitchFamily="2" charset="-78"/>
            </a:endParaRPr>
          </a:p>
          <a:p>
            <a:pPr marL="0" indent="0">
              <a:buNone/>
            </a:pPr>
            <a:r>
              <a:rPr lang="ar-EG" sz="2000" b="1" dirty="0">
                <a:cs typeface="Akhbar MT" pitchFamily="2" charset="-78"/>
              </a:rPr>
              <a:t>2-عدم تكافؤ العمل مع مؤهلات الفرد .</a:t>
            </a:r>
            <a:endParaRPr lang="en-US" sz="2000" b="1" dirty="0">
              <a:cs typeface="Akhbar MT" pitchFamily="2" charset="-78"/>
            </a:endParaRPr>
          </a:p>
          <a:p>
            <a:pPr marL="0" indent="0">
              <a:buNone/>
            </a:pPr>
            <a:r>
              <a:rPr lang="ar-EG" sz="2000" b="1" dirty="0">
                <a:cs typeface="Akhbar MT" pitchFamily="2" charset="-78"/>
              </a:rPr>
              <a:t>3-ضعف الأجور.</a:t>
            </a:r>
            <a:endParaRPr lang="en-US" sz="2000" b="1" dirty="0">
              <a:cs typeface="Akhbar MT" pitchFamily="2" charset="-78"/>
            </a:endParaRPr>
          </a:p>
          <a:p>
            <a:pPr marL="0" indent="0">
              <a:buNone/>
            </a:pPr>
            <a:r>
              <a:rPr lang="ar-EG" sz="2000" b="1" dirty="0">
                <a:cs typeface="Akhbar MT" pitchFamily="2" charset="-78"/>
              </a:rPr>
              <a:t>4-عدم وجود نظام متزن لربط الفرد بصاحب العمل.</a:t>
            </a:r>
            <a:endParaRPr lang="ar-EG" sz="2000" b="1" dirty="0">
              <a:solidFill>
                <a:schemeClr val="tx1"/>
              </a:solidFill>
              <a:cs typeface="Akhbar MT" pitchFamily="2" charset="-78"/>
            </a:endParaRPr>
          </a:p>
        </p:txBody>
      </p:sp>
      <p:sp>
        <p:nvSpPr>
          <p:cNvPr id="4" name="TextBox 3">
            <a:extLst>
              <a:ext uri="{FF2B5EF4-FFF2-40B4-BE49-F238E27FC236}">
                <a16:creationId xmlns:a16="http://schemas.microsoft.com/office/drawing/2014/main" id="{59D44A62-B650-44D2-9A70-E3FD7F230DAC}"/>
              </a:ext>
            </a:extLst>
          </p:cNvPr>
          <p:cNvSpPr txBox="1"/>
          <p:nvPr/>
        </p:nvSpPr>
        <p:spPr>
          <a:xfrm>
            <a:off x="-19493" y="2295708"/>
            <a:ext cx="4665922" cy="2554545"/>
          </a:xfrm>
          <a:prstGeom prst="rect">
            <a:avLst/>
          </a:prstGeom>
          <a:noFill/>
        </p:spPr>
        <p:txBody>
          <a:bodyPr wrap="square" rtlCol="1">
            <a:spAutoFit/>
          </a:bodyPr>
          <a:lstStyle/>
          <a:p>
            <a:pPr algn="r" rtl="1"/>
            <a:endParaRPr lang="en-US" sz="2000" b="1" dirty="0">
              <a:cs typeface="Akhbar MT" pitchFamily="2" charset="-78"/>
            </a:endParaRPr>
          </a:p>
          <a:p>
            <a:pPr algn="r" rtl="1"/>
            <a:r>
              <a:rPr lang="ar-EG" sz="2000" b="1" dirty="0">
                <a:cs typeface="Akhbar MT" pitchFamily="2" charset="-78"/>
              </a:rPr>
              <a:t> رابعا - مشاكل أصحاب العمل:</a:t>
            </a:r>
            <a:endParaRPr lang="en-US" sz="2000" b="1" dirty="0">
              <a:cs typeface="Akhbar MT" pitchFamily="2" charset="-78"/>
            </a:endParaRPr>
          </a:p>
          <a:p>
            <a:pPr algn="r" rtl="1"/>
            <a:r>
              <a:rPr lang="ar-EG" sz="2000" b="1" dirty="0">
                <a:cs typeface="Akhbar MT" pitchFamily="2" charset="-78"/>
              </a:rPr>
              <a:t>  صعوبة حصول الشركات علي عمالة مناسبة من حيث</a:t>
            </a:r>
            <a:endParaRPr lang="en-US" sz="2000" b="1" dirty="0">
              <a:cs typeface="Akhbar MT" pitchFamily="2" charset="-78"/>
            </a:endParaRPr>
          </a:p>
          <a:p>
            <a:pPr algn="r" rtl="1"/>
            <a:r>
              <a:rPr lang="ar-EG" sz="2000" b="1" dirty="0">
                <a:cs typeface="Akhbar MT" pitchFamily="2" charset="-78"/>
              </a:rPr>
              <a:t>1-عدم وجود أفراد ترقي كفاءتهم للكفاءة المرجوة و المطلوبة.</a:t>
            </a:r>
            <a:endParaRPr lang="en-US" sz="2000" b="1" dirty="0">
              <a:cs typeface="Akhbar MT" pitchFamily="2" charset="-78"/>
            </a:endParaRPr>
          </a:p>
          <a:p>
            <a:pPr algn="r" rtl="1"/>
            <a:r>
              <a:rPr lang="ar-EG" sz="2000" b="1" dirty="0">
                <a:cs typeface="Akhbar MT" pitchFamily="2" charset="-78"/>
              </a:rPr>
              <a:t>2-طول ساعات العمل مع قلة الإنتاج.</a:t>
            </a:r>
            <a:endParaRPr lang="en-US" sz="2000" b="1" dirty="0">
              <a:cs typeface="Akhbar MT" pitchFamily="2" charset="-78"/>
            </a:endParaRPr>
          </a:p>
          <a:p>
            <a:pPr algn="r" rtl="1"/>
            <a:r>
              <a:rPr lang="ar-EG" sz="2000" b="1" dirty="0">
                <a:cs typeface="Akhbar MT" pitchFamily="2" charset="-78"/>
              </a:rPr>
              <a:t>3-تضخم الميزانية في دفع رواتب وبدلات إضافة إلي تجهيز الموارد المطلوبة للعمل.</a:t>
            </a:r>
            <a:endParaRPr lang="en-US" sz="2000" b="1" dirty="0">
              <a:cs typeface="Akhbar MT" pitchFamily="2" charset="-78"/>
            </a:endParaRPr>
          </a:p>
          <a:p>
            <a:endParaRPr lang="ar-EG" sz="2000" dirty="0"/>
          </a:p>
        </p:txBody>
      </p:sp>
    </p:spTree>
    <p:extLst>
      <p:ext uri="{BB962C8B-B14F-4D97-AF65-F5344CB8AC3E}">
        <p14:creationId xmlns:p14="http://schemas.microsoft.com/office/powerpoint/2010/main" val="1649296219"/>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6186-8299-4660-AD04-8E6AF8BFEFC3}"/>
              </a:ext>
            </a:extLst>
          </p:cNvPr>
          <p:cNvSpPr>
            <a:spLocks noGrp="1"/>
          </p:cNvSpPr>
          <p:nvPr>
            <p:ph type="title"/>
          </p:nvPr>
        </p:nvSpPr>
        <p:spPr/>
        <p:txBody>
          <a:bodyPr/>
          <a:lstStyle/>
          <a:p>
            <a:pPr algn="ctr"/>
            <a:r>
              <a:rPr lang="ar-EG" b="1" dirty="0"/>
              <a:t>اهداف الدراسة </a:t>
            </a:r>
          </a:p>
        </p:txBody>
      </p:sp>
      <p:sp>
        <p:nvSpPr>
          <p:cNvPr id="3" name="Content Placeholder 2">
            <a:extLst>
              <a:ext uri="{FF2B5EF4-FFF2-40B4-BE49-F238E27FC236}">
                <a16:creationId xmlns:a16="http://schemas.microsoft.com/office/drawing/2014/main" id="{AEF33B56-BA8C-4C2A-AAC7-F86D3439CE8D}"/>
              </a:ext>
            </a:extLst>
          </p:cNvPr>
          <p:cNvSpPr>
            <a:spLocks noGrp="1"/>
          </p:cNvSpPr>
          <p:nvPr>
            <p:ph idx="1"/>
          </p:nvPr>
        </p:nvSpPr>
        <p:spPr>
          <a:xfrm>
            <a:off x="361506" y="2224087"/>
            <a:ext cx="9548037" cy="4024313"/>
          </a:xfrm>
        </p:spPr>
        <p:txBody>
          <a:bodyPr/>
          <a:lstStyle/>
          <a:p>
            <a:pPr marL="0" indent="0" algn="r" rtl="1">
              <a:buNone/>
            </a:pPr>
            <a:endParaRPr lang="ar-EG" b="1" dirty="0">
              <a:solidFill>
                <a:schemeClr val="tx1"/>
              </a:solidFill>
            </a:endParaRPr>
          </a:p>
          <a:p>
            <a:pPr marL="0" indent="0" algn="r" rtl="1">
              <a:buNone/>
            </a:pPr>
            <a:endParaRPr lang="ar-EG" b="1" dirty="0">
              <a:solidFill>
                <a:schemeClr val="tx1"/>
              </a:solidFill>
            </a:endParaRPr>
          </a:p>
          <a:p>
            <a:pPr algn="r" rtl="1"/>
            <a:r>
              <a:rPr lang="ar-EG" b="1" dirty="0">
                <a:solidFill>
                  <a:schemeClr val="tx1"/>
                </a:solidFill>
              </a:rPr>
              <a:t> تساعد الدراسة الشباب والأفراد في الحصول علي فرص عمل مناسبة.</a:t>
            </a:r>
            <a:endParaRPr lang="en-US" b="1" dirty="0">
              <a:solidFill>
                <a:schemeClr val="tx1"/>
              </a:solidFill>
            </a:endParaRPr>
          </a:p>
          <a:p>
            <a:pPr algn="r" rtl="1"/>
            <a:r>
              <a:rPr lang="ar-EG" b="1" dirty="0">
                <a:solidFill>
                  <a:schemeClr val="tx1"/>
                </a:solidFill>
              </a:rPr>
              <a:t> تساعد الدراسة المؤسسات وأصحاب العمل في الحصول علي  عمالة مناسبة.</a:t>
            </a:r>
          </a:p>
          <a:p>
            <a:pPr algn="r" rtl="1"/>
            <a:r>
              <a:rPr lang="ar-EG" b="1" dirty="0">
                <a:solidFill>
                  <a:schemeClr val="tx1"/>
                </a:solidFill>
              </a:rPr>
              <a:t> تساعد الدراسة علي التواصل المهني وزيادة اكتساب الخبرات بين المتخصصين.</a:t>
            </a:r>
            <a:endParaRPr lang="en-US" b="1" dirty="0">
              <a:solidFill>
                <a:schemeClr val="tx1"/>
              </a:solidFill>
            </a:endParaRPr>
          </a:p>
          <a:p>
            <a:pPr marL="0" indent="0" algn="r" rtl="1">
              <a:buNone/>
            </a:pPr>
            <a:endParaRPr lang="en-US" b="1" dirty="0">
              <a:solidFill>
                <a:schemeClr val="tx1"/>
              </a:solidFill>
            </a:endParaRPr>
          </a:p>
          <a:p>
            <a:pPr algn="r"/>
            <a:endParaRPr lang="ar-EG" b="1" dirty="0">
              <a:solidFill>
                <a:schemeClr val="tx1"/>
              </a:solidFill>
            </a:endParaRPr>
          </a:p>
        </p:txBody>
      </p:sp>
    </p:spTree>
    <p:extLst>
      <p:ext uri="{BB962C8B-B14F-4D97-AF65-F5344CB8AC3E}">
        <p14:creationId xmlns:p14="http://schemas.microsoft.com/office/powerpoint/2010/main" val="792087588"/>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9C46-68BF-4255-A871-B4921D1D305F}"/>
              </a:ext>
            </a:extLst>
          </p:cNvPr>
          <p:cNvSpPr>
            <a:spLocks noGrp="1"/>
          </p:cNvSpPr>
          <p:nvPr>
            <p:ph type="title"/>
          </p:nvPr>
        </p:nvSpPr>
        <p:spPr>
          <a:xfrm>
            <a:off x="677334" y="333154"/>
            <a:ext cx="8596668" cy="974651"/>
          </a:xfrm>
        </p:spPr>
        <p:txBody>
          <a:bodyPr/>
          <a:lstStyle/>
          <a:p>
            <a:pPr algn="ctr"/>
            <a:r>
              <a:rPr lang="ar-EG" b="1" dirty="0"/>
              <a:t>المصطلحات </a:t>
            </a:r>
          </a:p>
        </p:txBody>
      </p:sp>
      <p:sp>
        <p:nvSpPr>
          <p:cNvPr id="3" name="Content Placeholder 2">
            <a:extLst>
              <a:ext uri="{FF2B5EF4-FFF2-40B4-BE49-F238E27FC236}">
                <a16:creationId xmlns:a16="http://schemas.microsoft.com/office/drawing/2014/main" id="{8BEE34D5-BB15-4842-B15F-D6B34D99D8A9}"/>
              </a:ext>
            </a:extLst>
          </p:cNvPr>
          <p:cNvSpPr>
            <a:spLocks noGrp="1"/>
          </p:cNvSpPr>
          <p:nvPr>
            <p:ph idx="1"/>
          </p:nvPr>
        </p:nvSpPr>
        <p:spPr>
          <a:xfrm>
            <a:off x="255181" y="1488613"/>
            <a:ext cx="9018821" cy="5369387"/>
          </a:xfrm>
        </p:spPr>
        <p:txBody>
          <a:bodyPr>
            <a:noAutofit/>
          </a:bodyPr>
          <a:lstStyle/>
          <a:p>
            <a:pPr marL="0" indent="0" algn="r" rtl="1">
              <a:buNone/>
            </a:pPr>
            <a:r>
              <a:rPr lang="ar-EG" sz="2000" b="1" dirty="0">
                <a:solidFill>
                  <a:schemeClr val="tx1"/>
                </a:solidFill>
                <a:cs typeface="Akhbar MT" pitchFamily="2" charset="-78"/>
              </a:rPr>
              <a:t>الانترنت : </a:t>
            </a:r>
            <a:endParaRPr lang="en-US" sz="2000" dirty="0">
              <a:solidFill>
                <a:schemeClr val="tx1"/>
              </a:solidFill>
              <a:cs typeface="Akhbar MT" pitchFamily="2" charset="-78"/>
            </a:endParaRPr>
          </a:p>
          <a:p>
            <a:pPr algn="r" rtl="1"/>
            <a:r>
              <a:rPr lang="ar-EG" sz="2000" b="1" dirty="0">
                <a:solidFill>
                  <a:schemeClr val="tx1"/>
                </a:solidFill>
                <a:cs typeface="Akhbar MT" pitchFamily="2" charset="-78"/>
              </a:rPr>
              <a:t>كلمة "إنترنت</a:t>
            </a:r>
            <a:r>
              <a:rPr lang="en-US" sz="2000" b="1" dirty="0">
                <a:solidFill>
                  <a:schemeClr val="tx1"/>
                </a:solidFill>
                <a:cs typeface="Akhbar MT" pitchFamily="2" charset="-78"/>
              </a:rPr>
              <a:t>"Internet</a:t>
            </a:r>
            <a:r>
              <a:rPr lang="ar-EG" sz="2000" b="1" dirty="0">
                <a:solidFill>
                  <a:schemeClr val="tx1"/>
                </a:solidFill>
                <a:cs typeface="Akhbar MT" pitchFamily="2" charset="-78"/>
              </a:rPr>
              <a:t>هي اختصار الكلمة الإنجليزية</a:t>
            </a:r>
            <a:r>
              <a:rPr lang="en-US" sz="2000" b="1" dirty="0">
                <a:solidFill>
                  <a:schemeClr val="tx1"/>
                </a:solidFill>
                <a:cs typeface="Akhbar MT" pitchFamily="2" charset="-78"/>
              </a:rPr>
              <a:t> International Network </a:t>
            </a:r>
            <a:r>
              <a:rPr lang="ar-EG" sz="2000" b="1" dirty="0">
                <a:solidFill>
                  <a:schemeClr val="tx1"/>
                </a:solidFill>
                <a:cs typeface="Akhbar MT" pitchFamily="2" charset="-78"/>
              </a:rPr>
              <a:t>ومعناها شبكة المعلومات العالمية ، التي يتم فيها ربط مجموعة شبكات مع بعضها البعض في العديد من الدول عن طريق الهاتف والأقمار الصناعية</a:t>
            </a:r>
            <a:r>
              <a:rPr lang="en-US" sz="2000" b="1" dirty="0">
                <a:solidFill>
                  <a:schemeClr val="tx1"/>
                </a:solidFill>
                <a:cs typeface="Akhbar MT" pitchFamily="2" charset="-78"/>
              </a:rPr>
              <a:t>.</a:t>
            </a:r>
            <a:endParaRPr lang="en-US" sz="2000" dirty="0">
              <a:solidFill>
                <a:schemeClr val="tx1"/>
              </a:solidFill>
              <a:cs typeface="Akhbar MT" pitchFamily="2" charset="-78"/>
            </a:endParaRPr>
          </a:p>
          <a:p>
            <a:pPr marL="0" indent="0" algn="r" rtl="1" fontAlgn="base">
              <a:buNone/>
            </a:pPr>
            <a:r>
              <a:rPr lang="ar-EG" sz="2000" b="1" dirty="0">
                <a:solidFill>
                  <a:schemeClr val="tx1"/>
                </a:solidFill>
                <a:cs typeface="Akhbar MT" pitchFamily="2" charset="-78"/>
              </a:rPr>
              <a:t>مواقع الويب:</a:t>
            </a:r>
            <a:endParaRPr lang="en-US" sz="2000" dirty="0">
              <a:solidFill>
                <a:schemeClr val="tx1"/>
              </a:solidFill>
              <a:cs typeface="Akhbar MT" pitchFamily="2" charset="-78"/>
            </a:endParaRPr>
          </a:p>
          <a:p>
            <a:pPr algn="r" rtl="1" fontAlgn="base"/>
            <a:r>
              <a:rPr lang="ar-EG" sz="2000" b="1" dirty="0">
                <a:solidFill>
                  <a:schemeClr val="tx1"/>
                </a:solidFill>
                <a:cs typeface="Akhbar MT" pitchFamily="2" charset="-78"/>
              </a:rPr>
              <a:t> 	هو مجموعة صفحات الويب مرتبطة ببعضها البعض ومخزنة على نفس الخادم . </a:t>
            </a:r>
            <a:endParaRPr lang="en-US" sz="2000" dirty="0">
              <a:solidFill>
                <a:schemeClr val="tx1"/>
              </a:solidFill>
              <a:cs typeface="Akhbar MT" pitchFamily="2" charset="-78"/>
            </a:endParaRPr>
          </a:p>
          <a:p>
            <a:pPr algn="r" rtl="1" fontAlgn="base"/>
            <a:r>
              <a:rPr lang="ar-EG" sz="2000" b="1" dirty="0">
                <a:solidFill>
                  <a:schemeClr val="tx1"/>
                </a:solidFill>
                <a:cs typeface="Akhbar MT" pitchFamily="2" charset="-78"/>
              </a:rPr>
              <a:t>يمكن زيارة مواقع الويب عبر الانترنت بفضل خدمة الويب ومن خلال برنامج حاسوبي يدعى متصفح الويب .</a:t>
            </a:r>
            <a:endParaRPr lang="en-US" sz="2000" dirty="0">
              <a:solidFill>
                <a:schemeClr val="tx1"/>
              </a:solidFill>
              <a:cs typeface="Akhbar MT" pitchFamily="2" charset="-78"/>
            </a:endParaRPr>
          </a:p>
          <a:p>
            <a:pPr algn="r" rtl="1" fontAlgn="base"/>
            <a:r>
              <a:rPr lang="ar-EG" sz="2000" b="1" dirty="0">
                <a:solidFill>
                  <a:schemeClr val="tx1"/>
                </a:solidFill>
                <a:cs typeface="Akhbar MT" pitchFamily="2" charset="-78"/>
              </a:rPr>
              <a:t> ويمكن عرض المواقع بواسطة الاهواتف النقالة عبر تقنية  (</a:t>
            </a:r>
            <a:r>
              <a:rPr lang="en-US" sz="2000" b="1" dirty="0">
                <a:solidFill>
                  <a:schemeClr val="tx1"/>
                </a:solidFill>
                <a:cs typeface="Akhbar MT" pitchFamily="2" charset="-78"/>
              </a:rPr>
              <a:t>WAP</a:t>
            </a:r>
            <a:r>
              <a:rPr lang="ar-EG" sz="2000" b="1" dirty="0">
                <a:solidFill>
                  <a:schemeClr val="tx1"/>
                </a:solidFill>
                <a:cs typeface="Akhbar MT" pitchFamily="2" charset="-78"/>
              </a:rPr>
              <a:t>). </a:t>
            </a:r>
          </a:p>
          <a:p>
            <a:pPr algn="r" rtl="1" fontAlgn="base"/>
            <a:r>
              <a:rPr lang="ar-EG" sz="2000" b="1" dirty="0">
                <a:solidFill>
                  <a:schemeClr val="tx1"/>
                </a:solidFill>
                <a:cs typeface="Akhbar MT" pitchFamily="2" charset="-78"/>
              </a:rPr>
              <a:t>مواقع الويب موجودة فيما يسمى مزودات الويب .</a:t>
            </a:r>
            <a:endParaRPr lang="en-US" sz="2000" dirty="0">
              <a:solidFill>
                <a:schemeClr val="tx1"/>
              </a:solidFill>
              <a:cs typeface="Akhbar MT" pitchFamily="2" charset="-78"/>
            </a:endParaRPr>
          </a:p>
          <a:p>
            <a:pPr algn="r" rtl="1"/>
            <a:r>
              <a:rPr lang="ar-EG" sz="2000" b="1" dirty="0">
                <a:solidFill>
                  <a:schemeClr val="tx1"/>
                </a:solidFill>
                <a:cs typeface="Akhbar MT" pitchFamily="2" charset="-78"/>
              </a:rPr>
              <a:t>لمعظم مواقع الويب تتواجد على الأقل صفحة بداية تعرض محتوى ذلك الموقع، كما تحتوي على ارتباط تشاعبي لصفحاتة أو لصفحات مواقع ويب أخرى. </a:t>
            </a:r>
          </a:p>
          <a:p>
            <a:pPr algn="r" rtl="1"/>
            <a:r>
              <a:rPr lang="ar-EG" sz="2000" b="1" dirty="0">
                <a:solidFill>
                  <a:schemeClr val="tx1"/>
                </a:solidFill>
                <a:cs typeface="Akhbar MT" pitchFamily="2" charset="-78"/>
              </a:rPr>
              <a:t>لكل صفحة ويب  يو آر إل (</a:t>
            </a:r>
            <a:r>
              <a:rPr lang="en-US" sz="2000" b="1" dirty="0">
                <a:solidFill>
                  <a:schemeClr val="tx1"/>
                </a:solidFill>
                <a:cs typeface="Akhbar MT" pitchFamily="2" charset="-78"/>
              </a:rPr>
              <a:t>URL</a:t>
            </a:r>
            <a:r>
              <a:rPr lang="ar-EG" sz="2000" b="1" dirty="0">
                <a:solidFill>
                  <a:schemeClr val="tx1"/>
                </a:solidFill>
                <a:cs typeface="Akhbar MT" pitchFamily="2" charset="-78"/>
              </a:rPr>
              <a:t>)والتي هي اختصار لــ </a:t>
            </a:r>
            <a:r>
              <a:rPr lang="en-US" sz="2000" b="1" dirty="0">
                <a:solidFill>
                  <a:schemeClr val="tx1"/>
                </a:solidFill>
                <a:cs typeface="Akhbar MT" pitchFamily="2" charset="-78"/>
              </a:rPr>
              <a:t>Uniform Resource</a:t>
            </a:r>
            <a:endParaRPr lang="en-US" sz="2000" dirty="0">
              <a:solidFill>
                <a:schemeClr val="tx1"/>
              </a:solidFill>
              <a:cs typeface="Akhbar MT" pitchFamily="2" charset="-78"/>
            </a:endParaRPr>
          </a:p>
          <a:p>
            <a:pPr algn="r"/>
            <a:endParaRPr lang="ar-EG" sz="2000" dirty="0">
              <a:solidFill>
                <a:schemeClr val="tx1"/>
              </a:solidFill>
              <a:cs typeface="Akhbar MT" pitchFamily="2" charset="-78"/>
            </a:endParaRPr>
          </a:p>
        </p:txBody>
      </p:sp>
    </p:spTree>
    <p:extLst>
      <p:ext uri="{BB962C8B-B14F-4D97-AF65-F5344CB8AC3E}">
        <p14:creationId xmlns:p14="http://schemas.microsoft.com/office/powerpoint/2010/main" val="4214410636"/>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F0960-19F2-4BE4-A359-8051348C7241}"/>
              </a:ext>
            </a:extLst>
          </p:cNvPr>
          <p:cNvSpPr>
            <a:spLocks noGrp="1"/>
          </p:cNvSpPr>
          <p:nvPr>
            <p:ph idx="1"/>
          </p:nvPr>
        </p:nvSpPr>
        <p:spPr>
          <a:xfrm>
            <a:off x="138223" y="511968"/>
            <a:ext cx="9291084" cy="5834063"/>
          </a:xfrm>
        </p:spPr>
        <p:txBody>
          <a:bodyPr>
            <a:normAutofit/>
          </a:bodyPr>
          <a:lstStyle/>
          <a:p>
            <a:pPr algn="just" rtl="1">
              <a:lnSpc>
                <a:spcPct val="115000"/>
              </a:lnSpc>
              <a:spcAft>
                <a:spcPts val="0"/>
              </a:spcAft>
            </a:pPr>
            <a:r>
              <a:rPr lang="ar-EG" sz="2400" b="1" dirty="0">
                <a:solidFill>
                  <a:schemeClr val="tx1"/>
                </a:solidFill>
                <a:latin typeface="Castellar" panose="020A0402060406010301" pitchFamily="18" charset="0"/>
                <a:ea typeface="Times New Roman" panose="02020603050405020304" pitchFamily="18" charset="0"/>
                <a:cs typeface="Akhbar MT" pitchFamily="2" charset="-78"/>
              </a:rPr>
              <a:t>قواعد البيانات:</a:t>
            </a:r>
            <a:endParaRPr lang="en-US" sz="2400" b="1" dirty="0">
              <a:solidFill>
                <a:schemeClr val="tx1"/>
              </a:solidFill>
              <a:latin typeface="Castellar" panose="020A0402060406010301" pitchFamily="18" charset="0"/>
              <a:ea typeface="Times New Roman" panose="02020603050405020304" pitchFamily="18" charset="0"/>
              <a:cs typeface="Akhbar MT" pitchFamily="2" charset="-78"/>
            </a:endParaRPr>
          </a:p>
          <a:p>
            <a:pPr indent="457200" algn="justLow" rtl="1" fontAlgn="base">
              <a:lnSpc>
                <a:spcPct val="115000"/>
              </a:lnSpc>
              <a:spcAft>
                <a:spcPts val="0"/>
              </a:spcAft>
            </a:pPr>
            <a:r>
              <a:rPr lang="ar-EG" sz="2400" b="1" dirty="0">
                <a:solidFill>
                  <a:schemeClr val="tx1"/>
                </a:solidFill>
                <a:latin typeface="Castellar" panose="020A0402060406010301" pitchFamily="18" charset="0"/>
                <a:ea typeface="Times New Roman" panose="02020603050405020304" pitchFamily="18" charset="0"/>
                <a:cs typeface="Akhbar MT" pitchFamily="2" charset="-78"/>
              </a:rPr>
              <a:t>قاعدة البيانات او قاعدة المعطيات (</a:t>
            </a:r>
            <a:r>
              <a:rPr lang="en-US" sz="2400" b="1" u="sng" dirty="0">
                <a:solidFill>
                  <a:schemeClr val="tx1"/>
                </a:solidFill>
                <a:latin typeface="Castellar" panose="020A0402060406010301" pitchFamily="18" charset="0"/>
                <a:ea typeface="Times New Roman" panose="02020603050405020304" pitchFamily="18" charset="0"/>
                <a:cs typeface="Akhbar MT" pitchFamily="2" charset="-78"/>
              </a:rPr>
              <a:t>data base </a:t>
            </a:r>
            <a:r>
              <a:rPr lang="ar-EG" sz="2400" b="1" dirty="0">
                <a:solidFill>
                  <a:schemeClr val="tx1"/>
                </a:solidFill>
                <a:latin typeface="Castellar" panose="020A0402060406010301" pitchFamily="18" charset="0"/>
                <a:ea typeface="Times New Roman" panose="02020603050405020304" pitchFamily="18" charset="0"/>
                <a:cs typeface="Akhbar MT" pitchFamily="2" charset="-78"/>
              </a:rPr>
              <a:t>)، هي مجموعة من عناصرِالبيانات المنطقية المرتبطة مع بعضها البعض بعلاقة رياضية، وتتكون قاعدة البيانات من جدول واحد أو أكثر.</a:t>
            </a:r>
            <a:endParaRPr lang="en-US" sz="2400" b="1" dirty="0">
              <a:solidFill>
                <a:schemeClr val="tx1"/>
              </a:solidFill>
              <a:latin typeface="Castellar" panose="020A0402060406010301" pitchFamily="18" charset="0"/>
              <a:ea typeface="Times New Roman" panose="02020603050405020304" pitchFamily="18" charset="0"/>
              <a:cs typeface="Akhbar MT" pitchFamily="2" charset="-78"/>
            </a:endParaRPr>
          </a:p>
          <a:p>
            <a:pPr indent="295275" algn="justLow" rtl="1" fontAlgn="base">
              <a:lnSpc>
                <a:spcPct val="115000"/>
              </a:lnSpc>
              <a:spcAft>
                <a:spcPts val="0"/>
              </a:spcAft>
            </a:pPr>
            <a:r>
              <a:rPr lang="ar-EG" sz="2400" b="1" dirty="0">
                <a:solidFill>
                  <a:schemeClr val="tx1"/>
                </a:solidFill>
                <a:latin typeface="Castellar" panose="020A0402060406010301" pitchFamily="18" charset="0"/>
                <a:ea typeface="Times New Roman" panose="02020603050405020304" pitchFamily="18" charset="0"/>
                <a:cs typeface="Akhbar MT" pitchFamily="2" charset="-78"/>
              </a:rPr>
              <a:t> ويتكون الجدول من سجل أو أكثر ويتكون السجل من حقل أو أكثر (صفوف واعمدة).</a:t>
            </a:r>
            <a:endParaRPr lang="en-US" sz="2400" b="1" dirty="0">
              <a:solidFill>
                <a:schemeClr val="tx1"/>
              </a:solidFill>
              <a:latin typeface="Castellar" panose="020A0402060406010301" pitchFamily="18" charset="0"/>
              <a:ea typeface="Times New Roman" panose="02020603050405020304" pitchFamily="18" charset="0"/>
              <a:cs typeface="Akhbar MT" pitchFamily="2" charset="-78"/>
            </a:endParaRPr>
          </a:p>
          <a:p>
            <a:pPr rtl="1">
              <a:lnSpc>
                <a:spcPct val="115000"/>
              </a:lnSpc>
              <a:spcAft>
                <a:spcPts val="0"/>
              </a:spcAft>
            </a:pPr>
            <a:r>
              <a:rPr lang="en-US" sz="2400" b="1" dirty="0">
                <a:solidFill>
                  <a:schemeClr val="tx1"/>
                </a:solidFill>
                <a:latin typeface="Castellar" panose="020A0402060406010301" pitchFamily="18" charset="0"/>
                <a:ea typeface="Times New Roman" panose="02020603050405020304" pitchFamily="18" charset="0"/>
                <a:cs typeface="Akhbar MT" pitchFamily="2" charset="-78"/>
              </a:rPr>
              <a:t> Html</a:t>
            </a:r>
            <a:r>
              <a:rPr lang="ar-EG" sz="2400" b="1" dirty="0">
                <a:solidFill>
                  <a:schemeClr val="tx1"/>
                </a:solidFill>
                <a:latin typeface="Castellar" panose="020A0402060406010301" pitchFamily="18" charset="0"/>
                <a:ea typeface="Times New Roman" panose="02020603050405020304" pitchFamily="18" charset="0"/>
                <a:cs typeface="Akhbar MT" pitchFamily="2" charset="-78"/>
              </a:rPr>
              <a:t>: هي لغة من لغات ترميز النصوص </a:t>
            </a:r>
            <a:r>
              <a:rPr lang="en-US" sz="2400" b="1" dirty="0">
                <a:solidFill>
                  <a:schemeClr val="tx1"/>
                </a:solidFill>
                <a:latin typeface="Castellar" panose="020A0402060406010301" pitchFamily="18" charset="0"/>
                <a:ea typeface="Times New Roman" panose="02020603050405020304" pitchFamily="18" charset="0"/>
                <a:cs typeface="Akhbar MT" pitchFamily="2" charset="-78"/>
              </a:rPr>
              <a:t>Markup language</a:t>
            </a:r>
            <a:r>
              <a:rPr lang="ar-EG" sz="2400" b="1" dirty="0">
                <a:solidFill>
                  <a:schemeClr val="tx1"/>
                </a:solidFill>
                <a:latin typeface="Castellar" panose="020A0402060406010301" pitchFamily="18" charset="0"/>
                <a:ea typeface="Times New Roman" panose="02020603050405020304" pitchFamily="18" charset="0"/>
                <a:cs typeface="Akhbar MT" pitchFamily="2" charset="-78"/>
              </a:rPr>
              <a:t> ، أو كما تُعرف بلغة توصيف النص هي عبارة عن جُملة من التلميحات و الأوامر و الوسوم حول نص معين ، و التي تحدد كيفيّة تنظيمه ، و تنسيقه ،ووصفه،و شاع استخدامها في الآونة الأخيرة ضمن أنظمة صف الحروف عبر شبكة الإنترنت .</a:t>
            </a:r>
            <a:br>
              <a:rPr lang="ar-EG" sz="2400" b="1" dirty="0">
                <a:solidFill>
                  <a:schemeClr val="tx1"/>
                </a:solidFill>
                <a:latin typeface="Castellar" panose="020A0402060406010301" pitchFamily="18" charset="0"/>
                <a:ea typeface="Times New Roman" panose="02020603050405020304" pitchFamily="18" charset="0"/>
                <a:cs typeface="Akhbar MT" pitchFamily="2" charset="-78"/>
              </a:rPr>
            </a:br>
            <a:r>
              <a:rPr lang="ar-EG" sz="2400" b="1" dirty="0">
                <a:solidFill>
                  <a:schemeClr val="tx1"/>
                </a:solidFill>
                <a:latin typeface="Castellar" panose="020A0402060406010301" pitchFamily="18" charset="0"/>
                <a:ea typeface="Times New Roman" panose="02020603050405020304" pitchFamily="18" charset="0"/>
                <a:cs typeface="Akhbar MT" pitchFamily="2" charset="-78"/>
              </a:rPr>
              <a:t>   من أشهر الأمثلة على لغات الترميز هي لغة </a:t>
            </a:r>
            <a:r>
              <a:rPr lang="en-US" sz="2400" b="1" dirty="0">
                <a:solidFill>
                  <a:schemeClr val="tx1"/>
                </a:solidFill>
                <a:latin typeface="Castellar" panose="020A0402060406010301" pitchFamily="18" charset="0"/>
                <a:ea typeface="Times New Roman" panose="02020603050405020304" pitchFamily="18" charset="0"/>
                <a:cs typeface="Akhbar MT" pitchFamily="2" charset="-78"/>
              </a:rPr>
              <a:t>HTML</a:t>
            </a:r>
            <a:r>
              <a:rPr lang="ar-EG" sz="2400" b="1" dirty="0">
                <a:solidFill>
                  <a:schemeClr val="tx1"/>
                </a:solidFill>
                <a:latin typeface="Castellar" panose="020A0402060406010301" pitchFamily="18" charset="0"/>
                <a:ea typeface="Times New Roman" panose="02020603050405020304" pitchFamily="18" charset="0"/>
                <a:cs typeface="Akhbar MT" pitchFamily="2" charset="-78"/>
              </a:rPr>
              <a:t> ، إذ تعدّ من ضمن بروتوكولا الإنترنت المهمة ، و تنتهج هذه اللغة عدداً من الأساليب المشهورة في مجال النشر لتشكل حلقة وصل بين المؤلف و المحرر .</a:t>
            </a:r>
            <a:endParaRPr lang="en-US" sz="2400" b="1" dirty="0">
              <a:solidFill>
                <a:schemeClr val="tx1"/>
              </a:solidFill>
              <a:latin typeface="Castellar" panose="020A0402060406010301" pitchFamily="18" charset="0"/>
              <a:ea typeface="Times New Roman" panose="02020603050405020304" pitchFamily="18" charset="0"/>
              <a:cs typeface="Akhbar MT" pitchFamily="2" charset="-78"/>
            </a:endParaRPr>
          </a:p>
          <a:p>
            <a:endParaRPr lang="ar-EG" sz="2400" b="1" dirty="0">
              <a:solidFill>
                <a:schemeClr val="tx1"/>
              </a:solidFill>
              <a:latin typeface="Castellar" panose="020A0402060406010301" pitchFamily="18" charset="0"/>
              <a:cs typeface="Akhbar MT" pitchFamily="2" charset="-78"/>
            </a:endParaRPr>
          </a:p>
        </p:txBody>
      </p:sp>
    </p:spTree>
    <p:extLst>
      <p:ext uri="{BB962C8B-B14F-4D97-AF65-F5344CB8AC3E}">
        <p14:creationId xmlns:p14="http://schemas.microsoft.com/office/powerpoint/2010/main" val="2611462325"/>
      </p:ext>
    </p:extLst>
  </p:cSld>
  <p:clrMapOvr>
    <a:masterClrMapping/>
  </p:clrMapOvr>
  <mc:AlternateContent xmlns:mc="http://schemas.openxmlformats.org/markup-compatibility/2006">
    <mc:Choice xmlns:p14="http://schemas.microsoft.com/office/powerpoint/2010/main" Requires="p14">
      <p:transition spd="slow" p14:dur="6750">
        <p14:gallery dir="l"/>
        <p:sndAc>
          <p:stSnd>
            <p:snd r:embed="rId2" name="coin.wav"/>
          </p:stSnd>
        </p:sndAc>
      </p:transition>
    </mc:Choice>
    <mc:Fallback>
      <p:transition spd="slow">
        <p:fade/>
        <p:sndAc>
          <p:stSnd>
            <p:snd r:embed="rId2" name="coin.wav"/>
          </p:stSnd>
        </p:sndAc>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1131</TotalTime>
  <Words>711</Words>
  <Application>Microsoft Office PowerPoint</Application>
  <PresentationFormat>Widescreen</PresentationFormat>
  <Paragraphs>106</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Castellar</vt:lpstr>
      <vt:lpstr>Trebuchet MS</vt:lpstr>
      <vt:lpstr>Wingdings 3</vt:lpstr>
      <vt:lpstr>Facet</vt:lpstr>
      <vt:lpstr>PowerPoint Presentation</vt:lpstr>
      <vt:lpstr>استخدام الانترنت وقواعد البيانات في التوظيف </vt:lpstr>
      <vt:lpstr>ملخص البحث</vt:lpstr>
      <vt:lpstr>الفصل الاول </vt:lpstr>
      <vt:lpstr>مقدمة الدراسة </vt:lpstr>
      <vt:lpstr>مشكلة الدراسة </vt:lpstr>
      <vt:lpstr>اهداف الدراسة </vt:lpstr>
      <vt:lpstr>المصطلحات </vt:lpstr>
      <vt:lpstr>PowerPoint Presentation</vt:lpstr>
      <vt:lpstr>الفصل الثاني : (الايطار النظري للدراسة)</vt:lpstr>
      <vt:lpstr>الفصل الثالث :  (  اجراءات الدراسة التجريبية  )</vt:lpstr>
      <vt:lpstr>تحليل النظام</vt:lpstr>
      <vt:lpstr>Use case :</vt:lpstr>
      <vt:lpstr>اجراءات عمل الweb site </vt:lpstr>
      <vt:lpstr>صفحة ال  layout : Header)) </vt:lpstr>
      <vt:lpstr>(Header) </vt:lpstr>
      <vt:lpstr>(Header) </vt:lpstr>
      <vt:lpstr>Header in browser</vt:lpstr>
      <vt:lpstr>Footer : </vt:lpstr>
      <vt:lpstr>footer</vt:lpstr>
      <vt:lpstr>Footer in browser</vt:lpstr>
      <vt:lpstr>تسجيل الاشتراك : </vt:lpstr>
      <vt:lpstr>Sing up in browser</vt:lpstr>
      <vt:lpstr>تسجيل الدخول :</vt:lpstr>
      <vt:lpstr>login (browser)</vt:lpstr>
      <vt:lpstr>الصفحة الرئيسية index : </vt:lpstr>
      <vt:lpstr>Index in browser</vt:lpstr>
      <vt:lpstr>PowerPoint Presentation</vt:lpstr>
      <vt:lpstr>Send massage in browser </vt:lpstr>
      <vt:lpstr>صفحة لعرض كل الوظائف المتقدم اليها مع امكانية الحذف والتعديل علي نص رسالة التقدم : </vt:lpstr>
      <vt:lpstr>جميع الوظائف المتقدم اليها من قبلكم (IN browser)</vt:lpstr>
      <vt:lpstr>صفحة التعديل </vt:lpstr>
      <vt:lpstr>In browser</vt:lpstr>
      <vt:lpstr>edit in browser</vt:lpstr>
      <vt:lpstr>حذف  رسالة التقدم </vt:lpstr>
      <vt:lpstr>Delete in browser</vt:lpstr>
      <vt:lpstr>صفحة انشاء وظيفة جديدةcreate new job   </vt:lpstr>
      <vt:lpstr>تحميل صورة للوظيفة (Create job)   </vt:lpstr>
      <vt:lpstr>(Create job)</vt:lpstr>
      <vt:lpstr>Create job in browser</vt:lpstr>
      <vt:lpstr>قائمة الوظائف التي تم نشرها in browser</vt:lpstr>
      <vt:lpstr>المتقدمين للوظائف التي تم نشرها </vt:lpstr>
      <vt:lpstr>المتقدمين للوظائف التي تم نشرها in browser</vt:lpstr>
      <vt:lpstr>كل الشكر والتقدير والثناء الرفيع واجمل التحية للجنة المناقشة الفاضلين  و نقدّم لكم يا معلمينا الفاضلين شذى الورود تقديرًا منا لكلّ مجهوداتكم التي لا مثيلَ لها معنا حتى نقدم كل هذا العمل  و تصنعو منا افردًا نافعين في المجتمع و نتوجه بالشكر الخاص لجميع العاملين بإدارة المعهد على مساندتهم لنا  قدرنا الله على فعل الخير وخير الفعل يكون باستغلال علمنا في مساعدة الجميع . وكل الشكر والتقدير لكلّ الذين وقفوا معنا، ولكلّ الذي وقفوا ضدنا لنكون على ما نحن عليه اليوم، فها نحن نستكمل مسيرة حياتنا وقد وصلنا إلى ما حلمننا به طويلًا، وما كان ذلك ليحدث لولا توفيق الله، ثم وقوف بعض الأوفياء إلى جانبنا، فكل ارق الوفاء، وأجمل التحية، وأعذب الثناء الرفيع.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استخدام الانترنت وقواعد البيانات في التوظيف</dc:title>
  <dc:creator>SHERIF AHMED</dc:creator>
  <cp:lastModifiedBy>SHERIF AHMED</cp:lastModifiedBy>
  <cp:revision>47</cp:revision>
  <dcterms:created xsi:type="dcterms:W3CDTF">2019-05-14T23:59:32Z</dcterms:created>
  <dcterms:modified xsi:type="dcterms:W3CDTF">2019-05-26T16:05:37Z</dcterms:modified>
</cp:coreProperties>
</file>