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8" r:id="rId1"/>
  </p:sldMasterIdLst>
  <p:notesMasterIdLst>
    <p:notesMasterId r:id="rId8"/>
  </p:notesMasterIdLst>
  <p:handoutMasterIdLst>
    <p:handoutMasterId r:id="rId9"/>
  </p:handout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CDBE"/>
    <a:srgbClr val="4E008E"/>
    <a:srgbClr val="EFEFEF"/>
    <a:srgbClr val="C3B9D7"/>
    <a:srgbClr val="FFDCA5"/>
    <a:srgbClr val="F07387"/>
    <a:srgbClr val="F5A5C8"/>
    <a:srgbClr val="82C8F0"/>
    <a:srgbClr val="270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83" autoAdjust="0"/>
    <p:restoredTop sz="88262" autoAdjust="0"/>
  </p:normalViewPr>
  <p:slideViewPr>
    <p:cSldViewPr snapToGrid="0" snapToObjects="1" showGuides="1">
      <p:cViewPr varScale="1">
        <p:scale>
          <a:sx n="99" d="100"/>
          <a:sy n="99" d="100"/>
        </p:scale>
        <p:origin x="71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56" d="100"/>
          <a:sy n="156" d="100"/>
        </p:scale>
        <p:origin x="541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398E1-C99F-B940-AA2A-81EFFACD4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1D06C-D5DE-814D-931E-02A0CE659BAA}" type="datetimeFigureOut">
              <a:rPr lang="fi-FI" smtClean="0"/>
              <a:t>21.3.2025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1C63F-BE00-6D49-B7F3-B253A7D51A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71539-0194-5C43-B2F5-2C601016B9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09C7D-6C28-B047-9D84-D52122B215C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1555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9BFB5-475C-5B44-BA4D-42DE8089864D}" type="datetimeFigureOut">
              <a:rPr lang="fi-FI" smtClean="0"/>
              <a:t>21.3.2025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97949-CA96-A34A-920F-344DC55B34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862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97949-CA96-A34A-920F-344DC55B3479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574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638" y="2553066"/>
            <a:ext cx="6212793" cy="33818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pic>
        <p:nvPicPr>
          <p:cNvPr id="4" name="Kuva 3" descr="Tampere University.">
            <a:extLst>
              <a:ext uri="{FF2B5EF4-FFF2-40B4-BE49-F238E27FC236}">
                <a16:creationId xmlns:a16="http://schemas.microsoft.com/office/drawing/2014/main" id="{F4B581D9-6573-401D-B01B-EC70ACF75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000" y="1080000"/>
            <a:ext cx="3721277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7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4401"/>
            <a:ext cx="10651813" cy="64293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7B513FB-A89D-4CD9-816A-A2426574F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7FC877C-D72B-4FA2-A4D8-10EC144C4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BA96801F-E137-4B25-94D7-4851FADECBA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3132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DF54673-9ACE-45BB-89AE-4DF9D1200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4401"/>
            <a:ext cx="10643351" cy="642938"/>
          </a:xfrm>
          <a:prstGeom prst="rect">
            <a:avLst/>
          </a:prstGeo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0BA03E9-7771-435A-ACF2-791A6462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A061E97-8041-4B8C-84EB-4224E0AC8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E88A044-4865-4080-A1DB-4D812EAA9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8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1F2527F-684A-4121-9363-8807B0AFD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306364A-3632-4E1B-8113-A8981F3C5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DFF5CBD4-0D40-46CB-83FF-1C58DD7870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32917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6A4069F-7B77-435A-A9D6-CD64E2434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737735C-1BFC-5948-A4B6-6B9D9DF1DAD9}"/>
              </a:ext>
            </a:extLst>
          </p:cNvPr>
          <p:cNvSpPr txBox="1">
            <a:spLocks/>
          </p:cNvSpPr>
          <p:nvPr userDrawn="1"/>
        </p:nvSpPr>
        <p:spPr>
          <a:xfrm>
            <a:off x="430580" y="6506631"/>
            <a:ext cx="6779559" cy="251947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fi-FI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86E1A08-E0B6-4CF0-9B54-F868C9DF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C7C9B07-1287-4DA9-8EE6-AAC6DE816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697E018-CB7F-48B9-B44F-8C4B55AF6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4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199A30-D9CF-F04F-AD6E-EFD6A331F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A31E617-3DD2-45F9-87A9-28710F458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23AE687-7288-4989-808B-BBFE1801B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C9304CA3-67E1-4FC8-9377-97D39A86970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62863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2964" y="908050"/>
            <a:ext cx="7092900" cy="496093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172614"/>
            <a:ext cx="3932237" cy="3696374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9A114AA-0FC1-4BDA-A87A-450D91C7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8A440A0-2DFA-4694-8E9A-F37821D64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B3199E04-FCC9-48F1-9FFB-2F71AFADEA9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20778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FB501874-212D-43E0-A21F-C912819BD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Muokkaa ots. peruasdasdasdasdstyyl. napsautt.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431" y="908050"/>
            <a:ext cx="7084433" cy="4960938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172614"/>
            <a:ext cx="3932237" cy="3696374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B0FB749-BBFE-438A-B34D-304382F9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D16047A-E530-4F76-BE04-5DB0A3040E2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7B2D6AA-88A2-4EE8-91D4-604C9EE54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26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899770"/>
            <a:ext cx="10515600" cy="660103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0400" y="1707297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A817179-6464-4F21-9B03-3D32D962B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353961E-5198-4EC6-84CF-7D796EA3D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0F202A3E-9DD7-4C20-B920-B130C51F616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7832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0A482-DF25-4AC1-93FF-A21A43ED8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899770"/>
            <a:ext cx="10515600" cy="6601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0400" y="1707297"/>
            <a:ext cx="10515600" cy="43513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08E8C6C-B535-4624-AE36-E7AA2DD3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D573219-6138-48B9-B6B4-28078E664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93FE60-FDE5-4FFB-BA0D-01896B739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4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08049"/>
            <a:ext cx="2628900" cy="5268914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08049"/>
            <a:ext cx="7734300" cy="5268913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A231356-4E89-42FF-B9D2-5276EA40A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294DD31-33A4-4715-9A6D-15C4AF30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FEC80EF1-75D1-469D-8A92-4BE196BAFD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1610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2758440"/>
            <a:ext cx="11090275" cy="144000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589" y="4435972"/>
            <a:ext cx="11083550" cy="1440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EEF2D1E-9D26-4178-9CD9-82D802C12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AC67BEA-6EFD-4E49-843A-63C8CA4D1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43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6C69A4-9805-44B9-86C2-D0BEF1B39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08049"/>
            <a:ext cx="2628900" cy="5268914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08049"/>
            <a:ext cx="7734300" cy="526891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D6E3F5C-87B6-4EC2-BBE3-B9D1C41B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5EC882A-A2D2-46CB-99A6-60BC54D85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5571256-36CB-4721-8D5D-45CF8D5DF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66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22800" y="914275"/>
            <a:ext cx="7018337" cy="4954712"/>
          </a:xfrm>
        </p:spPr>
        <p:txBody>
          <a:bodyPr anchor="t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223820"/>
            <a:ext cx="3932237" cy="3645167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03500BF-A2C1-4F36-A443-35E1074B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03234A5-5678-4107-B6E4-4D194E2EC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AEB90590-21DA-48A3-904A-917FC50EB7A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19989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DF7A597D-CD79-4B30-894C-1B2608609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14333" y="914275"/>
            <a:ext cx="7021530" cy="4954712"/>
          </a:xfrm>
        </p:spPr>
        <p:txBody>
          <a:bodyPr anchor="t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223820"/>
            <a:ext cx="3932237" cy="3645167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E06352D-B086-43FE-8FC5-AC6B4EA8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FC39A97-01AE-4D0D-B345-8CBA5227461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C76E15C-8063-441E-A2E0-1EBFFF54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59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3679" y="1143245"/>
            <a:ext cx="4853934" cy="314967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4E008E"/>
                </a:solidFill>
              </a:defRPr>
            </a:lvl1pPr>
          </a:lstStyle>
          <a:p>
            <a:r>
              <a:rPr lang="en-GB" noProof="0"/>
              <a:t>This is a place for a longer text that goes on for three or more lines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8C4556-08AF-304E-8426-06F9F8EF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267" y="1312457"/>
            <a:ext cx="5040000" cy="48906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17F52D9-8B1E-4F7F-AA8C-39AD4EB47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273A0-B2DF-4C71-84F5-8A0CABCD5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D3A36DE0-5C27-4F2F-B628-D82AEFA8D89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89717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D4B79723-8A28-41DA-8158-47C40BEA1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9144" y="1129720"/>
            <a:ext cx="4853934" cy="314967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This is a place for a longer text that goes on for three or more lines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8C4556-08AF-304E-8426-06F9F8EF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4" y="1320928"/>
            <a:ext cx="5040000" cy="48906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0B3E6F3-32BA-42D1-BB7C-49EDFDFB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62A019B-6E71-4FF6-8233-F4C956257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D7264E8-D67F-450D-B5B3-7C3FE5CFB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75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and pictur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37201" y="908050"/>
            <a:ext cx="6103938" cy="52817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0708" y="792399"/>
            <a:ext cx="4957631" cy="1909269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This is a place for a longer text with big font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E05CB-C7A1-A342-B41E-5EE8CD4216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8363" y="2960016"/>
            <a:ext cx="4849977" cy="32297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84F16D1-C984-4655-8258-D6EF6AF7D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0ACAF84-7C25-4838-BB2E-3953315E6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7F734B17-F190-4E9B-912E-CA33643B1B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06329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and pictur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782EC1E3-2963-4D1C-A09D-168216C66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E05CB-C7A1-A342-B41E-5EE8CD4216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6893" y="2960016"/>
            <a:ext cx="4857292" cy="32224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28733" y="908050"/>
            <a:ext cx="6112405" cy="5273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665" y="775657"/>
            <a:ext cx="4955519" cy="1909269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This is a place for a longer text with big font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35FED0F-203A-4399-B1A6-E36F6BDB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7E17269-133F-4041-8E1C-C34F81D99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09F9ABA-0045-4D3B-9E43-6CE8DD7F6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6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text_1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83AB547-0C6F-394C-8BEF-5A6F3FBA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3" y="908050"/>
            <a:ext cx="10506697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779FD3A-6E17-1D47-8E91-0B127B4332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077" y="1931988"/>
            <a:ext cx="2502487" cy="15236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C0298E-F14A-6845-92C8-38BD03C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077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1pPr>
            <a:lvl2pPr marL="314325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2pPr>
            <a:lvl3pPr marL="671513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3pPr>
            <a:lvl4pPr marL="1027112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4pPr>
            <a:lvl5pPr marL="1336675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558BD131-E1E6-6B4A-8A43-7499BB4F44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03849" y="1931988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7DB071B-9088-9940-8EEF-A7349739FA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03849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D91EB564-08EC-084A-85ED-6795597853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66181" y="1931988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5E66258-07E1-E642-A305-89957CDCCF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6181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DDAC2486-1BBC-E148-8A6A-A96E0924C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528513" y="1933860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A3268F3-BC79-314A-9049-89ABFE4885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28513" y="3457497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6BEA95B-149A-4378-99A8-4A3778EC0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CEF878AF-8D06-4EF3-883F-34F2EFF16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5FB341E1-B4C6-4A8F-95EC-40D3CF9664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03573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text_2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83AB547-0C6F-394C-8BEF-5A6F3FBA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3" y="908050"/>
            <a:ext cx="10506697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779FD3A-6E17-1D47-8E91-0B127B4332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07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C0298E-F14A-6845-92C8-38BD03C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07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5111911C-6CB3-AD44-A987-239427CE40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96978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4B81E064-8551-694A-8FD5-C523BEB10D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6978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E37D0D04-EE41-5F42-BA3B-67ED3166C67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1049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C7609D31-2B9E-9841-9A07-1A4FC70457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1049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32E84F1-B479-4DA5-B79A-E1AAD0184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BF1F0F-97EF-4D74-A4D0-217EA478D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74C35F04-76D4-4B98-A67F-2CB880FD6A9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240063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895A594-3BD2-D54E-93FD-6F7FCA50C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339" y="2835805"/>
            <a:ext cx="10660250" cy="18208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r">
              <a:defRPr sz="5400">
                <a:solidFill>
                  <a:srgbClr val="4E008E"/>
                </a:solidFill>
              </a:defRPr>
            </a:lvl1pPr>
          </a:lstStyle>
          <a:p>
            <a:r>
              <a:rPr lang="en-GB" noProof="0"/>
              <a:t>“Insert </a:t>
            </a:r>
            <a:br>
              <a:rPr lang="en-GB" noProof="0"/>
            </a:br>
            <a:r>
              <a:rPr lang="en-GB" noProof="0"/>
              <a:t>text here.”</a:t>
            </a:r>
          </a:p>
        </p:txBody>
      </p:sp>
      <p:sp>
        <p:nvSpPr>
          <p:cNvPr id="13" name="Tekstin paikkamerkki 2"/>
          <p:cNvSpPr>
            <a:spLocks noGrp="1"/>
          </p:cNvSpPr>
          <p:nvPr>
            <p:ph type="body" sz="quarter" idx="11" hasCustomPrompt="1"/>
          </p:nvPr>
        </p:nvSpPr>
        <p:spPr>
          <a:xfrm>
            <a:off x="668338" y="4784723"/>
            <a:ext cx="10660062" cy="1440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3200">
                <a:solidFill>
                  <a:srgbClr val="4E008E"/>
                </a:solidFill>
              </a:defRPr>
            </a:lvl1pPr>
            <a:lvl2pPr marL="314325" indent="0" algn="r">
              <a:buFontTx/>
              <a:buNone/>
              <a:defRPr/>
            </a:lvl2pPr>
            <a:lvl3pPr marL="671513" indent="0" algn="r">
              <a:buFontTx/>
              <a:buNone/>
              <a:defRPr/>
            </a:lvl3pPr>
            <a:lvl4pPr marL="1027112" indent="0" algn="r">
              <a:buFontTx/>
              <a:buNone/>
              <a:defRPr/>
            </a:lvl4pPr>
            <a:lvl5pPr marL="1336675" indent="0" algn="r">
              <a:buFontTx/>
              <a:buNone/>
              <a:defRPr/>
            </a:lvl5pPr>
          </a:lstStyle>
          <a:p>
            <a:pPr lvl="0"/>
            <a:r>
              <a:rPr lang="en-GB" noProof="0"/>
              <a:t>– Firstname Lastname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D54C215-BF9C-463D-8116-5E5F873B8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22651F8-67AD-4CA7-B5C5-141B94156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D38B48EA-3C26-4DE6-8A6F-BD13DFD31C4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0049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2757600"/>
            <a:ext cx="11090275" cy="144000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rgbClr val="4E008E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589" y="4435200"/>
            <a:ext cx="11083550" cy="1440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4E008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B2D621D0-61E7-E946-BBC9-24D91EEA5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8BB0235-0F5A-40FA-B663-F054FD106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E0BDB65-6D51-44F4-970C-428F139C6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81463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CFF25AA6-74E4-4FDC-97D1-348B884E4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266" y="2683405"/>
            <a:ext cx="10660250" cy="1820862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“Insert </a:t>
            </a:r>
            <a:br>
              <a:rPr lang="en-GB" noProof="0"/>
            </a:br>
            <a:r>
              <a:rPr lang="en-GB" noProof="0"/>
              <a:t>text here.”</a:t>
            </a:r>
          </a:p>
        </p:txBody>
      </p:sp>
      <p:sp>
        <p:nvSpPr>
          <p:cNvPr id="12" name="Tekstin paikkamerkki 13"/>
          <p:cNvSpPr>
            <a:spLocks noGrp="1"/>
          </p:cNvSpPr>
          <p:nvPr>
            <p:ph type="body" sz="quarter" idx="12" hasCustomPrompt="1"/>
          </p:nvPr>
        </p:nvSpPr>
        <p:spPr>
          <a:xfrm>
            <a:off x="802266" y="4606387"/>
            <a:ext cx="10644349" cy="1440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3200">
                <a:solidFill>
                  <a:schemeClr val="bg1"/>
                </a:solidFill>
              </a:defRPr>
            </a:lvl1pPr>
            <a:lvl2pPr marL="314325" indent="0">
              <a:buFontTx/>
              <a:buNone/>
              <a:defRPr>
                <a:solidFill>
                  <a:schemeClr val="bg1"/>
                </a:solidFill>
              </a:defRPr>
            </a:lvl2pPr>
            <a:lvl3pPr marL="671513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7112" indent="0">
              <a:buFontTx/>
              <a:buNone/>
              <a:defRPr>
                <a:solidFill>
                  <a:schemeClr val="bg1"/>
                </a:solidFill>
              </a:defRPr>
            </a:lvl4pPr>
            <a:lvl5pPr marL="133667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algn="r"/>
            <a:r>
              <a:rPr lang="en-GB" noProof="0">
                <a:solidFill>
                  <a:schemeClr val="bg1"/>
                </a:solidFill>
              </a:rPr>
              <a:t>– Firstname Lastname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4DAC962-BCA0-4E26-A90A-EC7C6038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7B84C95F-B250-4250-A075-AEF10367F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26F114B-97C9-4F70-8E58-1AFA5B8E3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312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2510EA-1654-E84D-A789-CFF2920E0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9B4DE-33B9-0041-8077-678234364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3510" y="1569142"/>
            <a:ext cx="9690754" cy="40607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sx="74000" sy="7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63233" y="1883432"/>
            <a:ext cx="2401642" cy="3424232"/>
          </a:xfrm>
          <a:solidFill>
            <a:srgbClr val="7DCDBE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D4BC1B-C1D1-4F41-B9B7-335D450148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2126" y="1569143"/>
            <a:ext cx="6827907" cy="816758"/>
          </a:xfrm>
        </p:spPr>
        <p:txBody>
          <a:bodyPr anchor="b" anchorCtr="0">
            <a:noAutofit/>
          </a:bodyPr>
          <a:lstStyle>
            <a:lvl1pPr marL="0" indent="0">
              <a:buNone/>
              <a:defRPr sz="3200" b="1">
                <a:solidFill>
                  <a:srgbClr val="4E008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Firstname Lastname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2938A8D-D773-5142-92B9-89D818060D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02130" y="2385899"/>
            <a:ext cx="6827904" cy="365134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7DCDBE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126850-0A2D-214C-8173-B9D9A2BCD6CD}"/>
              </a:ext>
            </a:extLst>
          </p:cNvPr>
          <p:cNvCxnSpPr/>
          <p:nvPr userDrawn="1"/>
        </p:nvCxnSpPr>
        <p:spPr>
          <a:xfrm>
            <a:off x="4868747" y="2984293"/>
            <a:ext cx="0" cy="2319489"/>
          </a:xfrm>
          <a:prstGeom prst="line">
            <a:avLst/>
          </a:prstGeom>
          <a:ln w="3175">
            <a:solidFill>
              <a:srgbClr val="4E00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9D0D4C-BB57-D348-99EE-61BD94E3A5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02127" y="2915308"/>
            <a:ext cx="3183740" cy="23923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314325" indent="0">
              <a:lnSpc>
                <a:spcPct val="100000"/>
              </a:lnSpc>
              <a:buNone/>
              <a:defRPr sz="2000"/>
            </a:lvl2pPr>
            <a:lvl3pPr marL="671513" indent="0">
              <a:lnSpc>
                <a:spcPct val="100000"/>
              </a:lnSpc>
              <a:buNone/>
              <a:defRPr sz="2000"/>
            </a:lvl3pPr>
            <a:lvl4pPr marL="1027112" indent="0">
              <a:lnSpc>
                <a:spcPct val="100000"/>
              </a:lnSpc>
              <a:buNone/>
              <a:defRPr sz="2000"/>
            </a:lvl4pPr>
            <a:lvl5pPr marL="1336675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82D1424-0632-DE42-8831-FEFEDCC907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6294" y="2914199"/>
            <a:ext cx="3183740" cy="23935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314325" indent="0">
              <a:lnSpc>
                <a:spcPct val="100000"/>
              </a:lnSpc>
              <a:buNone/>
              <a:defRPr sz="2000"/>
            </a:lvl2pPr>
            <a:lvl3pPr marL="671513" indent="0">
              <a:lnSpc>
                <a:spcPct val="100000"/>
              </a:lnSpc>
              <a:buNone/>
              <a:defRPr sz="2000"/>
            </a:lvl3pPr>
            <a:lvl4pPr marL="1027112" indent="0">
              <a:lnSpc>
                <a:spcPct val="100000"/>
              </a:lnSpc>
              <a:buNone/>
              <a:defRPr sz="2000"/>
            </a:lvl4pPr>
            <a:lvl5pPr marL="1336675" indent="0">
              <a:lnSpc>
                <a:spcPct val="100000"/>
              </a:lnSpc>
              <a:buFont typeface="Arial" panose="020B0604020202020204" pitchFamily="34" charset="0"/>
              <a:buNone/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66ED82B-11B6-41FE-87C7-2B5722E38F87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69F5273-5630-41AF-BBE6-A465425B1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9A05E985-5042-48F0-9519-B76D1E94048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76896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A96305A-4729-C241-80A5-A3957FB9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923" y="628650"/>
            <a:ext cx="11892077" cy="62293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2AACA4F-50A2-4213-AE5B-26622BDBF93E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179ABD-0CDD-4487-ADD9-0679BFCE2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0BCA9A8C-35F5-4107-B91B-A52435FB7E9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3392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EN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074A7632-0B5B-4DF2-9411-9E0ADFA061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6714" y="1879326"/>
            <a:ext cx="2225901" cy="3114035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A93BB476-CD94-4029-8F95-5AE34712627B}"/>
              </a:ext>
            </a:extLst>
          </p:cNvPr>
          <p:cNvSpPr txBox="1"/>
          <p:nvPr userDrawn="1"/>
        </p:nvSpPr>
        <p:spPr>
          <a:xfrm>
            <a:off x="5794795" y="2509714"/>
            <a:ext cx="3758780" cy="216982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ts val="5400"/>
              </a:lnSpc>
            </a:pPr>
            <a:r>
              <a:rPr lang="en-GB" sz="5600" b="1" noProof="0">
                <a:solidFill>
                  <a:schemeClr val="bg1"/>
                </a:solidFill>
              </a:rPr>
              <a:t>Human Potential Unlimited.</a:t>
            </a:r>
          </a:p>
        </p:txBody>
      </p:sp>
    </p:spTree>
    <p:extLst>
      <p:ext uri="{BB962C8B-B14F-4D97-AF65-F5344CB8AC3E}">
        <p14:creationId xmlns:p14="http://schemas.microsoft.com/office/powerpoint/2010/main" val="1568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1723"/>
            <a:ext cx="10515600" cy="64561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00" y="1707297"/>
            <a:ext cx="10515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3405FCAB-7A18-034B-9743-CFD67A11D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EC2DD84-1BF6-4E3C-BCC3-08913B1A4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6B2755C-0223-4E55-9084-FF6941279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357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2E511953-F32B-4B5F-9EC2-2431EB03F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1723"/>
            <a:ext cx="10515600" cy="6456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00" y="1707297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E01EC75-0511-4C59-AFDC-B169D952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711C01-20AD-4C7D-A906-DDBC6C93E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D49CC18-975B-4218-9BEB-3D804548A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2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1"/>
            <a:ext cx="10655486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4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399" y="1825625"/>
            <a:ext cx="5387465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ECB8C9-6F71-8745-9B9D-ED3B992FA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BCE51E9-C67C-4EF8-826E-F1A4EE04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05DAC9A-9264-4E96-A741-2D8DA1F06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499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351703-006A-624D-9F66-D3B3015E7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1"/>
            <a:ext cx="10643348" cy="649288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400" y="1706400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706400"/>
            <a:ext cx="539273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8398AE9-4026-46A2-BBA1-AAB09718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9AE78F3E-1AD5-409A-90E2-A126A9F8418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EFCCDBD-D833-4FF5-A833-32B63E90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42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6517"/>
            <a:ext cx="10650635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0214"/>
            <a:ext cx="5157787" cy="804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400" y="2647950"/>
            <a:ext cx="5157787" cy="35417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1687" y="1700214"/>
            <a:ext cx="5183188" cy="804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1687" y="2647950"/>
            <a:ext cx="5183188" cy="354171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20D11757-AD21-8C44-BA47-2C7CCF6BD2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267BC55-B784-4D84-8769-21885DB5752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1527A28-514A-4E4D-B9BB-80131B1DE7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8849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B8D2C57-C1F3-4D95-825E-2E55BFB96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6517"/>
            <a:ext cx="10642163" cy="649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0214"/>
            <a:ext cx="5157787" cy="8048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400" y="2647950"/>
            <a:ext cx="5157787" cy="354171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3216" y="1700214"/>
            <a:ext cx="5183188" cy="8048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3216" y="2647950"/>
            <a:ext cx="5183188" cy="3541714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CA17208-6DE2-4F5B-B757-D5C3A176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83CFA40-FCD9-4A03-A580-D0EEA649400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AACA649-1609-4824-AF1D-CF39DED724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48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7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noProof="0"/>
              <a:t>Muokkaa tekstin perustyylejä napsauttamalla</a:t>
            </a:r>
          </a:p>
          <a:p>
            <a:pPr lvl="1"/>
            <a:r>
              <a:rPr lang="en-GB" noProof="0"/>
              <a:t>toinen taso</a:t>
            </a:r>
          </a:p>
          <a:p>
            <a:pPr lvl="2"/>
            <a:r>
              <a:rPr lang="en-GB" noProof="0"/>
              <a:t>kolmas taso</a:t>
            </a:r>
          </a:p>
          <a:p>
            <a:pPr lvl="3"/>
            <a:r>
              <a:rPr lang="en-GB" noProof="0"/>
              <a:t>neljäs taso</a:t>
            </a:r>
          </a:p>
          <a:p>
            <a:pPr lvl="4"/>
            <a:r>
              <a:rPr lang="en-GB" noProof="0"/>
              <a:t>viides taso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5E40AAE-D302-7647-9D31-6971CE88E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03743BE5-29C0-A94B-962C-58F60464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911553"/>
            <a:ext cx="10521733" cy="6457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noProof="0"/>
              <a:t>Muokkaa perustyyl. napsautt.</a:t>
            </a:r>
          </a:p>
        </p:txBody>
      </p:sp>
      <p:pic>
        <p:nvPicPr>
          <p:cNvPr id="5" name="Kuva 4" descr="Tampere University.">
            <a:extLst>
              <a:ext uri="{FF2B5EF4-FFF2-40B4-BE49-F238E27FC236}">
                <a16:creationId xmlns:a16="http://schemas.microsoft.com/office/drawing/2014/main" id="{37F13CCF-E858-4691-8DA5-CEDCEA21226F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126000" y="115200"/>
            <a:ext cx="1741557" cy="4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2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69" r:id="rId2"/>
    <p:sldLayoutId id="2147483781" r:id="rId3"/>
    <p:sldLayoutId id="2147483770" r:id="rId4"/>
    <p:sldLayoutId id="2147483803" r:id="rId5"/>
    <p:sldLayoutId id="2147483772" r:id="rId6"/>
    <p:sldLayoutId id="2147483785" r:id="rId7"/>
    <p:sldLayoutId id="2147483773" r:id="rId8"/>
    <p:sldLayoutId id="2147483786" r:id="rId9"/>
    <p:sldLayoutId id="2147483774" r:id="rId10"/>
    <p:sldLayoutId id="2147483787" r:id="rId11"/>
    <p:sldLayoutId id="2147483775" r:id="rId12"/>
    <p:sldLayoutId id="2147483788" r:id="rId13"/>
    <p:sldLayoutId id="2147483798" r:id="rId14"/>
    <p:sldLayoutId id="2147483776" r:id="rId15"/>
    <p:sldLayoutId id="2147483789" r:id="rId16"/>
    <p:sldLayoutId id="2147483778" r:id="rId17"/>
    <p:sldLayoutId id="2147483795" r:id="rId18"/>
    <p:sldLayoutId id="2147483779" r:id="rId19"/>
    <p:sldLayoutId id="2147483796" r:id="rId20"/>
    <p:sldLayoutId id="2147483777" r:id="rId21"/>
    <p:sldLayoutId id="2147483790" r:id="rId22"/>
    <p:sldLayoutId id="2147483791" r:id="rId23"/>
    <p:sldLayoutId id="2147483780" r:id="rId24"/>
    <p:sldLayoutId id="2147483792" r:id="rId25"/>
    <p:sldLayoutId id="2147483782" r:id="rId26"/>
    <p:sldLayoutId id="2147483800" r:id="rId27"/>
    <p:sldLayoutId id="2147483804" r:id="rId28"/>
    <p:sldLayoutId id="2147483802" r:id="rId29"/>
    <p:sldLayoutId id="2147483805" r:id="rId30"/>
    <p:sldLayoutId id="2147483801" r:id="rId31"/>
    <p:sldLayoutId id="2147483783" r:id="rId32"/>
    <p:sldLayoutId id="2147483807" r:id="rId3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4E008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88950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1333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55700" indent="-1285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70025" indent="-1333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7605">
          <p15:clr>
            <a:srgbClr val="F26B43"/>
          </p15:clr>
        </p15:guide>
        <p15:guide id="3" pos="75">
          <p15:clr>
            <a:srgbClr val="F26B43"/>
          </p15:clr>
        </p15:guide>
        <p15:guide id="4" orient="horz" pos="4247">
          <p15:clr>
            <a:srgbClr val="F26B43"/>
          </p15:clr>
        </p15:guide>
        <p15:guide id="5" pos="325">
          <p15:clr>
            <a:srgbClr val="F26B43"/>
          </p15:clr>
        </p15:guide>
        <p15:guide id="6" orient="horz" pos="4088">
          <p15:clr>
            <a:srgbClr val="F26B43"/>
          </p15:clr>
        </p15:guide>
        <p15:guide id="7" pos="6970">
          <p15:clr>
            <a:srgbClr val="F26B43"/>
          </p15:clr>
        </p15:guide>
        <p15:guide id="8" orient="horz" pos="346">
          <p15:clr>
            <a:srgbClr val="F26B43"/>
          </p15:clr>
        </p15:guide>
        <p15:guide id="9" orient="horz" pos="981">
          <p15:clr>
            <a:srgbClr val="F26B43"/>
          </p15:clr>
        </p15:guide>
        <p15:guide id="10" orient="horz" pos="572">
          <p15:clr>
            <a:srgbClr val="F26B43"/>
          </p15:clr>
        </p15:guide>
        <p15:guide id="11" orient="horz" pos="1071">
          <p15:clr>
            <a:srgbClr val="F26B43"/>
          </p15:clr>
        </p15:guide>
        <p15:guide id="12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04E0433-140C-4C5F-8B9C-D5C033F19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State Estimation of a Diesel Particulate Filter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8AD43232-7E51-4454-882A-C71C38190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Tuomas Haataja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Mentors: Veli-Pekka </a:t>
            </a:r>
            <a:r>
              <a:rPr lang="en-GB" sz="2000" dirty="0" err="1"/>
              <a:t>Pyrhönen</a:t>
            </a:r>
            <a:r>
              <a:rPr lang="en-GB" sz="2000" dirty="0"/>
              <a:t> and Ari-Pekka Kinnunen (</a:t>
            </a:r>
            <a:r>
              <a:rPr lang="en-GB" sz="2000" dirty="0" err="1"/>
              <a:t>Agco</a:t>
            </a:r>
            <a:r>
              <a:rPr lang="en-GB" sz="2000" dirty="0"/>
              <a:t> Power)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D22C5561-3C7E-45D6-88FA-9D3A729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Master’s thesis introduction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C4A17C5-1E39-4657-ABAC-0D9CA45318C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5F02BCB-A60B-4893-822E-9134C6813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1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37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A25EB7-77EA-4270-97C0-07434424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908051"/>
            <a:ext cx="10655486" cy="649288"/>
          </a:xfrm>
        </p:spPr>
        <p:txBody>
          <a:bodyPr anchor="t">
            <a:normAutofit/>
          </a:bodyPr>
          <a:lstStyle/>
          <a:p>
            <a:r>
              <a:rPr lang="en-GB" dirty="0"/>
              <a:t>What is a diesel particulate filter?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A40F48-11F9-4AAC-B764-B3F966F2D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0400" y="1825624"/>
            <a:ext cx="5181600" cy="46640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 device that captures particulate matter from exhaust gas.</a:t>
            </a:r>
          </a:p>
          <a:p>
            <a:r>
              <a:rPr lang="en-GB" dirty="0"/>
              <a:t>Effective at reducing emissions.</a:t>
            </a:r>
          </a:p>
          <a:p>
            <a:r>
              <a:rPr lang="en-GB" dirty="0"/>
              <a:t>Soot accumulates in the walls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regeneration is needed.</a:t>
            </a:r>
          </a:p>
          <a:p>
            <a:r>
              <a:rPr lang="en-GB"/>
              <a:t>The state is </a:t>
            </a:r>
            <a:r>
              <a:rPr lang="en-GB" dirty="0"/>
              <a:t>the amount of soot and ash in the DPF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A170C31-2BE3-09C0-A2ED-0E3508BBA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</p:spPr>
        <p:txBody>
          <a:bodyPr/>
          <a:lstStyle/>
          <a:p>
            <a:endParaRPr lang="en-GB" noProof="0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2D12235-7411-44AC-97D0-6867F8B6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A90DC808-9B4F-47F6-816E-B4DD926C39FF}" type="datetime1">
              <a:rPr lang="en-GB" noProof="0" smtClean="0"/>
              <a:pPr>
                <a:spcAft>
                  <a:spcPts val="600"/>
                </a:spcAft>
              </a:pPr>
              <a:t>21/03/2025</a:t>
            </a:fld>
            <a:endParaRPr lang="en-GB" noProof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E6D8402-8D74-4E9F-97BE-6DFD12BAB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 noProof="0"/>
              <a:t>|  </a:t>
            </a:r>
            <a:fld id="{CDC8994D-33BE-6F4B-918B-78B2D731EB1C}" type="slidenum">
              <a:rPr lang="en-GB" noProof="0" smtClean="0"/>
              <a:pPr>
                <a:spcAft>
                  <a:spcPts val="600"/>
                </a:spcAft>
              </a:pPr>
              <a:t>2</a:t>
            </a:fld>
            <a:endParaRPr lang="en-GB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F7B0A5-DA2C-AAE4-B6CB-7A904566D192}"/>
              </a:ext>
            </a:extLst>
          </p:cNvPr>
          <p:cNvGrpSpPr/>
          <p:nvPr/>
        </p:nvGrpSpPr>
        <p:grpSpPr>
          <a:xfrm>
            <a:off x="5958759" y="2669883"/>
            <a:ext cx="5926212" cy="2755154"/>
            <a:chOff x="5979025" y="3144137"/>
            <a:chExt cx="5926212" cy="275515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352E5AB-EF4B-4533-8550-05DD66BD4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9025" y="3144137"/>
              <a:ext cx="5926212" cy="1714315"/>
            </a:xfrm>
            <a:prstGeom prst="rect">
              <a:avLst/>
            </a:prstGeom>
            <a:noFill/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D5593E-E7A0-5CB2-087D-627E96E764B6}"/>
                </a:ext>
              </a:extLst>
            </p:cNvPr>
            <p:cNvSpPr txBox="1"/>
            <p:nvPr/>
          </p:nvSpPr>
          <p:spPr>
            <a:xfrm>
              <a:off x="5979025" y="4883628"/>
              <a:ext cx="59262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I" sz="2000" dirty="0"/>
                <a:t>A schematic of a wall-flow DPF. The walls capture &gt;90% of the particulate matter when the exhaust gas (red arrows) flows through them.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669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5349FED-2D8A-84DE-7511-0B4B46D0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911723"/>
            <a:ext cx="10515600" cy="645616"/>
          </a:xfrm>
        </p:spPr>
        <p:txBody>
          <a:bodyPr/>
          <a:lstStyle/>
          <a:p>
            <a:r>
              <a:rPr lang="fi-FI"/>
              <a:t>What is the thesis about</a:t>
            </a:r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96E300F-0573-77E5-50AC-DD412980D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400" y="1707297"/>
            <a:ext cx="10515600" cy="4351338"/>
          </a:xfrm>
        </p:spPr>
        <p:txBody>
          <a:bodyPr/>
          <a:lstStyle/>
          <a:p>
            <a:r>
              <a:rPr lang="fi-FI"/>
              <a:t>Motivation: a need to estimate the accumulated soot and ash reliably.</a:t>
            </a:r>
          </a:p>
          <a:p>
            <a:r>
              <a:rPr lang="fi-FI"/>
              <a:t>We have models and measurements to estimate the state </a:t>
            </a:r>
            <a:r>
              <a:rPr lang="fi-FI">
                <a:sym typeface="Wingdings" panose="05000000000000000000" pitchFamily="2" charset="2"/>
              </a:rPr>
              <a:t> a lot of </a:t>
            </a:r>
            <a:r>
              <a:rPr lang="fi-FI" u="sng">
                <a:sym typeface="Wingdings" panose="05000000000000000000" pitchFamily="2" charset="2"/>
              </a:rPr>
              <a:t>uncertanties</a:t>
            </a:r>
            <a:r>
              <a:rPr lang="fi-FI">
                <a:sym typeface="Wingdings" panose="05000000000000000000" pitchFamily="2" charset="2"/>
              </a:rPr>
              <a:t>.</a:t>
            </a:r>
          </a:p>
          <a:p>
            <a:r>
              <a:rPr lang="fi-FI">
                <a:sym typeface="Wingdings" panose="05000000000000000000" pitchFamily="2" charset="2"/>
              </a:rPr>
              <a:t>More reliable tools are needed  Bayesian filtering (Kalman-filter etc.) will be applied to estimate the state.</a:t>
            </a:r>
            <a:endParaRPr lang="en-US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8D1CC30E-58F8-F27B-33A0-CE6E0B77B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</p:spPr>
        <p:txBody>
          <a:bodyPr/>
          <a:lstStyle/>
          <a:p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9C22D69-FCDD-3D95-9B1C-A716DA1F2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A90DC808-9B4F-47F6-816E-B4DD926C39FF}" type="datetime1">
              <a:rPr lang="en-GB" noProof="0" smtClean="0"/>
              <a:pPr>
                <a:spcAft>
                  <a:spcPts val="600"/>
                </a:spcAft>
              </a:pPr>
              <a:t>21/03/2025</a:t>
            </a:fld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4C7F8-4385-6CC5-CE1C-DFCE2CA80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 noProof="0"/>
              <a:t>|  </a:t>
            </a:r>
            <a:fld id="{CDC8994D-33BE-6F4B-918B-78B2D731EB1C}" type="slidenum">
              <a:rPr lang="en-GB" noProof="0" smtClean="0"/>
              <a:pPr>
                <a:spcAft>
                  <a:spcPts val="600"/>
                </a:spcAft>
              </a:pPr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1605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28399-C1CA-C9D2-69D7-AC4E6552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Table of contents (so far)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AAEED-D885-E8D0-D97B-DEE84CBA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i-FI" sz="2400" dirty="0" err="1"/>
              <a:t>Introduction</a:t>
            </a:r>
            <a:endParaRPr lang="fi-FI" sz="2400" dirty="0"/>
          </a:p>
          <a:p>
            <a:pPr marL="514350" indent="-514350">
              <a:buFont typeface="+mj-lt"/>
              <a:buAutoNum type="arabicPeriod"/>
            </a:pPr>
            <a:r>
              <a:rPr lang="fi-FI" sz="2400" dirty="0" err="1"/>
              <a:t>The</a:t>
            </a:r>
            <a:r>
              <a:rPr lang="fi-FI" sz="2400" dirty="0"/>
              <a:t> Diesel </a:t>
            </a:r>
            <a:r>
              <a:rPr lang="fi-FI" sz="2400" dirty="0" err="1"/>
              <a:t>Particulate</a:t>
            </a:r>
            <a:r>
              <a:rPr lang="fi-FI" sz="2400" dirty="0"/>
              <a:t> </a:t>
            </a:r>
            <a:r>
              <a:rPr lang="fi-FI" sz="2400" dirty="0" err="1"/>
              <a:t>Filter</a:t>
            </a:r>
            <a:endParaRPr lang="fi-FI" sz="2400" dirty="0"/>
          </a:p>
          <a:p>
            <a:pPr marL="822325" lvl="1" indent="-514350">
              <a:buFont typeface="+mj-lt"/>
              <a:buAutoNum type="arabicPeriod"/>
            </a:pP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Physical</a:t>
            </a:r>
            <a:r>
              <a:rPr lang="fi-FI" sz="2000" dirty="0"/>
              <a:t> </a:t>
            </a:r>
            <a:r>
              <a:rPr lang="fi-FI" sz="2000" dirty="0" err="1"/>
              <a:t>Structure</a:t>
            </a:r>
            <a:r>
              <a:rPr lang="fi-FI" sz="2000" dirty="0"/>
              <a:t> of </a:t>
            </a:r>
            <a:r>
              <a:rPr lang="fi-FI" sz="2000" dirty="0" err="1"/>
              <a:t>the</a:t>
            </a:r>
            <a:r>
              <a:rPr lang="fi-FI" sz="2000" dirty="0"/>
              <a:t> System</a:t>
            </a:r>
          </a:p>
          <a:p>
            <a:pPr marL="822325" lvl="1" indent="-514350">
              <a:buFont typeface="+mj-lt"/>
              <a:buAutoNum type="arabicPeriod"/>
            </a:pPr>
            <a:r>
              <a:rPr lang="fi-FI" sz="2000" dirty="0" err="1"/>
              <a:t>Regeneration</a:t>
            </a:r>
            <a:endParaRPr lang="fi-FI" sz="2000" dirty="0"/>
          </a:p>
          <a:p>
            <a:pPr marL="822325" lvl="1" indent="-514350">
              <a:buFont typeface="+mj-lt"/>
              <a:buAutoNum type="arabicPeriod"/>
            </a:pPr>
            <a:r>
              <a:rPr lang="en-US" sz="2000" dirty="0"/>
              <a:t>Modeling the Pressure Drop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State-estimation</a:t>
            </a:r>
          </a:p>
          <a:p>
            <a:pPr marL="822325" lvl="1" indent="-514350">
              <a:buFont typeface="+mj-lt"/>
              <a:buAutoNum type="arabicPeriod"/>
            </a:pPr>
            <a:r>
              <a:rPr lang="en-US" sz="2000" dirty="0"/>
              <a:t>Kalman-filter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Estimating the State of a DPF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Conclusions</a:t>
            </a:r>
          </a:p>
          <a:p>
            <a:pPr marL="0" indent="0">
              <a:buNone/>
            </a:pPr>
            <a:r>
              <a:rPr lang="en-US" sz="2400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1ED19-DC37-0620-96AF-350483400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67AE3-6995-8429-E875-F83AB730BB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273AC-5F7A-1489-A8D4-AB8D065AE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1992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36957-8C88-1107-E7CA-85219B46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0763-460A-E146-BFB2-5404F18AC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The work began in Janary.</a:t>
            </a:r>
          </a:p>
          <a:p>
            <a:r>
              <a:rPr lang="en-FI" dirty="0"/>
              <a:t>The goal is to get the results by July.</a:t>
            </a:r>
          </a:p>
          <a:p>
            <a:r>
              <a:rPr lang="en-FI" dirty="0"/>
              <a:t>Thesis ready in August.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5B182-FFB1-AAE1-D30B-46703C42F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84B59-9B9E-56C8-68AF-029CF1CCB7A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D3086-8802-C585-D768-C3E402806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2466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8FAF-CE63-603E-034F-00019A5797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I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3A329-5ECA-810D-9651-A4BFE0B2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4A371-A192-55D5-400D-1F2486055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57134-8325-4F19-5682-622C589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0DC808-9B4F-47F6-816E-B4DD926C39FF}" type="datetime1">
              <a:rPr lang="en-GB" noProof="0" smtClean="0"/>
              <a:pPr/>
              <a:t>21/03/2025</a:t>
            </a:fld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DE78C-181D-4793-C917-A745377AB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71097726"/>
      </p:ext>
    </p:extLst>
  </p:cSld>
  <p:clrMapOvr>
    <a:masterClrMapping/>
  </p:clrMapOvr>
</p:sld>
</file>

<file path=ppt/theme/theme1.xml><?xml version="1.0" encoding="utf-8"?>
<a:theme xmlns:a="http://schemas.openxmlformats.org/drawingml/2006/main" name="TUNI Theme">
  <a:themeElements>
    <a:clrScheme name="TUNI-teema-pp">
      <a:dk1>
        <a:srgbClr val="000000"/>
      </a:dk1>
      <a:lt1>
        <a:srgbClr val="FFFFFF"/>
      </a:lt1>
      <a:dk2>
        <a:srgbClr val="4E008E"/>
      </a:dk2>
      <a:lt2>
        <a:srgbClr val="FFFFFF"/>
      </a:lt2>
      <a:accent1>
        <a:srgbClr val="4E008E"/>
      </a:accent1>
      <a:accent2>
        <a:srgbClr val="38B399"/>
      </a:accent2>
      <a:accent3>
        <a:srgbClr val="FFE349"/>
      </a:accent3>
      <a:accent4>
        <a:srgbClr val="CF286F"/>
      </a:accent4>
      <a:accent5>
        <a:srgbClr val="000000"/>
      </a:accent5>
      <a:accent6>
        <a:srgbClr val="79C0EB"/>
      </a:accent6>
      <a:hlink>
        <a:srgbClr val="0041BE"/>
      </a:hlink>
      <a:folHlink>
        <a:srgbClr val="CF28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U template EN" id="{C19687C9-12EC-C543-8E49-D6725AB0F417}" vid="{5C63904A-5EF0-CA43-A504-23A479A8A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1246</TotalTime>
  <Words>227</Words>
  <Application>Microsoft Macintosh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TUNI Theme</vt:lpstr>
      <vt:lpstr>State Estimation of a Diesel Particulate Filter</vt:lpstr>
      <vt:lpstr>What is a diesel particulate filter?</vt:lpstr>
      <vt:lpstr>What is the thesis about</vt:lpstr>
      <vt:lpstr>Table of contents (so far)</vt:lpstr>
      <vt:lpstr>Schedule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Tuomas Haataja</cp:lastModifiedBy>
  <cp:revision>7</cp:revision>
  <dcterms:created xsi:type="dcterms:W3CDTF">2020-12-01T13:47:31Z</dcterms:created>
  <dcterms:modified xsi:type="dcterms:W3CDTF">2025-03-21T11:45:55Z</dcterms:modified>
</cp:coreProperties>
</file>