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7" r:id="rId7"/>
    <p:sldId id="330" r:id="rId8"/>
    <p:sldId id="329" r:id="rId9"/>
    <p:sldId id="32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Tilda Sans Black" panose="020B0902020204020303" pitchFamily="34" charset="0"/>
      <p:bold r:id="rId14"/>
    </p:embeddedFont>
    <p:embeddedFont>
      <p:font typeface="Tilda Sans Medium" panose="020B05020202040203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2" y="91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2025-06-06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8185-8431-962E-2C14-EDBC6D026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E7F8-A48D-98F8-4E34-20B3C5C7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Yleisluontoinen esitys ongelmasta </a:t>
            </a: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F86351-5E22-699A-263F-835C012F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464F-E62C-0867-D890-BEFFD93D1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8"/>
            <a:ext cx="11155678" cy="46196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meillä on DPF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Hiukkaspäästöt ovat yksi haitallisimmista dieselmoottorin päästöistä.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Lainsäädännöt asettavat rajoja PN/PM-päästöille.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DPF kerää lähes kaikki hiukkaspäästöt (noen ja tuhkan) dieselmoottorin raakapäästöistä.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noen ja tuhkan ero?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Noki on ”puhdasta” hiiltä, joka voidaan poistaa suodattimesta hapettamalla sitä hapen tai typpidioksidin avulla.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 on palamisjäännöstä, joka voidaan poistaa ainoastaan mekaanisesti.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DPF:n tila täytyy tuntea?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Noen aktiivinen regenerointi halutaan ajoittaa oikein </a:t>
            </a:r>
            <a:r>
              <a:rPr lang="fi-FI" sz="1400">
                <a:sym typeface="Wingdings" panose="05000000000000000000" pitchFamily="2" charset="2"/>
              </a:rPr>
              <a:t> liian myöhään on vaarallista, liian usein kuluttaa polttoainetta ja estää koneen käytön regeneroinnin ajaksi.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>
                <a:sym typeface="Wingdings" panose="05000000000000000000" pitchFamily="2" charset="2"/>
              </a:rPr>
              <a:t>Väärin arvioitu tuhkan määrä johtaa väärin arvioituun noen määrään  regeneroidaan väärään aikaan.</a:t>
            </a:r>
            <a:endParaRPr lang="fi-FI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se on vaikeaa?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Erilaiset olosuhteet vaikuttavat dieselin palamiseen ja voiteluöljyn kulumiseen </a:t>
            </a:r>
            <a:r>
              <a:rPr lang="fi-FI" sz="1400">
                <a:sym typeface="Wingdings" panose="05000000000000000000" pitchFamily="2" charset="2"/>
              </a:rPr>
              <a:t> </a:t>
            </a:r>
            <a:endParaRPr lang="fi-FI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Vain painehäviötä voidaan mitata.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Tarkka noki-/tuhkamäärä voidaan selvittää ainoastaan irrottamalla ja punnitsemalla DPF. Tämä ei ole mahdollista kenttäkäyttöisille koneille, ja tulos on staattinen, yhden ajanhetken tulos.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Arvioidaan malleilla </a:t>
            </a:r>
            <a:r>
              <a:rPr lang="fi-FI" sz="1400">
                <a:sym typeface="Wingdings" panose="05000000000000000000" pitchFamily="2" charset="2"/>
              </a:rPr>
              <a:t> epävarmuutta  </a:t>
            </a:r>
            <a:r>
              <a:rPr lang="fi-FI" sz="1400" u="sng">
                <a:sym typeface="Wingdings" panose="05000000000000000000" pitchFamily="2" charset="2"/>
              </a:rPr>
              <a:t>kuinka epävarmaa?</a:t>
            </a:r>
            <a:endParaRPr lang="fi-FI" sz="900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6463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tarkasteltava</a:t>
            </a:r>
            <a:r>
              <a:rPr lang="pt-BR" dirty="0"/>
              <a:t> </a:t>
            </a:r>
            <a:r>
              <a:rPr lang="pt-BR" dirty="0" err="1"/>
              <a:t>systeemi</a:t>
            </a:r>
            <a:r>
              <a:rPr lang="pt-BR" dirty="0"/>
              <a:t> </a:t>
            </a:r>
            <a:r>
              <a:rPr lang="pt-BR" dirty="0" err="1"/>
              <a:t>lohkokaavioesityksenä</a:t>
            </a:r>
            <a:r>
              <a:rPr lang="pt-BR" dirty="0"/>
              <a:t>. </a:t>
            </a:r>
            <a:r>
              <a:rPr lang="pt-BR" dirty="0" err="1"/>
              <a:t>Estimaattoriin</a:t>
            </a:r>
            <a:r>
              <a:rPr lang="pt-BR" dirty="0"/>
              <a:t> </a:t>
            </a:r>
            <a:r>
              <a:rPr lang="pt-BR" dirty="0" err="1"/>
              <a:t>sisäänmenevien</a:t>
            </a:r>
            <a:r>
              <a:rPr lang="pt-BR" dirty="0"/>
              <a:t> </a:t>
            </a:r>
            <a:r>
              <a:rPr lang="pt-BR" dirty="0" err="1"/>
              <a:t>satunnaismuuttuja-inputien</a:t>
            </a:r>
            <a:r>
              <a:rPr lang="pt-BR" dirty="0"/>
              <a:t> </a:t>
            </a:r>
            <a:r>
              <a:rPr lang="pt-BR" dirty="0" err="1"/>
              <a:t>jakaumat</a:t>
            </a:r>
            <a:r>
              <a:rPr lang="pt-BR" dirty="0"/>
              <a:t> </a:t>
            </a:r>
            <a:r>
              <a:rPr lang="pt-BR" dirty="0" err="1"/>
              <a:t>oletetaan</a:t>
            </a:r>
            <a:r>
              <a:rPr lang="pt-BR" dirty="0"/>
              <a:t> </a:t>
            </a: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tunnetuiksi</a:t>
            </a:r>
            <a:r>
              <a:rPr lang="pt-BR" dirty="0"/>
              <a:t>, </a:t>
            </a:r>
            <a:r>
              <a:rPr lang="pt-BR" dirty="0" err="1"/>
              <a:t>mutta</a:t>
            </a:r>
            <a:r>
              <a:rPr lang="pt-BR" dirty="0"/>
              <a:t> </a:t>
            </a:r>
            <a:r>
              <a:rPr lang="pt-BR" dirty="0" err="1"/>
              <a:t>niiden</a:t>
            </a:r>
            <a:r>
              <a:rPr lang="pt-BR" dirty="0"/>
              <a:t> </a:t>
            </a:r>
            <a:r>
              <a:rPr lang="pt-BR" dirty="0" err="1"/>
              <a:t>vaikutusta</a:t>
            </a:r>
            <a:r>
              <a:rPr lang="pt-BR" dirty="0"/>
              <a:t> </a:t>
            </a:r>
            <a:r>
              <a:rPr lang="pt-BR" dirty="0" err="1"/>
              <a:t>estimaattorin</a:t>
            </a:r>
            <a:r>
              <a:rPr lang="pt-BR" dirty="0"/>
              <a:t> </a:t>
            </a:r>
            <a:r>
              <a:rPr lang="pt-BR" dirty="0" err="1"/>
              <a:t>ulostulojen</a:t>
            </a:r>
            <a:r>
              <a:rPr lang="pt-BR" dirty="0"/>
              <a:t> </a:t>
            </a:r>
            <a:r>
              <a:rPr lang="pt-BR" dirty="0" err="1"/>
              <a:t>jakaumiin</a:t>
            </a:r>
            <a:r>
              <a:rPr lang="pt-BR" dirty="0"/>
              <a:t> </a:t>
            </a:r>
            <a:r>
              <a:rPr lang="pt-BR" dirty="0" err="1"/>
              <a:t>halutaan</a:t>
            </a:r>
            <a:r>
              <a:rPr lang="pt-BR" dirty="0"/>
              <a:t> </a:t>
            </a:r>
            <a:r>
              <a:rPr lang="pt-BR" dirty="0" err="1"/>
              <a:t>selvittää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2943971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5149900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8B6B3-90B1-632F-C6FF-B177EEA9E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05405"/>
            <a:ext cx="8921768" cy="42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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i-FI" dirty="0"/>
                  <a:t>Noen ja tuhkan kertymistä, sekä noen regeneroitumista arvioidaan mallipohjaisesti.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m</a:t>
                </a:r>
                <a:r>
                  <a:rPr lang="en-US" i="1" baseline="-25000" dirty="0" err="1"/>
                  <a:t>soot</a:t>
                </a:r>
                <a:r>
                  <a:rPr lang="en-US" i="1" baseline="-25000" dirty="0"/>
                  <a:t>, in</a:t>
                </a:r>
                <a:r>
                  <a:rPr lang="en-US" i="1" dirty="0"/>
                  <a:t> </a:t>
                </a:r>
                <a:r>
                  <a:rPr lang="en-US" dirty="0"/>
                  <a:t>ja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ash, in</a:t>
                </a:r>
                <a:r>
                  <a:rPr lang="en-US" i="1" dirty="0"/>
                  <a:t> </a:t>
                </a:r>
                <a:r>
                  <a:rPr lang="en-US" dirty="0" err="1"/>
                  <a:t>ovat</a:t>
                </a:r>
                <a:r>
                  <a:rPr lang="en-US" dirty="0"/>
                  <a:t> </a:t>
                </a:r>
                <a:r>
                  <a:rPr lang="en-US" dirty="0" err="1"/>
                  <a:t>DPF:ään</a:t>
                </a:r>
                <a:r>
                  <a:rPr lang="en-US" dirty="0"/>
                  <a:t> </a:t>
                </a:r>
                <a:r>
                  <a:rPr lang="en-US" dirty="0" err="1"/>
                  <a:t>kertyneiden</a:t>
                </a:r>
                <a:r>
                  <a:rPr lang="en-US" dirty="0"/>
                  <a:t>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määrät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FI" i="1">
                            <a:latin typeface="Cambria Math" panose="02040503050406030204" pitchFamily="18" charset="0"/>
                          </a:rPr>
                          <m:t>𝑠𝑜𝑜𝑡</m:t>
                        </m:r>
                      </m:sub>
                    </m:sSub>
                  </m:oMath>
                </a14:m>
                <a:r>
                  <a:rPr lang="en-FI" dirty="0"/>
                  <a:t> </a:t>
                </a:r>
                <a:r>
                  <a:rPr lang="en-US" dirty="0"/>
                  <a:t>on </a:t>
                </a:r>
                <a:r>
                  <a:rPr lang="en-US" dirty="0" err="1"/>
                  <a:t>sisääntulevan</a:t>
                </a:r>
                <a:r>
                  <a:rPr lang="en-US" dirty="0"/>
                  <a:t> </a:t>
                </a:r>
                <a:r>
                  <a:rPr lang="en-US" dirty="0" err="1"/>
                  <a:t>nokilatausestimaatin</a:t>
                </a:r>
                <a:r>
                  <a:rPr lang="en-US" dirty="0"/>
                  <a:t> </a:t>
                </a:r>
                <a:r>
                  <a:rPr lang="en-US" dirty="0" err="1"/>
                  <a:t>normaalijakautunut</a:t>
                </a:r>
                <a:r>
                  <a:rPr lang="en-US" dirty="0"/>
                  <a:t> </a:t>
                </a:r>
                <a:r>
                  <a:rPr lang="en-US" dirty="0" err="1"/>
                  <a:t>virhe</a:t>
                </a:r>
                <a:r>
                  <a:rPr lang="en-US" dirty="0"/>
                  <a:t>, 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FI" i="1">
                            <a:latin typeface="Cambria Math" panose="02040503050406030204" pitchFamily="18" charset="0"/>
                          </a:rPr>
                          <m:t>𝑎𝑠h</m:t>
                        </m:r>
                      </m:sub>
                    </m:sSub>
                  </m:oMath>
                </a14:m>
                <a:r>
                  <a:rPr lang="en-FI" dirty="0"/>
                  <a:t> on sisääntulevan tuhkalatausestimaatin </a:t>
                </a:r>
                <a:r>
                  <a:rPr lang="en-FI" b="1" dirty="0"/>
                  <a:t>systemaattinen</a:t>
                </a:r>
                <a:r>
                  <a:rPr lang="en-FI" dirty="0"/>
                  <a:t> virhe (kerääntyy).</a:t>
                </a: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DPF:n</a:t>
                </a:r>
                <a:r>
                  <a:rPr lang="en-US" dirty="0"/>
                  <a:t> </a:t>
                </a:r>
                <a:r>
                  <a:rPr lang="en-US" dirty="0" err="1"/>
                  <a:t>yli</a:t>
                </a:r>
                <a:r>
                  <a:rPr lang="en-US" dirty="0"/>
                  <a:t> </a:t>
                </a:r>
                <a:r>
                  <a:rPr lang="en-US" dirty="0" err="1"/>
                  <a:t>mitataan</a:t>
                </a:r>
                <a:r>
                  <a:rPr lang="en-US" dirty="0"/>
                  <a:t> </a:t>
                </a:r>
                <a:r>
                  <a:rPr lang="en-US" dirty="0" err="1"/>
                  <a:t>painehäviö</a:t>
                </a:r>
                <a:r>
                  <a:rPr lang="en-US" dirty="0"/>
                  <a:t>. </a:t>
                </a:r>
                <a:r>
                  <a:rPr lang="en-US" dirty="0" err="1"/>
                  <a:t>Painehäviölle</a:t>
                </a:r>
                <a:r>
                  <a:rPr lang="en-US" dirty="0"/>
                  <a:t> on </a:t>
                </a:r>
                <a:r>
                  <a:rPr lang="en-US" dirty="0" err="1"/>
                  <a:t>malli</a:t>
                </a:r>
                <a:r>
                  <a:rPr lang="en-US" dirty="0"/>
                  <a:t>, </a:t>
                </a:r>
                <a:r>
                  <a:rPr lang="en-US" dirty="0" err="1"/>
                  <a:t>joka</a:t>
                </a:r>
                <a:r>
                  <a:rPr lang="en-US" dirty="0"/>
                  <a:t> </a:t>
                </a:r>
                <a:r>
                  <a:rPr lang="en-US" dirty="0" err="1"/>
                  <a:t>jakaa</a:t>
                </a:r>
                <a:r>
                  <a:rPr lang="en-US" dirty="0"/>
                  <a:t> </a:t>
                </a:r>
                <a:r>
                  <a:rPr lang="en-US" dirty="0" err="1"/>
                  <a:t>kokonaispainehäviön</a:t>
                </a:r>
                <a:r>
                  <a:rPr lang="en-US" dirty="0"/>
                  <a:t> </a:t>
                </a:r>
                <a:r>
                  <a:rPr lang="en-US" dirty="0" err="1"/>
                  <a:t>puhtaan</a:t>
                </a:r>
                <a:r>
                  <a:rPr lang="en-US" dirty="0"/>
                  <a:t> </a:t>
                </a:r>
                <a:r>
                  <a:rPr lang="en-US" dirty="0" err="1"/>
                  <a:t>suodattimen</a:t>
                </a:r>
                <a:r>
                  <a:rPr lang="en-US" dirty="0"/>
                  <a:t>,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vaikutusten</a:t>
                </a:r>
                <a:r>
                  <a:rPr lang="en-US" dirty="0"/>
                  <a:t> </a:t>
                </a:r>
                <a:r>
                  <a:rPr lang="en-US" dirty="0" err="1"/>
                  <a:t>mukaan</a:t>
                </a:r>
                <a:r>
                  <a:rPr lang="en-US" dirty="0"/>
                  <a:t> </a:t>
                </a:r>
                <a:r>
                  <a:rPr lang="en-US" dirty="0" err="1"/>
                  <a:t>osiin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Partikkelien</a:t>
                </a:r>
                <a:r>
                  <a:rPr lang="en-US" dirty="0"/>
                  <a:t> </a:t>
                </a:r>
                <a:r>
                  <a:rPr lang="en-US" dirty="0" err="1"/>
                  <a:t>massataseyhtälöt</a:t>
                </a:r>
                <a:r>
                  <a:rPr lang="en-US" dirty="0"/>
                  <a:t> </a:t>
                </a:r>
                <a:r>
                  <a:rPr lang="en-US" dirty="0" err="1"/>
                  <a:t>toimivat</a:t>
                </a:r>
                <a:r>
                  <a:rPr lang="en-US" dirty="0"/>
                  <a:t> </a:t>
                </a:r>
                <a:r>
                  <a:rPr lang="en-US" dirty="0" err="1"/>
                  <a:t>estimaattorin</a:t>
                </a:r>
                <a:r>
                  <a:rPr lang="en-US" dirty="0"/>
                  <a:t> </a:t>
                </a:r>
                <a:r>
                  <a:rPr lang="en-US" dirty="0" err="1"/>
                  <a:t>tilanyhtälöinä</a:t>
                </a:r>
                <a:r>
                  <a:rPr lang="en-US" dirty="0"/>
                  <a:t> ja </a:t>
                </a:r>
                <a:r>
                  <a:rPr lang="en-US" dirty="0" err="1"/>
                  <a:t>painehäviömalli</a:t>
                </a:r>
                <a:r>
                  <a:rPr lang="en-US" dirty="0"/>
                  <a:t> </a:t>
                </a:r>
                <a:r>
                  <a:rPr lang="en-US" dirty="0" err="1"/>
                  <a:t>mittausyhtälönä</a:t>
                </a:r>
                <a:r>
                  <a:rPr lang="fi-FI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  <a:blipFill>
                <a:blip r:embed="rId2"/>
                <a:stretch>
                  <a:fillRect l="-796" t="-4598" b="-21494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blipFill>
                <a:blip r:embed="rId4"/>
                <a:stretch>
                  <a:fillRect t="-169811" b="-24717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Mikä on suunnitellun estimointimenetelmän noki- ja tuhkaestimaatin tarkkuus?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Estimaattia verrataan punnitustuloksiin.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Kuinka paljon epävarmuus suodattimen </a:t>
            </a:r>
            <a:r>
              <a:rPr lang="fi-FI" dirty="0" err="1"/>
              <a:t>sisäänmenevissä</a:t>
            </a:r>
            <a:r>
              <a:rPr lang="fi-FI" dirty="0"/>
              <a:t>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Tuhkalatauksen epävarmuus on systemaattista ja integroivaa.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Millaisia menetelmiä noki- ja tuhkalatauksen estimointiin on käytetty kirjallisuudessa?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u="sng" dirty="0"/>
              <a:t>Ei lopullinen kysymys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10265</TotalTime>
  <Words>445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Tilda Sans Medium</vt:lpstr>
      <vt:lpstr>Tilda Sans Black</vt:lpstr>
      <vt:lpstr>Wingdings</vt:lpstr>
      <vt:lpstr>Cambria Math</vt:lpstr>
      <vt:lpstr>Arial</vt:lpstr>
      <vt:lpstr>Office Theme</vt:lpstr>
      <vt:lpstr>Tutkimuskysymykset</vt:lpstr>
      <vt:lpstr>Yleisluontoinen esitys ongelmasta  </vt:lpstr>
      <vt:lpstr>Lohkokaavio</vt:lpstr>
      <vt:lpstr>Tavoite</vt:lpstr>
      <vt:lpstr>PowerPoint Presentation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Haataja, Tuomas (External)</cp:lastModifiedBy>
  <cp:revision>12</cp:revision>
  <dcterms:created xsi:type="dcterms:W3CDTF">2025-05-21T10:27:33Z</dcterms:created>
  <dcterms:modified xsi:type="dcterms:W3CDTF">2025-06-09T10:37:21Z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