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27" r:id="rId7"/>
    <p:sldId id="330" r:id="rId8"/>
    <p:sldId id="329" r:id="rId9"/>
    <p:sldId id="328" r:id="rId10"/>
  </p:sldIdLst>
  <p:sldSz cx="12192000" cy="68580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Tilda Sans Black" panose="020B0902020204020303" pitchFamily="34" charset="0"/>
      <p:bold r:id="rId14"/>
    </p:embeddedFont>
    <p:embeddedFont>
      <p:font typeface="Tilda Sans Medium" panose="020B0502020204020303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028"/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12"/>
        <p:guide pos="3840"/>
        <p:guide orient="horz" pos="14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89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2B475-1FAD-4A7A-B450-9432048B89FD}" type="datetimeFigureOut">
              <a:rPr lang="en-CA" smtClean="0">
                <a:latin typeface="Tilda Sans Medium" panose="020B0502020204020303" pitchFamily="34" charset="0"/>
              </a:rPr>
              <a:t>2025-05-21</a:t>
            </a:fld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2D86C-9E2D-4A78-8FCE-24A85B0EC01B}" type="slidenum">
              <a:rPr lang="en-CA" smtClean="0">
                <a:latin typeface="Tilda Sans Medium" panose="020B0502020204020303" pitchFamily="34" charset="0"/>
              </a:rPr>
              <a:t>‹#›</a:t>
            </a:fld>
            <a:endParaRPr lang="en-CA" dirty="0">
              <a:latin typeface="Tilda Sans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11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5.755"/>
    </inkml:context>
    <inkml:brush xml:id="br0">
      <inkml:brushProperty name="width" value="0.035" units="cm"/>
      <inkml:brushProperty name="height" value="0.035" units="cm"/>
      <inkml:brushProperty name="color" value="#FF0000"/>
      <inkml:brushProperty name="ignorePressure" value="1"/>
    </inkml:brush>
  </inkml:definitions>
  <inkml:trace contextRef="#ctx0" brushRef="#br0">0 0,'4757'0,"15907"0,-14611 0,-15336 0,9251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6.39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6.82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lda Sans Medium" panose="020B0502020204020303" pitchFamily="34" charset="0"/>
              </a:defRPr>
            </a:lvl1pPr>
          </a:lstStyle>
          <a:p>
            <a:fld id="{22836CA5-C5A9-496A-AEEC-9D7F83E09475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lda Sans Medium" panose="020B0502020204020303" pitchFamily="34" charset="0"/>
              </a:defRPr>
            </a:lvl1pPr>
          </a:lstStyle>
          <a:p>
            <a:fld id="{866E8F11-C60E-4FA0-BB90-F15562EECB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9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lage of images of people and tractors&#10;&#10;Description automatically generated">
            <a:extLst>
              <a:ext uri="{FF2B5EF4-FFF2-40B4-BE49-F238E27FC236}">
                <a16:creationId xmlns:a16="http://schemas.microsoft.com/office/drawing/2014/main" id="{C8AF4455-C50D-BA2A-5F4C-167473697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428"/>
            <a:ext cx="9601200" cy="268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FF1C2-C1B0-F04C-ADCF-886C1D6B51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389414"/>
            <a:ext cx="10675621" cy="359176"/>
          </a:xfrm>
        </p:spPr>
        <p:txBody>
          <a:bodyPr lIns="0" tIns="0" anchor="t">
            <a:noAutofit/>
          </a:bodyPr>
          <a:lstStyle>
            <a:lvl1pPr algn="l">
              <a:defRPr sz="2800"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0384-36F9-196E-6CF7-5567993803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1803197"/>
            <a:ext cx="10675621" cy="254203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AE021-C723-282D-5141-02CED813E2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24200"/>
            <a:ext cx="2674620" cy="9906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C2E909-E599-603A-2638-A34F9427A1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5570621"/>
            <a:ext cx="7543801" cy="457200"/>
          </a:xfrm>
        </p:spPr>
        <p:txBody>
          <a:bodyPr lIns="0" tIns="0">
            <a:noAutofit/>
          </a:bodyPr>
          <a:lstStyle>
            <a:lvl1pPr marL="0" indent="0">
              <a:buNone/>
              <a:defRPr sz="1600"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Other important information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84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graphic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1D587621-465A-B92B-54AB-CC8111899B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5AB476-F905-4E12-3CA5-FB8AA47373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53F72E-1293-CBD3-25E0-8B14D40615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1E457-2BD8-DB43-FE57-908E03CA4CE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2763" y="3817938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87B97B5-D4FA-8A65-784F-FBB6E966B7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632825" y="764449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AE82EBE-66AC-B3CC-2218-7915976B81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5907" y="1717768"/>
            <a:ext cx="5029200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D12AE0F-93FF-30FF-E1C7-78BEEE65FD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32825" y="3817938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64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B69568-9243-8EC2-CA09-B53DAF46E6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B1E0F5-3E4A-1C98-043C-77A1FD2EAB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0338342-3994-15AC-4D5C-64D0C7B102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9C00E68B-ED66-E7DC-71E3-D050DE5B8C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ble Placeholder 11">
            <a:extLst>
              <a:ext uri="{FF2B5EF4-FFF2-40B4-BE49-F238E27FC236}">
                <a16:creationId xmlns:a16="http://schemas.microsoft.com/office/drawing/2014/main" id="{0EFC3028-FF40-C3AE-AF2F-E34DDD7A9DC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6916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948061F6-B805-1F29-1349-B9423D84C7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75A428-2CDA-994D-E771-EBEE0ADB1F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59A269-AA09-B40D-4411-5BF223BA74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FC4F084A-9D71-98FF-47A2-7D1D38DBF00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ble Placeholder 11">
            <a:extLst>
              <a:ext uri="{FF2B5EF4-FFF2-40B4-BE49-F238E27FC236}">
                <a16:creationId xmlns:a16="http://schemas.microsoft.com/office/drawing/2014/main" id="{4E5F945D-7697-B995-5F44-1C4AE030EDCC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92548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99E714-33AE-A3F6-4611-CE185596B0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F4BCF-AC39-F659-5DDC-A45DC7CB1E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242D959-A5AA-D6C5-769B-B0416D0959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60F15EA2-7250-DBBE-42EE-08FBC09CD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483F5E0E-142F-57C6-A265-CE079296EF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794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E0EC3-5103-DA7C-6C1C-EBE855BAC7E3}"/>
              </a:ext>
            </a:extLst>
          </p:cNvPr>
          <p:cNvSpPr/>
          <p:nvPr userDrawn="1"/>
        </p:nvSpPr>
        <p:spPr>
          <a:xfrm>
            <a:off x="0" y="245533"/>
            <a:ext cx="12192000" cy="6612467"/>
          </a:xfrm>
          <a:prstGeom prst="rect">
            <a:avLst/>
          </a:prstGeom>
          <a:solidFill>
            <a:srgbClr val="D38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lda Sans Medium" panose="020B0502020204020303" pitchFamily="34" charset="0"/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7C5F5AC3-1932-3E50-9AFA-F90D2A1AA7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735EF0-179E-0B8A-35F6-76251B94B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3159" y="1092088"/>
            <a:ext cx="9785683" cy="4673825"/>
          </a:xfrm>
        </p:spPr>
        <p:txBody>
          <a:bodyPr lIns="0" tIns="0" anchor="ctr">
            <a:noAutofit/>
          </a:bodyPr>
          <a:lstStyle>
            <a:lvl1pPr algn="ctr">
              <a:defRPr sz="18000" b="1">
                <a:solidFill>
                  <a:schemeClr val="bg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5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71F37-4460-2B5E-D8C2-A3137D4192BA}"/>
              </a:ext>
            </a:extLst>
          </p:cNvPr>
          <p:cNvSpPr/>
          <p:nvPr userDrawn="1"/>
        </p:nvSpPr>
        <p:spPr>
          <a:xfrm>
            <a:off x="0" y="296333"/>
            <a:ext cx="12192000" cy="6561667"/>
          </a:xfrm>
          <a:prstGeom prst="rect">
            <a:avLst/>
          </a:prstGeom>
          <a:solidFill>
            <a:srgbClr val="52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lda Sans Medium" panose="020B0502020204020303" pitchFamily="34" charset="0"/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7C5F5AC3-1932-3E50-9AFA-F90D2A1AA7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7E952A-14DB-166D-BE7D-9E58D80489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3159" y="1092088"/>
            <a:ext cx="9785683" cy="4673825"/>
          </a:xfrm>
        </p:spPr>
        <p:txBody>
          <a:bodyPr lIns="0" tIns="0" anchor="ctr">
            <a:noAutofit/>
          </a:bodyPr>
          <a:lstStyle>
            <a:lvl1pPr algn="ctr">
              <a:defRPr sz="18000" b="1">
                <a:solidFill>
                  <a:schemeClr val="bg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3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+ left agend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3E50B3-0954-8513-5FAF-4D99464743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764449"/>
            <a:ext cx="5257802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DBCCB04-4F06-10D5-C180-F6D23ED7E6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1203160"/>
            <a:ext cx="5257802" cy="210474"/>
          </a:xfrm>
        </p:spPr>
        <p:txBody>
          <a:bodyPr lIns="0" tIns="0" anchor="t">
            <a:noAutofit/>
          </a:bodyPr>
          <a:lstStyle>
            <a:lvl1pPr marL="0" indent="0" algn="l">
              <a:buNone/>
              <a:defRPr sz="1600"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1EA72A60-3485-642F-8570-FC1C4CB1A6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96333"/>
            <a:ext cx="5333999" cy="656166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0BEC34-9F37-ED74-9C8C-E2FF531463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9" y="1941320"/>
            <a:ext cx="5257800" cy="3787775"/>
          </a:xfrm>
        </p:spPr>
        <p:txBody>
          <a:bodyPr>
            <a:noAutofit/>
          </a:bodyPr>
          <a:lstStyle>
            <a:lvl1pPr marL="0" indent="27432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AGENDA POINT</a:t>
            </a:r>
          </a:p>
        </p:txBody>
      </p:sp>
    </p:spTree>
    <p:extLst>
      <p:ext uri="{BB962C8B-B14F-4D97-AF65-F5344CB8AC3E}">
        <p14:creationId xmlns:p14="http://schemas.microsoft.com/office/powerpoint/2010/main" val="395814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ight image 1 +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152A9-C46D-0D26-AEE3-0685B204B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8" y="764449"/>
            <a:ext cx="3657601" cy="413784"/>
          </a:xfrm>
        </p:spPr>
        <p:txBody>
          <a:bodyPr lIns="0" t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665C45-EE8E-5C9D-50D3-8772D1034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573127"/>
            <a:ext cx="36576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77D021BB-3E62-BF6A-A1DF-26BA6C6578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481588" cy="401498"/>
          </a:xfrm>
          <a:prstGeom prst="rect">
            <a:avLst/>
          </a:prstGeom>
        </p:spPr>
        <p:txBody>
          <a:bodyPr anchor="t"/>
          <a:lstStyle>
            <a:lvl1pPr algn="l">
              <a:defRPr sz="8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983163" y="296863"/>
            <a:ext cx="7208837" cy="65611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5000"/>
              <a:buFont typeface="Tilda Sans Medium" panose="020B0502020204020303" pitchFamily="34" charset="0"/>
              <a:buNone/>
              <a:tabLst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ight image 1 +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" y="296863"/>
            <a:ext cx="12192000" cy="65611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5000"/>
              <a:buFont typeface="Tilda Sans Medium" panose="020B0502020204020303" pitchFamily="34" charset="0"/>
              <a:buNone/>
              <a:tabLst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8152A9-C46D-0D26-AEE3-0685B204B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8" y="764449"/>
            <a:ext cx="3657601" cy="413784"/>
          </a:xfrm>
        </p:spPr>
        <p:txBody>
          <a:bodyPr lIns="0" t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665C45-EE8E-5C9D-50D3-8772D1034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573127"/>
            <a:ext cx="36576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4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E59DA50-643E-2D45-A3E9-1CAB191D5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11155678" cy="869416"/>
          </a:xfrm>
        </p:spPr>
        <p:txBody>
          <a:bodyPr lIns="0" t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7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85593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85593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33A177D-63D5-4F20-6594-48F3CE1304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1190" y="765175"/>
            <a:ext cx="6000798" cy="3260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A930FE91-250D-53AC-B1B7-F672EB8EEE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1190" y="4138414"/>
            <a:ext cx="2951210" cy="15913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981013D-E0DA-6559-91F5-5D4152FA3C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0778" y="4138414"/>
            <a:ext cx="2951210" cy="15913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1C82ACC7-C30E-7436-F2A3-C253465688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26" y="2629496"/>
            <a:ext cx="5085593" cy="2068763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1D71B60-907C-81C7-7D8B-7E063B38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5080671" cy="869416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69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85593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85593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B4F206B3-ACB9-326B-169C-261CFBDE70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8903" y="1819258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F642D539-C907-5338-609D-8D336EE527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67707" y="1815682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364E65E5-22A0-EC25-616B-AE10FB8184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23756" y="1809386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6A5D9BCE-1C36-EA51-4728-DA6F1BBD6F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281" y="3428998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4A47683-13EA-F10E-3B79-45AE78AAB1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8462" y="3428997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D05DFC-2146-A9F0-22E0-17E1A315D3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18946" y="3428996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650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38AC7-F8A7-BED8-E01A-2C78F0EF42BE}"/>
              </a:ext>
            </a:extLst>
          </p:cNvPr>
          <p:cNvCxnSpPr/>
          <p:nvPr userDrawn="1"/>
        </p:nvCxnSpPr>
        <p:spPr>
          <a:xfrm>
            <a:off x="533400" y="3581400"/>
            <a:ext cx="11049000" cy="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33566-3193-9969-2233-89D3B85064D1}"/>
              </a:ext>
            </a:extLst>
          </p:cNvPr>
          <p:cNvCxnSpPr/>
          <p:nvPr userDrawn="1"/>
        </p:nvCxnSpPr>
        <p:spPr>
          <a:xfrm>
            <a:off x="6096000" y="838200"/>
            <a:ext cx="0" cy="548640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7978411-40DA-7584-419D-621D924568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331FAE-5294-B53F-FCBE-05099FADFF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2CC71BC-EA34-E085-47E6-51354211DC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56779" y="764449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17C85DF-358E-BE09-E4EA-A878EB88C7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4746" y="1233339"/>
            <a:ext cx="5029200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56735D-3776-3FDB-47DC-24BB1B5D9B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52770" y="4137732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1B220BC-5ACE-E273-5F18-935071942B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56779" y="4606622"/>
            <a:ext cx="5017167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39771D5-04B4-464F-C18E-3F2843E037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76" y="4137732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7C7FBA2-027C-FD49-1ADB-DF03C2BA3E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4685" y="4606622"/>
            <a:ext cx="5017167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629A409-78F6-8575-7D1F-4E30B42BCB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9332" y="1717769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68BEF8E-E5EB-04F7-C34B-240F8DD642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55120" y="1717769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6B171-89EF-5941-10C4-7C6BD49E604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5070568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22" name="Foliennummernplatzhalter 1">
            <a:extLst>
              <a:ext uri="{FF2B5EF4-FFF2-40B4-BE49-F238E27FC236}">
                <a16:creationId xmlns:a16="http://schemas.microsoft.com/office/drawing/2014/main" id="{90E246E4-A361-F0A3-A027-75DF956A7E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E5A024A-E85B-5A73-D703-2C2EEB6022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65494" y="5070568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783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6D94E0-300D-E56D-26FB-4B49A2888966}"/>
              </a:ext>
            </a:extLst>
          </p:cNvPr>
          <p:cNvCxnSpPr/>
          <p:nvPr userDrawn="1"/>
        </p:nvCxnSpPr>
        <p:spPr>
          <a:xfrm>
            <a:off x="6096000" y="838200"/>
            <a:ext cx="0" cy="548640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8F7668E-D88C-70E1-AF8C-A8DDA1377E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17D6D2-885F-1FE2-C327-1E05F24D67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E63127-1BA5-3C63-B02B-B0FB1D1CA5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56779" y="764449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9AAC8B9-C68B-2C73-E8B8-94BB65C91B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4746" y="1233339"/>
            <a:ext cx="5029200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9B9B1C4-1F94-227C-D8D2-F3BF7E65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7E38FC-6DBB-4329-3A25-19611F1B8C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0029" y="2345354"/>
            <a:ext cx="5008452" cy="3938277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EE61E9E1-3B20-38C8-C24C-4EA460AAAD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5015133" cy="661597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42B9185-48C4-780F-B11D-5421238246A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44746" y="1582839"/>
            <a:ext cx="5015133" cy="661597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80C67D9-292F-37E9-12E8-8B08BA3C0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55120" y="2350640"/>
            <a:ext cx="5008452" cy="3932991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875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E8EE4-CC78-BAD1-A58C-548CE422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D73F-B910-3667-5D33-DDCCA769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67EE-54E0-A474-74F2-D62506302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B6D8-CBCC-00E6-24D8-91E9E57E0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EC18-689E-B61E-4E1C-2CB3DCB0B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fld id="{756835D6-BD0A-485B-922C-0874061034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5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79" r:id="rId4"/>
    <p:sldLayoutId id="2147483662" r:id="rId5"/>
    <p:sldLayoutId id="2147483677" r:id="rId6"/>
    <p:sldLayoutId id="2147483678" r:id="rId7"/>
    <p:sldLayoutId id="2147483663" r:id="rId8"/>
    <p:sldLayoutId id="2147483664" r:id="rId9"/>
    <p:sldLayoutId id="2147483665" r:id="rId10"/>
    <p:sldLayoutId id="2147483667" r:id="rId11"/>
    <p:sldLayoutId id="2147483670" r:id="rId12"/>
    <p:sldLayoutId id="2147483666" r:id="rId13"/>
    <p:sldLayoutId id="2147483668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lda Sans Black" panose="020B0902020204020303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2F52-8D7B-FC73-7675-75011FB57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lda Sans Black" panose="020B0902020204020303" pitchFamily="34" charset="0"/>
              </a:rPr>
              <a:t>Tutkimuskysymykset</a:t>
            </a:r>
            <a:endParaRPr lang="en-US" dirty="0">
              <a:latin typeface="Tilda Sans Black" panose="020B09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B49AF-3F15-8185-2F17-AA9B348A9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SUB-TITLE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1FB35-657D-6B1B-E2BA-2AB128050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important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272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F8185-8431-962E-2C14-EDBC6D026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6E7F8-A48D-98F8-4E34-20B3C5C7A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Mistä noki ja tuhka tulee?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F86351-5E22-699A-263F-835C012FC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/>
              <a:t>Yleisluontoinen esitys ongelmasta 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1464F-E62C-0867-D890-BEFFD93D1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meillä on DPF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DPF:n tila täytyy tuntea?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se on vaikeeta?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Mikä on noen ja tuhkan ero?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9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58309-332B-3E33-7761-E233168760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7C5BF-3C9E-4C50-2A32-59E020EA6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Lohkokaavio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30137-574F-2D53-88C4-76E0E3D15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1" y="1338768"/>
            <a:ext cx="11155678" cy="1412152"/>
          </a:xfrm>
        </p:spPr>
        <p:txBody>
          <a:bodyPr/>
          <a:lstStyle/>
          <a:p>
            <a:pPr marL="0" indent="0">
              <a:buNone/>
            </a:pPr>
            <a:r>
              <a:rPr lang="pt-BR"/>
              <a:t>Työssä tarkasteltava systeemi lohkokaavioesityksenä. Estimaattoriin sisäänmenevien satunnaismuuttuja-inputien jakaumat oletetaan työssä tunnetuiksi, mutta niiden vaikutusta estimaattorin ulostulojen jakaumiin halutaan selvittää.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C0DDCF-9812-6D1E-0BC7-6DF307FA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543"/>
            <a:ext cx="7858664" cy="37514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1B4D47-7ADC-22B5-EE50-8A7801DA673C}"/>
                  </a:ext>
                </a:extLst>
              </p14:cNvPr>
              <p14:cNvContentPartPr/>
              <p14:nvPr/>
            </p14:nvContentPartPr>
            <p14:xfrm>
              <a:off x="138024" y="3982817"/>
              <a:ext cx="11330796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1B4D47-7ADC-22B5-EE50-8A7801DA67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904" y="3976697"/>
                <a:ext cx="11343036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C08BD62-9731-FBEB-5D0E-C4682C1AB773}"/>
                  </a:ext>
                </a:extLst>
              </p14:cNvPr>
              <p14:cNvContentPartPr/>
              <p14:nvPr/>
            </p14:nvContentPartPr>
            <p14:xfrm>
              <a:off x="13155069" y="4012337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C08BD62-9731-FBEB-5D0E-C4682C1AB7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48949" y="400621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31ECB5-CA0C-0BA8-F487-08BB34EF755E}"/>
                  </a:ext>
                </a:extLst>
              </p14:cNvPr>
              <p14:cNvContentPartPr/>
              <p14:nvPr/>
            </p14:nvContentPartPr>
            <p14:xfrm>
              <a:off x="13122669" y="3267137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31ECB5-CA0C-0BA8-F487-08BB34EF75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6549" y="326101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A041CA1-6AC9-8C3B-CE67-9AB4228913C4}"/>
              </a:ext>
            </a:extLst>
          </p:cNvPr>
          <p:cNvSpPr txBox="1"/>
          <p:nvPr/>
        </p:nvSpPr>
        <p:spPr>
          <a:xfrm>
            <a:off x="9312007" y="3232525"/>
            <a:ext cx="193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Fyysinen järjestelmä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647B2-A7AF-F850-CBEF-5A1E132F3131}"/>
              </a:ext>
            </a:extLst>
          </p:cNvPr>
          <p:cNvSpPr txBox="1"/>
          <p:nvPr/>
        </p:nvSpPr>
        <p:spPr>
          <a:xfrm>
            <a:off x="9312007" y="4191099"/>
            <a:ext cx="25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Mallit, arviot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7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DC11F-22A9-3AF1-144E-2E054CD0BE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041922-2C22-EF53-5E7C-9A8B11874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Tavoite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6149DF-91C9-5512-FB3C-E0ECAC6D9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DE1F8-0AA9-29B9-318B-C8FF281A5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9"/>
            <a:ext cx="11155678" cy="45107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DPF:ään kerääntyy nokea ja tuhkaa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Työn tavoitteena on suunnitella estimointialgoritmi, jonka ulostulot ovat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>
                <a:latin typeface="Tilda Sans Medium" panose="020B0502020204020303" pitchFamily="34" charset="0"/>
              </a:rPr>
              <a:t>Erityisesti jakaumien parametrit tulee tuntea </a:t>
            </a:r>
            <a:r>
              <a:rPr lang="fi-FI" sz="1400">
                <a:latin typeface="Tilda Sans Medium" panose="020B0502020204020303" pitchFamily="34" charset="0"/>
                <a:sym typeface="Wingdings" panose="05000000000000000000" pitchFamily="2" charset="2"/>
              </a:rPr>
              <a:t> varianssi kertoo estimaattien luotettavuudesta.</a:t>
            </a:r>
            <a:endParaRPr lang="en-US" sz="1400">
              <a:latin typeface="Tilda Sans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4B2E7-B773-F434-C703-355DBA599639}"/>
                  </a:ext>
                </a:extLst>
              </p:cNvPr>
              <p:cNvSpPr txBox="1"/>
              <p:nvPr/>
            </p:nvSpPr>
            <p:spPr>
              <a:xfrm>
                <a:off x="3043187" y="3178248"/>
                <a:ext cx="6096000" cy="3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𝑠𝑜𝑜𝑡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𝑠𝑜𝑜𝑡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4B2E7-B773-F434-C703-355DBA59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3178248"/>
                <a:ext cx="6096000" cy="371127"/>
              </a:xfrm>
              <a:prstGeom prst="rect">
                <a:avLst/>
              </a:prstGeom>
              <a:blipFill>
                <a:blip r:embed="rId2"/>
                <a:stretch>
                  <a:fillRect t="-491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55CB-CF6F-0798-D9A6-E78C870195EA}"/>
                  </a:ext>
                </a:extLst>
              </p:cNvPr>
              <p:cNvSpPr txBox="1"/>
              <p:nvPr/>
            </p:nvSpPr>
            <p:spPr>
              <a:xfrm>
                <a:off x="3043187" y="3549375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55CB-CF6F-0798-D9A6-E78C87019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3549375"/>
                <a:ext cx="609600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C38EA-8D47-4437-CEC2-B684B8DFE55E}"/>
                  </a:ext>
                </a:extLst>
              </p:cNvPr>
              <p:cNvSpPr txBox="1"/>
              <p:nvPr/>
            </p:nvSpPr>
            <p:spPr>
              <a:xfrm>
                <a:off x="3043187" y="1878944"/>
                <a:ext cx="6096000" cy="96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𝑜𝑥𝑖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𝑎𝑠h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𝑎𝑠h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C38EA-8D47-4437-CEC2-B684B8DF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1878944"/>
                <a:ext cx="6096000" cy="962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0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947BC-D8A0-A617-860B-B589A58C98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F8281-60B8-94A4-096E-8A6423905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0D6DF73-8CF1-2BAC-7A28-7A4E21CE6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C1D04-69E9-2BF6-7273-0B17C640B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Noen ja tuhkan kertymistä, sekä noen regeneroitumista arvioidaan mallipohjaisesti.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Selitteet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DPF:n yli mitataan painehäviö. Painehäviölle on malli, joka jakaa kokonaispainehäviön puhtaan suodattimen, noen ja tuhkan vaikutusten mukaan osiin.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Partikkelien massataseyhtälöt toimivat estimaattorin tilanyhtälöinä ja painehäviömalli mittausyhtälönä</a:t>
            </a:r>
            <a:r>
              <a:rPr lang="fi-FI"/>
              <a:t>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A09BB-8369-B491-5390-B6BDB93B1405}"/>
                  </a:ext>
                </a:extLst>
              </p:cNvPr>
              <p:cNvSpPr txBox="1"/>
              <p:nvPr/>
            </p:nvSpPr>
            <p:spPr>
              <a:xfrm>
                <a:off x="3048000" y="1754756"/>
                <a:ext cx="6096000" cy="398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𝑠𝑜𝑜𝑡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A09BB-8369-B491-5390-B6BDB93B1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54756"/>
                <a:ext cx="6096000" cy="3982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613C3D-AA69-CA1A-35D9-EEE899D13C9D}"/>
                  </a:ext>
                </a:extLst>
              </p:cNvPr>
              <p:cNvSpPr txBox="1"/>
              <p:nvPr/>
            </p:nvSpPr>
            <p:spPr>
              <a:xfrm>
                <a:off x="3048000" y="2153007"/>
                <a:ext cx="6096000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613C3D-AA69-CA1A-35D9-EEE899D13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53007"/>
                <a:ext cx="6096000" cy="658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911BC5-ED88-6242-6A3A-65B3C0F0F6B9}"/>
                  </a:ext>
                </a:extLst>
              </p:cNvPr>
              <p:cNvSpPr txBox="1"/>
              <p:nvPr/>
            </p:nvSpPr>
            <p:spPr>
              <a:xfrm>
                <a:off x="3049438" y="3311855"/>
                <a:ext cx="6094562" cy="392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800" kern="10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r>
                  <a:rPr lang="en-US" sz="1800" i="1" kern="10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𝑡𝑜𝑡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𝑖𝑛𝑙𝑒𝑡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𝑜𝑢𝑡𝑙𝑒𝑡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𝑤𝑎𝑙𝑙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𝑠𝑜𝑜𝑡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𝑎𝑠h</m:t>
                        </m:r>
                      </m:sub>
                    </m:sSub>
                  </m:oMath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911BC5-ED88-6242-6A3A-65B3C0F0F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38" y="3311855"/>
                <a:ext cx="6094562" cy="392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8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8E5A8-8F0D-67D0-39B1-48B3917E30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42BEED-9DFA-72F6-81B0-B1EA1F325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Tutkimuskysymykset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C65A21-3762-1B2F-2D7D-9B835625D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FD527-2A9A-C3F9-8F22-74B080FCC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9"/>
            <a:ext cx="11155678" cy="4384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Mikä on suunnitellun estimointimenetelmän noki- ja tuhkaestimaatin tarkkuus?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Estimaattia verrataan punnitustuloksiin.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Kuinka paljon epävarmuus suodattimen sisäänmenevissä noki-, tuhka- ja NO2-pitoisuuksien estimaateissa vaikuttaa noki- ja tuhkalatausestimaattien variansseihin? Kuinka paljon systemaattinen tai satunnaisjakautunut epävarmuus vaikuttaa?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Epävarmuutta on suodattimeen menevät nokipitoisuus, NO2-pitoisuus, pakokaasun lämpötila ja massavirta. Arvioidaan käyttämällä oletuksia epävarmuuksien suuruuksista (estimaattorin häiriömallissa)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Tuhkalatauksen epävarmuus on systemaattista ja integroivaa.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Millaisia menetelmiä noki- ja tuhkalatauksen estimointiin on käytetty kirjallisuudessa?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Ei lopullinen kysymys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011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GCO - New Palette 2023">
      <a:dk1>
        <a:srgbClr val="241B14"/>
      </a:dk1>
      <a:lt1>
        <a:srgbClr val="FFFFFF"/>
      </a:lt1>
      <a:dk2>
        <a:srgbClr val="A6192E"/>
      </a:dk2>
      <a:lt2>
        <a:srgbClr val="D0D0D0"/>
      </a:lt2>
      <a:accent1>
        <a:srgbClr val="727C38"/>
      </a:accent1>
      <a:accent2>
        <a:srgbClr val="D47E00"/>
      </a:accent2>
      <a:accent3>
        <a:srgbClr val="007190"/>
      </a:accent3>
      <a:accent4>
        <a:srgbClr val="53575A"/>
      </a:accent4>
      <a:accent5>
        <a:srgbClr val="DDD6C0"/>
      </a:accent5>
      <a:accent6>
        <a:srgbClr val="5D425F"/>
      </a:accent6>
      <a:hlink>
        <a:srgbClr val="AE132A"/>
      </a:hlink>
      <a:folHlink>
        <a:srgbClr val="483729"/>
      </a:folHlink>
    </a:clrScheme>
    <a:fontScheme name="AGCO 2023">
      <a:majorFont>
        <a:latin typeface="Tilda Sans Black"/>
        <a:ea typeface=""/>
        <a:cs typeface=""/>
      </a:majorFont>
      <a:minorFont>
        <a:latin typeface="Til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39E30B3-0E97-41B8-9282-C6D4E1139E7A}" vid="{34E369C4-07E3-4D8E-A4FF-F13F55612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8D4596AC30164BAFA497A5A4095D73" ma:contentTypeVersion="4" ma:contentTypeDescription="Create a new document." ma:contentTypeScope="" ma:versionID="ef2e2dc54a61ba576d96e75a97791a46">
  <xsd:schema xmlns:xsd="http://www.w3.org/2001/XMLSchema" xmlns:xs="http://www.w3.org/2001/XMLSchema" xmlns:p="http://schemas.microsoft.com/office/2006/metadata/properties" xmlns:ns2="8d823064-d652-4b4c-a270-db9d06cc321e" targetNamespace="http://schemas.microsoft.com/office/2006/metadata/properties" ma:root="true" ma:fieldsID="1288cfc4f723bed348a111d901062026" ns2:_="">
    <xsd:import namespace="8d823064-d652-4b4c-a270-db9d06cc32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23064-d652-4b4c-a270-db9d06cc3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5475AC-8F46-432E-A99E-E23EA6B5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823064-d652-4b4c-a270-db9d06cc32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EA1155-8B32-428F-99F0-015FCBDF9232}">
  <ds:schemaRefs>
    <ds:schemaRef ds:uri="http://schemas.microsoft.com/office/2006/metadata/properties"/>
    <ds:schemaRef ds:uri="http://schemas.microsoft.com/office/infopath/2007/PartnerControls"/>
    <ds:schemaRef ds:uri="41060de2-35f1-4fac-baa6-6544d941150a"/>
    <ds:schemaRef ds:uri="b96a7a3e-7277-458a-b9ed-2db02f3895ed"/>
  </ds:schemaRefs>
</ds:datastoreItem>
</file>

<file path=customXml/itemProps3.xml><?xml version="1.0" encoding="utf-8"?>
<ds:datastoreItem xmlns:ds="http://schemas.openxmlformats.org/officeDocument/2006/customXml" ds:itemID="{3FEC0498-E616-4398-8CDE-8BF28A293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</TotalTime>
  <Words>275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Tilda Sans Medium</vt:lpstr>
      <vt:lpstr>Arial</vt:lpstr>
      <vt:lpstr>Cambria Math</vt:lpstr>
      <vt:lpstr>Tilda Sans Black</vt:lpstr>
      <vt:lpstr>Aptos</vt:lpstr>
      <vt:lpstr>Office Theme</vt:lpstr>
      <vt:lpstr>Tutkimuskysymykset</vt:lpstr>
      <vt:lpstr>Mistä noki ja tuhka tulee?</vt:lpstr>
      <vt:lpstr>Lohkokaavio</vt:lpstr>
      <vt:lpstr>Tavoite</vt:lpstr>
      <vt:lpstr>PowerPoint Presentation</vt:lpstr>
      <vt:lpstr>Tutkimuskysymykset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Haataja, Tuomas (External)</dc:creator>
  <cp:lastModifiedBy>Haataja, Tuomas (External)</cp:lastModifiedBy>
  <cp:revision>5</cp:revision>
  <dcterms:created xsi:type="dcterms:W3CDTF">2025-05-21T10:27:33Z</dcterms:created>
  <dcterms:modified xsi:type="dcterms:W3CDTF">2025-05-22T13:07:39Z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0x010100208D4596AC30164BAFA497A5A4095D73</vt:lpwstr>
  </property>
</Properties>
</file>