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94" r:id="rId6"/>
    <p:sldId id="277" r:id="rId7"/>
    <p:sldId id="258" r:id="rId8"/>
    <p:sldId id="290" r:id="rId9"/>
    <p:sldId id="264" r:id="rId10"/>
    <p:sldId id="293" r:id="rId11"/>
    <p:sldId id="291" r:id="rId12"/>
    <p:sldId id="295" r:id="rId13"/>
    <p:sldId id="296" r:id="rId14"/>
    <p:sldId id="297" r:id="rId15"/>
    <p:sldId id="298" r:id="rId16"/>
    <p:sldId id="299" r:id="rId17"/>
    <p:sldId id="268" r:id="rId18"/>
    <p:sldId id="286"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204" autoAdjust="0"/>
  </p:normalViewPr>
  <p:slideViewPr>
    <p:cSldViewPr snapToGrid="0">
      <p:cViewPr>
        <p:scale>
          <a:sx n="83" d="100"/>
          <a:sy n="83" d="100"/>
        </p:scale>
        <p:origin x="1116" y="19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5A5ED-43A7-49B5-B4F8-105A6AF1192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203443AC-0EF8-4172-942D-F672060CA42C}">
      <dgm:prSet phldrT="[Text]"/>
      <dgm:spPr/>
      <dgm:t>
        <a:bodyPr/>
        <a:lstStyle/>
        <a:p>
          <a:r>
            <a:rPr lang="en-US" dirty="0"/>
            <a:t>Data Collection</a:t>
          </a:r>
        </a:p>
      </dgm:t>
    </dgm:pt>
    <dgm:pt modelId="{4A3DC9B9-DD1D-4D80-AF34-CD2BA8CDC7CF}" type="parTrans" cxnId="{8AD0B98F-B6AC-4AA8-B15C-AA8BAE02BB0E}">
      <dgm:prSet/>
      <dgm:spPr/>
      <dgm:t>
        <a:bodyPr/>
        <a:lstStyle/>
        <a:p>
          <a:endParaRPr lang="en-US"/>
        </a:p>
      </dgm:t>
    </dgm:pt>
    <dgm:pt modelId="{5E549651-E6C2-4EF8-B27F-4C7C636DBDE2}" type="sibTrans" cxnId="{8AD0B98F-B6AC-4AA8-B15C-AA8BAE02BB0E}">
      <dgm:prSet/>
      <dgm:spPr>
        <a:ln w="28575"/>
      </dgm:spPr>
      <dgm:t>
        <a:bodyPr/>
        <a:lstStyle/>
        <a:p>
          <a:endParaRPr lang="en-US"/>
        </a:p>
      </dgm:t>
    </dgm:pt>
    <dgm:pt modelId="{A5FD4FB8-D9EC-45FA-A676-7E61AA528C3D}">
      <dgm:prSet phldrT="[Text]"/>
      <dgm:spPr/>
      <dgm:t>
        <a:bodyPr/>
        <a:lstStyle/>
        <a:p>
          <a:r>
            <a:rPr lang="en-US" dirty="0"/>
            <a:t>Data Cleaning</a:t>
          </a:r>
        </a:p>
      </dgm:t>
    </dgm:pt>
    <dgm:pt modelId="{F4DD00D2-AD44-4B03-BFDF-4AB527B338C3}" type="parTrans" cxnId="{37EFF50D-7108-467B-8B22-72DE0B3E6008}">
      <dgm:prSet/>
      <dgm:spPr/>
      <dgm:t>
        <a:bodyPr/>
        <a:lstStyle/>
        <a:p>
          <a:endParaRPr lang="en-US"/>
        </a:p>
      </dgm:t>
    </dgm:pt>
    <dgm:pt modelId="{FBC39B53-64B7-4B72-AA89-80F8CFBBBA75}" type="sibTrans" cxnId="{37EFF50D-7108-467B-8B22-72DE0B3E6008}">
      <dgm:prSet/>
      <dgm:spPr>
        <a:ln w="28575"/>
      </dgm:spPr>
      <dgm:t>
        <a:bodyPr/>
        <a:lstStyle/>
        <a:p>
          <a:endParaRPr lang="en-US"/>
        </a:p>
      </dgm:t>
    </dgm:pt>
    <dgm:pt modelId="{E472E7DB-D4F6-468C-B242-17E00EE5FE68}">
      <dgm:prSet phldrT="[Text]"/>
      <dgm:spPr/>
      <dgm:t>
        <a:bodyPr/>
        <a:lstStyle/>
        <a:p>
          <a:r>
            <a:rPr lang="en-US" dirty="0"/>
            <a:t>Exploratory Data Analysis EDA </a:t>
          </a:r>
        </a:p>
      </dgm:t>
    </dgm:pt>
    <dgm:pt modelId="{56F1EA2D-0A92-4A7D-A50B-00C26F0B0B34}" type="parTrans" cxnId="{4343DD73-8215-4965-8CB9-6ACBCEB8315D}">
      <dgm:prSet/>
      <dgm:spPr/>
      <dgm:t>
        <a:bodyPr/>
        <a:lstStyle/>
        <a:p>
          <a:endParaRPr lang="en-US"/>
        </a:p>
      </dgm:t>
    </dgm:pt>
    <dgm:pt modelId="{97989601-95E2-4C18-97A4-53BF77087BF7}" type="sibTrans" cxnId="{4343DD73-8215-4965-8CB9-6ACBCEB8315D}">
      <dgm:prSet/>
      <dgm:spPr>
        <a:ln w="28575"/>
      </dgm:spPr>
      <dgm:t>
        <a:bodyPr/>
        <a:lstStyle/>
        <a:p>
          <a:endParaRPr lang="en-US"/>
        </a:p>
      </dgm:t>
    </dgm:pt>
    <dgm:pt modelId="{18108C05-5464-4E66-9DE0-121ED1117E65}">
      <dgm:prSet phldrT="[Text]"/>
      <dgm:spPr/>
      <dgm:t>
        <a:bodyPr/>
        <a:lstStyle/>
        <a:p>
          <a:r>
            <a:rPr lang="en-US" dirty="0"/>
            <a:t>DATA Segmentation</a:t>
          </a:r>
        </a:p>
      </dgm:t>
    </dgm:pt>
    <dgm:pt modelId="{031F58A4-A199-45C2-BCFA-4706BBB4362D}" type="parTrans" cxnId="{2FA59D25-C7DC-469F-A5C9-A977AE1BD5F5}">
      <dgm:prSet/>
      <dgm:spPr/>
      <dgm:t>
        <a:bodyPr/>
        <a:lstStyle/>
        <a:p>
          <a:endParaRPr lang="en-US"/>
        </a:p>
      </dgm:t>
    </dgm:pt>
    <dgm:pt modelId="{CC5AE9F5-DC3C-4D91-842F-122D0C1F5A2F}" type="sibTrans" cxnId="{2FA59D25-C7DC-469F-A5C9-A977AE1BD5F5}">
      <dgm:prSet custT="1"/>
      <dgm:spPr>
        <a:ln w="19050"/>
      </dgm:spPr>
      <dgm:t>
        <a:bodyPr/>
        <a:lstStyle/>
        <a:p>
          <a:endParaRPr lang="en-US" sz="3600" b="1"/>
        </a:p>
      </dgm:t>
    </dgm:pt>
    <dgm:pt modelId="{F9A48F7C-C291-4080-840B-70F5F3071608}">
      <dgm:prSet phldrT="[Text]"/>
      <dgm:spPr/>
      <dgm:t>
        <a:bodyPr/>
        <a:lstStyle/>
        <a:p>
          <a:r>
            <a:rPr lang="en-US" dirty="0"/>
            <a:t>Visualization</a:t>
          </a:r>
        </a:p>
      </dgm:t>
    </dgm:pt>
    <dgm:pt modelId="{F58421B8-F720-493B-8E10-69228CA328A4}" type="parTrans" cxnId="{612CC9FA-6AA8-47A4-849F-9D7A5BEFE636}">
      <dgm:prSet/>
      <dgm:spPr/>
      <dgm:t>
        <a:bodyPr/>
        <a:lstStyle/>
        <a:p>
          <a:endParaRPr lang="en-US"/>
        </a:p>
      </dgm:t>
    </dgm:pt>
    <dgm:pt modelId="{0F2E2E2B-6CCE-4C97-B8C7-210777DA711F}" type="sibTrans" cxnId="{612CC9FA-6AA8-47A4-849F-9D7A5BEFE636}">
      <dgm:prSet/>
      <dgm:spPr>
        <a:ln w="28575"/>
      </dgm:spPr>
      <dgm:t>
        <a:bodyPr/>
        <a:lstStyle/>
        <a:p>
          <a:endParaRPr lang="en-US"/>
        </a:p>
      </dgm:t>
    </dgm:pt>
    <dgm:pt modelId="{2189250A-17FE-4725-99A8-2082F1BFF5DA}">
      <dgm:prSet phldrT="[Text]"/>
      <dgm:spPr/>
      <dgm:t>
        <a:bodyPr/>
        <a:lstStyle/>
        <a:p>
          <a:r>
            <a:rPr lang="en-US" dirty="0"/>
            <a:t>Conclusions and Recommendations</a:t>
          </a:r>
        </a:p>
      </dgm:t>
    </dgm:pt>
    <dgm:pt modelId="{1B04452E-41C0-4347-B8EC-08AE61431A9B}" type="parTrans" cxnId="{331176B0-7EC2-46DE-883D-728EA028D8A2}">
      <dgm:prSet/>
      <dgm:spPr/>
      <dgm:t>
        <a:bodyPr/>
        <a:lstStyle/>
        <a:p>
          <a:endParaRPr lang="en-US"/>
        </a:p>
      </dgm:t>
    </dgm:pt>
    <dgm:pt modelId="{F7FB9063-5CF6-4688-A8AB-FD351770BE67}" type="sibTrans" cxnId="{331176B0-7EC2-46DE-883D-728EA028D8A2}">
      <dgm:prSet/>
      <dgm:spPr/>
      <dgm:t>
        <a:bodyPr/>
        <a:lstStyle/>
        <a:p>
          <a:endParaRPr lang="en-US"/>
        </a:p>
      </dgm:t>
    </dgm:pt>
    <dgm:pt modelId="{70213823-BE7C-45E9-BDD8-9F8B725792B9}" type="pres">
      <dgm:prSet presAssocID="{AF35A5ED-43A7-49B5-B4F8-105A6AF11926}" presName="Name0" presStyleCnt="0">
        <dgm:presLayoutVars>
          <dgm:dir/>
          <dgm:resizeHandles val="exact"/>
        </dgm:presLayoutVars>
      </dgm:prSet>
      <dgm:spPr/>
    </dgm:pt>
    <dgm:pt modelId="{CDB4C388-9CB6-4976-931B-3F31377C1678}" type="pres">
      <dgm:prSet presAssocID="{203443AC-0EF8-4172-942D-F672060CA42C}" presName="node" presStyleLbl="node1" presStyleIdx="0" presStyleCnt="6">
        <dgm:presLayoutVars>
          <dgm:bulletEnabled val="1"/>
        </dgm:presLayoutVars>
      </dgm:prSet>
      <dgm:spPr/>
    </dgm:pt>
    <dgm:pt modelId="{FC20949C-0A00-42BD-8EB1-ECC00F169AEF}" type="pres">
      <dgm:prSet presAssocID="{5E549651-E6C2-4EF8-B27F-4C7C636DBDE2}" presName="sibTrans" presStyleLbl="sibTrans1D1" presStyleIdx="0" presStyleCnt="5"/>
      <dgm:spPr/>
    </dgm:pt>
    <dgm:pt modelId="{4BB140DA-19BB-437B-B564-736BBDF53225}" type="pres">
      <dgm:prSet presAssocID="{5E549651-E6C2-4EF8-B27F-4C7C636DBDE2}" presName="connectorText" presStyleLbl="sibTrans1D1" presStyleIdx="0" presStyleCnt="5"/>
      <dgm:spPr/>
    </dgm:pt>
    <dgm:pt modelId="{02DD2A65-4CED-4511-AA64-8DD01300A705}" type="pres">
      <dgm:prSet presAssocID="{A5FD4FB8-D9EC-45FA-A676-7E61AA528C3D}" presName="node" presStyleLbl="node1" presStyleIdx="1" presStyleCnt="6">
        <dgm:presLayoutVars>
          <dgm:bulletEnabled val="1"/>
        </dgm:presLayoutVars>
      </dgm:prSet>
      <dgm:spPr/>
    </dgm:pt>
    <dgm:pt modelId="{BE7C9003-E9AC-4F63-9814-3F784A5AC088}" type="pres">
      <dgm:prSet presAssocID="{FBC39B53-64B7-4B72-AA89-80F8CFBBBA75}" presName="sibTrans" presStyleLbl="sibTrans1D1" presStyleIdx="1" presStyleCnt="5"/>
      <dgm:spPr/>
    </dgm:pt>
    <dgm:pt modelId="{A5B0CC70-CF9A-491B-BABA-C44DA600A15C}" type="pres">
      <dgm:prSet presAssocID="{FBC39B53-64B7-4B72-AA89-80F8CFBBBA75}" presName="connectorText" presStyleLbl="sibTrans1D1" presStyleIdx="1" presStyleCnt="5"/>
      <dgm:spPr/>
    </dgm:pt>
    <dgm:pt modelId="{22221B54-D3A9-4B7C-AF6F-8E8A25AF4D80}" type="pres">
      <dgm:prSet presAssocID="{E472E7DB-D4F6-468C-B242-17E00EE5FE68}" presName="node" presStyleLbl="node1" presStyleIdx="2" presStyleCnt="6">
        <dgm:presLayoutVars>
          <dgm:bulletEnabled val="1"/>
        </dgm:presLayoutVars>
      </dgm:prSet>
      <dgm:spPr/>
    </dgm:pt>
    <dgm:pt modelId="{42C76EB9-A0B0-4725-8EE2-C20998EA023A}" type="pres">
      <dgm:prSet presAssocID="{97989601-95E2-4C18-97A4-53BF77087BF7}" presName="sibTrans" presStyleLbl="sibTrans1D1" presStyleIdx="2" presStyleCnt="5"/>
      <dgm:spPr/>
    </dgm:pt>
    <dgm:pt modelId="{0DB1C296-7022-4A8B-BB11-F7B26C1F986A}" type="pres">
      <dgm:prSet presAssocID="{97989601-95E2-4C18-97A4-53BF77087BF7}" presName="connectorText" presStyleLbl="sibTrans1D1" presStyleIdx="2" presStyleCnt="5"/>
      <dgm:spPr/>
    </dgm:pt>
    <dgm:pt modelId="{F4FF86AA-D2B7-468C-B366-299E4CF580D5}" type="pres">
      <dgm:prSet presAssocID="{18108C05-5464-4E66-9DE0-121ED1117E65}" presName="node" presStyleLbl="node1" presStyleIdx="3" presStyleCnt="6">
        <dgm:presLayoutVars>
          <dgm:bulletEnabled val="1"/>
        </dgm:presLayoutVars>
      </dgm:prSet>
      <dgm:spPr/>
    </dgm:pt>
    <dgm:pt modelId="{318DD7E3-463B-44CF-9D28-179F0032F4A5}" type="pres">
      <dgm:prSet presAssocID="{CC5AE9F5-DC3C-4D91-842F-122D0C1F5A2F}" presName="sibTrans" presStyleLbl="sibTrans1D1" presStyleIdx="3" presStyleCnt="5"/>
      <dgm:spPr/>
    </dgm:pt>
    <dgm:pt modelId="{796F38E5-0610-425D-A01F-86ECCCDC8010}" type="pres">
      <dgm:prSet presAssocID="{CC5AE9F5-DC3C-4D91-842F-122D0C1F5A2F}" presName="connectorText" presStyleLbl="sibTrans1D1" presStyleIdx="3" presStyleCnt="5"/>
      <dgm:spPr/>
    </dgm:pt>
    <dgm:pt modelId="{CCC93CB0-C41D-4CB0-A503-F3810A155F6F}" type="pres">
      <dgm:prSet presAssocID="{F9A48F7C-C291-4080-840B-70F5F3071608}" presName="node" presStyleLbl="node1" presStyleIdx="4" presStyleCnt="6">
        <dgm:presLayoutVars>
          <dgm:bulletEnabled val="1"/>
        </dgm:presLayoutVars>
      </dgm:prSet>
      <dgm:spPr/>
    </dgm:pt>
    <dgm:pt modelId="{2A9D0840-B4EE-435E-A7B8-2FEBF933AF6F}" type="pres">
      <dgm:prSet presAssocID="{0F2E2E2B-6CCE-4C97-B8C7-210777DA711F}" presName="sibTrans" presStyleLbl="sibTrans1D1" presStyleIdx="4" presStyleCnt="5"/>
      <dgm:spPr/>
    </dgm:pt>
    <dgm:pt modelId="{2C339C1E-A584-46B3-B020-31E458D27629}" type="pres">
      <dgm:prSet presAssocID="{0F2E2E2B-6CCE-4C97-B8C7-210777DA711F}" presName="connectorText" presStyleLbl="sibTrans1D1" presStyleIdx="4" presStyleCnt="5"/>
      <dgm:spPr/>
    </dgm:pt>
    <dgm:pt modelId="{FA98E223-9244-4C88-8869-C4E7050BA183}" type="pres">
      <dgm:prSet presAssocID="{2189250A-17FE-4725-99A8-2082F1BFF5DA}" presName="node" presStyleLbl="node1" presStyleIdx="5" presStyleCnt="6">
        <dgm:presLayoutVars>
          <dgm:bulletEnabled val="1"/>
        </dgm:presLayoutVars>
      </dgm:prSet>
      <dgm:spPr/>
    </dgm:pt>
  </dgm:ptLst>
  <dgm:cxnLst>
    <dgm:cxn modelId="{8D548207-F6EA-4EC9-8FEF-13E144F0C224}" type="presOf" srcId="{AF35A5ED-43A7-49B5-B4F8-105A6AF11926}" destId="{70213823-BE7C-45E9-BDD8-9F8B725792B9}" srcOrd="0" destOrd="0" presId="urn:microsoft.com/office/officeart/2005/8/layout/bProcess3"/>
    <dgm:cxn modelId="{F32EE00D-2CFF-4CD8-8780-123A6B81A77F}" type="presOf" srcId="{0F2E2E2B-6CCE-4C97-B8C7-210777DA711F}" destId="{2C339C1E-A584-46B3-B020-31E458D27629}" srcOrd="1" destOrd="0" presId="urn:microsoft.com/office/officeart/2005/8/layout/bProcess3"/>
    <dgm:cxn modelId="{37EFF50D-7108-467B-8B22-72DE0B3E6008}" srcId="{AF35A5ED-43A7-49B5-B4F8-105A6AF11926}" destId="{A5FD4FB8-D9EC-45FA-A676-7E61AA528C3D}" srcOrd="1" destOrd="0" parTransId="{F4DD00D2-AD44-4B03-BFDF-4AB527B338C3}" sibTransId="{FBC39B53-64B7-4B72-AA89-80F8CFBBBA75}"/>
    <dgm:cxn modelId="{C056A11A-5E2D-4B0B-A9EA-CE8DA901E88B}" type="presOf" srcId="{18108C05-5464-4E66-9DE0-121ED1117E65}" destId="{F4FF86AA-D2B7-468C-B366-299E4CF580D5}" srcOrd="0" destOrd="0" presId="urn:microsoft.com/office/officeart/2005/8/layout/bProcess3"/>
    <dgm:cxn modelId="{2FA59D25-C7DC-469F-A5C9-A977AE1BD5F5}" srcId="{AF35A5ED-43A7-49B5-B4F8-105A6AF11926}" destId="{18108C05-5464-4E66-9DE0-121ED1117E65}" srcOrd="3" destOrd="0" parTransId="{031F58A4-A199-45C2-BCFA-4706BBB4362D}" sibTransId="{CC5AE9F5-DC3C-4D91-842F-122D0C1F5A2F}"/>
    <dgm:cxn modelId="{A0EC9B2B-F917-462C-846F-A8984C7CE321}" type="presOf" srcId="{A5FD4FB8-D9EC-45FA-A676-7E61AA528C3D}" destId="{02DD2A65-4CED-4511-AA64-8DD01300A705}" srcOrd="0" destOrd="0" presId="urn:microsoft.com/office/officeart/2005/8/layout/bProcess3"/>
    <dgm:cxn modelId="{DD7DBB2B-753A-4692-BEE3-BC231BA2DC5A}" type="presOf" srcId="{5E549651-E6C2-4EF8-B27F-4C7C636DBDE2}" destId="{FC20949C-0A00-42BD-8EB1-ECC00F169AEF}" srcOrd="0" destOrd="0" presId="urn:microsoft.com/office/officeart/2005/8/layout/bProcess3"/>
    <dgm:cxn modelId="{84EE0334-EB50-4D88-B1B9-28D7F8B86344}" type="presOf" srcId="{F9A48F7C-C291-4080-840B-70F5F3071608}" destId="{CCC93CB0-C41D-4CB0-A503-F3810A155F6F}" srcOrd="0" destOrd="0" presId="urn:microsoft.com/office/officeart/2005/8/layout/bProcess3"/>
    <dgm:cxn modelId="{2308BB4F-5531-4CA5-A321-809CBE67A59E}" type="presOf" srcId="{5E549651-E6C2-4EF8-B27F-4C7C636DBDE2}" destId="{4BB140DA-19BB-437B-B564-736BBDF53225}" srcOrd="1" destOrd="0" presId="urn:microsoft.com/office/officeart/2005/8/layout/bProcess3"/>
    <dgm:cxn modelId="{B82CDC6F-E32D-466A-B793-5240AD5774E5}" type="presOf" srcId="{97989601-95E2-4C18-97A4-53BF77087BF7}" destId="{42C76EB9-A0B0-4725-8EE2-C20998EA023A}" srcOrd="0" destOrd="0" presId="urn:microsoft.com/office/officeart/2005/8/layout/bProcess3"/>
    <dgm:cxn modelId="{9CD2E96F-AF0D-4EB8-A3EC-9C6636006B7F}" type="presOf" srcId="{97989601-95E2-4C18-97A4-53BF77087BF7}" destId="{0DB1C296-7022-4A8B-BB11-F7B26C1F986A}" srcOrd="1" destOrd="0" presId="urn:microsoft.com/office/officeart/2005/8/layout/bProcess3"/>
    <dgm:cxn modelId="{4343DD73-8215-4965-8CB9-6ACBCEB8315D}" srcId="{AF35A5ED-43A7-49B5-B4F8-105A6AF11926}" destId="{E472E7DB-D4F6-468C-B242-17E00EE5FE68}" srcOrd="2" destOrd="0" parTransId="{56F1EA2D-0A92-4A7D-A50B-00C26F0B0B34}" sibTransId="{97989601-95E2-4C18-97A4-53BF77087BF7}"/>
    <dgm:cxn modelId="{522AF981-C30E-4A48-AB76-857FF802EEA8}" type="presOf" srcId="{FBC39B53-64B7-4B72-AA89-80F8CFBBBA75}" destId="{A5B0CC70-CF9A-491B-BABA-C44DA600A15C}" srcOrd="1" destOrd="0" presId="urn:microsoft.com/office/officeart/2005/8/layout/bProcess3"/>
    <dgm:cxn modelId="{8AD0B98F-B6AC-4AA8-B15C-AA8BAE02BB0E}" srcId="{AF35A5ED-43A7-49B5-B4F8-105A6AF11926}" destId="{203443AC-0EF8-4172-942D-F672060CA42C}" srcOrd="0" destOrd="0" parTransId="{4A3DC9B9-DD1D-4D80-AF34-CD2BA8CDC7CF}" sibTransId="{5E549651-E6C2-4EF8-B27F-4C7C636DBDE2}"/>
    <dgm:cxn modelId="{B2DEF58F-6D81-4C43-9194-88942CFDC1A4}" type="presOf" srcId="{FBC39B53-64B7-4B72-AA89-80F8CFBBBA75}" destId="{BE7C9003-E9AC-4F63-9814-3F784A5AC088}" srcOrd="0" destOrd="0" presId="urn:microsoft.com/office/officeart/2005/8/layout/bProcess3"/>
    <dgm:cxn modelId="{A5CCFD92-660C-4195-86ED-599F40E6EF38}" type="presOf" srcId="{CC5AE9F5-DC3C-4D91-842F-122D0C1F5A2F}" destId="{318DD7E3-463B-44CF-9D28-179F0032F4A5}" srcOrd="0" destOrd="0" presId="urn:microsoft.com/office/officeart/2005/8/layout/bProcess3"/>
    <dgm:cxn modelId="{331176B0-7EC2-46DE-883D-728EA028D8A2}" srcId="{AF35A5ED-43A7-49B5-B4F8-105A6AF11926}" destId="{2189250A-17FE-4725-99A8-2082F1BFF5DA}" srcOrd="5" destOrd="0" parTransId="{1B04452E-41C0-4347-B8EC-08AE61431A9B}" sibTransId="{F7FB9063-5CF6-4688-A8AB-FD351770BE67}"/>
    <dgm:cxn modelId="{D0FF18CA-FC76-4394-A7A4-EB0D9DB29BC2}" type="presOf" srcId="{2189250A-17FE-4725-99A8-2082F1BFF5DA}" destId="{FA98E223-9244-4C88-8869-C4E7050BA183}" srcOrd="0" destOrd="0" presId="urn:microsoft.com/office/officeart/2005/8/layout/bProcess3"/>
    <dgm:cxn modelId="{C96212E3-C566-49AF-A2DE-B614F4F9D6FA}" type="presOf" srcId="{CC5AE9F5-DC3C-4D91-842F-122D0C1F5A2F}" destId="{796F38E5-0610-425D-A01F-86ECCCDC8010}" srcOrd="1" destOrd="0" presId="urn:microsoft.com/office/officeart/2005/8/layout/bProcess3"/>
    <dgm:cxn modelId="{3A25F8E9-A256-4ECE-88C1-CDA24121AECB}" type="presOf" srcId="{0F2E2E2B-6CCE-4C97-B8C7-210777DA711F}" destId="{2A9D0840-B4EE-435E-A7B8-2FEBF933AF6F}" srcOrd="0" destOrd="0" presId="urn:microsoft.com/office/officeart/2005/8/layout/bProcess3"/>
    <dgm:cxn modelId="{172E53ED-9469-46CC-AA76-68C8DB95A628}" type="presOf" srcId="{203443AC-0EF8-4172-942D-F672060CA42C}" destId="{CDB4C388-9CB6-4976-931B-3F31377C1678}" srcOrd="0" destOrd="0" presId="urn:microsoft.com/office/officeart/2005/8/layout/bProcess3"/>
    <dgm:cxn modelId="{6EE51DF3-387F-45CC-A38E-978C45D350CB}" type="presOf" srcId="{E472E7DB-D4F6-468C-B242-17E00EE5FE68}" destId="{22221B54-D3A9-4B7C-AF6F-8E8A25AF4D80}" srcOrd="0" destOrd="0" presId="urn:microsoft.com/office/officeart/2005/8/layout/bProcess3"/>
    <dgm:cxn modelId="{612CC9FA-6AA8-47A4-849F-9D7A5BEFE636}" srcId="{AF35A5ED-43A7-49B5-B4F8-105A6AF11926}" destId="{F9A48F7C-C291-4080-840B-70F5F3071608}" srcOrd="4" destOrd="0" parTransId="{F58421B8-F720-493B-8E10-69228CA328A4}" sibTransId="{0F2E2E2B-6CCE-4C97-B8C7-210777DA711F}"/>
    <dgm:cxn modelId="{9AD534BF-1A12-4ADA-B114-E76858E99C5E}" type="presParOf" srcId="{70213823-BE7C-45E9-BDD8-9F8B725792B9}" destId="{CDB4C388-9CB6-4976-931B-3F31377C1678}" srcOrd="0" destOrd="0" presId="urn:microsoft.com/office/officeart/2005/8/layout/bProcess3"/>
    <dgm:cxn modelId="{34B3666D-46EA-49E6-A19D-5F435523889A}" type="presParOf" srcId="{70213823-BE7C-45E9-BDD8-9F8B725792B9}" destId="{FC20949C-0A00-42BD-8EB1-ECC00F169AEF}" srcOrd="1" destOrd="0" presId="urn:microsoft.com/office/officeart/2005/8/layout/bProcess3"/>
    <dgm:cxn modelId="{D341DC07-DB95-4C40-87C3-6E126C428F12}" type="presParOf" srcId="{FC20949C-0A00-42BD-8EB1-ECC00F169AEF}" destId="{4BB140DA-19BB-437B-B564-736BBDF53225}" srcOrd="0" destOrd="0" presId="urn:microsoft.com/office/officeart/2005/8/layout/bProcess3"/>
    <dgm:cxn modelId="{0E4C8EB1-A88D-4237-9401-1BDFB26E46B1}" type="presParOf" srcId="{70213823-BE7C-45E9-BDD8-9F8B725792B9}" destId="{02DD2A65-4CED-4511-AA64-8DD01300A705}" srcOrd="2" destOrd="0" presId="urn:microsoft.com/office/officeart/2005/8/layout/bProcess3"/>
    <dgm:cxn modelId="{B02AD4DA-30D1-431D-855B-0863F4AD6CB3}" type="presParOf" srcId="{70213823-BE7C-45E9-BDD8-9F8B725792B9}" destId="{BE7C9003-E9AC-4F63-9814-3F784A5AC088}" srcOrd="3" destOrd="0" presId="urn:microsoft.com/office/officeart/2005/8/layout/bProcess3"/>
    <dgm:cxn modelId="{9FFE8CB8-8F1A-4103-9129-AB95E05BA024}" type="presParOf" srcId="{BE7C9003-E9AC-4F63-9814-3F784A5AC088}" destId="{A5B0CC70-CF9A-491B-BABA-C44DA600A15C}" srcOrd="0" destOrd="0" presId="urn:microsoft.com/office/officeart/2005/8/layout/bProcess3"/>
    <dgm:cxn modelId="{3C3D796F-4CDC-4026-B676-4C106B5E9CC7}" type="presParOf" srcId="{70213823-BE7C-45E9-BDD8-9F8B725792B9}" destId="{22221B54-D3A9-4B7C-AF6F-8E8A25AF4D80}" srcOrd="4" destOrd="0" presId="urn:microsoft.com/office/officeart/2005/8/layout/bProcess3"/>
    <dgm:cxn modelId="{33CF4563-6F62-4F9E-9B72-3AD44550FC02}" type="presParOf" srcId="{70213823-BE7C-45E9-BDD8-9F8B725792B9}" destId="{42C76EB9-A0B0-4725-8EE2-C20998EA023A}" srcOrd="5" destOrd="0" presId="urn:microsoft.com/office/officeart/2005/8/layout/bProcess3"/>
    <dgm:cxn modelId="{76370C64-7665-4E2D-B28F-51CD856FB990}" type="presParOf" srcId="{42C76EB9-A0B0-4725-8EE2-C20998EA023A}" destId="{0DB1C296-7022-4A8B-BB11-F7B26C1F986A}" srcOrd="0" destOrd="0" presId="urn:microsoft.com/office/officeart/2005/8/layout/bProcess3"/>
    <dgm:cxn modelId="{B1441E0C-E716-44D9-A12C-04D9F99647BB}" type="presParOf" srcId="{70213823-BE7C-45E9-BDD8-9F8B725792B9}" destId="{F4FF86AA-D2B7-468C-B366-299E4CF580D5}" srcOrd="6" destOrd="0" presId="urn:microsoft.com/office/officeart/2005/8/layout/bProcess3"/>
    <dgm:cxn modelId="{3FF7406A-C9B4-4875-9FC7-C26077EE1CB1}" type="presParOf" srcId="{70213823-BE7C-45E9-BDD8-9F8B725792B9}" destId="{318DD7E3-463B-44CF-9D28-179F0032F4A5}" srcOrd="7" destOrd="0" presId="urn:microsoft.com/office/officeart/2005/8/layout/bProcess3"/>
    <dgm:cxn modelId="{A10FC845-9485-413E-9605-254B41D47451}" type="presParOf" srcId="{318DD7E3-463B-44CF-9D28-179F0032F4A5}" destId="{796F38E5-0610-425D-A01F-86ECCCDC8010}" srcOrd="0" destOrd="0" presId="urn:microsoft.com/office/officeart/2005/8/layout/bProcess3"/>
    <dgm:cxn modelId="{9BCAAFF2-44FB-4225-9EA9-7879DF0E8CB4}" type="presParOf" srcId="{70213823-BE7C-45E9-BDD8-9F8B725792B9}" destId="{CCC93CB0-C41D-4CB0-A503-F3810A155F6F}" srcOrd="8" destOrd="0" presId="urn:microsoft.com/office/officeart/2005/8/layout/bProcess3"/>
    <dgm:cxn modelId="{8F54D9FD-A89C-4B46-B1E2-310CD482288C}" type="presParOf" srcId="{70213823-BE7C-45E9-BDD8-9F8B725792B9}" destId="{2A9D0840-B4EE-435E-A7B8-2FEBF933AF6F}" srcOrd="9" destOrd="0" presId="urn:microsoft.com/office/officeart/2005/8/layout/bProcess3"/>
    <dgm:cxn modelId="{BDEE0CA8-1257-4EAF-8674-3FDA60F9A237}" type="presParOf" srcId="{2A9D0840-B4EE-435E-A7B8-2FEBF933AF6F}" destId="{2C339C1E-A584-46B3-B020-31E458D27629}" srcOrd="0" destOrd="0" presId="urn:microsoft.com/office/officeart/2005/8/layout/bProcess3"/>
    <dgm:cxn modelId="{8873D9FD-D1CE-407C-9BD9-A3405E6D94D8}" type="presParOf" srcId="{70213823-BE7C-45E9-BDD8-9F8B725792B9}" destId="{FA98E223-9244-4C88-8869-C4E7050BA183}"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FEB5EC-9591-42C7-89B9-B3EE55DB4978}"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DED5C4B3-DF41-40FE-97C9-7296E7275145}">
      <dgm:prSet/>
      <dgm:spPr/>
      <dgm:t>
        <a:bodyPr/>
        <a:lstStyle/>
        <a:p>
          <a:r>
            <a:rPr lang="en-US" b="1" i="0" baseline="0" dirty="0"/>
            <a:t>Input:</a:t>
          </a:r>
          <a:r>
            <a:rPr lang="en-US" b="0" i="0" baseline="0" dirty="0"/>
            <a:t> Raw data with potential inconsistencies.</a:t>
          </a:r>
          <a:endParaRPr lang="en-US" dirty="0"/>
        </a:p>
      </dgm:t>
    </dgm:pt>
    <dgm:pt modelId="{C07A1927-D4E7-4AA1-BB56-5694D63B0990}" type="parTrans" cxnId="{2C294B4D-9A2E-451F-9F2C-AF8582760228}">
      <dgm:prSet/>
      <dgm:spPr/>
      <dgm:t>
        <a:bodyPr/>
        <a:lstStyle/>
        <a:p>
          <a:endParaRPr lang="en-US"/>
        </a:p>
      </dgm:t>
    </dgm:pt>
    <dgm:pt modelId="{2042D38D-E914-45C4-ACB6-A2A68077D33B}" type="sibTrans" cxnId="{2C294B4D-9A2E-451F-9F2C-AF8582760228}">
      <dgm:prSet/>
      <dgm:spPr/>
      <dgm:t>
        <a:bodyPr/>
        <a:lstStyle/>
        <a:p>
          <a:endParaRPr lang="en-US"/>
        </a:p>
      </dgm:t>
    </dgm:pt>
    <dgm:pt modelId="{5593CD9F-EC17-44E4-9211-91C48BC6A86F}">
      <dgm:prSet/>
      <dgm:spPr/>
      <dgm:t>
        <a:bodyPr/>
        <a:lstStyle/>
        <a:p>
          <a:r>
            <a:rPr lang="en-US" b="1" i="0" baseline="0" dirty="0"/>
            <a:t>Process:</a:t>
          </a:r>
          <a:endParaRPr lang="en-US" dirty="0"/>
        </a:p>
      </dgm:t>
    </dgm:pt>
    <dgm:pt modelId="{E7ED0C24-9226-4620-8C82-E9784467A872}" type="parTrans" cxnId="{D17B0CE1-9DD4-427F-ACA2-019255529221}">
      <dgm:prSet/>
      <dgm:spPr/>
      <dgm:t>
        <a:bodyPr/>
        <a:lstStyle/>
        <a:p>
          <a:endParaRPr lang="en-US"/>
        </a:p>
      </dgm:t>
    </dgm:pt>
    <dgm:pt modelId="{A0912B75-8B25-479B-8FA2-53013D2D145B}" type="sibTrans" cxnId="{D17B0CE1-9DD4-427F-ACA2-019255529221}">
      <dgm:prSet/>
      <dgm:spPr/>
      <dgm:t>
        <a:bodyPr/>
        <a:lstStyle/>
        <a:p>
          <a:endParaRPr lang="en-US"/>
        </a:p>
      </dgm:t>
    </dgm:pt>
    <dgm:pt modelId="{4E8C7274-C39A-46E7-A0DD-23596F31562A}">
      <dgm:prSet/>
      <dgm:spPr/>
      <dgm:t>
        <a:bodyPr/>
        <a:lstStyle/>
        <a:p>
          <a:r>
            <a:rPr lang="en-US" b="1" i="0" baseline="0"/>
            <a:t>Removed duplicates</a:t>
          </a:r>
          <a:r>
            <a:rPr lang="en-US" b="0" i="0" baseline="0"/>
            <a:t>.</a:t>
          </a:r>
          <a:endParaRPr lang="en-US"/>
        </a:p>
      </dgm:t>
    </dgm:pt>
    <dgm:pt modelId="{8A0BE9D0-BCCD-42D2-BA6E-7F30DF3C5D58}" type="parTrans" cxnId="{AFA785C5-CF01-4B7F-B824-42E3BE1F8CA3}">
      <dgm:prSet/>
      <dgm:spPr/>
      <dgm:t>
        <a:bodyPr/>
        <a:lstStyle/>
        <a:p>
          <a:endParaRPr lang="en-US"/>
        </a:p>
      </dgm:t>
    </dgm:pt>
    <dgm:pt modelId="{5081E2B0-55E4-47E3-B841-57970F9673AD}" type="sibTrans" cxnId="{AFA785C5-CF01-4B7F-B824-42E3BE1F8CA3}">
      <dgm:prSet/>
      <dgm:spPr/>
      <dgm:t>
        <a:bodyPr/>
        <a:lstStyle/>
        <a:p>
          <a:endParaRPr lang="en-US"/>
        </a:p>
      </dgm:t>
    </dgm:pt>
    <dgm:pt modelId="{ECDD00C4-81B6-4CE8-A644-3AF068BB2C8A}">
      <dgm:prSet/>
      <dgm:spPr/>
      <dgm:t>
        <a:bodyPr/>
        <a:lstStyle/>
        <a:p>
          <a:r>
            <a:rPr lang="en-US" b="1" i="0" baseline="0"/>
            <a:t>Split</a:t>
          </a:r>
          <a:r>
            <a:rPr lang="en-US" b="0" i="0" baseline="0"/>
            <a:t> invoice_date and invoice_time.</a:t>
          </a:r>
          <a:endParaRPr lang="en-US"/>
        </a:p>
      </dgm:t>
    </dgm:pt>
    <dgm:pt modelId="{EBC7B821-5C00-4375-9B6C-3C5AD70E61C0}" type="parTrans" cxnId="{D34C3952-3267-4FDC-B137-62281CBCF87D}">
      <dgm:prSet/>
      <dgm:spPr/>
      <dgm:t>
        <a:bodyPr/>
        <a:lstStyle/>
        <a:p>
          <a:endParaRPr lang="en-US"/>
        </a:p>
      </dgm:t>
    </dgm:pt>
    <dgm:pt modelId="{9E57DE30-B9DF-4770-9D0D-6170F9B6916B}" type="sibTrans" cxnId="{D34C3952-3267-4FDC-B137-62281CBCF87D}">
      <dgm:prSet/>
      <dgm:spPr/>
      <dgm:t>
        <a:bodyPr/>
        <a:lstStyle/>
        <a:p>
          <a:endParaRPr lang="en-US"/>
        </a:p>
      </dgm:t>
    </dgm:pt>
    <dgm:pt modelId="{1DEA5B08-4158-427A-A18E-6F744AEBA44A}">
      <dgm:prSet/>
      <dgm:spPr/>
      <dgm:t>
        <a:bodyPr/>
        <a:lstStyle/>
        <a:p>
          <a:r>
            <a:rPr lang="en-US" b="1" i="0" baseline="0"/>
            <a:t>Ensured consistency in categorical data </a:t>
          </a:r>
          <a:r>
            <a:rPr lang="en-US" b="0" i="0" baseline="0"/>
            <a:t>(e.g.,                                                                    payment methods, categories).</a:t>
          </a:r>
          <a:endParaRPr lang="en-US"/>
        </a:p>
      </dgm:t>
    </dgm:pt>
    <dgm:pt modelId="{079ED9C3-F5BC-45E3-88DA-1EA08B7B9A49}" type="parTrans" cxnId="{789A112A-3470-4D7F-840F-553E4E033A8A}">
      <dgm:prSet/>
      <dgm:spPr/>
      <dgm:t>
        <a:bodyPr/>
        <a:lstStyle/>
        <a:p>
          <a:endParaRPr lang="en-US"/>
        </a:p>
      </dgm:t>
    </dgm:pt>
    <dgm:pt modelId="{840BE64B-16B3-45B0-973E-4999114B1EB1}" type="sibTrans" cxnId="{789A112A-3470-4D7F-840F-553E4E033A8A}">
      <dgm:prSet/>
      <dgm:spPr/>
      <dgm:t>
        <a:bodyPr/>
        <a:lstStyle/>
        <a:p>
          <a:endParaRPr lang="en-US"/>
        </a:p>
      </dgm:t>
    </dgm:pt>
    <dgm:pt modelId="{D4D4F2FF-9E30-4CDE-A328-1D71EABBCE50}">
      <dgm:prSet/>
      <dgm:spPr/>
      <dgm:t>
        <a:bodyPr/>
        <a:lstStyle/>
        <a:p>
          <a:r>
            <a:rPr lang="en-US" b="1" i="0" baseline="0"/>
            <a:t>Created new columns </a:t>
          </a:r>
          <a:r>
            <a:rPr lang="en-US" b="0" i="0" baseline="0"/>
            <a:t>(e.g., profit_percentage, month).</a:t>
          </a:r>
          <a:endParaRPr lang="en-US"/>
        </a:p>
      </dgm:t>
    </dgm:pt>
    <dgm:pt modelId="{C3B95647-91BB-48F2-9092-73B4E848A6D9}" type="parTrans" cxnId="{C8B39AF0-C693-480C-B201-7BCEFD965339}">
      <dgm:prSet/>
      <dgm:spPr/>
      <dgm:t>
        <a:bodyPr/>
        <a:lstStyle/>
        <a:p>
          <a:endParaRPr lang="en-US"/>
        </a:p>
      </dgm:t>
    </dgm:pt>
    <dgm:pt modelId="{22B59C03-C4ED-4CA9-BCB6-0805141560C8}" type="sibTrans" cxnId="{C8B39AF0-C693-480C-B201-7BCEFD965339}">
      <dgm:prSet/>
      <dgm:spPr/>
      <dgm:t>
        <a:bodyPr/>
        <a:lstStyle/>
        <a:p>
          <a:endParaRPr lang="en-US"/>
        </a:p>
      </dgm:t>
    </dgm:pt>
    <dgm:pt modelId="{895FFEA2-05BB-4BCF-9A0E-169A94094742}">
      <dgm:prSet/>
      <dgm:spPr/>
      <dgm:t>
        <a:bodyPr/>
        <a:lstStyle/>
        <a:p>
          <a:r>
            <a:rPr lang="en-US" b="1" i="0" baseline="0"/>
            <a:t>Output:</a:t>
          </a:r>
          <a:r>
            <a:rPr lang="en-US" b="0" i="0" baseline="0"/>
            <a:t> </a:t>
          </a:r>
          <a:r>
            <a:rPr lang="en-US" b="1" i="0" baseline="0"/>
            <a:t>Cleaned dataset ready for analysis</a:t>
          </a:r>
          <a:r>
            <a:rPr lang="en-US" b="0" i="0" baseline="0"/>
            <a:t>. </a:t>
          </a:r>
          <a:endParaRPr lang="en-US"/>
        </a:p>
      </dgm:t>
    </dgm:pt>
    <dgm:pt modelId="{A2537CE2-F144-4411-A990-B3B65299CE64}" type="parTrans" cxnId="{CC5F466B-36B6-4F5B-9D27-4A212326FAF4}">
      <dgm:prSet/>
      <dgm:spPr/>
      <dgm:t>
        <a:bodyPr/>
        <a:lstStyle/>
        <a:p>
          <a:endParaRPr lang="en-US"/>
        </a:p>
      </dgm:t>
    </dgm:pt>
    <dgm:pt modelId="{C7BDEA5B-2B6F-4CD7-B344-CAC12C31E719}" type="sibTrans" cxnId="{CC5F466B-36B6-4F5B-9D27-4A212326FAF4}">
      <dgm:prSet/>
      <dgm:spPr/>
      <dgm:t>
        <a:bodyPr/>
        <a:lstStyle/>
        <a:p>
          <a:endParaRPr lang="en-US"/>
        </a:p>
      </dgm:t>
    </dgm:pt>
    <dgm:pt modelId="{43BA2A61-D6C8-46E2-A102-11169BCDC7B1}" type="pres">
      <dgm:prSet presAssocID="{56FEB5EC-9591-42C7-89B9-B3EE55DB4978}" presName="diagram" presStyleCnt="0">
        <dgm:presLayoutVars>
          <dgm:dir/>
          <dgm:resizeHandles val="exact"/>
        </dgm:presLayoutVars>
      </dgm:prSet>
      <dgm:spPr/>
    </dgm:pt>
    <dgm:pt modelId="{A697B9B2-1970-4FDA-AD51-74DEAF89F287}" type="pres">
      <dgm:prSet presAssocID="{DED5C4B3-DF41-40FE-97C9-7296E7275145}" presName="node" presStyleLbl="node1" presStyleIdx="0" presStyleCnt="7">
        <dgm:presLayoutVars>
          <dgm:bulletEnabled val="1"/>
        </dgm:presLayoutVars>
      </dgm:prSet>
      <dgm:spPr/>
    </dgm:pt>
    <dgm:pt modelId="{29A4B4B6-A83D-4729-A00E-190D2EB08713}" type="pres">
      <dgm:prSet presAssocID="{2042D38D-E914-45C4-ACB6-A2A68077D33B}" presName="sibTrans" presStyleCnt="0"/>
      <dgm:spPr/>
    </dgm:pt>
    <dgm:pt modelId="{740FCE50-0957-4D01-BB9D-161DA0170AFA}" type="pres">
      <dgm:prSet presAssocID="{5593CD9F-EC17-44E4-9211-91C48BC6A86F}" presName="node" presStyleLbl="node1" presStyleIdx="1" presStyleCnt="7" custLinFactNeighborX="-6819" custLinFactNeighborY="-943">
        <dgm:presLayoutVars>
          <dgm:bulletEnabled val="1"/>
        </dgm:presLayoutVars>
      </dgm:prSet>
      <dgm:spPr/>
    </dgm:pt>
    <dgm:pt modelId="{D34024DA-85EE-4A52-8973-EF59873E9073}" type="pres">
      <dgm:prSet presAssocID="{A0912B75-8B25-479B-8FA2-53013D2D145B}" presName="sibTrans" presStyleCnt="0"/>
      <dgm:spPr/>
    </dgm:pt>
    <dgm:pt modelId="{6353EB6A-06B0-462D-9EFA-B25E45A85C65}" type="pres">
      <dgm:prSet presAssocID="{4E8C7274-C39A-46E7-A0DD-23596F31562A}" presName="node" presStyleLbl="node1" presStyleIdx="2" presStyleCnt="7">
        <dgm:presLayoutVars>
          <dgm:bulletEnabled val="1"/>
        </dgm:presLayoutVars>
      </dgm:prSet>
      <dgm:spPr/>
    </dgm:pt>
    <dgm:pt modelId="{2428E3C8-C872-42F5-9981-D014E4072AA0}" type="pres">
      <dgm:prSet presAssocID="{5081E2B0-55E4-47E3-B841-57970F9673AD}" presName="sibTrans" presStyleCnt="0"/>
      <dgm:spPr/>
    </dgm:pt>
    <dgm:pt modelId="{885D9B65-629B-4364-A88B-E5B307AAFE18}" type="pres">
      <dgm:prSet presAssocID="{ECDD00C4-81B6-4CE8-A644-3AF068BB2C8A}" presName="node" presStyleLbl="node1" presStyleIdx="3" presStyleCnt="7">
        <dgm:presLayoutVars>
          <dgm:bulletEnabled val="1"/>
        </dgm:presLayoutVars>
      </dgm:prSet>
      <dgm:spPr/>
    </dgm:pt>
    <dgm:pt modelId="{A96D6BC3-6A8D-43C3-8C36-A34F20363057}" type="pres">
      <dgm:prSet presAssocID="{9E57DE30-B9DF-4770-9D0D-6170F9B6916B}" presName="sibTrans" presStyleCnt="0"/>
      <dgm:spPr/>
    </dgm:pt>
    <dgm:pt modelId="{A5F14DCA-9422-4B94-B8C0-887BB393AED6}" type="pres">
      <dgm:prSet presAssocID="{1DEA5B08-4158-427A-A18E-6F744AEBA44A}" presName="node" presStyleLbl="node1" presStyleIdx="4" presStyleCnt="7">
        <dgm:presLayoutVars>
          <dgm:bulletEnabled val="1"/>
        </dgm:presLayoutVars>
      </dgm:prSet>
      <dgm:spPr/>
    </dgm:pt>
    <dgm:pt modelId="{8BBB0800-13D7-47C3-86E4-B23699A613C1}" type="pres">
      <dgm:prSet presAssocID="{840BE64B-16B3-45B0-973E-4999114B1EB1}" presName="sibTrans" presStyleCnt="0"/>
      <dgm:spPr/>
    </dgm:pt>
    <dgm:pt modelId="{2B9C6A53-13BE-4725-BF0E-89F7E98E432C}" type="pres">
      <dgm:prSet presAssocID="{D4D4F2FF-9E30-4CDE-A328-1D71EABBCE50}" presName="node" presStyleLbl="node1" presStyleIdx="5" presStyleCnt="7">
        <dgm:presLayoutVars>
          <dgm:bulletEnabled val="1"/>
        </dgm:presLayoutVars>
      </dgm:prSet>
      <dgm:spPr/>
    </dgm:pt>
    <dgm:pt modelId="{E8369C75-B646-4E3F-8DD5-2101E33DE489}" type="pres">
      <dgm:prSet presAssocID="{22B59C03-C4ED-4CA9-BCB6-0805141560C8}" presName="sibTrans" presStyleCnt="0"/>
      <dgm:spPr/>
    </dgm:pt>
    <dgm:pt modelId="{597852C2-BCFA-4BA2-A129-259BA7550966}" type="pres">
      <dgm:prSet presAssocID="{895FFEA2-05BB-4BCF-9A0E-169A94094742}" presName="node" presStyleLbl="node1" presStyleIdx="6" presStyleCnt="7">
        <dgm:presLayoutVars>
          <dgm:bulletEnabled val="1"/>
        </dgm:presLayoutVars>
      </dgm:prSet>
      <dgm:spPr/>
    </dgm:pt>
  </dgm:ptLst>
  <dgm:cxnLst>
    <dgm:cxn modelId="{5300F204-6022-4103-A5CD-140A2515B0A6}" type="presOf" srcId="{4E8C7274-C39A-46E7-A0DD-23596F31562A}" destId="{6353EB6A-06B0-462D-9EFA-B25E45A85C65}" srcOrd="0" destOrd="0" presId="urn:microsoft.com/office/officeart/2005/8/layout/default"/>
    <dgm:cxn modelId="{74994A23-459E-4C94-94C4-2760D28639EB}" type="presOf" srcId="{1DEA5B08-4158-427A-A18E-6F744AEBA44A}" destId="{A5F14DCA-9422-4B94-B8C0-887BB393AED6}" srcOrd="0" destOrd="0" presId="urn:microsoft.com/office/officeart/2005/8/layout/default"/>
    <dgm:cxn modelId="{789A112A-3470-4D7F-840F-553E4E033A8A}" srcId="{56FEB5EC-9591-42C7-89B9-B3EE55DB4978}" destId="{1DEA5B08-4158-427A-A18E-6F744AEBA44A}" srcOrd="4" destOrd="0" parTransId="{079ED9C3-F5BC-45E3-88DA-1EA08B7B9A49}" sibTransId="{840BE64B-16B3-45B0-973E-4999114B1EB1}"/>
    <dgm:cxn modelId="{5BFD4A5B-61E4-41D5-9271-2FC9EAFF74C6}" type="presOf" srcId="{56FEB5EC-9591-42C7-89B9-B3EE55DB4978}" destId="{43BA2A61-D6C8-46E2-A102-11169BCDC7B1}" srcOrd="0" destOrd="0" presId="urn:microsoft.com/office/officeart/2005/8/layout/default"/>
    <dgm:cxn modelId="{B3D4CC5B-AF15-4D24-8817-7B43681DACD3}" type="presOf" srcId="{5593CD9F-EC17-44E4-9211-91C48BC6A86F}" destId="{740FCE50-0957-4D01-BB9D-161DA0170AFA}" srcOrd="0" destOrd="0" presId="urn:microsoft.com/office/officeart/2005/8/layout/default"/>
    <dgm:cxn modelId="{CC5F466B-36B6-4F5B-9D27-4A212326FAF4}" srcId="{56FEB5EC-9591-42C7-89B9-B3EE55DB4978}" destId="{895FFEA2-05BB-4BCF-9A0E-169A94094742}" srcOrd="6" destOrd="0" parTransId="{A2537CE2-F144-4411-A990-B3B65299CE64}" sibTransId="{C7BDEA5B-2B6F-4CD7-B344-CAC12C31E719}"/>
    <dgm:cxn modelId="{2C294B4D-9A2E-451F-9F2C-AF8582760228}" srcId="{56FEB5EC-9591-42C7-89B9-B3EE55DB4978}" destId="{DED5C4B3-DF41-40FE-97C9-7296E7275145}" srcOrd="0" destOrd="0" parTransId="{C07A1927-D4E7-4AA1-BB56-5694D63B0990}" sibTransId="{2042D38D-E914-45C4-ACB6-A2A68077D33B}"/>
    <dgm:cxn modelId="{9345136E-6012-4C76-A107-F764A11E1455}" type="presOf" srcId="{D4D4F2FF-9E30-4CDE-A328-1D71EABBCE50}" destId="{2B9C6A53-13BE-4725-BF0E-89F7E98E432C}" srcOrd="0" destOrd="0" presId="urn:microsoft.com/office/officeart/2005/8/layout/default"/>
    <dgm:cxn modelId="{D34C3952-3267-4FDC-B137-62281CBCF87D}" srcId="{56FEB5EC-9591-42C7-89B9-B3EE55DB4978}" destId="{ECDD00C4-81B6-4CE8-A644-3AF068BB2C8A}" srcOrd="3" destOrd="0" parTransId="{EBC7B821-5C00-4375-9B6C-3C5AD70E61C0}" sibTransId="{9E57DE30-B9DF-4770-9D0D-6170F9B6916B}"/>
    <dgm:cxn modelId="{60999A57-75DF-400E-A1CA-1E20C60B2A5B}" type="presOf" srcId="{DED5C4B3-DF41-40FE-97C9-7296E7275145}" destId="{A697B9B2-1970-4FDA-AD51-74DEAF89F287}" srcOrd="0" destOrd="0" presId="urn:microsoft.com/office/officeart/2005/8/layout/default"/>
    <dgm:cxn modelId="{90C1A694-E78E-4A96-8929-C5CD26D14ED7}" type="presOf" srcId="{895FFEA2-05BB-4BCF-9A0E-169A94094742}" destId="{597852C2-BCFA-4BA2-A129-259BA7550966}" srcOrd="0" destOrd="0" presId="urn:microsoft.com/office/officeart/2005/8/layout/default"/>
    <dgm:cxn modelId="{AFA785C5-CF01-4B7F-B824-42E3BE1F8CA3}" srcId="{56FEB5EC-9591-42C7-89B9-B3EE55DB4978}" destId="{4E8C7274-C39A-46E7-A0DD-23596F31562A}" srcOrd="2" destOrd="0" parTransId="{8A0BE9D0-BCCD-42D2-BA6E-7F30DF3C5D58}" sibTransId="{5081E2B0-55E4-47E3-B841-57970F9673AD}"/>
    <dgm:cxn modelId="{D17B0CE1-9DD4-427F-ACA2-019255529221}" srcId="{56FEB5EC-9591-42C7-89B9-B3EE55DB4978}" destId="{5593CD9F-EC17-44E4-9211-91C48BC6A86F}" srcOrd="1" destOrd="0" parTransId="{E7ED0C24-9226-4620-8C82-E9784467A872}" sibTransId="{A0912B75-8B25-479B-8FA2-53013D2D145B}"/>
    <dgm:cxn modelId="{94CCB9E6-E0B4-4B51-9D6F-0DED1F4F249E}" type="presOf" srcId="{ECDD00C4-81B6-4CE8-A644-3AF068BB2C8A}" destId="{885D9B65-629B-4364-A88B-E5B307AAFE18}" srcOrd="0" destOrd="0" presId="urn:microsoft.com/office/officeart/2005/8/layout/default"/>
    <dgm:cxn modelId="{C8B39AF0-C693-480C-B201-7BCEFD965339}" srcId="{56FEB5EC-9591-42C7-89B9-B3EE55DB4978}" destId="{D4D4F2FF-9E30-4CDE-A328-1D71EABBCE50}" srcOrd="5" destOrd="0" parTransId="{C3B95647-91BB-48F2-9092-73B4E848A6D9}" sibTransId="{22B59C03-C4ED-4CA9-BCB6-0805141560C8}"/>
    <dgm:cxn modelId="{40D5D265-E177-4F58-BF30-9BEA4BBF6125}" type="presParOf" srcId="{43BA2A61-D6C8-46E2-A102-11169BCDC7B1}" destId="{A697B9B2-1970-4FDA-AD51-74DEAF89F287}" srcOrd="0" destOrd="0" presId="urn:microsoft.com/office/officeart/2005/8/layout/default"/>
    <dgm:cxn modelId="{1131B83B-C15D-4C66-BB43-C9B45EF314C6}" type="presParOf" srcId="{43BA2A61-D6C8-46E2-A102-11169BCDC7B1}" destId="{29A4B4B6-A83D-4729-A00E-190D2EB08713}" srcOrd="1" destOrd="0" presId="urn:microsoft.com/office/officeart/2005/8/layout/default"/>
    <dgm:cxn modelId="{99479D9F-2A78-4A06-AAB6-FD9372F88374}" type="presParOf" srcId="{43BA2A61-D6C8-46E2-A102-11169BCDC7B1}" destId="{740FCE50-0957-4D01-BB9D-161DA0170AFA}" srcOrd="2" destOrd="0" presId="urn:microsoft.com/office/officeart/2005/8/layout/default"/>
    <dgm:cxn modelId="{48967700-CDE6-4E45-AC36-8944EBE6CF47}" type="presParOf" srcId="{43BA2A61-D6C8-46E2-A102-11169BCDC7B1}" destId="{D34024DA-85EE-4A52-8973-EF59873E9073}" srcOrd="3" destOrd="0" presId="urn:microsoft.com/office/officeart/2005/8/layout/default"/>
    <dgm:cxn modelId="{914CF2EC-AFC1-42C8-BE55-8B387D103867}" type="presParOf" srcId="{43BA2A61-D6C8-46E2-A102-11169BCDC7B1}" destId="{6353EB6A-06B0-462D-9EFA-B25E45A85C65}" srcOrd="4" destOrd="0" presId="urn:microsoft.com/office/officeart/2005/8/layout/default"/>
    <dgm:cxn modelId="{2C0D0838-452B-49B3-A25F-F95222E17BFF}" type="presParOf" srcId="{43BA2A61-D6C8-46E2-A102-11169BCDC7B1}" destId="{2428E3C8-C872-42F5-9981-D014E4072AA0}" srcOrd="5" destOrd="0" presId="urn:microsoft.com/office/officeart/2005/8/layout/default"/>
    <dgm:cxn modelId="{AC9AE122-B0E3-4F15-BD5F-0B302EADA0CD}" type="presParOf" srcId="{43BA2A61-D6C8-46E2-A102-11169BCDC7B1}" destId="{885D9B65-629B-4364-A88B-E5B307AAFE18}" srcOrd="6" destOrd="0" presId="urn:microsoft.com/office/officeart/2005/8/layout/default"/>
    <dgm:cxn modelId="{9043AD46-153E-403A-BD87-C304AB4473AC}" type="presParOf" srcId="{43BA2A61-D6C8-46E2-A102-11169BCDC7B1}" destId="{A96D6BC3-6A8D-43C3-8C36-A34F20363057}" srcOrd="7" destOrd="0" presId="urn:microsoft.com/office/officeart/2005/8/layout/default"/>
    <dgm:cxn modelId="{E294B746-F036-40AF-BCB1-981BEBBA1552}" type="presParOf" srcId="{43BA2A61-D6C8-46E2-A102-11169BCDC7B1}" destId="{A5F14DCA-9422-4B94-B8C0-887BB393AED6}" srcOrd="8" destOrd="0" presId="urn:microsoft.com/office/officeart/2005/8/layout/default"/>
    <dgm:cxn modelId="{935ED660-5F8F-4104-A0D2-A756252BEDDF}" type="presParOf" srcId="{43BA2A61-D6C8-46E2-A102-11169BCDC7B1}" destId="{8BBB0800-13D7-47C3-86E4-B23699A613C1}" srcOrd="9" destOrd="0" presId="urn:microsoft.com/office/officeart/2005/8/layout/default"/>
    <dgm:cxn modelId="{558D4BDD-E583-4CD1-AB0B-3FFF68B104C8}" type="presParOf" srcId="{43BA2A61-D6C8-46E2-A102-11169BCDC7B1}" destId="{2B9C6A53-13BE-4725-BF0E-89F7E98E432C}" srcOrd="10" destOrd="0" presId="urn:microsoft.com/office/officeart/2005/8/layout/default"/>
    <dgm:cxn modelId="{54255B4A-2E23-4F1E-AB63-F0B891BA54CB}" type="presParOf" srcId="{43BA2A61-D6C8-46E2-A102-11169BCDC7B1}" destId="{E8369C75-B646-4E3F-8DD5-2101E33DE489}" srcOrd="11" destOrd="0" presId="urn:microsoft.com/office/officeart/2005/8/layout/default"/>
    <dgm:cxn modelId="{B11EC735-F41D-4C93-A783-7F4E1B89F76D}" type="presParOf" srcId="{43BA2A61-D6C8-46E2-A102-11169BCDC7B1}" destId="{597852C2-BCFA-4BA2-A129-259BA755096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4F969-BD6B-4462-8764-73C728AE2306}"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A683A3A2-07FB-460B-A9B7-79D7007632AC}">
      <dgm:prSet/>
      <dgm:spPr/>
      <dgm:t>
        <a:bodyPr/>
        <a:lstStyle/>
        <a:p>
          <a:r>
            <a:rPr lang="en-US" b="1" dirty="0"/>
            <a:t>High Sales Concentration in Specific States:</a:t>
          </a:r>
          <a:endParaRPr lang="en-US" dirty="0"/>
        </a:p>
      </dgm:t>
    </dgm:pt>
    <dgm:pt modelId="{E84E3493-C6F3-4B58-A21D-3D7A3C91D2E5}" type="parTrans" cxnId="{A0017D20-DD18-462D-8443-8F3F73884245}">
      <dgm:prSet/>
      <dgm:spPr/>
      <dgm:t>
        <a:bodyPr/>
        <a:lstStyle/>
        <a:p>
          <a:endParaRPr lang="en-US"/>
        </a:p>
      </dgm:t>
    </dgm:pt>
    <dgm:pt modelId="{1A4CDD88-0D40-42E5-9679-A4D6091BF9DB}" type="sibTrans" cxnId="{A0017D20-DD18-462D-8443-8F3F73884245}">
      <dgm:prSet/>
      <dgm:spPr/>
      <dgm:t>
        <a:bodyPr/>
        <a:lstStyle/>
        <a:p>
          <a:endParaRPr lang="en-US"/>
        </a:p>
      </dgm:t>
    </dgm:pt>
    <dgm:pt modelId="{E61081C6-2038-45B3-B9EC-5F30A281D441}">
      <dgm:prSet/>
      <dgm:spPr/>
      <dgm:t>
        <a:bodyPr/>
        <a:lstStyle/>
        <a:p>
          <a:r>
            <a:rPr lang="en-US"/>
            <a:t>The dashboard reveals that California, New York, and Texas are the top three states in terms of total sales, with California leading significantly. These states are major contributors to overall revenue.</a:t>
          </a:r>
        </a:p>
      </dgm:t>
    </dgm:pt>
    <dgm:pt modelId="{D68DAA18-7E8B-4BDE-8E23-A80450B61A7E}" type="parTrans" cxnId="{E1DA1758-9F43-44F5-B64C-B120871A86EE}">
      <dgm:prSet/>
      <dgm:spPr/>
      <dgm:t>
        <a:bodyPr/>
        <a:lstStyle/>
        <a:p>
          <a:endParaRPr lang="en-US"/>
        </a:p>
      </dgm:t>
    </dgm:pt>
    <dgm:pt modelId="{96ABAC01-A982-4777-9C82-0F5FCB6C53E3}" type="sibTrans" cxnId="{E1DA1758-9F43-44F5-B64C-B120871A86EE}">
      <dgm:prSet/>
      <dgm:spPr/>
      <dgm:t>
        <a:bodyPr/>
        <a:lstStyle/>
        <a:p>
          <a:endParaRPr lang="en-US"/>
        </a:p>
      </dgm:t>
    </dgm:pt>
    <dgm:pt modelId="{F083537B-F4D1-44CD-B6E0-ED40C56F23E8}">
      <dgm:prSet/>
      <dgm:spPr/>
      <dgm:t>
        <a:bodyPr/>
        <a:lstStyle/>
        <a:p>
          <a:r>
            <a:rPr lang="en-US" b="1"/>
            <a:t>Gender-Based Sales Insights:</a:t>
          </a:r>
          <a:endParaRPr lang="en-US"/>
        </a:p>
      </dgm:t>
    </dgm:pt>
    <dgm:pt modelId="{08698BBD-F93A-4DF7-BF36-DE0AB69945BB}" type="parTrans" cxnId="{3E74ECFC-E3B7-4C6D-8D53-2CAD9CAA5693}">
      <dgm:prSet/>
      <dgm:spPr/>
      <dgm:t>
        <a:bodyPr/>
        <a:lstStyle/>
        <a:p>
          <a:endParaRPr lang="en-US"/>
        </a:p>
      </dgm:t>
    </dgm:pt>
    <dgm:pt modelId="{4A9BBA7F-024F-4D7E-BEFE-3D698FAB6F6B}" type="sibTrans" cxnId="{3E74ECFC-E3B7-4C6D-8D53-2CAD9CAA5693}">
      <dgm:prSet/>
      <dgm:spPr/>
      <dgm:t>
        <a:bodyPr/>
        <a:lstStyle/>
        <a:p>
          <a:endParaRPr lang="en-US"/>
        </a:p>
      </dgm:t>
    </dgm:pt>
    <dgm:pt modelId="{2608DFEF-FB33-4A65-8A15-CD450040CD9A}">
      <dgm:prSet/>
      <dgm:spPr/>
      <dgm:t>
        <a:bodyPr/>
        <a:lstStyle/>
        <a:p>
          <a:r>
            <a:rPr lang="en-US"/>
            <a:t>The gender-based sales distribution indicates that females have a higher purchase volume compared to males. This trend could suggest that marketing strategies targeted towards female consumers might yield better results.</a:t>
          </a:r>
        </a:p>
      </dgm:t>
    </dgm:pt>
    <dgm:pt modelId="{BB0320BD-E086-4CC9-B3BB-D9D602EE3740}" type="parTrans" cxnId="{B52E94F9-A494-43A5-8DC9-C2734D22997F}">
      <dgm:prSet/>
      <dgm:spPr/>
      <dgm:t>
        <a:bodyPr/>
        <a:lstStyle/>
        <a:p>
          <a:endParaRPr lang="en-US"/>
        </a:p>
      </dgm:t>
    </dgm:pt>
    <dgm:pt modelId="{A8985784-8229-45F9-ACD4-2E8028E161FF}" type="sibTrans" cxnId="{B52E94F9-A494-43A5-8DC9-C2734D22997F}">
      <dgm:prSet/>
      <dgm:spPr/>
      <dgm:t>
        <a:bodyPr/>
        <a:lstStyle/>
        <a:p>
          <a:endParaRPr lang="en-US"/>
        </a:p>
      </dgm:t>
    </dgm:pt>
    <dgm:pt modelId="{D4ECDAFF-9F03-4B44-9E22-61B88F7E8EBA}">
      <dgm:prSet/>
      <dgm:spPr/>
      <dgm:t>
        <a:bodyPr/>
        <a:lstStyle/>
        <a:p>
          <a:r>
            <a:rPr lang="en-US" b="1"/>
            <a:t>Regional Sales and Profit Distribution:</a:t>
          </a:r>
          <a:endParaRPr lang="en-US"/>
        </a:p>
      </dgm:t>
    </dgm:pt>
    <dgm:pt modelId="{D2D3F57D-D580-48AF-B905-D2322B47528C}" type="parTrans" cxnId="{0BFD45D7-BA04-4D5F-AE4C-90A02DC61A2F}">
      <dgm:prSet/>
      <dgm:spPr/>
      <dgm:t>
        <a:bodyPr/>
        <a:lstStyle/>
        <a:p>
          <a:endParaRPr lang="en-US"/>
        </a:p>
      </dgm:t>
    </dgm:pt>
    <dgm:pt modelId="{EDE2B0A2-3DBB-49A1-9486-54031E4E8A6E}" type="sibTrans" cxnId="{0BFD45D7-BA04-4D5F-AE4C-90A02DC61A2F}">
      <dgm:prSet/>
      <dgm:spPr/>
      <dgm:t>
        <a:bodyPr/>
        <a:lstStyle/>
        <a:p>
          <a:endParaRPr lang="en-US"/>
        </a:p>
      </dgm:t>
    </dgm:pt>
    <dgm:pt modelId="{A292C55D-E9E6-49D3-8B9A-98900134F122}">
      <dgm:prSet/>
      <dgm:spPr/>
      <dgm:t>
        <a:bodyPr/>
        <a:lstStyle/>
        <a:p>
          <a:r>
            <a:rPr lang="en-US" dirty="0"/>
            <a:t>The West and East regions account for the majority of the sales and profits. The Central and South regions contribute less, indicating potential opportunities for growth in these areas.</a:t>
          </a:r>
        </a:p>
      </dgm:t>
    </dgm:pt>
    <dgm:pt modelId="{2AAF2B6E-D17E-4A50-BA90-0ADD170B0098}" type="parTrans" cxnId="{9D32EA81-6693-411C-B57C-23B5933C4EA9}">
      <dgm:prSet/>
      <dgm:spPr/>
      <dgm:t>
        <a:bodyPr/>
        <a:lstStyle/>
        <a:p>
          <a:endParaRPr lang="en-US"/>
        </a:p>
      </dgm:t>
    </dgm:pt>
    <dgm:pt modelId="{7E3C82BC-F8A6-4E15-A522-4C629BC88875}" type="sibTrans" cxnId="{9D32EA81-6693-411C-B57C-23B5933C4EA9}">
      <dgm:prSet/>
      <dgm:spPr/>
      <dgm:t>
        <a:bodyPr/>
        <a:lstStyle/>
        <a:p>
          <a:endParaRPr lang="en-US"/>
        </a:p>
      </dgm:t>
    </dgm:pt>
    <dgm:pt modelId="{DFBE1EA4-B51F-4147-A68B-2043B09ED06D}">
      <dgm:prSet/>
      <dgm:spPr/>
      <dgm:t>
        <a:bodyPr/>
        <a:lstStyle/>
        <a:p>
          <a:r>
            <a:rPr lang="en-US" b="1"/>
            <a:t>Top-Performing Product Categories:</a:t>
          </a:r>
          <a:endParaRPr lang="en-US"/>
        </a:p>
      </dgm:t>
    </dgm:pt>
    <dgm:pt modelId="{F192906C-8BA5-4BAC-92A8-E4C8E1399A1B}" type="parTrans" cxnId="{BE64F64F-693F-4551-BBAF-3C4905D9BF4F}">
      <dgm:prSet/>
      <dgm:spPr/>
      <dgm:t>
        <a:bodyPr/>
        <a:lstStyle/>
        <a:p>
          <a:endParaRPr lang="en-US"/>
        </a:p>
      </dgm:t>
    </dgm:pt>
    <dgm:pt modelId="{85C09D1E-00C8-4B68-A4B2-24DD5DD63175}" type="sibTrans" cxnId="{BE64F64F-693F-4551-BBAF-3C4905D9BF4F}">
      <dgm:prSet/>
      <dgm:spPr/>
      <dgm:t>
        <a:bodyPr/>
        <a:lstStyle/>
        <a:p>
          <a:endParaRPr lang="en-US"/>
        </a:p>
      </dgm:t>
    </dgm:pt>
    <dgm:pt modelId="{042FD7A4-BB0C-4E92-8374-DACEAB564DDB}">
      <dgm:prSet/>
      <dgm:spPr/>
      <dgm:t>
        <a:bodyPr/>
        <a:lstStyle/>
        <a:p>
          <a:r>
            <a:rPr lang="en-US"/>
            <a:t>Clothing, Technology, and Shoes are the most profitable product categories. These categories should continue to be a focus for inventory and marketing efforts to maximize profits.</a:t>
          </a:r>
        </a:p>
      </dgm:t>
    </dgm:pt>
    <dgm:pt modelId="{1653CF8B-E501-4ACA-9FBB-A77675A200FE}" type="parTrans" cxnId="{BA3A33F2-1329-40A1-B77A-7DB341BB896F}">
      <dgm:prSet/>
      <dgm:spPr/>
      <dgm:t>
        <a:bodyPr/>
        <a:lstStyle/>
        <a:p>
          <a:endParaRPr lang="en-US"/>
        </a:p>
      </dgm:t>
    </dgm:pt>
    <dgm:pt modelId="{0DFAC6F3-83EF-44B0-8A04-203E54074C00}" type="sibTrans" cxnId="{BA3A33F2-1329-40A1-B77A-7DB341BB896F}">
      <dgm:prSet/>
      <dgm:spPr/>
      <dgm:t>
        <a:bodyPr/>
        <a:lstStyle/>
        <a:p>
          <a:endParaRPr lang="en-US"/>
        </a:p>
      </dgm:t>
    </dgm:pt>
    <dgm:pt modelId="{4FF36147-9C7E-4498-8CFF-561C5F2F5509}">
      <dgm:prSet/>
      <dgm:spPr/>
      <dgm:t>
        <a:bodyPr/>
        <a:lstStyle/>
        <a:p>
          <a:r>
            <a:rPr lang="en-US" b="1"/>
            <a:t>Profit Margin Overview:</a:t>
          </a:r>
          <a:endParaRPr lang="en-US"/>
        </a:p>
      </dgm:t>
    </dgm:pt>
    <dgm:pt modelId="{8B513395-D9D8-4A92-85CE-1A2B8EC81EE1}" type="parTrans" cxnId="{FF757915-2731-43CE-AC12-AF9966DBD720}">
      <dgm:prSet/>
      <dgm:spPr/>
      <dgm:t>
        <a:bodyPr/>
        <a:lstStyle/>
        <a:p>
          <a:endParaRPr lang="en-US"/>
        </a:p>
      </dgm:t>
    </dgm:pt>
    <dgm:pt modelId="{8582CE32-3876-405C-B1A8-2F3604E0625B}" type="sibTrans" cxnId="{FF757915-2731-43CE-AC12-AF9966DBD720}">
      <dgm:prSet/>
      <dgm:spPr/>
      <dgm:t>
        <a:bodyPr/>
        <a:lstStyle/>
        <a:p>
          <a:endParaRPr lang="en-US"/>
        </a:p>
      </dgm:t>
    </dgm:pt>
    <dgm:pt modelId="{5E84DEC3-94B1-4194-9B19-C11B8203B345}">
      <dgm:prSet/>
      <dgm:spPr/>
      <dgm:t>
        <a:bodyPr/>
        <a:lstStyle/>
        <a:p>
          <a:r>
            <a:rPr lang="en-US"/>
            <a:t>The overall profit margin, represented by the total profit of 26.59M, suggests that while sales are strong, there could be areas where cost efficiency can be improved to enhance profitability.</a:t>
          </a:r>
        </a:p>
      </dgm:t>
    </dgm:pt>
    <dgm:pt modelId="{3D64E7EA-9552-4DEB-A7D0-96C941A52917}" type="parTrans" cxnId="{D1DC8C43-6BF2-4D46-ACF5-7B81E690C372}">
      <dgm:prSet/>
      <dgm:spPr/>
      <dgm:t>
        <a:bodyPr/>
        <a:lstStyle/>
        <a:p>
          <a:endParaRPr lang="en-US"/>
        </a:p>
      </dgm:t>
    </dgm:pt>
    <dgm:pt modelId="{56DF7955-76A6-4A45-8198-6B4C29CE9A7A}" type="sibTrans" cxnId="{D1DC8C43-6BF2-4D46-ACF5-7B81E690C372}">
      <dgm:prSet/>
      <dgm:spPr/>
      <dgm:t>
        <a:bodyPr/>
        <a:lstStyle/>
        <a:p>
          <a:endParaRPr lang="en-US"/>
        </a:p>
      </dgm:t>
    </dgm:pt>
    <dgm:pt modelId="{3A83D902-C2D5-4493-802D-9E2EA76FF012}" type="pres">
      <dgm:prSet presAssocID="{6454F969-BD6B-4462-8764-73C728AE2306}" presName="Name0" presStyleCnt="0">
        <dgm:presLayoutVars>
          <dgm:dir/>
          <dgm:animLvl val="lvl"/>
          <dgm:resizeHandles val="exact"/>
        </dgm:presLayoutVars>
      </dgm:prSet>
      <dgm:spPr/>
    </dgm:pt>
    <dgm:pt modelId="{47B92694-3782-40ED-A6F3-B10185E75985}" type="pres">
      <dgm:prSet presAssocID="{A683A3A2-07FB-460B-A9B7-79D7007632AC}" presName="linNode" presStyleCnt="0"/>
      <dgm:spPr/>
    </dgm:pt>
    <dgm:pt modelId="{F3E17458-D3DF-4CD0-AAB2-2B1DE3AA62E2}" type="pres">
      <dgm:prSet presAssocID="{A683A3A2-07FB-460B-A9B7-79D7007632AC}" presName="parentText" presStyleLbl="node1" presStyleIdx="0" presStyleCnt="5">
        <dgm:presLayoutVars>
          <dgm:chMax val="1"/>
          <dgm:bulletEnabled val="1"/>
        </dgm:presLayoutVars>
      </dgm:prSet>
      <dgm:spPr/>
    </dgm:pt>
    <dgm:pt modelId="{0410D374-FB0D-4712-AF2C-17548FBDA481}" type="pres">
      <dgm:prSet presAssocID="{A683A3A2-07FB-460B-A9B7-79D7007632AC}" presName="descendantText" presStyleLbl="alignAccFollowNode1" presStyleIdx="0" presStyleCnt="5">
        <dgm:presLayoutVars>
          <dgm:bulletEnabled val="1"/>
        </dgm:presLayoutVars>
      </dgm:prSet>
      <dgm:spPr/>
    </dgm:pt>
    <dgm:pt modelId="{257C6F62-AE22-49B8-B74A-6677A73C5779}" type="pres">
      <dgm:prSet presAssocID="{1A4CDD88-0D40-42E5-9679-A4D6091BF9DB}" presName="sp" presStyleCnt="0"/>
      <dgm:spPr/>
    </dgm:pt>
    <dgm:pt modelId="{1AFDA229-70BE-4984-AEE9-6FA0EB6335C3}" type="pres">
      <dgm:prSet presAssocID="{F083537B-F4D1-44CD-B6E0-ED40C56F23E8}" presName="linNode" presStyleCnt="0"/>
      <dgm:spPr/>
    </dgm:pt>
    <dgm:pt modelId="{D7067756-F8D6-41F9-9E60-B2F1FFDB72AD}" type="pres">
      <dgm:prSet presAssocID="{F083537B-F4D1-44CD-B6E0-ED40C56F23E8}" presName="parentText" presStyleLbl="node1" presStyleIdx="1" presStyleCnt="5">
        <dgm:presLayoutVars>
          <dgm:chMax val="1"/>
          <dgm:bulletEnabled val="1"/>
        </dgm:presLayoutVars>
      </dgm:prSet>
      <dgm:spPr/>
    </dgm:pt>
    <dgm:pt modelId="{97A03F36-00EA-4F30-9CEC-BAE4A39672A8}" type="pres">
      <dgm:prSet presAssocID="{F083537B-F4D1-44CD-B6E0-ED40C56F23E8}" presName="descendantText" presStyleLbl="alignAccFollowNode1" presStyleIdx="1" presStyleCnt="5">
        <dgm:presLayoutVars>
          <dgm:bulletEnabled val="1"/>
        </dgm:presLayoutVars>
      </dgm:prSet>
      <dgm:spPr/>
    </dgm:pt>
    <dgm:pt modelId="{87AAC27E-8F57-4469-9950-BEFE19125E27}" type="pres">
      <dgm:prSet presAssocID="{4A9BBA7F-024F-4D7E-BEFE-3D698FAB6F6B}" presName="sp" presStyleCnt="0"/>
      <dgm:spPr/>
    </dgm:pt>
    <dgm:pt modelId="{1B83AF3E-EF78-4C62-8D9E-A70CE4D67E9D}" type="pres">
      <dgm:prSet presAssocID="{D4ECDAFF-9F03-4B44-9E22-61B88F7E8EBA}" presName="linNode" presStyleCnt="0"/>
      <dgm:spPr/>
    </dgm:pt>
    <dgm:pt modelId="{0B7855C7-5731-4A81-A08C-99FFEB48AB13}" type="pres">
      <dgm:prSet presAssocID="{D4ECDAFF-9F03-4B44-9E22-61B88F7E8EBA}" presName="parentText" presStyleLbl="node1" presStyleIdx="2" presStyleCnt="5">
        <dgm:presLayoutVars>
          <dgm:chMax val="1"/>
          <dgm:bulletEnabled val="1"/>
        </dgm:presLayoutVars>
      </dgm:prSet>
      <dgm:spPr/>
    </dgm:pt>
    <dgm:pt modelId="{CC4321C0-BEAB-48FA-92EF-0756577B46B0}" type="pres">
      <dgm:prSet presAssocID="{D4ECDAFF-9F03-4B44-9E22-61B88F7E8EBA}" presName="descendantText" presStyleLbl="alignAccFollowNode1" presStyleIdx="2" presStyleCnt="5">
        <dgm:presLayoutVars>
          <dgm:bulletEnabled val="1"/>
        </dgm:presLayoutVars>
      </dgm:prSet>
      <dgm:spPr/>
    </dgm:pt>
    <dgm:pt modelId="{FB3553CD-AD35-4C1E-B76A-DCD4DD37BD75}" type="pres">
      <dgm:prSet presAssocID="{EDE2B0A2-3DBB-49A1-9486-54031E4E8A6E}" presName="sp" presStyleCnt="0"/>
      <dgm:spPr/>
    </dgm:pt>
    <dgm:pt modelId="{40BE716D-AD04-4A37-9E56-87430E278B16}" type="pres">
      <dgm:prSet presAssocID="{DFBE1EA4-B51F-4147-A68B-2043B09ED06D}" presName="linNode" presStyleCnt="0"/>
      <dgm:spPr/>
    </dgm:pt>
    <dgm:pt modelId="{6717E01D-BC75-4C40-A316-25B3C61340E0}" type="pres">
      <dgm:prSet presAssocID="{DFBE1EA4-B51F-4147-A68B-2043B09ED06D}" presName="parentText" presStyleLbl="node1" presStyleIdx="3" presStyleCnt="5">
        <dgm:presLayoutVars>
          <dgm:chMax val="1"/>
          <dgm:bulletEnabled val="1"/>
        </dgm:presLayoutVars>
      </dgm:prSet>
      <dgm:spPr/>
    </dgm:pt>
    <dgm:pt modelId="{0D635F4A-2D96-4B89-90F5-7E1819720367}" type="pres">
      <dgm:prSet presAssocID="{DFBE1EA4-B51F-4147-A68B-2043B09ED06D}" presName="descendantText" presStyleLbl="alignAccFollowNode1" presStyleIdx="3" presStyleCnt="5">
        <dgm:presLayoutVars>
          <dgm:bulletEnabled val="1"/>
        </dgm:presLayoutVars>
      </dgm:prSet>
      <dgm:spPr/>
    </dgm:pt>
    <dgm:pt modelId="{D9A86F31-8BFA-4486-9520-52EA022F6343}" type="pres">
      <dgm:prSet presAssocID="{85C09D1E-00C8-4B68-A4B2-24DD5DD63175}" presName="sp" presStyleCnt="0"/>
      <dgm:spPr/>
    </dgm:pt>
    <dgm:pt modelId="{3328DE0C-B3E6-4B96-B99D-DDCD996BDB1F}" type="pres">
      <dgm:prSet presAssocID="{4FF36147-9C7E-4498-8CFF-561C5F2F5509}" presName="linNode" presStyleCnt="0"/>
      <dgm:spPr/>
    </dgm:pt>
    <dgm:pt modelId="{D7F2EC9B-69FF-45D1-92A5-75018434861A}" type="pres">
      <dgm:prSet presAssocID="{4FF36147-9C7E-4498-8CFF-561C5F2F5509}" presName="parentText" presStyleLbl="node1" presStyleIdx="4" presStyleCnt="5">
        <dgm:presLayoutVars>
          <dgm:chMax val="1"/>
          <dgm:bulletEnabled val="1"/>
        </dgm:presLayoutVars>
      </dgm:prSet>
      <dgm:spPr/>
    </dgm:pt>
    <dgm:pt modelId="{3C65182C-5A53-44A5-8A34-0F9391FCDF04}" type="pres">
      <dgm:prSet presAssocID="{4FF36147-9C7E-4498-8CFF-561C5F2F5509}" presName="descendantText" presStyleLbl="alignAccFollowNode1" presStyleIdx="4" presStyleCnt="5">
        <dgm:presLayoutVars>
          <dgm:bulletEnabled val="1"/>
        </dgm:presLayoutVars>
      </dgm:prSet>
      <dgm:spPr/>
    </dgm:pt>
  </dgm:ptLst>
  <dgm:cxnLst>
    <dgm:cxn modelId="{CE77F601-4FB1-4013-B407-294F88E76D3D}" type="presOf" srcId="{DFBE1EA4-B51F-4147-A68B-2043B09ED06D}" destId="{6717E01D-BC75-4C40-A316-25B3C61340E0}" srcOrd="0" destOrd="0" presId="urn:microsoft.com/office/officeart/2005/8/layout/vList5"/>
    <dgm:cxn modelId="{EF969605-CBDD-48EB-B4A7-EAAE46D137EF}" type="presOf" srcId="{E61081C6-2038-45B3-B9EC-5F30A281D441}" destId="{0410D374-FB0D-4712-AF2C-17548FBDA481}" srcOrd="0" destOrd="0" presId="urn:microsoft.com/office/officeart/2005/8/layout/vList5"/>
    <dgm:cxn modelId="{FF757915-2731-43CE-AC12-AF9966DBD720}" srcId="{6454F969-BD6B-4462-8764-73C728AE2306}" destId="{4FF36147-9C7E-4498-8CFF-561C5F2F5509}" srcOrd="4" destOrd="0" parTransId="{8B513395-D9D8-4A92-85CE-1A2B8EC81EE1}" sibTransId="{8582CE32-3876-405C-B1A8-2F3604E0625B}"/>
    <dgm:cxn modelId="{03D22816-1F72-4067-A3F7-8D3A5356AA4F}" type="presOf" srcId="{042FD7A4-BB0C-4E92-8374-DACEAB564DDB}" destId="{0D635F4A-2D96-4B89-90F5-7E1819720367}" srcOrd="0" destOrd="0" presId="urn:microsoft.com/office/officeart/2005/8/layout/vList5"/>
    <dgm:cxn modelId="{A0017D20-DD18-462D-8443-8F3F73884245}" srcId="{6454F969-BD6B-4462-8764-73C728AE2306}" destId="{A683A3A2-07FB-460B-A9B7-79D7007632AC}" srcOrd="0" destOrd="0" parTransId="{E84E3493-C6F3-4B58-A21D-3D7A3C91D2E5}" sibTransId="{1A4CDD88-0D40-42E5-9679-A4D6091BF9DB}"/>
    <dgm:cxn modelId="{F81ED12C-C8FC-4750-A096-C1D0133166AD}" type="presOf" srcId="{F083537B-F4D1-44CD-B6E0-ED40C56F23E8}" destId="{D7067756-F8D6-41F9-9E60-B2F1FFDB72AD}" srcOrd="0" destOrd="0" presId="urn:microsoft.com/office/officeart/2005/8/layout/vList5"/>
    <dgm:cxn modelId="{DA6D1D63-8A58-425D-BE78-5FEA53221760}" type="presOf" srcId="{6454F969-BD6B-4462-8764-73C728AE2306}" destId="{3A83D902-C2D5-4493-802D-9E2EA76FF012}" srcOrd="0" destOrd="0" presId="urn:microsoft.com/office/officeart/2005/8/layout/vList5"/>
    <dgm:cxn modelId="{D1DC8C43-6BF2-4D46-ACF5-7B81E690C372}" srcId="{4FF36147-9C7E-4498-8CFF-561C5F2F5509}" destId="{5E84DEC3-94B1-4194-9B19-C11B8203B345}" srcOrd="0" destOrd="0" parTransId="{3D64E7EA-9552-4DEB-A7D0-96C941A52917}" sibTransId="{56DF7955-76A6-4A45-8198-6B4C29CE9A7A}"/>
    <dgm:cxn modelId="{534A8D4C-3EB7-4119-AC20-2D98504E171C}" type="presOf" srcId="{4FF36147-9C7E-4498-8CFF-561C5F2F5509}" destId="{D7F2EC9B-69FF-45D1-92A5-75018434861A}" srcOrd="0" destOrd="0" presId="urn:microsoft.com/office/officeart/2005/8/layout/vList5"/>
    <dgm:cxn modelId="{BE64F64F-693F-4551-BBAF-3C4905D9BF4F}" srcId="{6454F969-BD6B-4462-8764-73C728AE2306}" destId="{DFBE1EA4-B51F-4147-A68B-2043B09ED06D}" srcOrd="3" destOrd="0" parTransId="{F192906C-8BA5-4BAC-92A8-E4C8E1399A1B}" sibTransId="{85C09D1E-00C8-4B68-A4B2-24DD5DD63175}"/>
    <dgm:cxn modelId="{E1DA1758-9F43-44F5-B64C-B120871A86EE}" srcId="{A683A3A2-07FB-460B-A9B7-79D7007632AC}" destId="{E61081C6-2038-45B3-B9EC-5F30A281D441}" srcOrd="0" destOrd="0" parTransId="{D68DAA18-7E8B-4BDE-8E23-A80450B61A7E}" sibTransId="{96ABAC01-A982-4777-9C82-0F5FCB6C53E3}"/>
    <dgm:cxn modelId="{B05BAD7D-7908-4874-81F5-E4D2EACB7069}" type="presOf" srcId="{A292C55D-E9E6-49D3-8B9A-98900134F122}" destId="{CC4321C0-BEAB-48FA-92EF-0756577B46B0}" srcOrd="0" destOrd="0" presId="urn:microsoft.com/office/officeart/2005/8/layout/vList5"/>
    <dgm:cxn modelId="{9D32EA81-6693-411C-B57C-23B5933C4EA9}" srcId="{D4ECDAFF-9F03-4B44-9E22-61B88F7E8EBA}" destId="{A292C55D-E9E6-49D3-8B9A-98900134F122}" srcOrd="0" destOrd="0" parTransId="{2AAF2B6E-D17E-4A50-BA90-0ADD170B0098}" sibTransId="{7E3C82BC-F8A6-4E15-A522-4C629BC88875}"/>
    <dgm:cxn modelId="{A6F53F9E-76B5-42BE-B461-7ED84BF4A7CF}" type="presOf" srcId="{5E84DEC3-94B1-4194-9B19-C11B8203B345}" destId="{3C65182C-5A53-44A5-8A34-0F9391FCDF04}" srcOrd="0" destOrd="0" presId="urn:microsoft.com/office/officeart/2005/8/layout/vList5"/>
    <dgm:cxn modelId="{91FAA4AC-3FD9-43E3-B9C8-FD88ABDEE38E}" type="presOf" srcId="{D4ECDAFF-9F03-4B44-9E22-61B88F7E8EBA}" destId="{0B7855C7-5731-4A81-A08C-99FFEB48AB13}" srcOrd="0" destOrd="0" presId="urn:microsoft.com/office/officeart/2005/8/layout/vList5"/>
    <dgm:cxn modelId="{7598E7B9-4E9E-4BE6-B922-0E159AD84B8F}" type="presOf" srcId="{2608DFEF-FB33-4A65-8A15-CD450040CD9A}" destId="{97A03F36-00EA-4F30-9CEC-BAE4A39672A8}" srcOrd="0" destOrd="0" presId="urn:microsoft.com/office/officeart/2005/8/layout/vList5"/>
    <dgm:cxn modelId="{0BFD45D7-BA04-4D5F-AE4C-90A02DC61A2F}" srcId="{6454F969-BD6B-4462-8764-73C728AE2306}" destId="{D4ECDAFF-9F03-4B44-9E22-61B88F7E8EBA}" srcOrd="2" destOrd="0" parTransId="{D2D3F57D-D580-48AF-B905-D2322B47528C}" sibTransId="{EDE2B0A2-3DBB-49A1-9486-54031E4E8A6E}"/>
    <dgm:cxn modelId="{BA3A33F2-1329-40A1-B77A-7DB341BB896F}" srcId="{DFBE1EA4-B51F-4147-A68B-2043B09ED06D}" destId="{042FD7A4-BB0C-4E92-8374-DACEAB564DDB}" srcOrd="0" destOrd="0" parTransId="{1653CF8B-E501-4ACA-9FBB-A77675A200FE}" sibTransId="{0DFAC6F3-83EF-44B0-8A04-203E54074C00}"/>
    <dgm:cxn modelId="{B52E94F9-A494-43A5-8DC9-C2734D22997F}" srcId="{F083537B-F4D1-44CD-B6E0-ED40C56F23E8}" destId="{2608DFEF-FB33-4A65-8A15-CD450040CD9A}" srcOrd="0" destOrd="0" parTransId="{BB0320BD-E086-4CC9-B3BB-D9D602EE3740}" sibTransId="{A8985784-8229-45F9-ACD4-2E8028E161FF}"/>
    <dgm:cxn modelId="{057CB5FA-CF7B-4AD6-AD54-F2AA2A29AA28}" type="presOf" srcId="{A683A3A2-07FB-460B-A9B7-79D7007632AC}" destId="{F3E17458-D3DF-4CD0-AAB2-2B1DE3AA62E2}" srcOrd="0" destOrd="0" presId="urn:microsoft.com/office/officeart/2005/8/layout/vList5"/>
    <dgm:cxn modelId="{3E74ECFC-E3B7-4C6D-8D53-2CAD9CAA5693}" srcId="{6454F969-BD6B-4462-8764-73C728AE2306}" destId="{F083537B-F4D1-44CD-B6E0-ED40C56F23E8}" srcOrd="1" destOrd="0" parTransId="{08698BBD-F93A-4DF7-BF36-DE0AB69945BB}" sibTransId="{4A9BBA7F-024F-4D7E-BEFE-3D698FAB6F6B}"/>
    <dgm:cxn modelId="{3331FB21-A2BA-47CE-BB9E-57C47887AF7E}" type="presParOf" srcId="{3A83D902-C2D5-4493-802D-9E2EA76FF012}" destId="{47B92694-3782-40ED-A6F3-B10185E75985}" srcOrd="0" destOrd="0" presId="urn:microsoft.com/office/officeart/2005/8/layout/vList5"/>
    <dgm:cxn modelId="{5AF4C3CE-77C0-4735-A356-243D041378ED}" type="presParOf" srcId="{47B92694-3782-40ED-A6F3-B10185E75985}" destId="{F3E17458-D3DF-4CD0-AAB2-2B1DE3AA62E2}" srcOrd="0" destOrd="0" presId="urn:microsoft.com/office/officeart/2005/8/layout/vList5"/>
    <dgm:cxn modelId="{806178BF-964F-406D-AB05-48E8A79C0062}" type="presParOf" srcId="{47B92694-3782-40ED-A6F3-B10185E75985}" destId="{0410D374-FB0D-4712-AF2C-17548FBDA481}" srcOrd="1" destOrd="0" presId="urn:microsoft.com/office/officeart/2005/8/layout/vList5"/>
    <dgm:cxn modelId="{815C9363-E757-40BB-8AD2-4BC3029C53FB}" type="presParOf" srcId="{3A83D902-C2D5-4493-802D-9E2EA76FF012}" destId="{257C6F62-AE22-49B8-B74A-6677A73C5779}" srcOrd="1" destOrd="0" presId="urn:microsoft.com/office/officeart/2005/8/layout/vList5"/>
    <dgm:cxn modelId="{A46D1DA7-4F23-4E77-A0B0-9DD9DAAC2EDD}" type="presParOf" srcId="{3A83D902-C2D5-4493-802D-9E2EA76FF012}" destId="{1AFDA229-70BE-4984-AEE9-6FA0EB6335C3}" srcOrd="2" destOrd="0" presId="urn:microsoft.com/office/officeart/2005/8/layout/vList5"/>
    <dgm:cxn modelId="{231DFE9B-5A10-40C4-8DF3-7B1CFC3FCFE2}" type="presParOf" srcId="{1AFDA229-70BE-4984-AEE9-6FA0EB6335C3}" destId="{D7067756-F8D6-41F9-9E60-B2F1FFDB72AD}" srcOrd="0" destOrd="0" presId="urn:microsoft.com/office/officeart/2005/8/layout/vList5"/>
    <dgm:cxn modelId="{78B8C783-0DB7-4A52-AD9D-88BDF300C5B6}" type="presParOf" srcId="{1AFDA229-70BE-4984-AEE9-6FA0EB6335C3}" destId="{97A03F36-00EA-4F30-9CEC-BAE4A39672A8}" srcOrd="1" destOrd="0" presId="urn:microsoft.com/office/officeart/2005/8/layout/vList5"/>
    <dgm:cxn modelId="{E3E16B18-9B55-48BD-BC28-DA20E7AC5874}" type="presParOf" srcId="{3A83D902-C2D5-4493-802D-9E2EA76FF012}" destId="{87AAC27E-8F57-4469-9950-BEFE19125E27}" srcOrd="3" destOrd="0" presId="urn:microsoft.com/office/officeart/2005/8/layout/vList5"/>
    <dgm:cxn modelId="{BD8D745F-E9F7-4CF7-9305-3A424DDB1F15}" type="presParOf" srcId="{3A83D902-C2D5-4493-802D-9E2EA76FF012}" destId="{1B83AF3E-EF78-4C62-8D9E-A70CE4D67E9D}" srcOrd="4" destOrd="0" presId="urn:microsoft.com/office/officeart/2005/8/layout/vList5"/>
    <dgm:cxn modelId="{99C7A8D6-6A99-4878-8654-45A033BD80D4}" type="presParOf" srcId="{1B83AF3E-EF78-4C62-8D9E-A70CE4D67E9D}" destId="{0B7855C7-5731-4A81-A08C-99FFEB48AB13}" srcOrd="0" destOrd="0" presId="urn:microsoft.com/office/officeart/2005/8/layout/vList5"/>
    <dgm:cxn modelId="{3F5D2B53-437F-40BA-AAA9-F2EE7462B4F3}" type="presParOf" srcId="{1B83AF3E-EF78-4C62-8D9E-A70CE4D67E9D}" destId="{CC4321C0-BEAB-48FA-92EF-0756577B46B0}" srcOrd="1" destOrd="0" presId="urn:microsoft.com/office/officeart/2005/8/layout/vList5"/>
    <dgm:cxn modelId="{190AD228-63B7-4F19-9C1F-9CF788463768}" type="presParOf" srcId="{3A83D902-C2D5-4493-802D-9E2EA76FF012}" destId="{FB3553CD-AD35-4C1E-B76A-DCD4DD37BD75}" srcOrd="5" destOrd="0" presId="urn:microsoft.com/office/officeart/2005/8/layout/vList5"/>
    <dgm:cxn modelId="{C1670A90-4108-4A41-A2B1-8FBD05FCCD9B}" type="presParOf" srcId="{3A83D902-C2D5-4493-802D-9E2EA76FF012}" destId="{40BE716D-AD04-4A37-9E56-87430E278B16}" srcOrd="6" destOrd="0" presId="urn:microsoft.com/office/officeart/2005/8/layout/vList5"/>
    <dgm:cxn modelId="{39C3697C-844A-4155-A9CA-C061CB6A2B6F}" type="presParOf" srcId="{40BE716D-AD04-4A37-9E56-87430E278B16}" destId="{6717E01D-BC75-4C40-A316-25B3C61340E0}" srcOrd="0" destOrd="0" presId="urn:microsoft.com/office/officeart/2005/8/layout/vList5"/>
    <dgm:cxn modelId="{03F5ABFF-BC31-4CED-8C77-5439C5886F12}" type="presParOf" srcId="{40BE716D-AD04-4A37-9E56-87430E278B16}" destId="{0D635F4A-2D96-4B89-90F5-7E1819720367}" srcOrd="1" destOrd="0" presId="urn:microsoft.com/office/officeart/2005/8/layout/vList5"/>
    <dgm:cxn modelId="{C069F912-C36E-4290-96F0-BE093C88FDFA}" type="presParOf" srcId="{3A83D902-C2D5-4493-802D-9E2EA76FF012}" destId="{D9A86F31-8BFA-4486-9520-52EA022F6343}" srcOrd="7" destOrd="0" presId="urn:microsoft.com/office/officeart/2005/8/layout/vList5"/>
    <dgm:cxn modelId="{07C6C083-A47E-4D64-A833-AEDFD9148D61}" type="presParOf" srcId="{3A83D902-C2D5-4493-802D-9E2EA76FF012}" destId="{3328DE0C-B3E6-4B96-B99D-DDCD996BDB1F}" srcOrd="8" destOrd="0" presId="urn:microsoft.com/office/officeart/2005/8/layout/vList5"/>
    <dgm:cxn modelId="{508785D1-A863-4AA0-ADC4-382F9231D9C4}" type="presParOf" srcId="{3328DE0C-B3E6-4B96-B99D-DDCD996BDB1F}" destId="{D7F2EC9B-69FF-45D1-92A5-75018434861A}" srcOrd="0" destOrd="0" presId="urn:microsoft.com/office/officeart/2005/8/layout/vList5"/>
    <dgm:cxn modelId="{134AD696-5E6D-4BC5-AF1F-B84B35DE0A9C}" type="presParOf" srcId="{3328DE0C-B3E6-4B96-B99D-DDCD996BDB1F}" destId="{3C65182C-5A53-44A5-8A34-0F9391FCDF0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1BF385-64DB-4D4F-83D5-96D4088D87CB}"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5233AECC-E108-4981-8876-285D4B096EB1}">
      <dgm:prSet/>
      <dgm:spPr/>
      <dgm:t>
        <a:bodyPr/>
        <a:lstStyle/>
        <a:p>
          <a:r>
            <a:rPr lang="en-US" b="1" i="0" baseline="0"/>
            <a:t>Focus Marketing Efforts on High-Performing States:</a:t>
          </a:r>
          <a:endParaRPr lang="en-US"/>
        </a:p>
      </dgm:t>
    </dgm:pt>
    <dgm:pt modelId="{9124F892-534D-4CEB-8505-29B09A850EBE}" type="parTrans" cxnId="{BA146181-32E5-4766-B284-6806D5FF3C3F}">
      <dgm:prSet/>
      <dgm:spPr/>
      <dgm:t>
        <a:bodyPr/>
        <a:lstStyle/>
        <a:p>
          <a:endParaRPr lang="en-US"/>
        </a:p>
      </dgm:t>
    </dgm:pt>
    <dgm:pt modelId="{BF2BEAD8-7357-4EF4-A0DA-B973D64E4F47}" type="sibTrans" cxnId="{BA146181-32E5-4766-B284-6806D5FF3C3F}">
      <dgm:prSet/>
      <dgm:spPr/>
      <dgm:t>
        <a:bodyPr/>
        <a:lstStyle/>
        <a:p>
          <a:endParaRPr lang="en-US"/>
        </a:p>
      </dgm:t>
    </dgm:pt>
    <dgm:pt modelId="{6B959F09-997F-49E5-93D7-9D1658784497}">
      <dgm:prSet/>
      <dgm:spPr/>
      <dgm:t>
        <a:bodyPr/>
        <a:lstStyle/>
        <a:p>
          <a:r>
            <a:rPr lang="en-US" b="0" i="0" baseline="0" dirty="0"/>
            <a:t>Since California, New York, and Texas are driving significant sales, consider allocating more marketing resources to these states. Additionally, analyze the specific factors contributing to the success in these states and apply similar strategies to other regions.</a:t>
          </a:r>
          <a:endParaRPr lang="en-US" b="0" dirty="0"/>
        </a:p>
      </dgm:t>
    </dgm:pt>
    <dgm:pt modelId="{F4DFCB80-561F-415A-B425-EA365AC6E60A}" type="parTrans" cxnId="{B72C00D6-D3B5-4803-B4A4-0D9A5ED1BB9C}">
      <dgm:prSet/>
      <dgm:spPr/>
      <dgm:t>
        <a:bodyPr/>
        <a:lstStyle/>
        <a:p>
          <a:endParaRPr lang="en-US"/>
        </a:p>
      </dgm:t>
    </dgm:pt>
    <dgm:pt modelId="{DF1D9C6B-BD56-4FAB-88DD-695B5A2F2B97}" type="sibTrans" cxnId="{B72C00D6-D3B5-4803-B4A4-0D9A5ED1BB9C}">
      <dgm:prSet/>
      <dgm:spPr/>
      <dgm:t>
        <a:bodyPr/>
        <a:lstStyle/>
        <a:p>
          <a:endParaRPr lang="en-US"/>
        </a:p>
      </dgm:t>
    </dgm:pt>
    <dgm:pt modelId="{17E373A7-5EDE-469D-90FF-CB35A4855239}">
      <dgm:prSet/>
      <dgm:spPr/>
      <dgm:t>
        <a:bodyPr/>
        <a:lstStyle/>
        <a:p>
          <a:r>
            <a:rPr lang="en-US" b="1" i="0" baseline="0"/>
            <a:t>Enhance Marketing to Female Consumers:</a:t>
          </a:r>
          <a:endParaRPr lang="en-US"/>
        </a:p>
      </dgm:t>
    </dgm:pt>
    <dgm:pt modelId="{BCDAF3E6-EFC8-4B68-9391-3A5CFB1258B1}" type="parTrans" cxnId="{FB566AEE-11C7-4657-BA33-DD94D03E4A60}">
      <dgm:prSet/>
      <dgm:spPr/>
      <dgm:t>
        <a:bodyPr/>
        <a:lstStyle/>
        <a:p>
          <a:endParaRPr lang="en-US"/>
        </a:p>
      </dgm:t>
    </dgm:pt>
    <dgm:pt modelId="{45D46961-B54A-451D-AC1F-F63B96AB01C1}" type="sibTrans" cxnId="{FB566AEE-11C7-4657-BA33-DD94D03E4A60}">
      <dgm:prSet/>
      <dgm:spPr/>
      <dgm:t>
        <a:bodyPr/>
        <a:lstStyle/>
        <a:p>
          <a:endParaRPr lang="en-US"/>
        </a:p>
      </dgm:t>
    </dgm:pt>
    <dgm:pt modelId="{7A6F4290-A618-46FC-9F05-484E8BF4AD38}">
      <dgm:prSet/>
      <dgm:spPr/>
      <dgm:t>
        <a:bodyPr/>
        <a:lstStyle/>
        <a:p>
          <a:r>
            <a:rPr lang="en-US" b="0" i="0" baseline="0"/>
            <a:t>Given that females contribute more to the total sales, marketing campaigns should be tailored to appeal more to female consumers. This could involve targeted advertising, promotions, and product offerings that align with their preferences.</a:t>
          </a:r>
          <a:endParaRPr lang="en-US"/>
        </a:p>
      </dgm:t>
    </dgm:pt>
    <dgm:pt modelId="{AEC51F5D-C2A6-46B5-B706-A47EC0C413E9}" type="parTrans" cxnId="{68B4E37E-223A-4A30-B0E7-900E5843D55C}">
      <dgm:prSet/>
      <dgm:spPr/>
      <dgm:t>
        <a:bodyPr/>
        <a:lstStyle/>
        <a:p>
          <a:endParaRPr lang="en-US"/>
        </a:p>
      </dgm:t>
    </dgm:pt>
    <dgm:pt modelId="{25F9B9C6-0DFA-4C77-A7A8-6FE13D3E3CEC}" type="sibTrans" cxnId="{68B4E37E-223A-4A30-B0E7-900E5843D55C}">
      <dgm:prSet/>
      <dgm:spPr/>
      <dgm:t>
        <a:bodyPr/>
        <a:lstStyle/>
        <a:p>
          <a:endParaRPr lang="en-US"/>
        </a:p>
      </dgm:t>
    </dgm:pt>
    <dgm:pt modelId="{606DDF31-BB77-47D2-A434-88DEA26EE333}">
      <dgm:prSet/>
      <dgm:spPr/>
      <dgm:t>
        <a:bodyPr/>
        <a:lstStyle/>
        <a:p>
          <a:r>
            <a:rPr lang="en-US" b="1" i="0" baseline="0"/>
            <a:t>Expand Presence in Underperforming Regions:</a:t>
          </a:r>
          <a:endParaRPr lang="en-US"/>
        </a:p>
      </dgm:t>
    </dgm:pt>
    <dgm:pt modelId="{BADD09F1-3538-412B-A76F-4977A183D629}" type="parTrans" cxnId="{62C29DD0-A89D-48A3-9E2C-C115BCC6AB95}">
      <dgm:prSet/>
      <dgm:spPr/>
      <dgm:t>
        <a:bodyPr/>
        <a:lstStyle/>
        <a:p>
          <a:endParaRPr lang="en-US"/>
        </a:p>
      </dgm:t>
    </dgm:pt>
    <dgm:pt modelId="{43FD1A3A-09F6-45F3-A987-25A7E9D60702}" type="sibTrans" cxnId="{62C29DD0-A89D-48A3-9E2C-C115BCC6AB95}">
      <dgm:prSet/>
      <dgm:spPr/>
      <dgm:t>
        <a:bodyPr/>
        <a:lstStyle/>
        <a:p>
          <a:endParaRPr lang="en-US"/>
        </a:p>
      </dgm:t>
    </dgm:pt>
    <dgm:pt modelId="{D8D90596-1A8C-4810-ADBD-9ABDBF000D0D}">
      <dgm:prSet/>
      <dgm:spPr/>
      <dgm:t>
        <a:bodyPr/>
        <a:lstStyle/>
        <a:p>
          <a:r>
            <a:rPr lang="en-US" b="0" i="0" baseline="0"/>
            <a:t>The Central and South regions show lower sales and profit figures. Investigate the reasons for underperformance in these areas and explore opportunities for expansion, such as localized marketing campaigns or partnerships with local retailers.</a:t>
          </a:r>
          <a:endParaRPr lang="en-US"/>
        </a:p>
      </dgm:t>
    </dgm:pt>
    <dgm:pt modelId="{79C6F2DE-E2D4-4A59-ABB0-AB2AD3930D7B}" type="parTrans" cxnId="{1214F486-5FC7-4FA2-A69C-DAF40D669406}">
      <dgm:prSet/>
      <dgm:spPr/>
      <dgm:t>
        <a:bodyPr/>
        <a:lstStyle/>
        <a:p>
          <a:endParaRPr lang="en-US"/>
        </a:p>
      </dgm:t>
    </dgm:pt>
    <dgm:pt modelId="{AFDBEA09-472B-4E7A-9EA7-46B182467065}" type="sibTrans" cxnId="{1214F486-5FC7-4FA2-A69C-DAF40D669406}">
      <dgm:prSet/>
      <dgm:spPr/>
      <dgm:t>
        <a:bodyPr/>
        <a:lstStyle/>
        <a:p>
          <a:endParaRPr lang="en-US"/>
        </a:p>
      </dgm:t>
    </dgm:pt>
    <dgm:pt modelId="{F6A025B3-2328-4C29-9EB5-652C2FAB0FD7}">
      <dgm:prSet/>
      <dgm:spPr/>
      <dgm:t>
        <a:bodyPr/>
        <a:lstStyle/>
        <a:p>
          <a:r>
            <a:rPr lang="en-US" b="1" i="0" baseline="0"/>
            <a:t>Optimize Inventory for Top-Performing Categories:</a:t>
          </a:r>
          <a:endParaRPr lang="en-US"/>
        </a:p>
      </dgm:t>
    </dgm:pt>
    <dgm:pt modelId="{0D240AD9-7F11-4407-A513-AA8218750B24}" type="parTrans" cxnId="{1C47D0B3-5422-4A0B-8399-456C51F35723}">
      <dgm:prSet/>
      <dgm:spPr/>
      <dgm:t>
        <a:bodyPr/>
        <a:lstStyle/>
        <a:p>
          <a:endParaRPr lang="en-US"/>
        </a:p>
      </dgm:t>
    </dgm:pt>
    <dgm:pt modelId="{FC114784-803D-4D2A-8044-3FE10B7B9D22}" type="sibTrans" cxnId="{1C47D0B3-5422-4A0B-8399-456C51F35723}">
      <dgm:prSet/>
      <dgm:spPr/>
      <dgm:t>
        <a:bodyPr/>
        <a:lstStyle/>
        <a:p>
          <a:endParaRPr lang="en-US"/>
        </a:p>
      </dgm:t>
    </dgm:pt>
    <dgm:pt modelId="{12A2C4AB-A95D-4D16-AA97-01D7018A24AC}">
      <dgm:prSet/>
      <dgm:spPr/>
      <dgm:t>
        <a:bodyPr/>
        <a:lstStyle/>
        <a:p>
          <a:r>
            <a:rPr lang="en-US" b="0" i="0" baseline="0"/>
            <a:t>Given the high profitability of Clothing, Technology, and Shoes, ensure that these categories are well-stocked and prominently featured in marketing efforts. Consider exploring new subcategories or variations within these top-performing areas to capture more market share.</a:t>
          </a:r>
          <a:endParaRPr lang="en-US"/>
        </a:p>
      </dgm:t>
    </dgm:pt>
    <dgm:pt modelId="{269C5AAB-5BFE-4FED-AAC2-DCD1083BDF52}" type="parTrans" cxnId="{2A04F9C0-6F49-4132-9300-26D783CF5DEC}">
      <dgm:prSet/>
      <dgm:spPr/>
      <dgm:t>
        <a:bodyPr/>
        <a:lstStyle/>
        <a:p>
          <a:endParaRPr lang="en-US"/>
        </a:p>
      </dgm:t>
    </dgm:pt>
    <dgm:pt modelId="{F8226271-F1F3-4110-AB1A-B10D7C4E1A4E}" type="sibTrans" cxnId="{2A04F9C0-6F49-4132-9300-26D783CF5DEC}">
      <dgm:prSet/>
      <dgm:spPr/>
      <dgm:t>
        <a:bodyPr/>
        <a:lstStyle/>
        <a:p>
          <a:endParaRPr lang="en-US"/>
        </a:p>
      </dgm:t>
    </dgm:pt>
    <dgm:pt modelId="{DD4BB9BD-2C2C-482D-A1BE-4D7C1C5D9C76}">
      <dgm:prSet/>
      <dgm:spPr/>
      <dgm:t>
        <a:bodyPr/>
        <a:lstStyle/>
        <a:p>
          <a:r>
            <a:rPr lang="en-US" b="1" i="0" baseline="0"/>
            <a:t>Improve Cost Management:</a:t>
          </a:r>
          <a:endParaRPr lang="en-US"/>
        </a:p>
      </dgm:t>
    </dgm:pt>
    <dgm:pt modelId="{5E592A5D-D2AE-4AAB-ABF0-F7EB47821422}" type="parTrans" cxnId="{1E4D1AE8-E033-44CF-A0E1-79470321D17E}">
      <dgm:prSet/>
      <dgm:spPr/>
      <dgm:t>
        <a:bodyPr/>
        <a:lstStyle/>
        <a:p>
          <a:endParaRPr lang="en-US"/>
        </a:p>
      </dgm:t>
    </dgm:pt>
    <dgm:pt modelId="{FF3566D4-C448-411F-9B0F-9CC0647E8485}" type="sibTrans" cxnId="{1E4D1AE8-E033-44CF-A0E1-79470321D17E}">
      <dgm:prSet/>
      <dgm:spPr/>
      <dgm:t>
        <a:bodyPr/>
        <a:lstStyle/>
        <a:p>
          <a:endParaRPr lang="en-US"/>
        </a:p>
      </dgm:t>
    </dgm:pt>
    <dgm:pt modelId="{B31BC8DA-A720-4929-A37D-397870110C5F}">
      <dgm:prSet/>
      <dgm:spPr/>
      <dgm:t>
        <a:bodyPr/>
        <a:lstStyle/>
        <a:p>
          <a:r>
            <a:rPr lang="en-US" b="0" i="0" baseline="0"/>
            <a:t>While the profit margin is positive, there may be room for improvement in cost management. Conduct a detailed analysis of the cost structure, particularly in the lower-performing regions, and identify areas where expenses can be reduced without compromising sales.</a:t>
          </a:r>
          <a:endParaRPr lang="en-US"/>
        </a:p>
      </dgm:t>
    </dgm:pt>
    <dgm:pt modelId="{63E43534-89C4-4E08-BC6D-4F024EFD7BCE}" type="parTrans" cxnId="{C5F378C0-4979-4A10-B0FD-CB27D4FE9FDC}">
      <dgm:prSet/>
      <dgm:spPr/>
      <dgm:t>
        <a:bodyPr/>
        <a:lstStyle/>
        <a:p>
          <a:endParaRPr lang="en-US"/>
        </a:p>
      </dgm:t>
    </dgm:pt>
    <dgm:pt modelId="{D3D7BAA3-48F0-4924-8FB5-78C6FB2DCE93}" type="sibTrans" cxnId="{C5F378C0-4979-4A10-B0FD-CB27D4FE9FDC}">
      <dgm:prSet/>
      <dgm:spPr/>
      <dgm:t>
        <a:bodyPr/>
        <a:lstStyle/>
        <a:p>
          <a:endParaRPr lang="en-US"/>
        </a:p>
      </dgm:t>
    </dgm:pt>
    <dgm:pt modelId="{5555C240-7DFF-4692-879E-BACD1A725071}">
      <dgm:prSet/>
      <dgm:spPr/>
      <dgm:t>
        <a:bodyPr/>
        <a:lstStyle/>
        <a:p>
          <a:r>
            <a:rPr lang="en-US" b="1" i="0" baseline="0"/>
            <a:t>Explore New Markets or Demographics:</a:t>
          </a:r>
          <a:endParaRPr lang="en-US"/>
        </a:p>
      </dgm:t>
    </dgm:pt>
    <dgm:pt modelId="{110CF261-B64B-489E-A4E5-B0825CEE96C6}" type="parTrans" cxnId="{3E594C84-D90F-4E63-B76F-7EF4CCBBAF35}">
      <dgm:prSet/>
      <dgm:spPr/>
      <dgm:t>
        <a:bodyPr/>
        <a:lstStyle/>
        <a:p>
          <a:endParaRPr lang="en-US"/>
        </a:p>
      </dgm:t>
    </dgm:pt>
    <dgm:pt modelId="{5726802D-986C-4E69-B554-E0D31F79B037}" type="sibTrans" cxnId="{3E594C84-D90F-4E63-B76F-7EF4CCBBAF35}">
      <dgm:prSet/>
      <dgm:spPr/>
      <dgm:t>
        <a:bodyPr/>
        <a:lstStyle/>
        <a:p>
          <a:endParaRPr lang="en-US"/>
        </a:p>
      </dgm:t>
    </dgm:pt>
    <dgm:pt modelId="{6A070E23-AC92-4BD6-82FF-CD69B808C95B}">
      <dgm:prSet/>
      <dgm:spPr/>
      <dgm:t>
        <a:bodyPr/>
        <a:lstStyle/>
        <a:p>
          <a:r>
            <a:rPr lang="en-US" b="0" i="0" baseline="0"/>
            <a:t>Given the concentration of sales in certain regions and demographics, explore potential new markets or customer segments. This could involve expanding into new states, targeting different age groups, or launching new product lines tailored to different customer preferences.</a:t>
          </a:r>
          <a:endParaRPr lang="en-US"/>
        </a:p>
      </dgm:t>
    </dgm:pt>
    <dgm:pt modelId="{6E9596C4-7F3C-4256-BA59-1490FD9BE38D}" type="parTrans" cxnId="{786FB6E7-C168-446C-9FD1-2866C21169F6}">
      <dgm:prSet/>
      <dgm:spPr/>
      <dgm:t>
        <a:bodyPr/>
        <a:lstStyle/>
        <a:p>
          <a:endParaRPr lang="en-US"/>
        </a:p>
      </dgm:t>
    </dgm:pt>
    <dgm:pt modelId="{6D65A43E-FD9C-4CBF-A6A5-F3A15BA42043}" type="sibTrans" cxnId="{786FB6E7-C168-446C-9FD1-2866C21169F6}">
      <dgm:prSet/>
      <dgm:spPr/>
      <dgm:t>
        <a:bodyPr/>
        <a:lstStyle/>
        <a:p>
          <a:endParaRPr lang="en-US"/>
        </a:p>
      </dgm:t>
    </dgm:pt>
    <dgm:pt modelId="{2FE57494-D192-4CE5-B5ED-C30640643516}" type="pres">
      <dgm:prSet presAssocID="{ED1BF385-64DB-4D4F-83D5-96D4088D87CB}" presName="diagram" presStyleCnt="0">
        <dgm:presLayoutVars>
          <dgm:dir/>
          <dgm:resizeHandles val="exact"/>
        </dgm:presLayoutVars>
      </dgm:prSet>
      <dgm:spPr/>
    </dgm:pt>
    <dgm:pt modelId="{CF17455D-9126-49AA-BB17-6DFD2035548B}" type="pres">
      <dgm:prSet presAssocID="{5233AECC-E108-4981-8876-285D4B096EB1}" presName="node" presStyleLbl="node1" presStyleIdx="0" presStyleCnt="12">
        <dgm:presLayoutVars>
          <dgm:bulletEnabled val="1"/>
        </dgm:presLayoutVars>
      </dgm:prSet>
      <dgm:spPr/>
    </dgm:pt>
    <dgm:pt modelId="{CF5390B4-7560-471B-A40F-0C7671DBFE83}" type="pres">
      <dgm:prSet presAssocID="{BF2BEAD8-7357-4EF4-A0DA-B973D64E4F47}" presName="sibTrans" presStyleCnt="0"/>
      <dgm:spPr/>
    </dgm:pt>
    <dgm:pt modelId="{AB2B499C-E85B-4868-9E43-62869E67C75D}" type="pres">
      <dgm:prSet presAssocID="{6B959F09-997F-49E5-93D7-9D1658784497}" presName="node" presStyleLbl="node1" presStyleIdx="1" presStyleCnt="12">
        <dgm:presLayoutVars>
          <dgm:bulletEnabled val="1"/>
        </dgm:presLayoutVars>
      </dgm:prSet>
      <dgm:spPr/>
    </dgm:pt>
    <dgm:pt modelId="{0885507B-5226-49DD-B745-FA48E6507919}" type="pres">
      <dgm:prSet presAssocID="{DF1D9C6B-BD56-4FAB-88DD-695B5A2F2B97}" presName="sibTrans" presStyleCnt="0"/>
      <dgm:spPr/>
    </dgm:pt>
    <dgm:pt modelId="{F9DCB6C9-3178-4644-BEBE-783411CBF222}" type="pres">
      <dgm:prSet presAssocID="{17E373A7-5EDE-469D-90FF-CB35A4855239}" presName="node" presStyleLbl="node1" presStyleIdx="2" presStyleCnt="12">
        <dgm:presLayoutVars>
          <dgm:bulletEnabled val="1"/>
        </dgm:presLayoutVars>
      </dgm:prSet>
      <dgm:spPr/>
    </dgm:pt>
    <dgm:pt modelId="{3B00F3C8-953D-4C7A-A316-D0F30DDB42CB}" type="pres">
      <dgm:prSet presAssocID="{45D46961-B54A-451D-AC1F-F63B96AB01C1}" presName="sibTrans" presStyleCnt="0"/>
      <dgm:spPr/>
    </dgm:pt>
    <dgm:pt modelId="{1EF4C809-A81D-4D27-920C-B37520A448BB}" type="pres">
      <dgm:prSet presAssocID="{7A6F4290-A618-46FC-9F05-484E8BF4AD38}" presName="node" presStyleLbl="node1" presStyleIdx="3" presStyleCnt="12">
        <dgm:presLayoutVars>
          <dgm:bulletEnabled val="1"/>
        </dgm:presLayoutVars>
      </dgm:prSet>
      <dgm:spPr/>
    </dgm:pt>
    <dgm:pt modelId="{4639AD4B-221F-4F8C-855C-E90A95120483}" type="pres">
      <dgm:prSet presAssocID="{25F9B9C6-0DFA-4C77-A7A8-6FE13D3E3CEC}" presName="sibTrans" presStyleCnt="0"/>
      <dgm:spPr/>
    </dgm:pt>
    <dgm:pt modelId="{4820AD31-7E14-4F86-9B30-A92C66E5FE2D}" type="pres">
      <dgm:prSet presAssocID="{606DDF31-BB77-47D2-A434-88DEA26EE333}" presName="node" presStyleLbl="node1" presStyleIdx="4" presStyleCnt="12">
        <dgm:presLayoutVars>
          <dgm:bulletEnabled val="1"/>
        </dgm:presLayoutVars>
      </dgm:prSet>
      <dgm:spPr/>
    </dgm:pt>
    <dgm:pt modelId="{568DE646-912C-4EE2-A0D5-316EBCFFC902}" type="pres">
      <dgm:prSet presAssocID="{43FD1A3A-09F6-45F3-A987-25A7E9D60702}" presName="sibTrans" presStyleCnt="0"/>
      <dgm:spPr/>
    </dgm:pt>
    <dgm:pt modelId="{65D0A6BD-6BE3-45ED-A0E0-D2BF4478EF1A}" type="pres">
      <dgm:prSet presAssocID="{D8D90596-1A8C-4810-ADBD-9ABDBF000D0D}" presName="node" presStyleLbl="node1" presStyleIdx="5" presStyleCnt="12">
        <dgm:presLayoutVars>
          <dgm:bulletEnabled val="1"/>
        </dgm:presLayoutVars>
      </dgm:prSet>
      <dgm:spPr/>
    </dgm:pt>
    <dgm:pt modelId="{A96C5830-9FF2-4161-853C-81CFCB8C82E3}" type="pres">
      <dgm:prSet presAssocID="{AFDBEA09-472B-4E7A-9EA7-46B182467065}" presName="sibTrans" presStyleCnt="0"/>
      <dgm:spPr/>
    </dgm:pt>
    <dgm:pt modelId="{66738764-A613-4CC8-A4B3-408737EA5DDC}" type="pres">
      <dgm:prSet presAssocID="{F6A025B3-2328-4C29-9EB5-652C2FAB0FD7}" presName="node" presStyleLbl="node1" presStyleIdx="6" presStyleCnt="12">
        <dgm:presLayoutVars>
          <dgm:bulletEnabled val="1"/>
        </dgm:presLayoutVars>
      </dgm:prSet>
      <dgm:spPr/>
    </dgm:pt>
    <dgm:pt modelId="{91C136DE-AB6E-4B55-BD91-BD8DC49D9548}" type="pres">
      <dgm:prSet presAssocID="{FC114784-803D-4D2A-8044-3FE10B7B9D22}" presName="sibTrans" presStyleCnt="0"/>
      <dgm:spPr/>
    </dgm:pt>
    <dgm:pt modelId="{75F48FD0-1260-4F44-BF50-ECEA6C6BA3BA}" type="pres">
      <dgm:prSet presAssocID="{12A2C4AB-A95D-4D16-AA97-01D7018A24AC}" presName="node" presStyleLbl="node1" presStyleIdx="7" presStyleCnt="12">
        <dgm:presLayoutVars>
          <dgm:bulletEnabled val="1"/>
        </dgm:presLayoutVars>
      </dgm:prSet>
      <dgm:spPr/>
    </dgm:pt>
    <dgm:pt modelId="{3AC8903F-760D-4B37-B085-BF29AAA0674D}" type="pres">
      <dgm:prSet presAssocID="{F8226271-F1F3-4110-AB1A-B10D7C4E1A4E}" presName="sibTrans" presStyleCnt="0"/>
      <dgm:spPr/>
    </dgm:pt>
    <dgm:pt modelId="{B5EB57C8-835E-4062-AC3B-BC52558EF110}" type="pres">
      <dgm:prSet presAssocID="{DD4BB9BD-2C2C-482D-A1BE-4D7C1C5D9C76}" presName="node" presStyleLbl="node1" presStyleIdx="8" presStyleCnt="12">
        <dgm:presLayoutVars>
          <dgm:bulletEnabled val="1"/>
        </dgm:presLayoutVars>
      </dgm:prSet>
      <dgm:spPr/>
    </dgm:pt>
    <dgm:pt modelId="{C6531E72-8E76-402E-B64B-5EF9656381CD}" type="pres">
      <dgm:prSet presAssocID="{FF3566D4-C448-411F-9B0F-9CC0647E8485}" presName="sibTrans" presStyleCnt="0"/>
      <dgm:spPr/>
    </dgm:pt>
    <dgm:pt modelId="{0F8988CA-053E-4288-B339-FAE556B2DDEB}" type="pres">
      <dgm:prSet presAssocID="{B31BC8DA-A720-4929-A37D-397870110C5F}" presName="node" presStyleLbl="node1" presStyleIdx="9" presStyleCnt="12">
        <dgm:presLayoutVars>
          <dgm:bulletEnabled val="1"/>
        </dgm:presLayoutVars>
      </dgm:prSet>
      <dgm:spPr/>
    </dgm:pt>
    <dgm:pt modelId="{9F6DD197-9393-4FED-B981-732214167AF4}" type="pres">
      <dgm:prSet presAssocID="{D3D7BAA3-48F0-4924-8FB5-78C6FB2DCE93}" presName="sibTrans" presStyleCnt="0"/>
      <dgm:spPr/>
    </dgm:pt>
    <dgm:pt modelId="{7EF51233-BA16-44F2-8DA7-D9B7FBE823E7}" type="pres">
      <dgm:prSet presAssocID="{5555C240-7DFF-4692-879E-BACD1A725071}" presName="node" presStyleLbl="node1" presStyleIdx="10" presStyleCnt="12">
        <dgm:presLayoutVars>
          <dgm:bulletEnabled val="1"/>
        </dgm:presLayoutVars>
      </dgm:prSet>
      <dgm:spPr/>
    </dgm:pt>
    <dgm:pt modelId="{61E408FD-DE82-4123-BD82-8F9AEF2E80A9}" type="pres">
      <dgm:prSet presAssocID="{5726802D-986C-4E69-B554-E0D31F79B037}" presName="sibTrans" presStyleCnt="0"/>
      <dgm:spPr/>
    </dgm:pt>
    <dgm:pt modelId="{74BC5CE0-D3E7-44BD-A46F-68B343827C0A}" type="pres">
      <dgm:prSet presAssocID="{6A070E23-AC92-4BD6-82FF-CD69B808C95B}" presName="node" presStyleLbl="node1" presStyleIdx="11" presStyleCnt="12">
        <dgm:presLayoutVars>
          <dgm:bulletEnabled val="1"/>
        </dgm:presLayoutVars>
      </dgm:prSet>
      <dgm:spPr/>
    </dgm:pt>
  </dgm:ptLst>
  <dgm:cxnLst>
    <dgm:cxn modelId="{55CAD803-DF72-4C7B-BF33-A2BCB18F5108}" type="presOf" srcId="{5233AECC-E108-4981-8876-285D4B096EB1}" destId="{CF17455D-9126-49AA-BB17-6DFD2035548B}" srcOrd="0" destOrd="0" presId="urn:microsoft.com/office/officeart/2005/8/layout/default"/>
    <dgm:cxn modelId="{8F5A7614-F154-4A06-8E5C-AB5C92791AC6}" type="presOf" srcId="{606DDF31-BB77-47D2-A434-88DEA26EE333}" destId="{4820AD31-7E14-4F86-9B30-A92C66E5FE2D}" srcOrd="0" destOrd="0" presId="urn:microsoft.com/office/officeart/2005/8/layout/default"/>
    <dgm:cxn modelId="{0F54F41D-D888-4C83-B038-2C476DC87B92}" type="presOf" srcId="{B31BC8DA-A720-4929-A37D-397870110C5F}" destId="{0F8988CA-053E-4288-B339-FAE556B2DDEB}" srcOrd="0" destOrd="0" presId="urn:microsoft.com/office/officeart/2005/8/layout/default"/>
    <dgm:cxn modelId="{0678C31E-5850-4AC8-9052-D751F177F80E}" type="presOf" srcId="{6A070E23-AC92-4BD6-82FF-CD69B808C95B}" destId="{74BC5CE0-D3E7-44BD-A46F-68B343827C0A}" srcOrd="0" destOrd="0" presId="urn:microsoft.com/office/officeart/2005/8/layout/default"/>
    <dgm:cxn modelId="{098BF734-7ABA-420D-9486-EC0A68504E23}" type="presOf" srcId="{6B959F09-997F-49E5-93D7-9D1658784497}" destId="{AB2B499C-E85B-4868-9E43-62869E67C75D}" srcOrd="0" destOrd="0" presId="urn:microsoft.com/office/officeart/2005/8/layout/default"/>
    <dgm:cxn modelId="{4F211645-1058-432F-A7E1-1D2E08AE1B28}" type="presOf" srcId="{5555C240-7DFF-4692-879E-BACD1A725071}" destId="{7EF51233-BA16-44F2-8DA7-D9B7FBE823E7}" srcOrd="0" destOrd="0" presId="urn:microsoft.com/office/officeart/2005/8/layout/default"/>
    <dgm:cxn modelId="{BA3D0B4E-3BCF-4BBB-B536-4529FABB4F9C}" type="presOf" srcId="{ED1BF385-64DB-4D4F-83D5-96D4088D87CB}" destId="{2FE57494-D192-4CE5-B5ED-C30640643516}" srcOrd="0" destOrd="0" presId="urn:microsoft.com/office/officeart/2005/8/layout/default"/>
    <dgm:cxn modelId="{2DA75A72-D0EC-452C-8C79-6C09E02913A8}" type="presOf" srcId="{12A2C4AB-A95D-4D16-AA97-01D7018A24AC}" destId="{75F48FD0-1260-4F44-BF50-ECEA6C6BA3BA}" srcOrd="0" destOrd="0" presId="urn:microsoft.com/office/officeart/2005/8/layout/default"/>
    <dgm:cxn modelId="{68B4E37E-223A-4A30-B0E7-900E5843D55C}" srcId="{ED1BF385-64DB-4D4F-83D5-96D4088D87CB}" destId="{7A6F4290-A618-46FC-9F05-484E8BF4AD38}" srcOrd="3" destOrd="0" parTransId="{AEC51F5D-C2A6-46B5-B706-A47EC0C413E9}" sibTransId="{25F9B9C6-0DFA-4C77-A7A8-6FE13D3E3CEC}"/>
    <dgm:cxn modelId="{BA146181-32E5-4766-B284-6806D5FF3C3F}" srcId="{ED1BF385-64DB-4D4F-83D5-96D4088D87CB}" destId="{5233AECC-E108-4981-8876-285D4B096EB1}" srcOrd="0" destOrd="0" parTransId="{9124F892-534D-4CEB-8505-29B09A850EBE}" sibTransId="{BF2BEAD8-7357-4EF4-A0DA-B973D64E4F47}"/>
    <dgm:cxn modelId="{3E594C84-D90F-4E63-B76F-7EF4CCBBAF35}" srcId="{ED1BF385-64DB-4D4F-83D5-96D4088D87CB}" destId="{5555C240-7DFF-4692-879E-BACD1A725071}" srcOrd="10" destOrd="0" parTransId="{110CF261-B64B-489E-A4E5-B0825CEE96C6}" sibTransId="{5726802D-986C-4E69-B554-E0D31F79B037}"/>
    <dgm:cxn modelId="{85969584-9B0A-482A-AD17-A109C0466230}" type="presOf" srcId="{DD4BB9BD-2C2C-482D-A1BE-4D7C1C5D9C76}" destId="{B5EB57C8-835E-4062-AC3B-BC52558EF110}" srcOrd="0" destOrd="0" presId="urn:microsoft.com/office/officeart/2005/8/layout/default"/>
    <dgm:cxn modelId="{1214F486-5FC7-4FA2-A69C-DAF40D669406}" srcId="{ED1BF385-64DB-4D4F-83D5-96D4088D87CB}" destId="{D8D90596-1A8C-4810-ADBD-9ABDBF000D0D}" srcOrd="5" destOrd="0" parTransId="{79C6F2DE-E2D4-4A59-ABB0-AB2AD3930D7B}" sibTransId="{AFDBEA09-472B-4E7A-9EA7-46B182467065}"/>
    <dgm:cxn modelId="{5AB23EA9-72FC-49DA-AC43-44B9D7FCF3A9}" type="presOf" srcId="{7A6F4290-A618-46FC-9F05-484E8BF4AD38}" destId="{1EF4C809-A81D-4D27-920C-B37520A448BB}" srcOrd="0" destOrd="0" presId="urn:microsoft.com/office/officeart/2005/8/layout/default"/>
    <dgm:cxn modelId="{1C47D0B3-5422-4A0B-8399-456C51F35723}" srcId="{ED1BF385-64DB-4D4F-83D5-96D4088D87CB}" destId="{F6A025B3-2328-4C29-9EB5-652C2FAB0FD7}" srcOrd="6" destOrd="0" parTransId="{0D240AD9-7F11-4407-A513-AA8218750B24}" sibTransId="{FC114784-803D-4D2A-8044-3FE10B7B9D22}"/>
    <dgm:cxn modelId="{C5F378C0-4979-4A10-B0FD-CB27D4FE9FDC}" srcId="{ED1BF385-64DB-4D4F-83D5-96D4088D87CB}" destId="{B31BC8DA-A720-4929-A37D-397870110C5F}" srcOrd="9" destOrd="0" parTransId="{63E43534-89C4-4E08-BC6D-4F024EFD7BCE}" sibTransId="{D3D7BAA3-48F0-4924-8FB5-78C6FB2DCE93}"/>
    <dgm:cxn modelId="{2A04F9C0-6F49-4132-9300-26D783CF5DEC}" srcId="{ED1BF385-64DB-4D4F-83D5-96D4088D87CB}" destId="{12A2C4AB-A95D-4D16-AA97-01D7018A24AC}" srcOrd="7" destOrd="0" parTransId="{269C5AAB-5BFE-4FED-AAC2-DCD1083BDF52}" sibTransId="{F8226271-F1F3-4110-AB1A-B10D7C4E1A4E}"/>
    <dgm:cxn modelId="{62C29DD0-A89D-48A3-9E2C-C115BCC6AB95}" srcId="{ED1BF385-64DB-4D4F-83D5-96D4088D87CB}" destId="{606DDF31-BB77-47D2-A434-88DEA26EE333}" srcOrd="4" destOrd="0" parTransId="{BADD09F1-3538-412B-A76F-4977A183D629}" sibTransId="{43FD1A3A-09F6-45F3-A987-25A7E9D60702}"/>
    <dgm:cxn modelId="{B72C00D6-D3B5-4803-B4A4-0D9A5ED1BB9C}" srcId="{ED1BF385-64DB-4D4F-83D5-96D4088D87CB}" destId="{6B959F09-997F-49E5-93D7-9D1658784497}" srcOrd="1" destOrd="0" parTransId="{F4DFCB80-561F-415A-B425-EA365AC6E60A}" sibTransId="{DF1D9C6B-BD56-4FAB-88DD-695B5A2F2B97}"/>
    <dgm:cxn modelId="{C09AAFE5-DC7D-486C-AF8D-67C7179DADDF}" type="presOf" srcId="{D8D90596-1A8C-4810-ADBD-9ABDBF000D0D}" destId="{65D0A6BD-6BE3-45ED-A0E0-D2BF4478EF1A}" srcOrd="0" destOrd="0" presId="urn:microsoft.com/office/officeart/2005/8/layout/default"/>
    <dgm:cxn modelId="{786FB6E7-C168-446C-9FD1-2866C21169F6}" srcId="{ED1BF385-64DB-4D4F-83D5-96D4088D87CB}" destId="{6A070E23-AC92-4BD6-82FF-CD69B808C95B}" srcOrd="11" destOrd="0" parTransId="{6E9596C4-7F3C-4256-BA59-1490FD9BE38D}" sibTransId="{6D65A43E-FD9C-4CBF-A6A5-F3A15BA42043}"/>
    <dgm:cxn modelId="{1E4D1AE8-E033-44CF-A0E1-79470321D17E}" srcId="{ED1BF385-64DB-4D4F-83D5-96D4088D87CB}" destId="{DD4BB9BD-2C2C-482D-A1BE-4D7C1C5D9C76}" srcOrd="8" destOrd="0" parTransId="{5E592A5D-D2AE-4AAB-ABF0-F7EB47821422}" sibTransId="{FF3566D4-C448-411F-9B0F-9CC0647E8485}"/>
    <dgm:cxn modelId="{FB566AEE-11C7-4657-BA33-DD94D03E4A60}" srcId="{ED1BF385-64DB-4D4F-83D5-96D4088D87CB}" destId="{17E373A7-5EDE-469D-90FF-CB35A4855239}" srcOrd="2" destOrd="0" parTransId="{BCDAF3E6-EFC8-4B68-9391-3A5CFB1258B1}" sibTransId="{45D46961-B54A-451D-AC1F-F63B96AB01C1}"/>
    <dgm:cxn modelId="{CB2782F5-FC32-40C6-BDFC-8AEB894A1916}" type="presOf" srcId="{F6A025B3-2328-4C29-9EB5-652C2FAB0FD7}" destId="{66738764-A613-4CC8-A4B3-408737EA5DDC}" srcOrd="0" destOrd="0" presId="urn:microsoft.com/office/officeart/2005/8/layout/default"/>
    <dgm:cxn modelId="{451DDAFD-1EF0-42D5-845C-29BA3F7A86A3}" type="presOf" srcId="{17E373A7-5EDE-469D-90FF-CB35A4855239}" destId="{F9DCB6C9-3178-4644-BEBE-783411CBF222}" srcOrd="0" destOrd="0" presId="urn:microsoft.com/office/officeart/2005/8/layout/default"/>
    <dgm:cxn modelId="{7DA0894C-F76D-4C31-982D-03E6463F76E3}" type="presParOf" srcId="{2FE57494-D192-4CE5-B5ED-C30640643516}" destId="{CF17455D-9126-49AA-BB17-6DFD2035548B}" srcOrd="0" destOrd="0" presId="urn:microsoft.com/office/officeart/2005/8/layout/default"/>
    <dgm:cxn modelId="{F410CF31-3890-44DB-8111-01FF81EB6848}" type="presParOf" srcId="{2FE57494-D192-4CE5-B5ED-C30640643516}" destId="{CF5390B4-7560-471B-A40F-0C7671DBFE83}" srcOrd="1" destOrd="0" presId="urn:microsoft.com/office/officeart/2005/8/layout/default"/>
    <dgm:cxn modelId="{B63C2ACD-756A-4956-A56D-51FC8E3AEF76}" type="presParOf" srcId="{2FE57494-D192-4CE5-B5ED-C30640643516}" destId="{AB2B499C-E85B-4868-9E43-62869E67C75D}" srcOrd="2" destOrd="0" presId="urn:microsoft.com/office/officeart/2005/8/layout/default"/>
    <dgm:cxn modelId="{588F70BC-558B-4C88-9669-A70B8C0C2452}" type="presParOf" srcId="{2FE57494-D192-4CE5-B5ED-C30640643516}" destId="{0885507B-5226-49DD-B745-FA48E6507919}" srcOrd="3" destOrd="0" presId="urn:microsoft.com/office/officeart/2005/8/layout/default"/>
    <dgm:cxn modelId="{576535B7-01A6-49E0-AD64-CF75DB02C9B8}" type="presParOf" srcId="{2FE57494-D192-4CE5-B5ED-C30640643516}" destId="{F9DCB6C9-3178-4644-BEBE-783411CBF222}" srcOrd="4" destOrd="0" presId="urn:microsoft.com/office/officeart/2005/8/layout/default"/>
    <dgm:cxn modelId="{18D89157-551E-4F25-934F-EF171B788243}" type="presParOf" srcId="{2FE57494-D192-4CE5-B5ED-C30640643516}" destId="{3B00F3C8-953D-4C7A-A316-D0F30DDB42CB}" srcOrd="5" destOrd="0" presId="urn:microsoft.com/office/officeart/2005/8/layout/default"/>
    <dgm:cxn modelId="{2F839C9B-D3CD-4721-8300-8EDAFF54A4BB}" type="presParOf" srcId="{2FE57494-D192-4CE5-B5ED-C30640643516}" destId="{1EF4C809-A81D-4D27-920C-B37520A448BB}" srcOrd="6" destOrd="0" presId="urn:microsoft.com/office/officeart/2005/8/layout/default"/>
    <dgm:cxn modelId="{A3EC3875-E711-40AF-93E9-ED39B6CCAC60}" type="presParOf" srcId="{2FE57494-D192-4CE5-B5ED-C30640643516}" destId="{4639AD4B-221F-4F8C-855C-E90A95120483}" srcOrd="7" destOrd="0" presId="urn:microsoft.com/office/officeart/2005/8/layout/default"/>
    <dgm:cxn modelId="{7CA066DC-500D-437B-9ABA-6DE12A51882E}" type="presParOf" srcId="{2FE57494-D192-4CE5-B5ED-C30640643516}" destId="{4820AD31-7E14-4F86-9B30-A92C66E5FE2D}" srcOrd="8" destOrd="0" presId="urn:microsoft.com/office/officeart/2005/8/layout/default"/>
    <dgm:cxn modelId="{8FD14F55-742C-4B3B-BBF9-06C5287DFEAA}" type="presParOf" srcId="{2FE57494-D192-4CE5-B5ED-C30640643516}" destId="{568DE646-912C-4EE2-A0D5-316EBCFFC902}" srcOrd="9" destOrd="0" presId="urn:microsoft.com/office/officeart/2005/8/layout/default"/>
    <dgm:cxn modelId="{EAC064FF-14C1-4C9E-A726-F1DECE5C4BF3}" type="presParOf" srcId="{2FE57494-D192-4CE5-B5ED-C30640643516}" destId="{65D0A6BD-6BE3-45ED-A0E0-D2BF4478EF1A}" srcOrd="10" destOrd="0" presId="urn:microsoft.com/office/officeart/2005/8/layout/default"/>
    <dgm:cxn modelId="{8A06AD5E-D2F1-4431-BCB7-014BAD6AE4E9}" type="presParOf" srcId="{2FE57494-D192-4CE5-B5ED-C30640643516}" destId="{A96C5830-9FF2-4161-853C-81CFCB8C82E3}" srcOrd="11" destOrd="0" presId="urn:microsoft.com/office/officeart/2005/8/layout/default"/>
    <dgm:cxn modelId="{4B181B7F-3609-4CE0-8091-AB067F79B983}" type="presParOf" srcId="{2FE57494-D192-4CE5-B5ED-C30640643516}" destId="{66738764-A613-4CC8-A4B3-408737EA5DDC}" srcOrd="12" destOrd="0" presId="urn:microsoft.com/office/officeart/2005/8/layout/default"/>
    <dgm:cxn modelId="{CA9BAF3E-B631-4DCA-8E3A-6C8ED74145A6}" type="presParOf" srcId="{2FE57494-D192-4CE5-B5ED-C30640643516}" destId="{91C136DE-AB6E-4B55-BD91-BD8DC49D9548}" srcOrd="13" destOrd="0" presId="urn:microsoft.com/office/officeart/2005/8/layout/default"/>
    <dgm:cxn modelId="{6B29BF26-6240-4736-8215-9B491F40C9AF}" type="presParOf" srcId="{2FE57494-D192-4CE5-B5ED-C30640643516}" destId="{75F48FD0-1260-4F44-BF50-ECEA6C6BA3BA}" srcOrd="14" destOrd="0" presId="urn:microsoft.com/office/officeart/2005/8/layout/default"/>
    <dgm:cxn modelId="{80E502E2-4E57-4203-9FF5-2CC005928CC3}" type="presParOf" srcId="{2FE57494-D192-4CE5-B5ED-C30640643516}" destId="{3AC8903F-760D-4B37-B085-BF29AAA0674D}" srcOrd="15" destOrd="0" presId="urn:microsoft.com/office/officeart/2005/8/layout/default"/>
    <dgm:cxn modelId="{A285C718-9B0C-4E35-BF29-77B5D9CAC323}" type="presParOf" srcId="{2FE57494-D192-4CE5-B5ED-C30640643516}" destId="{B5EB57C8-835E-4062-AC3B-BC52558EF110}" srcOrd="16" destOrd="0" presId="urn:microsoft.com/office/officeart/2005/8/layout/default"/>
    <dgm:cxn modelId="{CB0E8DBB-8855-4588-962F-D1A75E106475}" type="presParOf" srcId="{2FE57494-D192-4CE5-B5ED-C30640643516}" destId="{C6531E72-8E76-402E-B64B-5EF9656381CD}" srcOrd="17" destOrd="0" presId="urn:microsoft.com/office/officeart/2005/8/layout/default"/>
    <dgm:cxn modelId="{ECC71E99-B694-4FE2-B142-A32C86F457A4}" type="presParOf" srcId="{2FE57494-D192-4CE5-B5ED-C30640643516}" destId="{0F8988CA-053E-4288-B339-FAE556B2DDEB}" srcOrd="18" destOrd="0" presId="urn:microsoft.com/office/officeart/2005/8/layout/default"/>
    <dgm:cxn modelId="{5C7CE9C6-83E7-4C0C-8BA6-DB7EB1D059AC}" type="presParOf" srcId="{2FE57494-D192-4CE5-B5ED-C30640643516}" destId="{9F6DD197-9393-4FED-B981-732214167AF4}" srcOrd="19" destOrd="0" presId="urn:microsoft.com/office/officeart/2005/8/layout/default"/>
    <dgm:cxn modelId="{62D5F85A-56E3-48D9-92CC-77B414C75228}" type="presParOf" srcId="{2FE57494-D192-4CE5-B5ED-C30640643516}" destId="{7EF51233-BA16-44F2-8DA7-D9B7FBE823E7}" srcOrd="20" destOrd="0" presId="urn:microsoft.com/office/officeart/2005/8/layout/default"/>
    <dgm:cxn modelId="{9F4C7981-4B95-49FC-9851-1683304D5EE5}" type="presParOf" srcId="{2FE57494-D192-4CE5-B5ED-C30640643516}" destId="{61E408FD-DE82-4123-BD82-8F9AEF2E80A9}" srcOrd="21" destOrd="0" presId="urn:microsoft.com/office/officeart/2005/8/layout/default"/>
    <dgm:cxn modelId="{96DD8E71-F0DC-45C6-BF08-DE8F05B9D5E7}" type="presParOf" srcId="{2FE57494-D192-4CE5-B5ED-C30640643516}" destId="{74BC5CE0-D3E7-44BD-A46F-68B343827C0A}"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0949C-0A00-42BD-8EB1-ECC00F169AEF}">
      <dsp:nvSpPr>
        <dsp:cNvPr id="0" name=""/>
        <dsp:cNvSpPr/>
      </dsp:nvSpPr>
      <dsp:spPr>
        <a:xfrm>
          <a:off x="3509307" y="1497833"/>
          <a:ext cx="774815" cy="91440"/>
        </a:xfrm>
        <a:custGeom>
          <a:avLst/>
          <a:gdLst/>
          <a:ahLst/>
          <a:cxnLst/>
          <a:rect l="0" t="0" r="0" b="0"/>
          <a:pathLst>
            <a:path>
              <a:moveTo>
                <a:pt x="0" y="45720"/>
              </a:moveTo>
              <a:lnTo>
                <a:pt x="774815"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6579" y="1539526"/>
        <a:ext cx="40270" cy="8054"/>
      </dsp:txXfrm>
    </dsp:sp>
    <dsp:sp modelId="{CDB4C388-9CB6-4976-931B-3F31377C1678}">
      <dsp:nvSpPr>
        <dsp:cNvPr id="0" name=""/>
        <dsp:cNvSpPr/>
      </dsp:nvSpPr>
      <dsp:spPr>
        <a:xfrm>
          <a:off x="9302" y="493012"/>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Data Collection</a:t>
          </a:r>
        </a:p>
      </dsp:txBody>
      <dsp:txXfrm>
        <a:off x="9302" y="493012"/>
        <a:ext cx="3501804" cy="2101082"/>
      </dsp:txXfrm>
    </dsp:sp>
    <dsp:sp modelId="{BE7C9003-E9AC-4F63-9814-3F784A5AC088}">
      <dsp:nvSpPr>
        <dsp:cNvPr id="0" name=""/>
        <dsp:cNvSpPr/>
      </dsp:nvSpPr>
      <dsp:spPr>
        <a:xfrm>
          <a:off x="7816527" y="1497833"/>
          <a:ext cx="774815" cy="91440"/>
        </a:xfrm>
        <a:custGeom>
          <a:avLst/>
          <a:gdLst/>
          <a:ahLst/>
          <a:cxnLst/>
          <a:rect l="0" t="0" r="0" b="0"/>
          <a:pathLst>
            <a:path>
              <a:moveTo>
                <a:pt x="0" y="45720"/>
              </a:moveTo>
              <a:lnTo>
                <a:pt x="774815"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83799" y="1539526"/>
        <a:ext cx="40270" cy="8054"/>
      </dsp:txXfrm>
    </dsp:sp>
    <dsp:sp modelId="{02DD2A65-4CED-4511-AA64-8DD01300A705}">
      <dsp:nvSpPr>
        <dsp:cNvPr id="0" name=""/>
        <dsp:cNvSpPr/>
      </dsp:nvSpPr>
      <dsp:spPr>
        <a:xfrm>
          <a:off x="4316522" y="493012"/>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Data Cleaning</a:t>
          </a:r>
        </a:p>
      </dsp:txBody>
      <dsp:txXfrm>
        <a:off x="4316522" y="493012"/>
        <a:ext cx="3501804" cy="2101082"/>
      </dsp:txXfrm>
    </dsp:sp>
    <dsp:sp modelId="{42C76EB9-A0B0-4725-8EE2-C20998EA023A}">
      <dsp:nvSpPr>
        <dsp:cNvPr id="0" name=""/>
        <dsp:cNvSpPr/>
      </dsp:nvSpPr>
      <dsp:spPr>
        <a:xfrm>
          <a:off x="1760205" y="2592295"/>
          <a:ext cx="8614439" cy="774815"/>
        </a:xfrm>
        <a:custGeom>
          <a:avLst/>
          <a:gdLst/>
          <a:ahLst/>
          <a:cxnLst/>
          <a:rect l="0" t="0" r="0" b="0"/>
          <a:pathLst>
            <a:path>
              <a:moveTo>
                <a:pt x="8614439" y="0"/>
              </a:moveTo>
              <a:lnTo>
                <a:pt x="8614439" y="404507"/>
              </a:lnTo>
              <a:lnTo>
                <a:pt x="0" y="404507"/>
              </a:lnTo>
              <a:lnTo>
                <a:pt x="0" y="774815"/>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124" y="2975675"/>
        <a:ext cx="432600" cy="8054"/>
      </dsp:txXfrm>
    </dsp:sp>
    <dsp:sp modelId="{22221B54-D3A9-4B7C-AF6F-8E8A25AF4D80}">
      <dsp:nvSpPr>
        <dsp:cNvPr id="0" name=""/>
        <dsp:cNvSpPr/>
      </dsp:nvSpPr>
      <dsp:spPr>
        <a:xfrm>
          <a:off x="8623742" y="493012"/>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Exploratory Data Analysis EDA </a:t>
          </a:r>
        </a:p>
      </dsp:txBody>
      <dsp:txXfrm>
        <a:off x="8623742" y="493012"/>
        <a:ext cx="3501804" cy="2101082"/>
      </dsp:txXfrm>
    </dsp:sp>
    <dsp:sp modelId="{318DD7E3-463B-44CF-9D28-179F0032F4A5}">
      <dsp:nvSpPr>
        <dsp:cNvPr id="0" name=""/>
        <dsp:cNvSpPr/>
      </dsp:nvSpPr>
      <dsp:spPr>
        <a:xfrm>
          <a:off x="3509307" y="4404332"/>
          <a:ext cx="774815" cy="91440"/>
        </a:xfrm>
        <a:custGeom>
          <a:avLst/>
          <a:gdLst/>
          <a:ahLst/>
          <a:cxnLst/>
          <a:rect l="0" t="0" r="0" b="0"/>
          <a:pathLst>
            <a:path>
              <a:moveTo>
                <a:pt x="0" y="45720"/>
              </a:moveTo>
              <a:lnTo>
                <a:pt x="774815" y="45720"/>
              </a:lnTo>
            </a:path>
          </a:pathLst>
        </a:custGeom>
        <a:noFill/>
        <a:ln w="190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b="1" kern="1200"/>
        </a:p>
      </dsp:txBody>
      <dsp:txXfrm>
        <a:off x="3876579" y="4446024"/>
        <a:ext cx="40270" cy="8054"/>
      </dsp:txXfrm>
    </dsp:sp>
    <dsp:sp modelId="{F4FF86AA-D2B7-468C-B366-299E4CF580D5}">
      <dsp:nvSpPr>
        <dsp:cNvPr id="0" name=""/>
        <dsp:cNvSpPr/>
      </dsp:nvSpPr>
      <dsp:spPr>
        <a:xfrm>
          <a:off x="9302" y="3399510"/>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DATA Segmentation</a:t>
          </a:r>
        </a:p>
      </dsp:txBody>
      <dsp:txXfrm>
        <a:off x="9302" y="3399510"/>
        <a:ext cx="3501804" cy="2101082"/>
      </dsp:txXfrm>
    </dsp:sp>
    <dsp:sp modelId="{2A9D0840-B4EE-435E-A7B8-2FEBF933AF6F}">
      <dsp:nvSpPr>
        <dsp:cNvPr id="0" name=""/>
        <dsp:cNvSpPr/>
      </dsp:nvSpPr>
      <dsp:spPr>
        <a:xfrm>
          <a:off x="7816527" y="4404332"/>
          <a:ext cx="774815" cy="91440"/>
        </a:xfrm>
        <a:custGeom>
          <a:avLst/>
          <a:gdLst/>
          <a:ahLst/>
          <a:cxnLst/>
          <a:rect l="0" t="0" r="0" b="0"/>
          <a:pathLst>
            <a:path>
              <a:moveTo>
                <a:pt x="0" y="45720"/>
              </a:moveTo>
              <a:lnTo>
                <a:pt x="774815" y="45720"/>
              </a:lnTo>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83799" y="4446024"/>
        <a:ext cx="40270" cy="8054"/>
      </dsp:txXfrm>
    </dsp:sp>
    <dsp:sp modelId="{CCC93CB0-C41D-4CB0-A503-F3810A155F6F}">
      <dsp:nvSpPr>
        <dsp:cNvPr id="0" name=""/>
        <dsp:cNvSpPr/>
      </dsp:nvSpPr>
      <dsp:spPr>
        <a:xfrm>
          <a:off x="4316522" y="3399510"/>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Visualization</a:t>
          </a:r>
        </a:p>
      </dsp:txBody>
      <dsp:txXfrm>
        <a:off x="4316522" y="3399510"/>
        <a:ext cx="3501804" cy="2101082"/>
      </dsp:txXfrm>
    </dsp:sp>
    <dsp:sp modelId="{FA98E223-9244-4C88-8869-C4E7050BA183}">
      <dsp:nvSpPr>
        <dsp:cNvPr id="0" name=""/>
        <dsp:cNvSpPr/>
      </dsp:nvSpPr>
      <dsp:spPr>
        <a:xfrm>
          <a:off x="8623742" y="3399510"/>
          <a:ext cx="3501804" cy="21010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Conclusions and Recommendations</a:t>
          </a:r>
        </a:p>
      </dsp:txBody>
      <dsp:txXfrm>
        <a:off x="8623742" y="3399510"/>
        <a:ext cx="3501804" cy="2101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7B9B2-1970-4FDA-AD51-74DEAF89F287}">
      <dsp:nvSpPr>
        <dsp:cNvPr id="0" name=""/>
        <dsp:cNvSpPr/>
      </dsp:nvSpPr>
      <dsp:spPr>
        <a:xfrm>
          <a:off x="3124" y="227783"/>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Input:</a:t>
          </a:r>
          <a:r>
            <a:rPr lang="en-US" sz="1800" b="0" i="0" kern="1200" baseline="0" dirty="0"/>
            <a:t> Raw data with potential inconsistencies.</a:t>
          </a:r>
          <a:endParaRPr lang="en-US" sz="1800" kern="1200" dirty="0"/>
        </a:p>
      </dsp:txBody>
      <dsp:txXfrm>
        <a:off x="3124" y="227783"/>
        <a:ext cx="2478975" cy="1487385"/>
      </dsp:txXfrm>
    </dsp:sp>
    <dsp:sp modelId="{740FCE50-0957-4D01-BB9D-161DA0170AFA}">
      <dsp:nvSpPr>
        <dsp:cNvPr id="0" name=""/>
        <dsp:cNvSpPr/>
      </dsp:nvSpPr>
      <dsp:spPr>
        <a:xfrm>
          <a:off x="2560956" y="213757"/>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Process:</a:t>
          </a:r>
          <a:endParaRPr lang="en-US" sz="1800" kern="1200" dirty="0"/>
        </a:p>
      </dsp:txBody>
      <dsp:txXfrm>
        <a:off x="2560956" y="213757"/>
        <a:ext cx="2478975" cy="1487385"/>
      </dsp:txXfrm>
    </dsp:sp>
    <dsp:sp modelId="{6353EB6A-06B0-462D-9EFA-B25E45A85C65}">
      <dsp:nvSpPr>
        <dsp:cNvPr id="0" name=""/>
        <dsp:cNvSpPr/>
      </dsp:nvSpPr>
      <dsp:spPr>
        <a:xfrm>
          <a:off x="5456871" y="227783"/>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Removed duplicates</a:t>
          </a:r>
          <a:r>
            <a:rPr lang="en-US" sz="1800" b="0" i="0" kern="1200" baseline="0"/>
            <a:t>.</a:t>
          </a:r>
          <a:endParaRPr lang="en-US" sz="1800" kern="1200"/>
        </a:p>
      </dsp:txBody>
      <dsp:txXfrm>
        <a:off x="5456871" y="227783"/>
        <a:ext cx="2478975" cy="1487385"/>
      </dsp:txXfrm>
    </dsp:sp>
    <dsp:sp modelId="{885D9B65-629B-4364-A88B-E5B307AAFE18}">
      <dsp:nvSpPr>
        <dsp:cNvPr id="0" name=""/>
        <dsp:cNvSpPr/>
      </dsp:nvSpPr>
      <dsp:spPr>
        <a:xfrm>
          <a:off x="8183744" y="227783"/>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Split</a:t>
          </a:r>
          <a:r>
            <a:rPr lang="en-US" sz="1800" b="0" i="0" kern="1200" baseline="0"/>
            <a:t> invoice_date and invoice_time.</a:t>
          </a:r>
          <a:endParaRPr lang="en-US" sz="1800" kern="1200"/>
        </a:p>
      </dsp:txBody>
      <dsp:txXfrm>
        <a:off x="8183744" y="227783"/>
        <a:ext cx="2478975" cy="1487385"/>
      </dsp:txXfrm>
    </dsp:sp>
    <dsp:sp modelId="{A5F14DCA-9422-4B94-B8C0-887BB393AED6}">
      <dsp:nvSpPr>
        <dsp:cNvPr id="0" name=""/>
        <dsp:cNvSpPr/>
      </dsp:nvSpPr>
      <dsp:spPr>
        <a:xfrm>
          <a:off x="1366561" y="1963066"/>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Ensured consistency in categorical data </a:t>
          </a:r>
          <a:r>
            <a:rPr lang="en-US" sz="1800" b="0" i="0" kern="1200" baseline="0"/>
            <a:t>(e.g.,                                                                    payment methods, categories).</a:t>
          </a:r>
          <a:endParaRPr lang="en-US" sz="1800" kern="1200"/>
        </a:p>
      </dsp:txBody>
      <dsp:txXfrm>
        <a:off x="1366561" y="1963066"/>
        <a:ext cx="2478975" cy="1487385"/>
      </dsp:txXfrm>
    </dsp:sp>
    <dsp:sp modelId="{2B9C6A53-13BE-4725-BF0E-89F7E98E432C}">
      <dsp:nvSpPr>
        <dsp:cNvPr id="0" name=""/>
        <dsp:cNvSpPr/>
      </dsp:nvSpPr>
      <dsp:spPr>
        <a:xfrm>
          <a:off x="4093434" y="1963066"/>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Created new columns </a:t>
          </a:r>
          <a:r>
            <a:rPr lang="en-US" sz="1800" b="0" i="0" kern="1200" baseline="0"/>
            <a:t>(e.g., profit_percentage, month).</a:t>
          </a:r>
          <a:endParaRPr lang="en-US" sz="1800" kern="1200"/>
        </a:p>
      </dsp:txBody>
      <dsp:txXfrm>
        <a:off x="4093434" y="1963066"/>
        <a:ext cx="2478975" cy="1487385"/>
      </dsp:txXfrm>
    </dsp:sp>
    <dsp:sp modelId="{597852C2-BCFA-4BA2-A129-259BA7550966}">
      <dsp:nvSpPr>
        <dsp:cNvPr id="0" name=""/>
        <dsp:cNvSpPr/>
      </dsp:nvSpPr>
      <dsp:spPr>
        <a:xfrm>
          <a:off x="6820307" y="1963066"/>
          <a:ext cx="2478975" cy="14873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Output:</a:t>
          </a:r>
          <a:r>
            <a:rPr lang="en-US" sz="1800" b="0" i="0" kern="1200" baseline="0"/>
            <a:t> </a:t>
          </a:r>
          <a:r>
            <a:rPr lang="en-US" sz="1800" b="1" i="0" kern="1200" baseline="0"/>
            <a:t>Cleaned dataset ready for analysis</a:t>
          </a:r>
          <a:r>
            <a:rPr lang="en-US" sz="1800" b="0" i="0" kern="1200" baseline="0"/>
            <a:t>. </a:t>
          </a:r>
          <a:endParaRPr lang="en-US" sz="1800" kern="1200"/>
        </a:p>
      </dsp:txBody>
      <dsp:txXfrm>
        <a:off x="6820307" y="1963066"/>
        <a:ext cx="2478975" cy="1487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0D374-FB0D-4712-AF2C-17548FBDA481}">
      <dsp:nvSpPr>
        <dsp:cNvPr id="0" name=""/>
        <dsp:cNvSpPr/>
      </dsp:nvSpPr>
      <dsp:spPr>
        <a:xfrm rot="5400000">
          <a:off x="7694670" y="-3320002"/>
          <a:ext cx="766801" cy="760289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dashboard reveals that California, New York, and Texas are the top three states in terms of total sales, with California leading significantly. These states are major contributors to overall revenue.</a:t>
          </a:r>
        </a:p>
      </dsp:txBody>
      <dsp:txXfrm rot="-5400000">
        <a:off x="4276626" y="135474"/>
        <a:ext cx="7565458" cy="691937"/>
      </dsp:txXfrm>
    </dsp:sp>
    <dsp:sp modelId="{F3E17458-D3DF-4CD0-AAB2-2B1DE3AA62E2}">
      <dsp:nvSpPr>
        <dsp:cNvPr id="0" name=""/>
        <dsp:cNvSpPr/>
      </dsp:nvSpPr>
      <dsp:spPr>
        <a:xfrm>
          <a:off x="0" y="2192"/>
          <a:ext cx="4276626" cy="958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dirty="0"/>
            <a:t>High Sales Concentration in Specific States:</a:t>
          </a:r>
          <a:endParaRPr lang="en-US" sz="2500" kern="1200" dirty="0"/>
        </a:p>
      </dsp:txBody>
      <dsp:txXfrm>
        <a:off x="46790" y="48982"/>
        <a:ext cx="4183046" cy="864921"/>
      </dsp:txXfrm>
    </dsp:sp>
    <dsp:sp modelId="{97A03F36-00EA-4F30-9CEC-BAE4A39672A8}">
      <dsp:nvSpPr>
        <dsp:cNvPr id="0" name=""/>
        <dsp:cNvSpPr/>
      </dsp:nvSpPr>
      <dsp:spPr>
        <a:xfrm rot="5400000">
          <a:off x="7694670" y="-2313575"/>
          <a:ext cx="766801" cy="760289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gender-based sales distribution indicates that females have a higher purchase volume compared to males. This trend could suggest that marketing strategies targeted towards female consumers might yield better results.</a:t>
          </a:r>
        </a:p>
      </dsp:txBody>
      <dsp:txXfrm rot="-5400000">
        <a:off x="4276626" y="1141901"/>
        <a:ext cx="7565458" cy="691937"/>
      </dsp:txXfrm>
    </dsp:sp>
    <dsp:sp modelId="{D7067756-F8D6-41F9-9E60-B2F1FFDB72AD}">
      <dsp:nvSpPr>
        <dsp:cNvPr id="0" name=""/>
        <dsp:cNvSpPr/>
      </dsp:nvSpPr>
      <dsp:spPr>
        <a:xfrm>
          <a:off x="0" y="1008618"/>
          <a:ext cx="4276626" cy="958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a:t>Gender-Based Sales Insights:</a:t>
          </a:r>
          <a:endParaRPr lang="en-US" sz="2500" kern="1200"/>
        </a:p>
      </dsp:txBody>
      <dsp:txXfrm>
        <a:off x="46790" y="1055408"/>
        <a:ext cx="4183046" cy="864921"/>
      </dsp:txXfrm>
    </dsp:sp>
    <dsp:sp modelId="{CC4321C0-BEAB-48FA-92EF-0756577B46B0}">
      <dsp:nvSpPr>
        <dsp:cNvPr id="0" name=""/>
        <dsp:cNvSpPr/>
      </dsp:nvSpPr>
      <dsp:spPr>
        <a:xfrm rot="5400000">
          <a:off x="7694670" y="-1307148"/>
          <a:ext cx="766801" cy="760289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The West and East regions account for the majority of the sales and profits. The Central and South regions contribute less, indicating potential opportunities for growth in these areas.</a:t>
          </a:r>
        </a:p>
      </dsp:txBody>
      <dsp:txXfrm rot="-5400000">
        <a:off x="4276626" y="2148328"/>
        <a:ext cx="7565458" cy="691937"/>
      </dsp:txXfrm>
    </dsp:sp>
    <dsp:sp modelId="{0B7855C7-5731-4A81-A08C-99FFEB48AB13}">
      <dsp:nvSpPr>
        <dsp:cNvPr id="0" name=""/>
        <dsp:cNvSpPr/>
      </dsp:nvSpPr>
      <dsp:spPr>
        <a:xfrm>
          <a:off x="0" y="2015045"/>
          <a:ext cx="4276626" cy="958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a:t>Regional Sales and Profit Distribution:</a:t>
          </a:r>
          <a:endParaRPr lang="en-US" sz="2500" kern="1200"/>
        </a:p>
      </dsp:txBody>
      <dsp:txXfrm>
        <a:off x="46790" y="2061835"/>
        <a:ext cx="4183046" cy="864921"/>
      </dsp:txXfrm>
    </dsp:sp>
    <dsp:sp modelId="{0D635F4A-2D96-4B89-90F5-7E1819720367}">
      <dsp:nvSpPr>
        <dsp:cNvPr id="0" name=""/>
        <dsp:cNvSpPr/>
      </dsp:nvSpPr>
      <dsp:spPr>
        <a:xfrm rot="5400000">
          <a:off x="7694670" y="-300722"/>
          <a:ext cx="766801" cy="760289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Clothing, Technology, and Shoes are the most profitable product categories. These categories should continue to be a focus for inventory and marketing efforts to maximize profits.</a:t>
          </a:r>
        </a:p>
      </dsp:txBody>
      <dsp:txXfrm rot="-5400000">
        <a:off x="4276626" y="3154754"/>
        <a:ext cx="7565458" cy="691937"/>
      </dsp:txXfrm>
    </dsp:sp>
    <dsp:sp modelId="{6717E01D-BC75-4C40-A316-25B3C61340E0}">
      <dsp:nvSpPr>
        <dsp:cNvPr id="0" name=""/>
        <dsp:cNvSpPr/>
      </dsp:nvSpPr>
      <dsp:spPr>
        <a:xfrm>
          <a:off x="0" y="3021472"/>
          <a:ext cx="4276626" cy="958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a:t>Top-Performing Product Categories:</a:t>
          </a:r>
          <a:endParaRPr lang="en-US" sz="2500" kern="1200"/>
        </a:p>
      </dsp:txBody>
      <dsp:txXfrm>
        <a:off x="46790" y="3068262"/>
        <a:ext cx="4183046" cy="864921"/>
      </dsp:txXfrm>
    </dsp:sp>
    <dsp:sp modelId="{3C65182C-5A53-44A5-8A34-0F9391FCDF04}">
      <dsp:nvSpPr>
        <dsp:cNvPr id="0" name=""/>
        <dsp:cNvSpPr/>
      </dsp:nvSpPr>
      <dsp:spPr>
        <a:xfrm rot="5400000">
          <a:off x="7694670" y="705704"/>
          <a:ext cx="766801" cy="760289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overall profit margin, represented by the total profit of 26.59M, suggests that while sales are strong, there could be areas where cost efficiency can be improved to enhance profitability.</a:t>
          </a:r>
        </a:p>
      </dsp:txBody>
      <dsp:txXfrm rot="-5400000">
        <a:off x="4276626" y="4161180"/>
        <a:ext cx="7565458" cy="691937"/>
      </dsp:txXfrm>
    </dsp:sp>
    <dsp:sp modelId="{D7F2EC9B-69FF-45D1-92A5-75018434861A}">
      <dsp:nvSpPr>
        <dsp:cNvPr id="0" name=""/>
        <dsp:cNvSpPr/>
      </dsp:nvSpPr>
      <dsp:spPr>
        <a:xfrm>
          <a:off x="0" y="4027899"/>
          <a:ext cx="4276626" cy="958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1" kern="1200"/>
            <a:t>Profit Margin Overview:</a:t>
          </a:r>
          <a:endParaRPr lang="en-US" sz="2500" kern="1200"/>
        </a:p>
      </dsp:txBody>
      <dsp:txXfrm>
        <a:off x="46790" y="4074689"/>
        <a:ext cx="4183046" cy="864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7455D-9126-49AA-BB17-6DFD2035548B}">
      <dsp:nvSpPr>
        <dsp:cNvPr id="0" name=""/>
        <dsp:cNvSpPr/>
      </dsp:nvSpPr>
      <dsp:spPr>
        <a:xfrm>
          <a:off x="3348" y="122976"/>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Focus Marketing Efforts on High-Performing States:</a:t>
          </a:r>
          <a:endParaRPr lang="en-US" sz="1200" kern="1200"/>
        </a:p>
      </dsp:txBody>
      <dsp:txXfrm>
        <a:off x="3348" y="122976"/>
        <a:ext cx="2656081" cy="1593648"/>
      </dsp:txXfrm>
    </dsp:sp>
    <dsp:sp modelId="{AB2B499C-E85B-4868-9E43-62869E67C75D}">
      <dsp:nvSpPr>
        <dsp:cNvPr id="0" name=""/>
        <dsp:cNvSpPr/>
      </dsp:nvSpPr>
      <dsp:spPr>
        <a:xfrm>
          <a:off x="2925037" y="122976"/>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dirty="0"/>
            <a:t>Since California, New York, and Texas are driving significant sales, consider allocating more marketing resources to these states. Additionally, analyze the specific factors contributing to the success in these states and apply similar strategies to other regions.</a:t>
          </a:r>
          <a:endParaRPr lang="en-US" sz="1200" b="0" kern="1200" dirty="0"/>
        </a:p>
      </dsp:txBody>
      <dsp:txXfrm>
        <a:off x="2925037" y="122976"/>
        <a:ext cx="2656081" cy="1593648"/>
      </dsp:txXfrm>
    </dsp:sp>
    <dsp:sp modelId="{F9DCB6C9-3178-4644-BEBE-783411CBF222}">
      <dsp:nvSpPr>
        <dsp:cNvPr id="0" name=""/>
        <dsp:cNvSpPr/>
      </dsp:nvSpPr>
      <dsp:spPr>
        <a:xfrm>
          <a:off x="5846726" y="122976"/>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Enhance Marketing to Female Consumers:</a:t>
          </a:r>
          <a:endParaRPr lang="en-US" sz="1200" kern="1200"/>
        </a:p>
      </dsp:txBody>
      <dsp:txXfrm>
        <a:off x="5846726" y="122976"/>
        <a:ext cx="2656081" cy="1593648"/>
      </dsp:txXfrm>
    </dsp:sp>
    <dsp:sp modelId="{1EF4C809-A81D-4D27-920C-B37520A448BB}">
      <dsp:nvSpPr>
        <dsp:cNvPr id="0" name=""/>
        <dsp:cNvSpPr/>
      </dsp:nvSpPr>
      <dsp:spPr>
        <a:xfrm>
          <a:off x="8768415" y="122976"/>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Given that females contribute more to the total sales, marketing campaigns should be tailored to appeal more to female consumers. This could involve targeted advertising, promotions, and product offerings that align with their preferences.</a:t>
          </a:r>
          <a:endParaRPr lang="en-US" sz="1200" kern="1200"/>
        </a:p>
      </dsp:txBody>
      <dsp:txXfrm>
        <a:off x="8768415" y="122976"/>
        <a:ext cx="2656081" cy="1593648"/>
      </dsp:txXfrm>
    </dsp:sp>
    <dsp:sp modelId="{4820AD31-7E14-4F86-9B30-A92C66E5FE2D}">
      <dsp:nvSpPr>
        <dsp:cNvPr id="0" name=""/>
        <dsp:cNvSpPr/>
      </dsp:nvSpPr>
      <dsp:spPr>
        <a:xfrm>
          <a:off x="3348" y="1982233"/>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Expand Presence in Underperforming Regions:</a:t>
          </a:r>
          <a:endParaRPr lang="en-US" sz="1200" kern="1200"/>
        </a:p>
      </dsp:txBody>
      <dsp:txXfrm>
        <a:off x="3348" y="1982233"/>
        <a:ext cx="2656081" cy="1593648"/>
      </dsp:txXfrm>
    </dsp:sp>
    <dsp:sp modelId="{65D0A6BD-6BE3-45ED-A0E0-D2BF4478EF1A}">
      <dsp:nvSpPr>
        <dsp:cNvPr id="0" name=""/>
        <dsp:cNvSpPr/>
      </dsp:nvSpPr>
      <dsp:spPr>
        <a:xfrm>
          <a:off x="2925037" y="1982233"/>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The Central and South regions show lower sales and profit figures. Investigate the reasons for underperformance in these areas and explore opportunities for expansion, such as localized marketing campaigns or partnerships with local retailers.</a:t>
          </a:r>
          <a:endParaRPr lang="en-US" sz="1200" kern="1200"/>
        </a:p>
      </dsp:txBody>
      <dsp:txXfrm>
        <a:off x="2925037" y="1982233"/>
        <a:ext cx="2656081" cy="1593648"/>
      </dsp:txXfrm>
    </dsp:sp>
    <dsp:sp modelId="{66738764-A613-4CC8-A4B3-408737EA5DDC}">
      <dsp:nvSpPr>
        <dsp:cNvPr id="0" name=""/>
        <dsp:cNvSpPr/>
      </dsp:nvSpPr>
      <dsp:spPr>
        <a:xfrm>
          <a:off x="5846726" y="1982233"/>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Optimize Inventory for Top-Performing Categories:</a:t>
          </a:r>
          <a:endParaRPr lang="en-US" sz="1200" kern="1200"/>
        </a:p>
      </dsp:txBody>
      <dsp:txXfrm>
        <a:off x="5846726" y="1982233"/>
        <a:ext cx="2656081" cy="1593648"/>
      </dsp:txXfrm>
    </dsp:sp>
    <dsp:sp modelId="{75F48FD0-1260-4F44-BF50-ECEA6C6BA3BA}">
      <dsp:nvSpPr>
        <dsp:cNvPr id="0" name=""/>
        <dsp:cNvSpPr/>
      </dsp:nvSpPr>
      <dsp:spPr>
        <a:xfrm>
          <a:off x="8768415" y="1982233"/>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Given the high profitability of Clothing, Technology, and Shoes, ensure that these categories are well-stocked and prominently featured in marketing efforts. Consider exploring new subcategories or variations within these top-performing areas to capture more market share.</a:t>
          </a:r>
          <a:endParaRPr lang="en-US" sz="1200" kern="1200"/>
        </a:p>
      </dsp:txBody>
      <dsp:txXfrm>
        <a:off x="8768415" y="1982233"/>
        <a:ext cx="2656081" cy="1593648"/>
      </dsp:txXfrm>
    </dsp:sp>
    <dsp:sp modelId="{B5EB57C8-835E-4062-AC3B-BC52558EF110}">
      <dsp:nvSpPr>
        <dsp:cNvPr id="0" name=""/>
        <dsp:cNvSpPr/>
      </dsp:nvSpPr>
      <dsp:spPr>
        <a:xfrm>
          <a:off x="3348" y="3841490"/>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Improve Cost Management:</a:t>
          </a:r>
          <a:endParaRPr lang="en-US" sz="1200" kern="1200"/>
        </a:p>
      </dsp:txBody>
      <dsp:txXfrm>
        <a:off x="3348" y="3841490"/>
        <a:ext cx="2656081" cy="1593648"/>
      </dsp:txXfrm>
    </dsp:sp>
    <dsp:sp modelId="{0F8988CA-053E-4288-B339-FAE556B2DDEB}">
      <dsp:nvSpPr>
        <dsp:cNvPr id="0" name=""/>
        <dsp:cNvSpPr/>
      </dsp:nvSpPr>
      <dsp:spPr>
        <a:xfrm>
          <a:off x="2925037" y="3841490"/>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While the profit margin is positive, there may be room for improvement in cost management. Conduct a detailed analysis of the cost structure, particularly in the lower-performing regions, and identify areas where expenses can be reduced without compromising sales.</a:t>
          </a:r>
          <a:endParaRPr lang="en-US" sz="1200" kern="1200"/>
        </a:p>
      </dsp:txBody>
      <dsp:txXfrm>
        <a:off x="2925037" y="3841490"/>
        <a:ext cx="2656081" cy="1593648"/>
      </dsp:txXfrm>
    </dsp:sp>
    <dsp:sp modelId="{7EF51233-BA16-44F2-8DA7-D9B7FBE823E7}">
      <dsp:nvSpPr>
        <dsp:cNvPr id="0" name=""/>
        <dsp:cNvSpPr/>
      </dsp:nvSpPr>
      <dsp:spPr>
        <a:xfrm>
          <a:off x="5846726" y="3841490"/>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Explore New Markets or Demographics:</a:t>
          </a:r>
          <a:endParaRPr lang="en-US" sz="1200" kern="1200"/>
        </a:p>
      </dsp:txBody>
      <dsp:txXfrm>
        <a:off x="5846726" y="3841490"/>
        <a:ext cx="2656081" cy="1593648"/>
      </dsp:txXfrm>
    </dsp:sp>
    <dsp:sp modelId="{74BC5CE0-D3E7-44BD-A46F-68B343827C0A}">
      <dsp:nvSpPr>
        <dsp:cNvPr id="0" name=""/>
        <dsp:cNvSpPr/>
      </dsp:nvSpPr>
      <dsp:spPr>
        <a:xfrm>
          <a:off x="8768415" y="3841490"/>
          <a:ext cx="2656081" cy="159364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baseline="0"/>
            <a:t>Given the concentration of sales in certain regions and demographics, explore potential new markets or customer segments. This could involve expanding into new states, targeting different age groups, or launching new product lines tailored to different customer preferences.</a:t>
          </a:r>
          <a:endParaRPr lang="en-US" sz="1200" kern="1200"/>
        </a:p>
      </dsp:txBody>
      <dsp:txXfrm>
        <a:off x="8768415" y="3841490"/>
        <a:ext cx="2656081" cy="159364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9/2/2024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45643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358999" y="991240"/>
            <a:ext cx="9228523" cy="499462"/>
          </a:xfrm>
          <a:solidFill>
            <a:schemeClr val="accent2"/>
          </a:solidFill>
          <a:effectLst>
            <a:outerShdw blurRad="50800" dist="50800" dir="5400000" sx="1000" sy="1000" algn="ctr" rotWithShape="0">
              <a:srgbClr val="000000"/>
            </a:outerShdw>
          </a:effectLst>
        </p:spPr>
        <p:txBody>
          <a:bodyPr>
            <a:normAutofit fontScale="90000"/>
          </a:bodyPr>
          <a:lstStyle/>
          <a:p>
            <a:br>
              <a:rPr lang="en-US" sz="2400" dirty="0">
                <a:effectLst>
                  <a:outerShdw blurRad="38100" dist="38100" dir="2700000" algn="tl">
                    <a:srgbClr val="000000">
                      <a:alpha val="43137"/>
                    </a:srgbClr>
                  </a:outerShdw>
                </a:effectLst>
              </a:rPr>
            </a:br>
            <a:br>
              <a:rPr lang="en-US" sz="2400" dirty="0">
                <a:effectLst>
                  <a:outerShdw blurRad="38100" dist="38100" dir="2700000" algn="tl">
                    <a:srgbClr val="000000">
                      <a:alpha val="43137"/>
                    </a:srgbClr>
                  </a:outerShdw>
                </a:effectLst>
              </a:rPr>
            </a:b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Sales Data Analysis </a:t>
            </a:r>
            <a:br>
              <a:rPr lang="en-US" sz="24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Insights and Optimization Strategies</a:t>
            </a:r>
            <a:br>
              <a:rPr lang="en-US" sz="2400" dirty="0"/>
            </a:br>
            <a:r>
              <a:rPr lang="en-US" sz="2400" dirty="0">
                <a:solidFill>
                  <a:srgbClr val="00B050"/>
                </a:solidFill>
              </a:rPr>
              <a:t>presented</a:t>
            </a:r>
            <a:r>
              <a:rPr lang="en-US" sz="2400" dirty="0"/>
              <a:t> </a:t>
            </a:r>
            <a:r>
              <a:rPr lang="en-US" sz="2400" dirty="0">
                <a:solidFill>
                  <a:srgbClr val="00B050"/>
                </a:solidFill>
              </a:rPr>
              <a:t>By: Sherif </a:t>
            </a:r>
            <a:r>
              <a:rPr lang="en-US" sz="2400" dirty="0" err="1">
                <a:solidFill>
                  <a:srgbClr val="00B050"/>
                </a:solidFill>
              </a:rPr>
              <a:t>madkor</a:t>
            </a:r>
            <a:r>
              <a:rPr lang="en-US" sz="2400" dirty="0">
                <a:solidFill>
                  <a:srgbClr val="00B050"/>
                </a:solidFill>
              </a:rPr>
              <a:t> sr. data analyst</a:t>
            </a:r>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graph with different colored squares&#10;&#10;Description automatically generated">
            <a:extLst>
              <a:ext uri="{FF2B5EF4-FFF2-40B4-BE49-F238E27FC236}">
                <a16:creationId xmlns:a16="http://schemas.microsoft.com/office/drawing/2014/main" id="{E47D81BB-9118-03DD-C327-413CA7CDE428}"/>
              </a:ext>
            </a:extLst>
          </p:cNvPr>
          <p:cNvPicPr>
            <a:picLocks noChangeAspect="1"/>
          </p:cNvPicPr>
          <p:nvPr/>
        </p:nvPicPr>
        <p:blipFill>
          <a:blip r:embed="rId2"/>
          <a:stretch>
            <a:fillRect/>
          </a:stretch>
        </p:blipFill>
        <p:spPr>
          <a:xfrm>
            <a:off x="0" y="3734438"/>
            <a:ext cx="12191997" cy="3123562"/>
          </a:xfrm>
          <a:prstGeom prst="rect">
            <a:avLst/>
          </a:prstGeom>
        </p:spPr>
      </p:pic>
      <p:pic>
        <p:nvPicPr>
          <p:cNvPr id="14" name="Picture 13" descr="A colorful circle with text&#10;&#10;Description automatically generated">
            <a:extLst>
              <a:ext uri="{FF2B5EF4-FFF2-40B4-BE49-F238E27FC236}">
                <a16:creationId xmlns:a16="http://schemas.microsoft.com/office/drawing/2014/main" id="{EDA64AD1-9AD2-8998-4F6A-BDBDAEE538D8}"/>
              </a:ext>
            </a:extLst>
          </p:cNvPr>
          <p:cNvPicPr>
            <a:picLocks noChangeAspect="1"/>
          </p:cNvPicPr>
          <p:nvPr/>
        </p:nvPicPr>
        <p:blipFill>
          <a:blip r:embed="rId3"/>
          <a:stretch>
            <a:fillRect/>
          </a:stretch>
        </p:blipFill>
        <p:spPr>
          <a:xfrm>
            <a:off x="5965304" y="-1"/>
            <a:ext cx="6233322" cy="3734439"/>
          </a:xfrm>
          <a:prstGeom prst="rect">
            <a:avLst/>
          </a:prstGeom>
        </p:spPr>
      </p:pic>
      <p:pic>
        <p:nvPicPr>
          <p:cNvPr id="12" name="Picture 11" descr="A blue and pink circle&#10;&#10;Description automatically generated">
            <a:extLst>
              <a:ext uri="{FF2B5EF4-FFF2-40B4-BE49-F238E27FC236}">
                <a16:creationId xmlns:a16="http://schemas.microsoft.com/office/drawing/2014/main" id="{746E2355-E09A-19C2-DB91-8153131FD3E6}"/>
              </a:ext>
            </a:extLst>
          </p:cNvPr>
          <p:cNvPicPr>
            <a:picLocks noChangeAspect="1"/>
          </p:cNvPicPr>
          <p:nvPr/>
        </p:nvPicPr>
        <p:blipFill>
          <a:blip r:embed="rId4"/>
          <a:stretch>
            <a:fillRect/>
          </a:stretch>
        </p:blipFill>
        <p:spPr>
          <a:xfrm>
            <a:off x="2" y="1"/>
            <a:ext cx="5965302" cy="3734439"/>
          </a:xfrm>
          <a:prstGeom prst="rect">
            <a:avLst/>
          </a:prstGeom>
        </p:spPr>
      </p:pic>
      <p:sp>
        <p:nvSpPr>
          <p:cNvPr id="5" name="Slide Number Placeholder 4">
            <a:extLst>
              <a:ext uri="{FF2B5EF4-FFF2-40B4-BE49-F238E27FC236}">
                <a16:creationId xmlns:a16="http://schemas.microsoft.com/office/drawing/2014/main" id="{698BE4CE-0A06-5039-1810-42CDF474483A}"/>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8" name="TextBox 7">
            <a:extLst>
              <a:ext uri="{FF2B5EF4-FFF2-40B4-BE49-F238E27FC236}">
                <a16:creationId xmlns:a16="http://schemas.microsoft.com/office/drawing/2014/main" id="{4B7B3AA4-E0E1-2DCF-F930-E46EAE46E95A}"/>
              </a:ext>
            </a:extLst>
          </p:cNvPr>
          <p:cNvSpPr txBox="1"/>
          <p:nvPr/>
        </p:nvSpPr>
        <p:spPr>
          <a:xfrm>
            <a:off x="0" y="0"/>
            <a:ext cx="5002305" cy="66850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a:t>Analysis shows that top sales came from females over males</a:t>
            </a:r>
          </a:p>
        </p:txBody>
      </p:sp>
      <p:sp>
        <p:nvSpPr>
          <p:cNvPr id="9" name="TextBox 8">
            <a:extLst>
              <a:ext uri="{FF2B5EF4-FFF2-40B4-BE49-F238E27FC236}">
                <a16:creationId xmlns:a16="http://schemas.microsoft.com/office/drawing/2014/main" id="{F1C15E25-631D-7E5E-C520-00042CF90A01}"/>
              </a:ext>
            </a:extLst>
          </p:cNvPr>
          <p:cNvSpPr txBox="1"/>
          <p:nvPr/>
        </p:nvSpPr>
        <p:spPr>
          <a:xfrm>
            <a:off x="4372216" y="4347882"/>
            <a:ext cx="5002305"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a:t>Top selling category was Clothing</a:t>
            </a:r>
          </a:p>
        </p:txBody>
      </p:sp>
      <p:sp>
        <p:nvSpPr>
          <p:cNvPr id="10" name="TextBox 9">
            <a:extLst>
              <a:ext uri="{FF2B5EF4-FFF2-40B4-BE49-F238E27FC236}">
                <a16:creationId xmlns:a16="http://schemas.microsoft.com/office/drawing/2014/main" id="{C0AE6181-AB24-7E94-98D6-F4A2FBFFA641}"/>
              </a:ext>
            </a:extLst>
          </p:cNvPr>
          <p:cNvSpPr txBox="1"/>
          <p:nvPr/>
        </p:nvSpPr>
        <p:spPr>
          <a:xfrm>
            <a:off x="9081965" y="0"/>
            <a:ext cx="2727831"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a:t>Average age of buyers</a:t>
            </a:r>
          </a:p>
        </p:txBody>
      </p:sp>
    </p:spTree>
    <p:extLst>
      <p:ext uri="{BB962C8B-B14F-4D97-AF65-F5344CB8AC3E}">
        <p14:creationId xmlns:p14="http://schemas.microsoft.com/office/powerpoint/2010/main" val="4135289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of different colored rectangles&#10;&#10;Description automatically generated">
            <a:extLst>
              <a:ext uri="{FF2B5EF4-FFF2-40B4-BE49-F238E27FC236}">
                <a16:creationId xmlns:a16="http://schemas.microsoft.com/office/drawing/2014/main" id="{1034A2D8-5A02-BBB0-364F-AF82BDAB1009}"/>
              </a:ext>
            </a:extLst>
          </p:cNvPr>
          <p:cNvPicPr>
            <a:picLocks noChangeAspect="1"/>
          </p:cNvPicPr>
          <p:nvPr/>
        </p:nvPicPr>
        <p:blipFill>
          <a:blip r:embed="rId2"/>
          <a:stretch>
            <a:fillRect/>
          </a:stretch>
        </p:blipFill>
        <p:spPr>
          <a:xfrm>
            <a:off x="1" y="0"/>
            <a:ext cx="12192000" cy="6858000"/>
          </a:xfrm>
          <a:prstGeom prst="rect">
            <a:avLst/>
          </a:prstGeom>
        </p:spPr>
      </p:pic>
      <p:sp>
        <p:nvSpPr>
          <p:cNvPr id="5" name="Slide Number Placeholder 4">
            <a:extLst>
              <a:ext uri="{FF2B5EF4-FFF2-40B4-BE49-F238E27FC236}">
                <a16:creationId xmlns:a16="http://schemas.microsoft.com/office/drawing/2014/main" id="{B20371FE-1854-8D0C-A560-9ADDE1E3B087}"/>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8" name="TextBox 7">
            <a:extLst>
              <a:ext uri="{FF2B5EF4-FFF2-40B4-BE49-F238E27FC236}">
                <a16:creationId xmlns:a16="http://schemas.microsoft.com/office/drawing/2014/main" id="{AB71160A-7D02-20E7-B639-BCE05CBF41AC}"/>
              </a:ext>
            </a:extLst>
          </p:cNvPr>
          <p:cNvSpPr txBox="1"/>
          <p:nvPr/>
        </p:nvSpPr>
        <p:spPr>
          <a:xfrm>
            <a:off x="4863994" y="1121869"/>
            <a:ext cx="662363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t>Analysis shows that top selling location was </a:t>
            </a:r>
            <a:r>
              <a:rPr lang="en-US" b="1" dirty="0" err="1"/>
              <a:t>Kanyon</a:t>
            </a:r>
            <a:r>
              <a:rPr lang="en-US" b="1" dirty="0"/>
              <a:t> mall</a:t>
            </a:r>
          </a:p>
        </p:txBody>
      </p:sp>
    </p:spTree>
    <p:extLst>
      <p:ext uri="{BB962C8B-B14F-4D97-AF65-F5344CB8AC3E}">
        <p14:creationId xmlns:p14="http://schemas.microsoft.com/office/powerpoint/2010/main" val="10691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EFFC5F-F7B6-2194-2934-CC194A9CCF3D}"/>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7" name="Picture 6" descr="A screenshot of a computer&#10;&#10;Description automatically generated">
            <a:extLst>
              <a:ext uri="{FF2B5EF4-FFF2-40B4-BE49-F238E27FC236}">
                <a16:creationId xmlns:a16="http://schemas.microsoft.com/office/drawing/2014/main" id="{6B2B8111-040E-8813-F714-1B16B9471B42}"/>
              </a:ext>
            </a:extLst>
          </p:cNvPr>
          <p:cNvPicPr>
            <a:picLocks noChangeAspect="1"/>
          </p:cNvPicPr>
          <p:nvPr/>
        </p:nvPicPr>
        <p:blipFill>
          <a:blip r:embed="rId2"/>
          <a:stretch>
            <a:fillRect/>
          </a:stretch>
        </p:blipFill>
        <p:spPr>
          <a:xfrm>
            <a:off x="0" y="714615"/>
            <a:ext cx="5962810" cy="614338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9360A21-6D8D-9571-5870-3ACECB3E08D1}"/>
              </a:ext>
            </a:extLst>
          </p:cNvPr>
          <p:cNvPicPr>
            <a:picLocks noChangeAspect="1"/>
          </p:cNvPicPr>
          <p:nvPr/>
        </p:nvPicPr>
        <p:blipFill>
          <a:blip r:embed="rId3"/>
          <a:stretch>
            <a:fillRect/>
          </a:stretch>
        </p:blipFill>
        <p:spPr>
          <a:xfrm>
            <a:off x="5962810" y="714614"/>
            <a:ext cx="6229190" cy="6143385"/>
          </a:xfrm>
          <a:prstGeom prst="rect">
            <a:avLst/>
          </a:prstGeom>
        </p:spPr>
      </p:pic>
      <p:sp>
        <p:nvSpPr>
          <p:cNvPr id="12" name="TextBox 11">
            <a:extLst>
              <a:ext uri="{FF2B5EF4-FFF2-40B4-BE49-F238E27FC236}">
                <a16:creationId xmlns:a16="http://schemas.microsoft.com/office/drawing/2014/main" id="{3E8CDB97-39CC-D208-2AF9-4C952B0476F2}"/>
              </a:ext>
            </a:extLst>
          </p:cNvPr>
          <p:cNvSpPr txBox="1"/>
          <p:nvPr/>
        </p:nvSpPr>
        <p:spPr>
          <a:xfrm>
            <a:off x="3455254" y="68365"/>
            <a:ext cx="5089392"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b="1" spc="300" dirty="0">
                <a:solidFill>
                  <a:schemeClr val="bg1"/>
                </a:solidFill>
              </a:rPr>
              <a:t>Total Sales By Month</a:t>
            </a:r>
          </a:p>
        </p:txBody>
      </p:sp>
      <p:sp>
        <p:nvSpPr>
          <p:cNvPr id="13" name="TextBox 12">
            <a:extLst>
              <a:ext uri="{FF2B5EF4-FFF2-40B4-BE49-F238E27FC236}">
                <a16:creationId xmlns:a16="http://schemas.microsoft.com/office/drawing/2014/main" id="{3B3B7348-EEE9-0BFB-104E-6289CF72A065}"/>
              </a:ext>
            </a:extLst>
          </p:cNvPr>
          <p:cNvSpPr txBox="1"/>
          <p:nvPr/>
        </p:nvSpPr>
        <p:spPr>
          <a:xfrm>
            <a:off x="993803" y="222212"/>
            <a:ext cx="1851852" cy="461665"/>
          </a:xfrm>
          <a:prstGeom prst="rect">
            <a:avLst/>
          </a:prstGeom>
          <a:noFill/>
        </p:spPr>
        <p:txBody>
          <a:bodyPr wrap="square" rtlCol="0">
            <a:spAutoFit/>
          </a:bodyPr>
          <a:lstStyle/>
          <a:p>
            <a:r>
              <a:rPr lang="en-US" sz="2400" b="1" dirty="0">
                <a:solidFill>
                  <a:schemeClr val="bg1"/>
                </a:solidFill>
              </a:rPr>
              <a:t>NOVMBER</a:t>
            </a:r>
            <a:endParaRPr lang="en-US" b="1" dirty="0">
              <a:solidFill>
                <a:schemeClr val="bg1"/>
              </a:solidFill>
            </a:endParaRPr>
          </a:p>
        </p:txBody>
      </p:sp>
      <p:sp>
        <p:nvSpPr>
          <p:cNvPr id="15" name="TextBox 14">
            <a:extLst>
              <a:ext uri="{FF2B5EF4-FFF2-40B4-BE49-F238E27FC236}">
                <a16:creationId xmlns:a16="http://schemas.microsoft.com/office/drawing/2014/main" id="{9445E4EA-454F-E2C9-278C-AF98BFA02981}"/>
              </a:ext>
            </a:extLst>
          </p:cNvPr>
          <p:cNvSpPr txBox="1"/>
          <p:nvPr/>
        </p:nvSpPr>
        <p:spPr>
          <a:xfrm>
            <a:off x="8837920" y="191475"/>
            <a:ext cx="1851852" cy="461665"/>
          </a:xfrm>
          <a:prstGeom prst="rect">
            <a:avLst/>
          </a:prstGeom>
          <a:noFill/>
        </p:spPr>
        <p:txBody>
          <a:bodyPr wrap="square" rtlCol="0">
            <a:spAutoFit/>
          </a:bodyPr>
          <a:lstStyle/>
          <a:p>
            <a:r>
              <a:rPr lang="en-US" sz="2400" b="1" dirty="0">
                <a:solidFill>
                  <a:schemeClr val="bg1"/>
                </a:solidFill>
              </a:rPr>
              <a:t>OCTOBER</a:t>
            </a:r>
            <a:endParaRPr lang="en-US" b="1" dirty="0">
              <a:solidFill>
                <a:schemeClr val="bg1"/>
              </a:solidFill>
            </a:endParaRPr>
          </a:p>
        </p:txBody>
      </p:sp>
    </p:spTree>
    <p:extLst>
      <p:ext uri="{BB962C8B-B14F-4D97-AF65-F5344CB8AC3E}">
        <p14:creationId xmlns:p14="http://schemas.microsoft.com/office/powerpoint/2010/main" val="25919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circle with text&#10;&#10;Description automatically generated">
            <a:extLst>
              <a:ext uri="{FF2B5EF4-FFF2-40B4-BE49-F238E27FC236}">
                <a16:creationId xmlns:a16="http://schemas.microsoft.com/office/drawing/2014/main" id="{4E16344F-B252-B561-F5AE-F2C3FF306690}"/>
              </a:ext>
            </a:extLst>
          </p:cNvPr>
          <p:cNvPicPr>
            <a:picLocks noChangeAspect="1"/>
          </p:cNvPicPr>
          <p:nvPr/>
        </p:nvPicPr>
        <p:blipFill>
          <a:blip r:embed="rId2"/>
          <a:stretch>
            <a:fillRect/>
          </a:stretch>
        </p:blipFill>
        <p:spPr>
          <a:xfrm>
            <a:off x="0" y="0"/>
            <a:ext cx="12192000" cy="6857999"/>
          </a:xfrm>
          <a:prstGeom prst="rect">
            <a:avLst/>
          </a:prstGeom>
        </p:spPr>
      </p:pic>
      <p:sp>
        <p:nvSpPr>
          <p:cNvPr id="5" name="Slide Number Placeholder 4">
            <a:extLst>
              <a:ext uri="{FF2B5EF4-FFF2-40B4-BE49-F238E27FC236}">
                <a16:creationId xmlns:a16="http://schemas.microsoft.com/office/drawing/2014/main" id="{811AF5E6-E123-DBBC-7443-5893D123F7AD}"/>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10" name="TextBox 9">
            <a:extLst>
              <a:ext uri="{FF2B5EF4-FFF2-40B4-BE49-F238E27FC236}">
                <a16:creationId xmlns:a16="http://schemas.microsoft.com/office/drawing/2014/main" id="{685A7FD0-5FC3-6B91-6D45-09E1897406C0}"/>
              </a:ext>
            </a:extLst>
          </p:cNvPr>
          <p:cNvSpPr txBox="1"/>
          <p:nvPr/>
        </p:nvSpPr>
        <p:spPr>
          <a:xfrm>
            <a:off x="1120207" y="0"/>
            <a:ext cx="9951586" cy="830997"/>
          </a:xfrm>
          <a:prstGeom prst="rect">
            <a:avLst/>
          </a:prstGeom>
          <a:noFill/>
        </p:spPr>
        <p:txBody>
          <a:bodyPr wrap="square" rtlCol="0">
            <a:spAutoFit/>
          </a:bodyPr>
          <a:lstStyle/>
          <a:p>
            <a:r>
              <a:rPr lang="en-US" sz="2400" b="1" dirty="0"/>
              <a:t>Analysis shows that top sales was in west region with 32.02% of sales and comes in second place east region was 28.46% of sales  </a:t>
            </a:r>
          </a:p>
        </p:txBody>
      </p:sp>
    </p:spTree>
    <p:extLst>
      <p:ext uri="{BB962C8B-B14F-4D97-AF65-F5344CB8AC3E}">
        <p14:creationId xmlns:p14="http://schemas.microsoft.com/office/powerpoint/2010/main" val="2360200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51119" y="339852"/>
            <a:ext cx="10665845" cy="1325563"/>
          </a:xfrm>
        </p:spPr>
        <p:txBody>
          <a:bodyPr anchor="t">
            <a:normAutofit/>
          </a:bodyPr>
          <a:lstStyle/>
          <a:p>
            <a:r>
              <a:rPr lang="en-US" dirty="0"/>
              <a:t>Conclusions</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a:xfrm>
            <a:off x="10968175" y="6356350"/>
            <a:ext cx="457200" cy="365125"/>
          </a:xfrm>
        </p:spPr>
        <p:txBody>
          <a:bodyPr anchor="ctr">
            <a:normAutofit/>
          </a:bodyPr>
          <a:lstStyle/>
          <a:p>
            <a:pPr>
              <a:spcAft>
                <a:spcPts val="600"/>
              </a:spcAft>
            </a:pPr>
            <a:fld id="{B5CEABB6-07DC-46E8-9B57-56EC44A396E5}" type="slidenum">
              <a:rPr lang="en-US" smtClean="0"/>
              <a:pPr>
                <a:spcAft>
                  <a:spcPts val="600"/>
                </a:spcAft>
              </a:pPr>
              <a:t>14</a:t>
            </a:fld>
            <a:endParaRPr lang="en-US"/>
          </a:p>
        </p:txBody>
      </p:sp>
      <p:graphicFrame>
        <p:nvGraphicFramePr>
          <p:cNvPr id="27" name="Content Placeholder 5">
            <a:extLst>
              <a:ext uri="{FF2B5EF4-FFF2-40B4-BE49-F238E27FC236}">
                <a16:creationId xmlns:a16="http://schemas.microsoft.com/office/drawing/2014/main" id="{656D0E7C-5062-8EAD-F0E7-AF957307B8B8}"/>
              </a:ext>
            </a:extLst>
          </p:cNvPr>
          <p:cNvGraphicFramePr>
            <a:graphicFrameLocks noGrp="1"/>
          </p:cNvGraphicFramePr>
          <p:nvPr>
            <p:ph type="tbl" sz="quarter" idx="13"/>
            <p:extLst>
              <p:ext uri="{D42A27DB-BD31-4B8C-83A1-F6EECF244321}">
                <p14:modId xmlns:p14="http://schemas.microsoft.com/office/powerpoint/2010/main" val="556128187"/>
              </p:ext>
            </p:extLst>
          </p:nvPr>
        </p:nvGraphicFramePr>
        <p:xfrm>
          <a:off x="161364" y="1367758"/>
          <a:ext cx="11879517" cy="49885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6945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graphicEl>
                                              <a:dgm id="{F3E17458-D3DF-4CD0-AAB2-2B1DE3AA62E2}"/>
                                            </p:graphicEl>
                                          </p:spTgt>
                                        </p:tgtEl>
                                        <p:attrNameLst>
                                          <p:attrName>style.visibility</p:attrName>
                                        </p:attrNameLst>
                                      </p:cBhvr>
                                      <p:to>
                                        <p:strVal val="visible"/>
                                      </p:to>
                                    </p:set>
                                    <p:animEffect transition="in" filter="fade">
                                      <p:cBhvr>
                                        <p:cTn id="12" dur="500"/>
                                        <p:tgtEl>
                                          <p:spTgt spid="27">
                                            <p:graphicEl>
                                              <a:dgm id="{F3E17458-D3DF-4CD0-AAB2-2B1DE3AA62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graphicEl>
                                              <a:dgm id="{0410D374-FB0D-4712-AF2C-17548FBDA481}"/>
                                            </p:graphicEl>
                                          </p:spTgt>
                                        </p:tgtEl>
                                        <p:attrNameLst>
                                          <p:attrName>style.visibility</p:attrName>
                                        </p:attrNameLst>
                                      </p:cBhvr>
                                      <p:to>
                                        <p:strVal val="visible"/>
                                      </p:to>
                                    </p:set>
                                    <p:animEffect transition="in" filter="fade">
                                      <p:cBhvr>
                                        <p:cTn id="17" dur="500"/>
                                        <p:tgtEl>
                                          <p:spTgt spid="27">
                                            <p:graphicEl>
                                              <a:dgm id="{0410D374-FB0D-4712-AF2C-17548FBDA48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graphicEl>
                                              <a:dgm id="{D7067756-F8D6-41F9-9E60-B2F1FFDB72AD}"/>
                                            </p:graphicEl>
                                          </p:spTgt>
                                        </p:tgtEl>
                                        <p:attrNameLst>
                                          <p:attrName>style.visibility</p:attrName>
                                        </p:attrNameLst>
                                      </p:cBhvr>
                                      <p:to>
                                        <p:strVal val="visible"/>
                                      </p:to>
                                    </p:set>
                                    <p:animEffect transition="in" filter="fade">
                                      <p:cBhvr>
                                        <p:cTn id="22" dur="500"/>
                                        <p:tgtEl>
                                          <p:spTgt spid="27">
                                            <p:graphicEl>
                                              <a:dgm id="{D7067756-F8D6-41F9-9E60-B2F1FFDB72A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graphicEl>
                                              <a:dgm id="{97A03F36-00EA-4F30-9CEC-BAE4A39672A8}"/>
                                            </p:graphicEl>
                                          </p:spTgt>
                                        </p:tgtEl>
                                        <p:attrNameLst>
                                          <p:attrName>style.visibility</p:attrName>
                                        </p:attrNameLst>
                                      </p:cBhvr>
                                      <p:to>
                                        <p:strVal val="visible"/>
                                      </p:to>
                                    </p:set>
                                    <p:animEffect transition="in" filter="fade">
                                      <p:cBhvr>
                                        <p:cTn id="27" dur="500"/>
                                        <p:tgtEl>
                                          <p:spTgt spid="27">
                                            <p:graphicEl>
                                              <a:dgm id="{97A03F36-00EA-4F30-9CEC-BAE4A39672A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graphicEl>
                                              <a:dgm id="{0B7855C7-5731-4A81-A08C-99FFEB48AB13}"/>
                                            </p:graphicEl>
                                          </p:spTgt>
                                        </p:tgtEl>
                                        <p:attrNameLst>
                                          <p:attrName>style.visibility</p:attrName>
                                        </p:attrNameLst>
                                      </p:cBhvr>
                                      <p:to>
                                        <p:strVal val="visible"/>
                                      </p:to>
                                    </p:set>
                                    <p:animEffect transition="in" filter="fade">
                                      <p:cBhvr>
                                        <p:cTn id="32" dur="500"/>
                                        <p:tgtEl>
                                          <p:spTgt spid="27">
                                            <p:graphicEl>
                                              <a:dgm id="{0B7855C7-5731-4A81-A08C-99FFEB48AB1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graphicEl>
                                              <a:dgm id="{CC4321C0-BEAB-48FA-92EF-0756577B46B0}"/>
                                            </p:graphicEl>
                                          </p:spTgt>
                                        </p:tgtEl>
                                        <p:attrNameLst>
                                          <p:attrName>style.visibility</p:attrName>
                                        </p:attrNameLst>
                                      </p:cBhvr>
                                      <p:to>
                                        <p:strVal val="visible"/>
                                      </p:to>
                                    </p:set>
                                    <p:animEffect transition="in" filter="fade">
                                      <p:cBhvr>
                                        <p:cTn id="37" dur="500"/>
                                        <p:tgtEl>
                                          <p:spTgt spid="27">
                                            <p:graphicEl>
                                              <a:dgm id="{CC4321C0-BEAB-48FA-92EF-0756577B46B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graphicEl>
                                              <a:dgm id="{6717E01D-BC75-4C40-A316-25B3C61340E0}"/>
                                            </p:graphicEl>
                                          </p:spTgt>
                                        </p:tgtEl>
                                        <p:attrNameLst>
                                          <p:attrName>style.visibility</p:attrName>
                                        </p:attrNameLst>
                                      </p:cBhvr>
                                      <p:to>
                                        <p:strVal val="visible"/>
                                      </p:to>
                                    </p:set>
                                    <p:animEffect transition="in" filter="fade">
                                      <p:cBhvr>
                                        <p:cTn id="42" dur="500"/>
                                        <p:tgtEl>
                                          <p:spTgt spid="27">
                                            <p:graphicEl>
                                              <a:dgm id="{6717E01D-BC75-4C40-A316-25B3C61340E0}"/>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graphicEl>
                                              <a:dgm id="{0D635F4A-2D96-4B89-90F5-7E1819720367}"/>
                                            </p:graphicEl>
                                          </p:spTgt>
                                        </p:tgtEl>
                                        <p:attrNameLst>
                                          <p:attrName>style.visibility</p:attrName>
                                        </p:attrNameLst>
                                      </p:cBhvr>
                                      <p:to>
                                        <p:strVal val="visible"/>
                                      </p:to>
                                    </p:set>
                                    <p:animEffect transition="in" filter="fade">
                                      <p:cBhvr>
                                        <p:cTn id="47" dur="500"/>
                                        <p:tgtEl>
                                          <p:spTgt spid="27">
                                            <p:graphicEl>
                                              <a:dgm id="{0D635F4A-2D96-4B89-90F5-7E181972036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graphicEl>
                                              <a:dgm id="{D7F2EC9B-69FF-45D1-92A5-75018434861A}"/>
                                            </p:graphicEl>
                                          </p:spTgt>
                                        </p:tgtEl>
                                        <p:attrNameLst>
                                          <p:attrName>style.visibility</p:attrName>
                                        </p:attrNameLst>
                                      </p:cBhvr>
                                      <p:to>
                                        <p:strVal val="visible"/>
                                      </p:to>
                                    </p:set>
                                    <p:animEffect transition="in" filter="fade">
                                      <p:cBhvr>
                                        <p:cTn id="52" dur="500"/>
                                        <p:tgtEl>
                                          <p:spTgt spid="27">
                                            <p:graphicEl>
                                              <a:dgm id="{D7F2EC9B-69FF-45D1-92A5-75018434861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graphicEl>
                                              <a:dgm id="{3C65182C-5A53-44A5-8A34-0F9391FCDF04}"/>
                                            </p:graphicEl>
                                          </p:spTgt>
                                        </p:tgtEl>
                                        <p:attrNameLst>
                                          <p:attrName>style.visibility</p:attrName>
                                        </p:attrNameLst>
                                      </p:cBhvr>
                                      <p:to>
                                        <p:strVal val="visible"/>
                                      </p:to>
                                    </p:set>
                                    <p:animEffect transition="in" filter="fade">
                                      <p:cBhvr>
                                        <p:cTn id="57" dur="500"/>
                                        <p:tgtEl>
                                          <p:spTgt spid="27">
                                            <p:graphicEl>
                                              <a:dgm id="{3C65182C-5A53-44A5-8A34-0F9391FCDF0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7"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26380" y="166129"/>
            <a:ext cx="5459912" cy="763639"/>
          </a:xfrm>
        </p:spPr>
        <p:txBody>
          <a:bodyPr anchor="t">
            <a:noAutofit/>
          </a:bodyPr>
          <a:lstStyle/>
          <a:p>
            <a:r>
              <a:rPr lang="en-US" sz="2400" b="1" dirty="0"/>
              <a:t>Recommendations:</a:t>
            </a:r>
            <a:br>
              <a:rPr lang="en-US" sz="2400" b="1" dirty="0"/>
            </a:br>
            <a:endParaRPr lang="en-US" sz="2400" dirty="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a:xfrm>
            <a:off x="10968175" y="6356350"/>
            <a:ext cx="457200" cy="365125"/>
          </a:xfrm>
        </p:spPr>
        <p:txBody>
          <a:bodyPr anchor="ctr">
            <a:normAutofit/>
          </a:bodyPr>
          <a:lstStyle/>
          <a:p>
            <a:pPr>
              <a:spcAft>
                <a:spcPts val="600"/>
              </a:spcAft>
            </a:pPr>
            <a:fld id="{B5CEABB6-07DC-46E8-9B57-56EC44A396E5}" type="slidenum">
              <a:rPr lang="en-US" smtClean="0"/>
              <a:pPr>
                <a:spcAft>
                  <a:spcPts val="600"/>
                </a:spcAft>
              </a:pPr>
              <a:t>15</a:t>
            </a:fld>
            <a:endParaRPr lang="en-US"/>
          </a:p>
        </p:txBody>
      </p:sp>
      <p:graphicFrame>
        <p:nvGraphicFramePr>
          <p:cNvPr id="16" name="Rectangle 1">
            <a:extLst>
              <a:ext uri="{FF2B5EF4-FFF2-40B4-BE49-F238E27FC236}">
                <a16:creationId xmlns:a16="http://schemas.microsoft.com/office/drawing/2014/main" id="{5909D9A4-646F-036B-01EA-22E871BA65C7}"/>
              </a:ext>
            </a:extLst>
          </p:cNvPr>
          <p:cNvGraphicFramePr>
            <a:graphicFrameLocks noGrp="1"/>
          </p:cNvGraphicFramePr>
          <p:nvPr>
            <p:ph type="tbl" sz="quarter" idx="13"/>
            <p:extLst>
              <p:ext uri="{D42A27DB-BD31-4B8C-83A1-F6EECF244321}">
                <p14:modId xmlns:p14="http://schemas.microsoft.com/office/powerpoint/2010/main" val="1348095675"/>
              </p:ext>
            </p:extLst>
          </p:nvPr>
        </p:nvGraphicFramePr>
        <p:xfrm>
          <a:off x="307361" y="868297"/>
          <a:ext cx="11427845" cy="5558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789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graphicEl>
                                              <a:dgm id="{CF17455D-9126-49AA-BB17-6DFD2035548B}"/>
                                            </p:graphicEl>
                                          </p:spTgt>
                                        </p:tgtEl>
                                        <p:attrNameLst>
                                          <p:attrName>style.visibility</p:attrName>
                                        </p:attrNameLst>
                                      </p:cBhvr>
                                      <p:to>
                                        <p:strVal val="visible"/>
                                      </p:to>
                                    </p:set>
                                    <p:animEffect transition="in" filter="fade">
                                      <p:cBhvr>
                                        <p:cTn id="12" dur="500"/>
                                        <p:tgtEl>
                                          <p:spTgt spid="16">
                                            <p:graphicEl>
                                              <a:dgm id="{CF17455D-9126-49AA-BB17-6DFD2035548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graphicEl>
                                              <a:dgm id="{AB2B499C-E85B-4868-9E43-62869E67C75D}"/>
                                            </p:graphicEl>
                                          </p:spTgt>
                                        </p:tgtEl>
                                        <p:attrNameLst>
                                          <p:attrName>style.visibility</p:attrName>
                                        </p:attrNameLst>
                                      </p:cBhvr>
                                      <p:to>
                                        <p:strVal val="visible"/>
                                      </p:to>
                                    </p:set>
                                    <p:animEffect transition="in" filter="fade">
                                      <p:cBhvr>
                                        <p:cTn id="17" dur="500"/>
                                        <p:tgtEl>
                                          <p:spTgt spid="16">
                                            <p:graphicEl>
                                              <a:dgm id="{AB2B499C-E85B-4868-9E43-62869E67C75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graphicEl>
                                              <a:dgm id="{F9DCB6C9-3178-4644-BEBE-783411CBF222}"/>
                                            </p:graphicEl>
                                          </p:spTgt>
                                        </p:tgtEl>
                                        <p:attrNameLst>
                                          <p:attrName>style.visibility</p:attrName>
                                        </p:attrNameLst>
                                      </p:cBhvr>
                                      <p:to>
                                        <p:strVal val="visible"/>
                                      </p:to>
                                    </p:set>
                                    <p:animEffect transition="in" filter="fade">
                                      <p:cBhvr>
                                        <p:cTn id="22" dur="500"/>
                                        <p:tgtEl>
                                          <p:spTgt spid="16">
                                            <p:graphicEl>
                                              <a:dgm id="{F9DCB6C9-3178-4644-BEBE-783411CBF22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graphicEl>
                                              <a:dgm id="{1EF4C809-A81D-4D27-920C-B37520A448BB}"/>
                                            </p:graphicEl>
                                          </p:spTgt>
                                        </p:tgtEl>
                                        <p:attrNameLst>
                                          <p:attrName>style.visibility</p:attrName>
                                        </p:attrNameLst>
                                      </p:cBhvr>
                                      <p:to>
                                        <p:strVal val="visible"/>
                                      </p:to>
                                    </p:set>
                                    <p:animEffect transition="in" filter="fade">
                                      <p:cBhvr>
                                        <p:cTn id="27" dur="500"/>
                                        <p:tgtEl>
                                          <p:spTgt spid="16">
                                            <p:graphicEl>
                                              <a:dgm id="{1EF4C809-A81D-4D27-920C-B37520A448B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dgm id="{4820AD31-7E14-4F86-9B30-A92C66E5FE2D}"/>
                                            </p:graphicEl>
                                          </p:spTgt>
                                        </p:tgtEl>
                                        <p:attrNameLst>
                                          <p:attrName>style.visibility</p:attrName>
                                        </p:attrNameLst>
                                      </p:cBhvr>
                                      <p:to>
                                        <p:strVal val="visible"/>
                                      </p:to>
                                    </p:set>
                                    <p:animEffect transition="in" filter="fade">
                                      <p:cBhvr>
                                        <p:cTn id="32" dur="500"/>
                                        <p:tgtEl>
                                          <p:spTgt spid="16">
                                            <p:graphicEl>
                                              <a:dgm id="{4820AD31-7E14-4F86-9B30-A92C66E5FE2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graphicEl>
                                              <a:dgm id="{65D0A6BD-6BE3-45ED-A0E0-D2BF4478EF1A}"/>
                                            </p:graphicEl>
                                          </p:spTgt>
                                        </p:tgtEl>
                                        <p:attrNameLst>
                                          <p:attrName>style.visibility</p:attrName>
                                        </p:attrNameLst>
                                      </p:cBhvr>
                                      <p:to>
                                        <p:strVal val="visible"/>
                                      </p:to>
                                    </p:set>
                                    <p:animEffect transition="in" filter="fade">
                                      <p:cBhvr>
                                        <p:cTn id="37" dur="500"/>
                                        <p:tgtEl>
                                          <p:spTgt spid="16">
                                            <p:graphicEl>
                                              <a:dgm id="{65D0A6BD-6BE3-45ED-A0E0-D2BF4478EF1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graphicEl>
                                              <a:dgm id="{66738764-A613-4CC8-A4B3-408737EA5DDC}"/>
                                            </p:graphicEl>
                                          </p:spTgt>
                                        </p:tgtEl>
                                        <p:attrNameLst>
                                          <p:attrName>style.visibility</p:attrName>
                                        </p:attrNameLst>
                                      </p:cBhvr>
                                      <p:to>
                                        <p:strVal val="visible"/>
                                      </p:to>
                                    </p:set>
                                    <p:animEffect transition="in" filter="fade">
                                      <p:cBhvr>
                                        <p:cTn id="42" dur="500"/>
                                        <p:tgtEl>
                                          <p:spTgt spid="16">
                                            <p:graphicEl>
                                              <a:dgm id="{66738764-A613-4CC8-A4B3-408737EA5DDC}"/>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graphicEl>
                                              <a:dgm id="{75F48FD0-1260-4F44-BF50-ECEA6C6BA3BA}"/>
                                            </p:graphicEl>
                                          </p:spTgt>
                                        </p:tgtEl>
                                        <p:attrNameLst>
                                          <p:attrName>style.visibility</p:attrName>
                                        </p:attrNameLst>
                                      </p:cBhvr>
                                      <p:to>
                                        <p:strVal val="visible"/>
                                      </p:to>
                                    </p:set>
                                    <p:animEffect transition="in" filter="fade">
                                      <p:cBhvr>
                                        <p:cTn id="47" dur="500"/>
                                        <p:tgtEl>
                                          <p:spTgt spid="16">
                                            <p:graphicEl>
                                              <a:dgm id="{75F48FD0-1260-4F44-BF50-ECEA6C6BA3B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graphicEl>
                                              <a:dgm id="{B5EB57C8-835E-4062-AC3B-BC52558EF110}"/>
                                            </p:graphicEl>
                                          </p:spTgt>
                                        </p:tgtEl>
                                        <p:attrNameLst>
                                          <p:attrName>style.visibility</p:attrName>
                                        </p:attrNameLst>
                                      </p:cBhvr>
                                      <p:to>
                                        <p:strVal val="visible"/>
                                      </p:to>
                                    </p:set>
                                    <p:animEffect transition="in" filter="fade">
                                      <p:cBhvr>
                                        <p:cTn id="52" dur="500"/>
                                        <p:tgtEl>
                                          <p:spTgt spid="16">
                                            <p:graphicEl>
                                              <a:dgm id="{B5EB57C8-835E-4062-AC3B-BC52558EF110}"/>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graphicEl>
                                              <a:dgm id="{0F8988CA-053E-4288-B339-FAE556B2DDEB}"/>
                                            </p:graphicEl>
                                          </p:spTgt>
                                        </p:tgtEl>
                                        <p:attrNameLst>
                                          <p:attrName>style.visibility</p:attrName>
                                        </p:attrNameLst>
                                      </p:cBhvr>
                                      <p:to>
                                        <p:strVal val="visible"/>
                                      </p:to>
                                    </p:set>
                                    <p:animEffect transition="in" filter="fade">
                                      <p:cBhvr>
                                        <p:cTn id="57" dur="500"/>
                                        <p:tgtEl>
                                          <p:spTgt spid="16">
                                            <p:graphicEl>
                                              <a:dgm id="{0F8988CA-053E-4288-B339-FAE556B2DDE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graphicEl>
                                              <a:dgm id="{7EF51233-BA16-44F2-8DA7-D9B7FBE823E7}"/>
                                            </p:graphicEl>
                                          </p:spTgt>
                                        </p:tgtEl>
                                        <p:attrNameLst>
                                          <p:attrName>style.visibility</p:attrName>
                                        </p:attrNameLst>
                                      </p:cBhvr>
                                      <p:to>
                                        <p:strVal val="visible"/>
                                      </p:to>
                                    </p:set>
                                    <p:animEffect transition="in" filter="fade">
                                      <p:cBhvr>
                                        <p:cTn id="62" dur="500"/>
                                        <p:tgtEl>
                                          <p:spTgt spid="16">
                                            <p:graphicEl>
                                              <a:dgm id="{7EF51233-BA16-44F2-8DA7-D9B7FBE823E7}"/>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graphicEl>
                                              <a:dgm id="{74BC5CE0-D3E7-44BD-A46F-68B343827C0A}"/>
                                            </p:graphicEl>
                                          </p:spTgt>
                                        </p:tgtEl>
                                        <p:attrNameLst>
                                          <p:attrName>style.visibility</p:attrName>
                                        </p:attrNameLst>
                                      </p:cBhvr>
                                      <p:to>
                                        <p:strVal val="visible"/>
                                      </p:to>
                                    </p:set>
                                    <p:animEffect transition="in" filter="fade">
                                      <p:cBhvr>
                                        <p:cTn id="67" dur="500"/>
                                        <p:tgtEl>
                                          <p:spTgt spid="16">
                                            <p:graphicEl>
                                              <a:dgm id="{74BC5CE0-D3E7-44BD-A46F-68B343827C0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20F228F5-9D2C-ADBC-4652-003010B5A149}"/>
              </a:ext>
            </a:extLst>
          </p:cNvPr>
          <p:cNvSpPr>
            <a:spLocks noGrp="1" noChangeArrowheads="1"/>
          </p:cNvSpPr>
          <p:nvPr>
            <p:ph type="title"/>
          </p:nvPr>
        </p:nvSpPr>
        <p:spPr bwMode="auto">
          <a:xfrm>
            <a:off x="2497311" y="637775"/>
            <a:ext cx="9064598" cy="190605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fontScale="90000"/>
          </a:bodyPr>
          <a:lstStyle/>
          <a:p>
            <a:pPr marL="0" marR="0" lvl="0" indent="0" algn="ctr" defTabSz="914400" rtl="0" eaLnBrk="0" fontAlgn="base" latinLnBrk="0" hangingPunct="0">
              <a:lnSpc>
                <a:spcPct val="150000"/>
              </a:lnSpc>
              <a:spcBef>
                <a:spcPct val="0"/>
              </a:spcBef>
              <a:spcAft>
                <a:spcPct val="0"/>
              </a:spcAft>
              <a:buClrTx/>
              <a:buSzTx/>
              <a:tabLst/>
            </a:pPr>
            <a:r>
              <a:rPr kumimoji="0" lang="en-US" altLang="en-US" sz="3700" i="0" u="none" cap="none" normalizeH="0" baseline="0" dirty="0">
                <a:ln>
                  <a:noFill/>
                </a:ln>
                <a:effectLst/>
              </a:rPr>
              <a:t>Thank you for your time and attention!</a:t>
            </a:r>
          </a:p>
          <a:p>
            <a:pPr marL="0" marR="0" lvl="0" indent="0" algn="ctr" defTabSz="914400" rtl="0" eaLnBrk="0" fontAlgn="base" latinLnBrk="0" hangingPunct="0">
              <a:lnSpc>
                <a:spcPct val="150000"/>
              </a:lnSpc>
              <a:spcBef>
                <a:spcPct val="0"/>
              </a:spcBef>
              <a:spcAft>
                <a:spcPct val="0"/>
              </a:spcAft>
              <a:buClrTx/>
              <a:buSzTx/>
              <a:tabLst/>
            </a:pPr>
            <a:r>
              <a:rPr kumimoji="0" lang="en-US" altLang="en-US" sz="3700" b="0" i="0" u="none" cap="none" normalizeH="0" baseline="0" dirty="0">
                <a:ln>
                  <a:noFill/>
                </a:ln>
                <a:effectLst/>
              </a:rPr>
              <a:t>We appreciate your interest in our analysis and findings. </a:t>
            </a:r>
          </a:p>
        </p:txBody>
      </p:sp>
      <p:sp>
        <p:nvSpPr>
          <p:cNvPr id="12" name="Slide Number Placeholder 3">
            <a:extLst>
              <a:ext uri="{FF2B5EF4-FFF2-40B4-BE49-F238E27FC236}">
                <a16:creationId xmlns:a16="http://schemas.microsoft.com/office/drawing/2014/main" id="{3F716516-D814-77CE-0837-B9F3D7C4AD21}"/>
              </a:ext>
            </a:extLst>
          </p:cNvPr>
          <p:cNvSpPr>
            <a:spLocks noGrp="1"/>
          </p:cNvSpPr>
          <p:nvPr>
            <p:ph type="sldNum" sz="quarter" idx="12"/>
          </p:nvPr>
        </p:nvSpPr>
        <p:spPr>
          <a:xfrm>
            <a:off x="10967357" y="6356350"/>
            <a:ext cx="457200" cy="365125"/>
          </a:xfrm>
        </p:spPr>
        <p:txBody>
          <a:bodyPr/>
          <a:lstStyle/>
          <a:p>
            <a:pPr>
              <a:spcAft>
                <a:spcPts val="600"/>
              </a:spcAft>
            </a:pPr>
            <a:fld id="{B5CEABB6-07DC-46E8-9B57-56EC44A396E5}" type="slidenum">
              <a:rPr lang="en-US" smtClean="0"/>
              <a:pPr>
                <a:spcAft>
                  <a:spcPts val="600"/>
                </a:spcAft>
              </a:pPr>
              <a:t>16</a:t>
            </a:fld>
            <a:endParaRPr lang="en-US"/>
          </a:p>
        </p:txBody>
      </p:sp>
      <p:sp>
        <p:nvSpPr>
          <p:cNvPr id="11" name="Rectangle 6">
            <a:extLst>
              <a:ext uri="{FF2B5EF4-FFF2-40B4-BE49-F238E27FC236}">
                <a16:creationId xmlns:a16="http://schemas.microsoft.com/office/drawing/2014/main" id="{D78D13A2-EB31-08A5-7BF5-F37A4151A6CA}"/>
              </a:ext>
            </a:extLst>
          </p:cNvPr>
          <p:cNvSpPr>
            <a:spLocks noChangeArrowheads="1"/>
          </p:cNvSpPr>
          <p:nvPr/>
        </p:nvSpPr>
        <p:spPr bwMode="auto">
          <a:xfrm>
            <a:off x="4080221" y="2926595"/>
            <a:ext cx="819118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Please feel free to ask any questions or provide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We look forward to future opportunities to collaborate.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85C6E6EA-5710-AD8F-2FC4-84FE746C3D72}"/>
              </a:ext>
            </a:extLst>
          </p:cNvPr>
          <p:cNvSpPr txBox="1"/>
          <p:nvPr/>
        </p:nvSpPr>
        <p:spPr>
          <a:xfrm>
            <a:off x="4326112" y="4141694"/>
            <a:ext cx="5163670" cy="830997"/>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Presented By: Sherif </a:t>
            </a:r>
            <a:r>
              <a:rPr lang="en-US" sz="2400" dirty="0" err="1">
                <a:ln w="0"/>
                <a:solidFill>
                  <a:schemeClr val="accent1"/>
                </a:solidFill>
                <a:effectLst>
                  <a:outerShdw blurRad="38100" dist="25400" dir="5400000" algn="ctr" rotWithShape="0">
                    <a:srgbClr val="6E747A">
                      <a:alpha val="43000"/>
                    </a:srgbClr>
                  </a:outerShdw>
                </a:effectLst>
              </a:rPr>
              <a:t>Madkor</a:t>
            </a:r>
            <a:r>
              <a:rPr lang="en-US" sz="2400" dirty="0">
                <a:ln w="0"/>
                <a:solidFill>
                  <a:schemeClr val="accent1"/>
                </a:solidFill>
                <a:effectLst>
                  <a:outerShdw blurRad="38100" dist="25400" dir="5400000" algn="ctr" rotWithShape="0">
                    <a:srgbClr val="6E747A">
                      <a:alpha val="43000"/>
                    </a:srgbClr>
                  </a:outerShdw>
                </a:effectLst>
              </a:rPr>
              <a:t> </a:t>
            </a:r>
            <a:br>
              <a:rPr lang="en-US" sz="2400" dirty="0">
                <a:ln w="0"/>
                <a:solidFill>
                  <a:schemeClr val="accent1"/>
                </a:solidFill>
                <a:effectLst>
                  <a:outerShdw blurRad="38100" dist="25400" dir="5400000" algn="ctr" rotWithShape="0">
                    <a:srgbClr val="6E747A">
                      <a:alpha val="43000"/>
                    </a:srgbClr>
                  </a:outerShdw>
                </a:effectLst>
              </a:rPr>
            </a:br>
            <a:r>
              <a:rPr lang="en-US" sz="2400" dirty="0" err="1">
                <a:ln w="0"/>
                <a:solidFill>
                  <a:schemeClr val="accent1"/>
                </a:solidFill>
                <a:effectLst>
                  <a:outerShdw blurRad="38100" dist="25400" dir="5400000" algn="ctr" rotWithShape="0">
                    <a:srgbClr val="6E747A">
                      <a:alpha val="43000"/>
                    </a:srgbClr>
                  </a:outerShdw>
                </a:effectLst>
              </a:rPr>
              <a:t>SR.Data</a:t>
            </a:r>
            <a:r>
              <a:rPr lang="en-US" sz="2400" dirty="0">
                <a:ln w="0"/>
                <a:solidFill>
                  <a:schemeClr val="accent1"/>
                </a:solidFill>
                <a:effectLst>
                  <a:outerShdw blurRad="38100" dist="25400" dir="5400000" algn="ctr" rotWithShape="0">
                    <a:srgbClr val="6E747A">
                      <a:alpha val="43000"/>
                    </a:srgbClr>
                  </a:outerShdw>
                </a:effectLst>
              </a:rPr>
              <a:t> Analyst</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2D447D3-1CED-0AF2-A38D-17B93849B4E8}"/>
              </a:ext>
            </a:extLst>
          </p:cNvPr>
          <p:cNvPicPr>
            <a:picLocks noChangeAspect="1"/>
          </p:cNvPicPr>
          <p:nvPr/>
        </p:nvPicPr>
        <p:blipFill>
          <a:blip r:embed="rId2"/>
          <a:srcRect r="888" b="-1"/>
          <a:stretch/>
        </p:blipFill>
        <p:spPr>
          <a:xfrm>
            <a:off x="20" y="10"/>
            <a:ext cx="12248330" cy="6857990"/>
          </a:xfrm>
          <a:prstGeom prst="rect">
            <a:avLst/>
          </a:prstGeom>
          <a:noFill/>
        </p:spPr>
      </p:pic>
      <p:sp>
        <p:nvSpPr>
          <p:cNvPr id="4" name="Slide Number Placeholder 3" hidden="1">
            <a:extLst>
              <a:ext uri="{FF2B5EF4-FFF2-40B4-BE49-F238E27FC236}">
                <a16:creationId xmlns:a16="http://schemas.microsoft.com/office/drawing/2014/main" id="{0A9DBD15-092D-418E-04CA-6C1FF490C7BE}"/>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32345644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378619"/>
            <a:ext cx="2849976" cy="819068"/>
          </a:xfrm>
        </p:spPr>
        <p:txBody>
          <a:bodyPr>
            <a:normAutofit fontScale="90000"/>
          </a:bodyPr>
          <a:lstStyle/>
          <a:p>
            <a:r>
              <a:rPr lang="en-US" dirty="0"/>
              <a:t>Content</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12" name="Rectangle 6">
            <a:extLst>
              <a:ext uri="{FF2B5EF4-FFF2-40B4-BE49-F238E27FC236}">
                <a16:creationId xmlns:a16="http://schemas.microsoft.com/office/drawing/2014/main" id="{C2436771-837E-D3D3-F708-F1517B1F1EDA}"/>
              </a:ext>
            </a:extLst>
          </p:cNvPr>
          <p:cNvSpPr>
            <a:spLocks noGrp="1" noChangeArrowheads="1"/>
          </p:cNvSpPr>
          <p:nvPr>
            <p:ph sz="half" idx="14"/>
          </p:nvPr>
        </p:nvSpPr>
        <p:spPr bwMode="auto">
          <a:xfrm>
            <a:off x="4933950" y="621087"/>
            <a:ext cx="6805612" cy="6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Overview</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Cleaning Process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Exploratory Data Analysis (EDA)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and Profit Analysis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 Demographics Analysis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 Category Insights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Visualizations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Recommendations </a:t>
            </a: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500"/>
                                        <p:tgtEl>
                                          <p:spTgt spid="1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Effect transition="in" filter="fade">
                                      <p:cBhvr>
                                        <p:cTn id="47" dur="500"/>
                                        <p:tgtEl>
                                          <p:spTgt spid="1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xEl>
                                              <p:pRg st="10" end="10"/>
                                            </p:txEl>
                                          </p:spTgt>
                                        </p:tgtEl>
                                        <p:attrNameLst>
                                          <p:attrName>style.visibility</p:attrName>
                                        </p:attrNameLst>
                                      </p:cBhvr>
                                      <p:to>
                                        <p:strVal val="visible"/>
                                      </p:to>
                                    </p:set>
                                    <p:animEffect transition="in" filter="fade">
                                      <p:cBhvr>
                                        <p:cTn id="52"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0" y="0"/>
            <a:ext cx="11323930" cy="1031443"/>
          </a:xfrm>
        </p:spPr>
        <p:txBody>
          <a:bodyPr>
            <a:normAutofit/>
          </a:bodyPr>
          <a:lstStyle/>
          <a:p>
            <a:r>
              <a:rPr lang="en-US" sz="3200" dirty="0">
                <a:highlight>
                  <a:srgbClr val="000080"/>
                </a:highlight>
              </a:rPr>
              <a:t>understanding sales trends, profit margins, and customer behavior.</a:t>
            </a:r>
          </a:p>
        </p:txBody>
      </p:sp>
      <p:graphicFrame>
        <p:nvGraphicFramePr>
          <p:cNvPr id="7" name="Diagram 6">
            <a:extLst>
              <a:ext uri="{FF2B5EF4-FFF2-40B4-BE49-F238E27FC236}">
                <a16:creationId xmlns:a16="http://schemas.microsoft.com/office/drawing/2014/main" id="{CC32666C-AC27-3241-5A6A-A54F802625C0}"/>
              </a:ext>
            </a:extLst>
          </p:cNvPr>
          <p:cNvGraphicFramePr/>
          <p:nvPr>
            <p:extLst>
              <p:ext uri="{D42A27DB-BD31-4B8C-83A1-F6EECF244321}">
                <p14:modId xmlns:p14="http://schemas.microsoft.com/office/powerpoint/2010/main" val="2748000215"/>
              </p:ext>
            </p:extLst>
          </p:nvPr>
        </p:nvGraphicFramePr>
        <p:xfrm>
          <a:off x="57150" y="864394"/>
          <a:ext cx="12134850" cy="5993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7789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graphicEl>
                                              <a:dgm id="{CDB4C388-9CB6-4976-931B-3F31377C1678}"/>
                                            </p:graphicEl>
                                          </p:spTgt>
                                        </p:tgtEl>
                                        <p:attrNameLst>
                                          <p:attrName>style.visibility</p:attrName>
                                        </p:attrNameLst>
                                      </p:cBhvr>
                                      <p:to>
                                        <p:strVal val="visible"/>
                                      </p:to>
                                    </p:set>
                                    <p:animEffect transition="in" filter="fade">
                                      <p:cBhvr>
                                        <p:cTn id="14" dur="500"/>
                                        <p:tgtEl>
                                          <p:spTgt spid="7">
                                            <p:graphicEl>
                                              <a:dgm id="{CDB4C388-9CB6-4976-931B-3F31377C1678}"/>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graphicEl>
                                              <a:dgm id="{FC20949C-0A00-42BD-8EB1-ECC00F169AEF}"/>
                                            </p:graphicEl>
                                          </p:spTgt>
                                        </p:tgtEl>
                                        <p:attrNameLst>
                                          <p:attrName>style.visibility</p:attrName>
                                        </p:attrNameLst>
                                      </p:cBhvr>
                                      <p:to>
                                        <p:strVal val="visible"/>
                                      </p:to>
                                    </p:set>
                                    <p:animEffect transition="in" filter="fade">
                                      <p:cBhvr>
                                        <p:cTn id="19" dur="500"/>
                                        <p:tgtEl>
                                          <p:spTgt spid="7">
                                            <p:graphicEl>
                                              <a:dgm id="{FC20949C-0A00-42BD-8EB1-ECC00F169AEF}"/>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graphicEl>
                                              <a:dgm id="{02DD2A65-4CED-4511-AA64-8DD01300A705}"/>
                                            </p:graphicEl>
                                          </p:spTgt>
                                        </p:tgtEl>
                                        <p:attrNameLst>
                                          <p:attrName>style.visibility</p:attrName>
                                        </p:attrNameLst>
                                      </p:cBhvr>
                                      <p:to>
                                        <p:strVal val="visible"/>
                                      </p:to>
                                    </p:set>
                                    <p:animEffect transition="in" filter="fade">
                                      <p:cBhvr>
                                        <p:cTn id="22" dur="500"/>
                                        <p:tgtEl>
                                          <p:spTgt spid="7">
                                            <p:graphicEl>
                                              <a:dgm id="{02DD2A65-4CED-4511-AA64-8DD01300A70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BE7C9003-E9AC-4F63-9814-3F784A5AC088}"/>
                                            </p:graphicEl>
                                          </p:spTgt>
                                        </p:tgtEl>
                                        <p:attrNameLst>
                                          <p:attrName>style.visibility</p:attrName>
                                        </p:attrNameLst>
                                      </p:cBhvr>
                                      <p:to>
                                        <p:strVal val="visible"/>
                                      </p:to>
                                    </p:set>
                                    <p:animEffect transition="in" filter="fade">
                                      <p:cBhvr>
                                        <p:cTn id="27" dur="500"/>
                                        <p:tgtEl>
                                          <p:spTgt spid="7">
                                            <p:graphicEl>
                                              <a:dgm id="{BE7C9003-E9AC-4F63-9814-3F784A5AC088}"/>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22221B54-D3A9-4B7C-AF6F-8E8A25AF4D80}"/>
                                            </p:graphicEl>
                                          </p:spTgt>
                                        </p:tgtEl>
                                        <p:attrNameLst>
                                          <p:attrName>style.visibility</p:attrName>
                                        </p:attrNameLst>
                                      </p:cBhvr>
                                      <p:to>
                                        <p:strVal val="visible"/>
                                      </p:to>
                                    </p:set>
                                    <p:animEffect transition="in" filter="fade">
                                      <p:cBhvr>
                                        <p:cTn id="30" dur="500"/>
                                        <p:tgtEl>
                                          <p:spTgt spid="7">
                                            <p:graphicEl>
                                              <a:dgm id="{22221B54-D3A9-4B7C-AF6F-8E8A25AF4D80}"/>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graphicEl>
                                              <a:dgm id="{42C76EB9-A0B0-4725-8EE2-C20998EA023A}"/>
                                            </p:graphicEl>
                                          </p:spTgt>
                                        </p:tgtEl>
                                        <p:attrNameLst>
                                          <p:attrName>style.visibility</p:attrName>
                                        </p:attrNameLst>
                                      </p:cBhvr>
                                      <p:to>
                                        <p:strVal val="visible"/>
                                      </p:to>
                                    </p:set>
                                    <p:animEffect transition="in" filter="fade">
                                      <p:cBhvr>
                                        <p:cTn id="35" dur="500"/>
                                        <p:tgtEl>
                                          <p:spTgt spid="7">
                                            <p:graphicEl>
                                              <a:dgm id="{42C76EB9-A0B0-4725-8EE2-C20998EA023A}"/>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dgm id="{F4FF86AA-D2B7-468C-B366-299E4CF580D5}"/>
                                            </p:graphicEl>
                                          </p:spTgt>
                                        </p:tgtEl>
                                        <p:attrNameLst>
                                          <p:attrName>style.visibility</p:attrName>
                                        </p:attrNameLst>
                                      </p:cBhvr>
                                      <p:to>
                                        <p:strVal val="visible"/>
                                      </p:to>
                                    </p:set>
                                    <p:animEffect transition="in" filter="fade">
                                      <p:cBhvr>
                                        <p:cTn id="38" dur="500"/>
                                        <p:tgtEl>
                                          <p:spTgt spid="7">
                                            <p:graphicEl>
                                              <a:dgm id="{F4FF86AA-D2B7-468C-B366-299E4CF580D5}"/>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graphicEl>
                                              <a:dgm id="{318DD7E3-463B-44CF-9D28-179F0032F4A5}"/>
                                            </p:graphicEl>
                                          </p:spTgt>
                                        </p:tgtEl>
                                        <p:attrNameLst>
                                          <p:attrName>style.visibility</p:attrName>
                                        </p:attrNameLst>
                                      </p:cBhvr>
                                      <p:to>
                                        <p:strVal val="visible"/>
                                      </p:to>
                                    </p:set>
                                    <p:animEffect transition="in" filter="fade">
                                      <p:cBhvr>
                                        <p:cTn id="43" dur="500"/>
                                        <p:tgtEl>
                                          <p:spTgt spid="7">
                                            <p:graphicEl>
                                              <a:dgm id="{318DD7E3-463B-44CF-9D28-179F0032F4A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graphicEl>
                                              <a:dgm id="{CCC93CB0-C41D-4CB0-A503-F3810A155F6F}"/>
                                            </p:graphicEl>
                                          </p:spTgt>
                                        </p:tgtEl>
                                        <p:attrNameLst>
                                          <p:attrName>style.visibility</p:attrName>
                                        </p:attrNameLst>
                                      </p:cBhvr>
                                      <p:to>
                                        <p:strVal val="visible"/>
                                      </p:to>
                                    </p:set>
                                    <p:animEffect transition="in" filter="fade">
                                      <p:cBhvr>
                                        <p:cTn id="46" dur="500"/>
                                        <p:tgtEl>
                                          <p:spTgt spid="7">
                                            <p:graphicEl>
                                              <a:dgm id="{CCC93CB0-C41D-4CB0-A503-F3810A155F6F}"/>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graphicEl>
                                              <a:dgm id="{2A9D0840-B4EE-435E-A7B8-2FEBF933AF6F}"/>
                                            </p:graphicEl>
                                          </p:spTgt>
                                        </p:tgtEl>
                                        <p:attrNameLst>
                                          <p:attrName>style.visibility</p:attrName>
                                        </p:attrNameLst>
                                      </p:cBhvr>
                                      <p:to>
                                        <p:strVal val="visible"/>
                                      </p:to>
                                    </p:set>
                                    <p:animEffect transition="in" filter="fade">
                                      <p:cBhvr>
                                        <p:cTn id="51" dur="500"/>
                                        <p:tgtEl>
                                          <p:spTgt spid="7">
                                            <p:graphicEl>
                                              <a:dgm id="{2A9D0840-B4EE-435E-A7B8-2FEBF933AF6F}"/>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graphicEl>
                                              <a:dgm id="{FA98E223-9244-4C88-8869-C4E7050BA183}"/>
                                            </p:graphicEl>
                                          </p:spTgt>
                                        </p:tgtEl>
                                        <p:attrNameLst>
                                          <p:attrName>style.visibility</p:attrName>
                                        </p:attrNameLst>
                                      </p:cBhvr>
                                      <p:to>
                                        <p:strVal val="visible"/>
                                      </p:to>
                                    </p:set>
                                    <p:animEffect transition="in" filter="fade">
                                      <p:cBhvr>
                                        <p:cTn id="54" dur="500"/>
                                        <p:tgtEl>
                                          <p:spTgt spid="7">
                                            <p:graphicEl>
                                              <a:dgm id="{FA98E223-9244-4C88-8869-C4E7050BA18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95C9728-0A5F-4850-CC0A-A1C2F44823F3}"/>
              </a:ext>
            </a:extLst>
          </p:cNvPr>
          <p:cNvPicPr>
            <a:picLocks noChangeAspect="1"/>
          </p:cNvPicPr>
          <p:nvPr/>
        </p:nvPicPr>
        <p:blipFill>
          <a:blip r:embed="rId3"/>
          <a:stretch>
            <a:fillRect/>
          </a:stretch>
        </p:blipFill>
        <p:spPr>
          <a:xfrm>
            <a:off x="-2317" y="-110728"/>
            <a:ext cx="12194317" cy="7079456"/>
          </a:xfrm>
          <a:prstGeom prst="rect">
            <a:avLst/>
          </a:prstGeo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317" y="3024528"/>
            <a:ext cx="8424018" cy="808943"/>
          </a:xfrm>
          <a:ln>
            <a:noFill/>
          </a:ln>
        </p:spPr>
        <p:style>
          <a:lnRef idx="2">
            <a:schemeClr val="dk1"/>
          </a:lnRef>
          <a:fillRef idx="1">
            <a:schemeClr val="lt1"/>
          </a:fillRef>
          <a:effectRef idx="0">
            <a:schemeClr val="dk1"/>
          </a:effectRef>
          <a:fontRef idx="minor">
            <a:schemeClr val="dk1"/>
          </a:fontRef>
        </p:style>
        <p:txBody>
          <a:bodyPr>
            <a:normAutofit/>
          </a:bodyPr>
          <a:lstStyle/>
          <a:p>
            <a:r>
              <a:rPr lang="en-US" dirty="0">
                <a:solidFill>
                  <a:srgbClr val="00B050"/>
                </a:solidFill>
              </a:rPr>
              <a:t>Raw data overview</a:t>
            </a:r>
          </a:p>
        </p:txBody>
      </p:sp>
    </p:spTree>
    <p:extLst>
      <p:ext uri="{BB962C8B-B14F-4D97-AF65-F5344CB8AC3E}">
        <p14:creationId xmlns:p14="http://schemas.microsoft.com/office/powerpoint/2010/main" val="1329539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4155" y="896112"/>
            <a:ext cx="10665845" cy="1325563"/>
          </a:xfrm>
        </p:spPr>
        <p:txBody>
          <a:bodyPr anchor="t">
            <a:normAutofit/>
          </a:bodyPr>
          <a:lstStyle/>
          <a:p>
            <a:r>
              <a:rPr lang="en-US" b="1" dirty="0"/>
              <a:t>Data Cleaning</a:t>
            </a:r>
            <a:endParaRPr lang="en-US"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a:xfrm>
            <a:off x="10968175" y="6356350"/>
            <a:ext cx="457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graphicFrame>
        <p:nvGraphicFramePr>
          <p:cNvPr id="35" name="Rectangle 2">
            <a:extLst>
              <a:ext uri="{FF2B5EF4-FFF2-40B4-BE49-F238E27FC236}">
                <a16:creationId xmlns:a16="http://schemas.microsoft.com/office/drawing/2014/main" id="{3BA56BEB-3F03-81AB-AE5E-C8C674FB845E}"/>
              </a:ext>
            </a:extLst>
          </p:cNvPr>
          <p:cNvGraphicFramePr>
            <a:graphicFrameLocks noGrp="1"/>
          </p:cNvGraphicFramePr>
          <p:nvPr>
            <p:ph type="tbl" sz="quarter" idx="13"/>
            <p:extLst>
              <p:ext uri="{D42A27DB-BD31-4B8C-83A1-F6EECF244321}">
                <p14:modId xmlns:p14="http://schemas.microsoft.com/office/powerpoint/2010/main" val="1390068728"/>
              </p:ext>
            </p:extLst>
          </p:nvPr>
        </p:nvGraphicFramePr>
        <p:xfrm>
          <a:off x="762000" y="2417763"/>
          <a:ext cx="10665845" cy="3678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Arrow: Right 33">
            <a:extLst>
              <a:ext uri="{FF2B5EF4-FFF2-40B4-BE49-F238E27FC236}">
                <a16:creationId xmlns:a16="http://schemas.microsoft.com/office/drawing/2014/main" id="{774BBA9E-FC68-9EB1-6F3E-836267DE49B0}"/>
              </a:ext>
            </a:extLst>
          </p:cNvPr>
          <p:cNvSpPr/>
          <p:nvPr/>
        </p:nvSpPr>
        <p:spPr>
          <a:xfrm>
            <a:off x="5824498" y="3273398"/>
            <a:ext cx="332976" cy="1556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372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
                                            <p:graphicEl>
                                              <a:dgm id="{A697B9B2-1970-4FDA-AD51-74DEAF89F287}"/>
                                            </p:graphicEl>
                                          </p:spTgt>
                                        </p:tgtEl>
                                        <p:attrNameLst>
                                          <p:attrName>style.visibility</p:attrName>
                                        </p:attrNameLst>
                                      </p:cBhvr>
                                      <p:to>
                                        <p:strVal val="visible"/>
                                      </p:to>
                                    </p:set>
                                    <p:animEffect transition="in" filter="fade">
                                      <p:cBhvr>
                                        <p:cTn id="14" dur="500"/>
                                        <p:tgtEl>
                                          <p:spTgt spid="35">
                                            <p:graphicEl>
                                              <a:dgm id="{A697B9B2-1970-4FDA-AD51-74DEAF89F287}"/>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graphicEl>
                                              <a:dgm id="{740FCE50-0957-4D01-BB9D-161DA0170AFA}"/>
                                            </p:graphicEl>
                                          </p:spTgt>
                                        </p:tgtEl>
                                        <p:attrNameLst>
                                          <p:attrName>style.visibility</p:attrName>
                                        </p:attrNameLst>
                                      </p:cBhvr>
                                      <p:to>
                                        <p:strVal val="visible"/>
                                      </p:to>
                                    </p:set>
                                    <p:animEffect transition="in" filter="fade">
                                      <p:cBhvr>
                                        <p:cTn id="19" dur="500"/>
                                        <p:tgtEl>
                                          <p:spTgt spid="35">
                                            <p:graphicEl>
                                              <a:dgm id="{740FCE50-0957-4D01-BB9D-161DA0170AFA}"/>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
                                            <p:graphicEl>
                                              <a:dgm id="{6353EB6A-06B0-462D-9EFA-B25E45A85C65}"/>
                                            </p:graphicEl>
                                          </p:spTgt>
                                        </p:tgtEl>
                                        <p:attrNameLst>
                                          <p:attrName>style.visibility</p:attrName>
                                        </p:attrNameLst>
                                      </p:cBhvr>
                                      <p:to>
                                        <p:strVal val="visible"/>
                                      </p:to>
                                    </p:set>
                                    <p:animEffect transition="in" filter="fade">
                                      <p:cBhvr>
                                        <p:cTn id="29" dur="500"/>
                                        <p:tgtEl>
                                          <p:spTgt spid="35">
                                            <p:graphicEl>
                                              <a:dgm id="{6353EB6A-06B0-462D-9EFA-B25E45A85C65}"/>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graphicEl>
                                              <a:dgm id="{885D9B65-629B-4364-A88B-E5B307AAFE18}"/>
                                            </p:graphicEl>
                                          </p:spTgt>
                                        </p:tgtEl>
                                        <p:attrNameLst>
                                          <p:attrName>style.visibility</p:attrName>
                                        </p:attrNameLst>
                                      </p:cBhvr>
                                      <p:to>
                                        <p:strVal val="visible"/>
                                      </p:to>
                                    </p:set>
                                    <p:animEffect transition="in" filter="fade">
                                      <p:cBhvr>
                                        <p:cTn id="34" dur="500"/>
                                        <p:tgtEl>
                                          <p:spTgt spid="35">
                                            <p:graphicEl>
                                              <a:dgm id="{885D9B65-629B-4364-A88B-E5B307AAFE18}"/>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5">
                                            <p:graphicEl>
                                              <a:dgm id="{A5F14DCA-9422-4B94-B8C0-887BB393AED6}"/>
                                            </p:graphicEl>
                                          </p:spTgt>
                                        </p:tgtEl>
                                        <p:attrNameLst>
                                          <p:attrName>style.visibility</p:attrName>
                                        </p:attrNameLst>
                                      </p:cBhvr>
                                      <p:to>
                                        <p:strVal val="visible"/>
                                      </p:to>
                                    </p:set>
                                    <p:animEffect transition="in" filter="fade">
                                      <p:cBhvr>
                                        <p:cTn id="39" dur="500"/>
                                        <p:tgtEl>
                                          <p:spTgt spid="35">
                                            <p:graphicEl>
                                              <a:dgm id="{A5F14DCA-9422-4B94-B8C0-887BB393AED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graphicEl>
                                              <a:dgm id="{2B9C6A53-13BE-4725-BF0E-89F7E98E432C}"/>
                                            </p:graphicEl>
                                          </p:spTgt>
                                        </p:tgtEl>
                                        <p:attrNameLst>
                                          <p:attrName>style.visibility</p:attrName>
                                        </p:attrNameLst>
                                      </p:cBhvr>
                                      <p:to>
                                        <p:strVal val="visible"/>
                                      </p:to>
                                    </p:set>
                                    <p:animEffect transition="in" filter="fade">
                                      <p:cBhvr>
                                        <p:cTn id="44" dur="500"/>
                                        <p:tgtEl>
                                          <p:spTgt spid="35">
                                            <p:graphicEl>
                                              <a:dgm id="{2B9C6A53-13BE-4725-BF0E-89F7E98E432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5">
                                            <p:graphicEl>
                                              <a:dgm id="{597852C2-BCFA-4BA2-A129-259BA7550966}"/>
                                            </p:graphicEl>
                                          </p:spTgt>
                                        </p:tgtEl>
                                        <p:attrNameLst>
                                          <p:attrName>style.visibility</p:attrName>
                                        </p:attrNameLst>
                                      </p:cBhvr>
                                      <p:to>
                                        <p:strVal val="visible"/>
                                      </p:to>
                                    </p:set>
                                    <p:animEffect transition="in" filter="fade">
                                      <p:cBhvr>
                                        <p:cTn id="49" dur="500"/>
                                        <p:tgtEl>
                                          <p:spTgt spid="35">
                                            <p:graphicEl>
                                              <a:dgm id="{597852C2-BCFA-4BA2-A129-259BA75509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5" grpId="0" uiExpand="1">
        <p:bldSub>
          <a:bldDgm bld="one"/>
        </p:bldSub>
      </p:bldGraphic>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6B51AE-1CB8-2F86-3A62-7DAD0A76E536}"/>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9" name="Content Placeholder 8" descr="A screen shot of a computer&#10;&#10;Description automatically generated">
            <a:extLst>
              <a:ext uri="{FF2B5EF4-FFF2-40B4-BE49-F238E27FC236}">
                <a16:creationId xmlns:a16="http://schemas.microsoft.com/office/drawing/2014/main" id="{BCA00F9B-79EC-F160-8E21-8025D0A6DFEA}"/>
              </a:ext>
            </a:extLst>
          </p:cNvPr>
          <p:cNvPicPr>
            <a:picLocks noChangeAspect="1"/>
          </p:cNvPicPr>
          <p:nvPr/>
        </p:nvPicPr>
        <p:blipFill>
          <a:blip r:embed="rId2"/>
          <a:stretch>
            <a:fillRect/>
          </a:stretch>
        </p:blipFill>
        <p:spPr>
          <a:xfrm>
            <a:off x="0" y="-61472"/>
            <a:ext cx="12294454" cy="6938230"/>
          </a:xfrm>
          <a:prstGeom prst="rect">
            <a:avLst/>
          </a:prstGeom>
        </p:spPr>
      </p:pic>
      <p:sp>
        <p:nvSpPr>
          <p:cNvPr id="6" name="Title 1">
            <a:extLst>
              <a:ext uri="{FF2B5EF4-FFF2-40B4-BE49-F238E27FC236}">
                <a16:creationId xmlns:a16="http://schemas.microsoft.com/office/drawing/2014/main" id="{FFAB81C1-66D1-4C75-19B8-A39B7DCF944C}"/>
              </a:ext>
            </a:extLst>
          </p:cNvPr>
          <p:cNvSpPr txBox="1">
            <a:spLocks/>
          </p:cNvSpPr>
          <p:nvPr/>
        </p:nvSpPr>
        <p:spPr>
          <a:xfrm>
            <a:off x="-2317" y="3024528"/>
            <a:ext cx="5703870" cy="671491"/>
          </a:xfrm>
          <a:prstGeom prst="rect">
            <a:avLst/>
          </a:prstGeom>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chorCtr="0">
            <a:normAutofit lnSpcReduction="10000"/>
          </a:bodyPr>
          <a:lstStyle>
            <a:lvl1pPr algn="l" defTabSz="914400" rtl="0" eaLnBrk="1" latinLnBrk="0" hangingPunct="1">
              <a:lnSpc>
                <a:spcPct val="90000"/>
              </a:lnSpc>
              <a:spcBef>
                <a:spcPct val="0"/>
              </a:spcBef>
              <a:buNone/>
              <a:defRPr sz="4400" b="1" kern="1200" cap="all" baseline="0">
                <a:solidFill>
                  <a:schemeClr val="accent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solidFill>
                  <a:srgbClr val="00B050"/>
                </a:solidFill>
              </a:rPr>
              <a:t>Cleaned dataset</a:t>
            </a:r>
          </a:p>
        </p:txBody>
      </p:sp>
    </p:spTree>
    <p:extLst>
      <p:ext uri="{BB962C8B-B14F-4D97-AF65-F5344CB8AC3E}">
        <p14:creationId xmlns:p14="http://schemas.microsoft.com/office/powerpoint/2010/main" val="29915126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4933950" y="429461"/>
            <a:ext cx="6343650" cy="2668463"/>
          </a:xfrm>
        </p:spPr>
        <p:txBody>
          <a:bodyPr anchor="b">
            <a:normAutofit/>
          </a:bodyPr>
          <a:lstStyle/>
          <a:p>
            <a:r>
              <a:rPr lang="en-US" dirty="0"/>
              <a:t>Exploratory Data Analysis (EDA)</a:t>
            </a:r>
          </a:p>
        </p:txBody>
      </p:sp>
      <p:sp>
        <p:nvSpPr>
          <p:cNvPr id="3" name="Subtitle 2">
            <a:extLst>
              <a:ext uri="{FF2B5EF4-FFF2-40B4-BE49-F238E27FC236}">
                <a16:creationId xmlns:a16="http://schemas.microsoft.com/office/drawing/2014/main" id="{1901B20D-4C28-4DA3-ABBD-718C22A5E58B}"/>
              </a:ext>
            </a:extLst>
          </p:cNvPr>
          <p:cNvSpPr>
            <a:spLocks noGrp="1"/>
          </p:cNvSpPr>
          <p:nvPr>
            <p:ph sz="half" idx="14"/>
          </p:nvPr>
        </p:nvSpPr>
        <p:spPr>
          <a:xfrm>
            <a:off x="4938712" y="3299953"/>
            <a:ext cx="6338888" cy="2668463"/>
          </a:xfrm>
        </p:spPr>
        <p:txBody>
          <a:bodyPr>
            <a:normAutofit/>
          </a:bodyPr>
          <a:lstStyle/>
          <a:p>
            <a:pPr>
              <a:spcAft>
                <a:spcPts val="600"/>
              </a:spcAft>
            </a:pPr>
            <a:r>
              <a:rPr lang="en-US" dirty="0"/>
              <a:t>Highlight key findings from EDA, such as trends in sales, distribution of profits, and anomalies detected.</a:t>
            </a:r>
          </a:p>
        </p:txBody>
      </p:sp>
    </p:spTree>
    <p:extLst>
      <p:ext uri="{BB962C8B-B14F-4D97-AF65-F5344CB8AC3E}">
        <p14:creationId xmlns:p14="http://schemas.microsoft.com/office/powerpoint/2010/main" val="3003251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45A38EE2-8341-0BB7-30FB-3FF6886A3556}"/>
              </a:ext>
            </a:extLst>
          </p:cNvPr>
          <p:cNvPicPr>
            <a:picLocks noGrp="1" noChangeAspect="1"/>
          </p:cNvPicPr>
          <p:nvPr>
            <p:ph sz="half" idx="15"/>
          </p:nvPr>
        </p:nvPicPr>
        <p:blipFill>
          <a:blip r:embed="rId2"/>
          <a:stretch>
            <a:fillRect/>
          </a:stretch>
        </p:blipFill>
        <p:spPr>
          <a:xfrm>
            <a:off x="-1" y="0"/>
            <a:ext cx="12192001" cy="6858000"/>
          </a:xfrm>
          <a:noFill/>
        </p:spPr>
      </p:pic>
      <p:sp>
        <p:nvSpPr>
          <p:cNvPr id="14" name="Title 1">
            <a:extLst>
              <a:ext uri="{FF2B5EF4-FFF2-40B4-BE49-F238E27FC236}">
                <a16:creationId xmlns:a16="http://schemas.microsoft.com/office/drawing/2014/main" id="{BBB0B220-F638-AB15-1A36-5FC602D58FD9}"/>
              </a:ext>
            </a:extLst>
          </p:cNvPr>
          <p:cNvSpPr>
            <a:spLocks noGrp="1"/>
          </p:cNvSpPr>
          <p:nvPr>
            <p:ph type="title"/>
          </p:nvPr>
        </p:nvSpPr>
        <p:spPr>
          <a:xfrm>
            <a:off x="7799295" y="4728240"/>
            <a:ext cx="4963886" cy="924913"/>
          </a:xfrm>
        </p:spPr>
        <p:txBody>
          <a:bodyPr>
            <a:noAutofit/>
          </a:bodyPr>
          <a:lstStyle/>
          <a:p>
            <a:r>
              <a:rPr lang="en-US" sz="3200" dirty="0">
                <a:solidFill>
                  <a:srgbClr val="00B050"/>
                </a:solidFill>
              </a:rPr>
              <a:t>Top selling state </a:t>
            </a:r>
            <a:br>
              <a:rPr lang="en-US" sz="3200" dirty="0">
                <a:solidFill>
                  <a:srgbClr val="00B050"/>
                </a:solidFill>
              </a:rPr>
            </a:br>
            <a:r>
              <a:rPr lang="en-US" sz="3200" dirty="0">
                <a:solidFill>
                  <a:srgbClr val="00B050"/>
                </a:solidFill>
              </a:rPr>
              <a:t>California</a:t>
            </a:r>
          </a:p>
        </p:txBody>
      </p:sp>
      <p:sp>
        <p:nvSpPr>
          <p:cNvPr id="4" name="Slide Number Placeholder 3">
            <a:extLst>
              <a:ext uri="{FF2B5EF4-FFF2-40B4-BE49-F238E27FC236}">
                <a16:creationId xmlns:a16="http://schemas.microsoft.com/office/drawing/2014/main" id="{87D94DED-39C9-92A1-2CA0-7E37E3FE7021}"/>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104085321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purl.org/dc/dcmitype/"/>
    <ds:schemaRef ds:uri="http://schemas.openxmlformats.org/package/2006/metadata/core-properties"/>
    <ds:schemaRef ds:uri="http://schemas.microsoft.com/office/2006/documentManagement/types"/>
    <ds:schemaRef ds:uri="16c05727-aa75-4e4a-9b5f-8a80a1165891"/>
    <ds:schemaRef ds:uri="http://www.w3.org/XML/1998/namespace"/>
    <ds:schemaRef ds:uri="http://schemas.microsoft.com/sharepoint/v3"/>
    <ds:schemaRef ds:uri="http://purl.org/dc/terms/"/>
    <ds:schemaRef ds:uri="http://schemas.microsoft.com/office/infopath/2007/PartnerControls"/>
    <ds:schemaRef ds:uri="230e9df3-be65-4c73-a93b-d1236ebd677e"/>
    <ds:schemaRef ds:uri="71af3243-3dd4-4a8d-8c0d-dd76da1f02a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147</TotalTime>
  <Words>773</Words>
  <Application>Microsoft Office PowerPoint</Application>
  <PresentationFormat>Widescreen</PresentationFormat>
  <Paragraphs>91</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Custom</vt:lpstr>
      <vt:lpstr>   Sales Data Analysis  Insights and Optimization Strategies presented By: Sherif madkor sr. data analyst</vt:lpstr>
      <vt:lpstr>PowerPoint Presentation</vt:lpstr>
      <vt:lpstr>Content</vt:lpstr>
      <vt:lpstr>understanding sales trends, profit margins, and customer behavior.</vt:lpstr>
      <vt:lpstr>Raw data overview</vt:lpstr>
      <vt:lpstr>Data Cleaning</vt:lpstr>
      <vt:lpstr>PowerPoint Presentation</vt:lpstr>
      <vt:lpstr>Exploratory Data Analysis (EDA)</vt:lpstr>
      <vt:lpstr>Top selling state  California</vt:lpstr>
      <vt:lpstr>PowerPoint Presentation</vt:lpstr>
      <vt:lpstr>PowerPoint Presentation</vt:lpstr>
      <vt:lpstr>PowerPoint Presentation</vt:lpstr>
      <vt:lpstr>PowerPoint Presentation</vt:lpstr>
      <vt:lpstr>Conclusions</vt:lpstr>
      <vt:lpstr>Recommendations: </vt:lpstr>
      <vt:lpstr>Thank you for your time and attention! We appreciate your interest in our analysis and 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sherif madkour</dc:creator>
  <cp:lastModifiedBy>sherif madkour</cp:lastModifiedBy>
  <cp:revision>4</cp:revision>
  <dcterms:created xsi:type="dcterms:W3CDTF">2024-09-02T15:29:13Z</dcterms:created>
  <dcterms:modified xsi:type="dcterms:W3CDTF">2024-09-02T17:56:52Z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