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notesMasterIdLst>
    <p:notesMasterId r:id="rId12"/>
  </p:notesMasterIdLst>
  <p:sldIdLst>
    <p:sldId id="256" r:id="rId2"/>
    <p:sldId id="257" r:id="rId3"/>
    <p:sldId id="261" r:id="rId4"/>
    <p:sldId id="266" r:id="rId5"/>
    <p:sldId id="267" r:id="rId6"/>
    <p:sldId id="262" r:id="rId7"/>
    <p:sldId id="263" r:id="rId8"/>
    <p:sldId id="264" r:id="rId9"/>
    <p:sldId id="265"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47D240-A207-470E-A140-7CC4B34D0725}" type="datetimeFigureOut">
              <a:rPr lang="en-US" smtClean="0"/>
              <a:t>11/11/2024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B4ED79-6A30-4084-A686-17707AEF30F2}" type="slidenum">
              <a:rPr lang="en-US" smtClean="0"/>
              <a:t>‹#›</a:t>
            </a:fld>
            <a:endParaRPr lang="en-US"/>
          </a:p>
        </p:txBody>
      </p:sp>
    </p:spTree>
    <p:extLst>
      <p:ext uri="{BB962C8B-B14F-4D97-AF65-F5344CB8AC3E}">
        <p14:creationId xmlns:p14="http://schemas.microsoft.com/office/powerpoint/2010/main" val="913541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79209F-0052-4BC5-8422-FD5A057329E4}"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0E87DF-6B64-477F-96CA-3D640BD32A60}" type="slidenum">
              <a:rPr lang="en-US" smtClean="0"/>
              <a:t>‹#›</a:t>
            </a:fld>
            <a:endParaRPr lang="en-US"/>
          </a:p>
        </p:txBody>
      </p:sp>
    </p:spTree>
    <p:extLst>
      <p:ext uri="{BB962C8B-B14F-4D97-AF65-F5344CB8AC3E}">
        <p14:creationId xmlns:p14="http://schemas.microsoft.com/office/powerpoint/2010/main" val="274913211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979209F-0052-4BC5-8422-FD5A057329E4}"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0E87DF-6B64-477F-96CA-3D640BD32A60}" type="slidenum">
              <a:rPr lang="en-US" smtClean="0"/>
              <a:t>‹#›</a:t>
            </a:fld>
            <a:endParaRPr lang="en-US"/>
          </a:p>
        </p:txBody>
      </p:sp>
    </p:spTree>
    <p:extLst>
      <p:ext uri="{BB962C8B-B14F-4D97-AF65-F5344CB8AC3E}">
        <p14:creationId xmlns:p14="http://schemas.microsoft.com/office/powerpoint/2010/main" val="155746249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979209F-0052-4BC5-8422-FD5A057329E4}"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0E87DF-6B64-477F-96CA-3D640BD32A6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3849856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979209F-0052-4BC5-8422-FD5A057329E4}"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0E87DF-6B64-477F-96CA-3D640BD32A60}" type="slidenum">
              <a:rPr lang="en-US" smtClean="0"/>
              <a:t>‹#›</a:t>
            </a:fld>
            <a:endParaRPr lang="en-US"/>
          </a:p>
        </p:txBody>
      </p:sp>
    </p:spTree>
    <p:extLst>
      <p:ext uri="{BB962C8B-B14F-4D97-AF65-F5344CB8AC3E}">
        <p14:creationId xmlns:p14="http://schemas.microsoft.com/office/powerpoint/2010/main" val="159617456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979209F-0052-4BC5-8422-FD5A057329E4}"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0E87DF-6B64-477F-96CA-3D640BD32A6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7337081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979209F-0052-4BC5-8422-FD5A057329E4}"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0E87DF-6B64-477F-96CA-3D640BD32A60}" type="slidenum">
              <a:rPr lang="en-US" smtClean="0"/>
              <a:t>‹#›</a:t>
            </a:fld>
            <a:endParaRPr lang="en-US"/>
          </a:p>
        </p:txBody>
      </p:sp>
    </p:spTree>
    <p:extLst>
      <p:ext uri="{BB962C8B-B14F-4D97-AF65-F5344CB8AC3E}">
        <p14:creationId xmlns:p14="http://schemas.microsoft.com/office/powerpoint/2010/main" val="400592272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79209F-0052-4BC5-8422-FD5A057329E4}"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0E87DF-6B64-477F-96CA-3D640BD32A60}" type="slidenum">
              <a:rPr lang="en-US" smtClean="0"/>
              <a:t>‹#›</a:t>
            </a:fld>
            <a:endParaRPr lang="en-US"/>
          </a:p>
        </p:txBody>
      </p:sp>
    </p:spTree>
    <p:extLst>
      <p:ext uri="{BB962C8B-B14F-4D97-AF65-F5344CB8AC3E}">
        <p14:creationId xmlns:p14="http://schemas.microsoft.com/office/powerpoint/2010/main" val="292343460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79209F-0052-4BC5-8422-FD5A057329E4}"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0E87DF-6B64-477F-96CA-3D640BD32A60}" type="slidenum">
              <a:rPr lang="en-US" smtClean="0"/>
              <a:t>‹#›</a:t>
            </a:fld>
            <a:endParaRPr lang="en-US"/>
          </a:p>
        </p:txBody>
      </p:sp>
    </p:spTree>
    <p:extLst>
      <p:ext uri="{BB962C8B-B14F-4D97-AF65-F5344CB8AC3E}">
        <p14:creationId xmlns:p14="http://schemas.microsoft.com/office/powerpoint/2010/main" val="365128157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79209F-0052-4BC5-8422-FD5A057329E4}"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0E87DF-6B64-477F-96CA-3D640BD32A60}" type="slidenum">
              <a:rPr lang="en-US" smtClean="0"/>
              <a:t>‹#›</a:t>
            </a:fld>
            <a:endParaRPr lang="en-US"/>
          </a:p>
        </p:txBody>
      </p:sp>
    </p:spTree>
    <p:extLst>
      <p:ext uri="{BB962C8B-B14F-4D97-AF65-F5344CB8AC3E}">
        <p14:creationId xmlns:p14="http://schemas.microsoft.com/office/powerpoint/2010/main" val="108556620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979209F-0052-4BC5-8422-FD5A057329E4}"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0E87DF-6B64-477F-96CA-3D640BD32A60}" type="slidenum">
              <a:rPr lang="en-US" smtClean="0"/>
              <a:t>‹#›</a:t>
            </a:fld>
            <a:endParaRPr lang="en-US"/>
          </a:p>
        </p:txBody>
      </p:sp>
    </p:spTree>
    <p:extLst>
      <p:ext uri="{BB962C8B-B14F-4D97-AF65-F5344CB8AC3E}">
        <p14:creationId xmlns:p14="http://schemas.microsoft.com/office/powerpoint/2010/main" val="193480020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79209F-0052-4BC5-8422-FD5A057329E4}" type="datetimeFigureOut">
              <a:rPr lang="en-US" smtClean="0"/>
              <a:t>11/11/2024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0E87DF-6B64-477F-96CA-3D640BD32A60}" type="slidenum">
              <a:rPr lang="en-US" smtClean="0"/>
              <a:t>‹#›</a:t>
            </a:fld>
            <a:endParaRPr lang="en-US"/>
          </a:p>
        </p:txBody>
      </p:sp>
    </p:spTree>
    <p:extLst>
      <p:ext uri="{BB962C8B-B14F-4D97-AF65-F5344CB8AC3E}">
        <p14:creationId xmlns:p14="http://schemas.microsoft.com/office/powerpoint/2010/main" val="340983027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79209F-0052-4BC5-8422-FD5A057329E4}" type="datetimeFigureOut">
              <a:rPr lang="en-US" smtClean="0"/>
              <a:t>11/11/2024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0E87DF-6B64-477F-96CA-3D640BD32A60}" type="slidenum">
              <a:rPr lang="en-US" smtClean="0"/>
              <a:t>‹#›</a:t>
            </a:fld>
            <a:endParaRPr lang="en-US"/>
          </a:p>
        </p:txBody>
      </p:sp>
    </p:spTree>
    <p:extLst>
      <p:ext uri="{BB962C8B-B14F-4D97-AF65-F5344CB8AC3E}">
        <p14:creationId xmlns:p14="http://schemas.microsoft.com/office/powerpoint/2010/main" val="221542268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79209F-0052-4BC5-8422-FD5A057329E4}" type="datetimeFigureOut">
              <a:rPr lang="en-US" smtClean="0"/>
              <a:t>11/11/2024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0E87DF-6B64-477F-96CA-3D640BD32A60}" type="slidenum">
              <a:rPr lang="en-US" smtClean="0"/>
              <a:t>‹#›</a:t>
            </a:fld>
            <a:endParaRPr lang="en-US"/>
          </a:p>
        </p:txBody>
      </p:sp>
    </p:spTree>
    <p:extLst>
      <p:ext uri="{BB962C8B-B14F-4D97-AF65-F5344CB8AC3E}">
        <p14:creationId xmlns:p14="http://schemas.microsoft.com/office/powerpoint/2010/main" val="237068215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79209F-0052-4BC5-8422-FD5A057329E4}" type="datetimeFigureOut">
              <a:rPr lang="en-US" smtClean="0"/>
              <a:t>11/11/2024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0E87DF-6B64-477F-96CA-3D640BD32A60}" type="slidenum">
              <a:rPr lang="en-US" smtClean="0"/>
              <a:t>‹#›</a:t>
            </a:fld>
            <a:endParaRPr lang="en-US"/>
          </a:p>
        </p:txBody>
      </p:sp>
    </p:spTree>
    <p:extLst>
      <p:ext uri="{BB962C8B-B14F-4D97-AF65-F5344CB8AC3E}">
        <p14:creationId xmlns:p14="http://schemas.microsoft.com/office/powerpoint/2010/main" val="364569688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979209F-0052-4BC5-8422-FD5A057329E4}" type="datetimeFigureOut">
              <a:rPr lang="en-US" smtClean="0"/>
              <a:t>11/11/2024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0E87DF-6B64-477F-96CA-3D640BD32A60}" type="slidenum">
              <a:rPr lang="en-US" smtClean="0"/>
              <a:t>‹#›</a:t>
            </a:fld>
            <a:endParaRPr lang="en-US"/>
          </a:p>
        </p:txBody>
      </p:sp>
    </p:spTree>
    <p:extLst>
      <p:ext uri="{BB962C8B-B14F-4D97-AF65-F5344CB8AC3E}">
        <p14:creationId xmlns:p14="http://schemas.microsoft.com/office/powerpoint/2010/main" val="46127847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979209F-0052-4BC5-8422-FD5A057329E4}" type="datetimeFigureOut">
              <a:rPr lang="en-US" smtClean="0"/>
              <a:t>11/11/2024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0E87DF-6B64-477F-96CA-3D640BD32A60}" type="slidenum">
              <a:rPr lang="en-US" smtClean="0"/>
              <a:t>‹#›</a:t>
            </a:fld>
            <a:endParaRPr lang="en-US"/>
          </a:p>
        </p:txBody>
      </p:sp>
    </p:spTree>
    <p:extLst>
      <p:ext uri="{BB962C8B-B14F-4D97-AF65-F5344CB8AC3E}">
        <p14:creationId xmlns:p14="http://schemas.microsoft.com/office/powerpoint/2010/main" val="260600946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divot">
          <a:fgClr>
            <a:schemeClr val="accent1"/>
          </a:fgClr>
          <a:bgClr>
            <a:schemeClr val="bg1"/>
          </a:bgClr>
        </a:pattFill>
        <a:effectLst/>
      </p:bgPr>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979209F-0052-4BC5-8422-FD5A057329E4}" type="datetimeFigureOut">
              <a:rPr lang="en-US" smtClean="0"/>
              <a:t>11/11/2024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610E87DF-6B64-477F-96CA-3D640BD32A60}" type="slidenum">
              <a:rPr lang="en-US" smtClean="0"/>
              <a:t>‹#›</a:t>
            </a:fld>
            <a:endParaRPr lang="en-US"/>
          </a:p>
        </p:txBody>
      </p:sp>
    </p:spTree>
    <p:extLst>
      <p:ext uri="{BB962C8B-B14F-4D97-AF65-F5344CB8AC3E}">
        <p14:creationId xmlns:p14="http://schemas.microsoft.com/office/powerpoint/2010/main" val="897920600"/>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Lst>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9740" y="1931154"/>
            <a:ext cx="9001352" cy="731236"/>
          </a:xfrm>
        </p:spPr>
        <p:txBody>
          <a:bodyPr/>
          <a:lstStyle/>
          <a:p>
            <a:r>
              <a:rPr lang="en-US" b="1" i="1" u="sng" dirty="0" err="1">
                <a:latin typeface="Algerian" panose="04020705040A02060702" pitchFamily="82" charset="0"/>
              </a:rPr>
              <a:t>Shaharyar</a:t>
            </a:r>
            <a:r>
              <a:rPr lang="en-US" b="1" i="1" u="sng" dirty="0">
                <a:latin typeface="Algerian" panose="04020705040A02060702" pitchFamily="82" charset="0"/>
              </a:rPr>
              <a:t> Ali </a:t>
            </a:r>
            <a:r>
              <a:rPr lang="en-US" b="1" i="1" u="sng" dirty="0" err="1">
                <a:latin typeface="Algerian" panose="04020705040A02060702" pitchFamily="82" charset="0"/>
              </a:rPr>
              <a:t>Waraai</a:t>
            </a:r>
            <a:r>
              <a:rPr lang="en-US" b="1" i="1" u="sng" dirty="0">
                <a:latin typeface="Algerian" panose="04020705040A02060702" pitchFamily="82" charset="0"/>
              </a:rPr>
              <a:t> </a:t>
            </a:r>
          </a:p>
        </p:txBody>
      </p:sp>
      <p:sp>
        <p:nvSpPr>
          <p:cNvPr id="3" name="Subtitle 2"/>
          <p:cNvSpPr>
            <a:spLocks noGrp="1"/>
          </p:cNvSpPr>
          <p:nvPr>
            <p:ph type="subTitle" idx="1"/>
          </p:nvPr>
        </p:nvSpPr>
        <p:spPr>
          <a:xfrm rot="10800000" flipV="1">
            <a:off x="1064230" y="3075928"/>
            <a:ext cx="6727320" cy="1807256"/>
          </a:xfrm>
        </p:spPr>
        <p:txBody>
          <a:bodyPr>
            <a:normAutofit/>
          </a:bodyPr>
          <a:lstStyle/>
          <a:p>
            <a:r>
              <a:rPr lang="en-US" sz="4000" b="1" dirty="0">
                <a:solidFill>
                  <a:schemeClr val="tx1"/>
                </a:solidFill>
                <a:latin typeface="Algerian" panose="04020705040A02060702" pitchFamily="82" charset="0"/>
              </a:rPr>
              <a:t>Bano Qabil 3.0</a:t>
            </a:r>
          </a:p>
          <a:p>
            <a:r>
              <a:rPr lang="en-US" sz="4000" b="1" dirty="0">
                <a:solidFill>
                  <a:schemeClr val="tx1"/>
                </a:solidFill>
                <a:latin typeface="Algerian" panose="04020705040A02060702" pitchFamily="82" charset="0"/>
              </a:rPr>
              <a:t>Jamiat-ul- Ansar</a:t>
            </a:r>
            <a:endParaRPr lang="en-US" b="1" dirty="0">
              <a:solidFill>
                <a:schemeClr val="tx1"/>
              </a:solidFill>
              <a:latin typeface="Algerian" panose="04020705040A02060702" pitchFamily="82" charset="0"/>
            </a:endParaRPr>
          </a:p>
        </p:txBody>
      </p:sp>
    </p:spTree>
    <p:extLst>
      <p:ext uri="{BB962C8B-B14F-4D97-AF65-F5344CB8AC3E}">
        <p14:creationId xmlns:p14="http://schemas.microsoft.com/office/powerpoint/2010/main" val="129801282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sng" dirty="0"/>
              <a:t>What is Pivot Table</a:t>
            </a:r>
          </a:p>
        </p:txBody>
      </p:sp>
      <p:sp>
        <p:nvSpPr>
          <p:cNvPr id="3" name="Content Placeholder 2"/>
          <p:cNvSpPr>
            <a:spLocks noGrp="1"/>
          </p:cNvSpPr>
          <p:nvPr>
            <p:ph idx="1"/>
          </p:nvPr>
        </p:nvSpPr>
        <p:spPr/>
        <p:txBody>
          <a:bodyPr/>
          <a:lstStyle/>
          <a:p>
            <a:r>
              <a:rPr lang="en-US" sz="3200" b="1" dirty="0"/>
              <a:t>A Pivot Table in Excel is a powerful tool used to summarize, analyze, explore, and present large amounts of data. Pivot Tables allow you to reorganize and filter data, making it easy to see patterns, trends, and insights without altering the original data set.</a:t>
            </a:r>
          </a:p>
          <a:p>
            <a:endParaRPr lang="en-US" b="1" dirty="0"/>
          </a:p>
        </p:txBody>
      </p:sp>
    </p:spTree>
    <p:extLst>
      <p:ext uri="{BB962C8B-B14F-4D97-AF65-F5344CB8AC3E}">
        <p14:creationId xmlns:p14="http://schemas.microsoft.com/office/powerpoint/2010/main" val="423821868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10800000" flipV="1">
            <a:off x="-1322169" y="2527908"/>
            <a:ext cx="11029591" cy="279259"/>
          </a:xfrm>
        </p:spPr>
        <p:txBody>
          <a:bodyPr/>
          <a:lstStyle/>
          <a:p>
            <a:r>
              <a:rPr lang="en-US" b="1" i="1" u="sng" dirty="0">
                <a:latin typeface="Algerian" panose="04020705040A02060702" pitchFamily="82" charset="0"/>
              </a:rPr>
              <a:t>Microsoft Power Point</a:t>
            </a:r>
          </a:p>
        </p:txBody>
      </p:sp>
      <p:sp>
        <p:nvSpPr>
          <p:cNvPr id="3" name="Subtitle 2"/>
          <p:cNvSpPr>
            <a:spLocks noGrp="1"/>
          </p:cNvSpPr>
          <p:nvPr>
            <p:ph type="subTitle" idx="1"/>
          </p:nvPr>
        </p:nvSpPr>
        <p:spPr>
          <a:xfrm>
            <a:off x="-575467" y="3242953"/>
            <a:ext cx="8378986" cy="3160240"/>
          </a:xfrm>
        </p:spPr>
        <p:txBody>
          <a:bodyPr>
            <a:normAutofit/>
          </a:bodyPr>
          <a:lstStyle/>
          <a:p>
            <a:r>
              <a:rPr lang="en-US" sz="4000" b="1" dirty="0">
                <a:solidFill>
                  <a:schemeClr val="tx1"/>
                </a:solidFill>
                <a:latin typeface="Algerian" panose="04020705040A02060702" pitchFamily="82" charset="0"/>
              </a:rPr>
              <a:t>Microsoft excel</a:t>
            </a:r>
          </a:p>
          <a:p>
            <a:r>
              <a:rPr lang="en-US" sz="4000" b="1" dirty="0">
                <a:solidFill>
                  <a:schemeClr val="tx1"/>
                </a:solidFill>
                <a:latin typeface="Algerian" panose="04020705040A02060702" pitchFamily="82" charset="0"/>
              </a:rPr>
              <a:t>Sir Amjad Aziz</a:t>
            </a:r>
            <a:endParaRPr lang="en-US" b="1" dirty="0">
              <a:solidFill>
                <a:schemeClr val="tx1"/>
              </a:solidFill>
              <a:latin typeface="Algerian" panose="04020705040A02060702" pitchFamily="82" charset="0"/>
            </a:endParaRPr>
          </a:p>
        </p:txBody>
      </p:sp>
    </p:spTree>
    <p:extLst>
      <p:ext uri="{BB962C8B-B14F-4D97-AF65-F5344CB8AC3E}">
        <p14:creationId xmlns:p14="http://schemas.microsoft.com/office/powerpoint/2010/main" val="413959445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 fill="hold"/>
                                        <p:tgtEl>
                                          <p:spTgt spid="2"/>
                                        </p:tgtEl>
                                        <p:attrNameLst>
                                          <p:attrName>ppt_x</p:attrName>
                                        </p:attrNameLst>
                                      </p:cBhvr>
                                      <p:tavLst>
                                        <p:tav tm="0">
                                          <p:val>
                                            <p:strVal val="#ppt_x"/>
                                          </p:val>
                                        </p:tav>
                                        <p:tav tm="100000">
                                          <p:val>
                                            <p:strVal val="#ppt_x"/>
                                          </p:val>
                                        </p:tav>
                                      </p:tavLst>
                                    </p:anim>
                                    <p:anim calcmode="lin" valueType="num">
                                      <p:cBhvr additive="base">
                                        <p:cTn id="8" dur="2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2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arn(inVertical)">
                                      <p:cBhvr>
                                        <p:cTn id="18" dur="2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0111"/>
          </a:xfrm>
        </p:spPr>
        <p:txBody>
          <a:bodyPr>
            <a:normAutofit/>
          </a:bodyPr>
          <a:lstStyle/>
          <a:p>
            <a:pPr algn="ctr"/>
            <a:r>
              <a:rPr lang="en-US" b="1" i="1" u="sng" dirty="0" err="1">
                <a:latin typeface="Algerian" panose="04020705040A02060702" pitchFamily="82" charset="0"/>
              </a:rPr>
              <a:t>Shaharyar</a:t>
            </a:r>
            <a:r>
              <a:rPr lang="en-US" b="1" i="1" u="sng" dirty="0">
                <a:latin typeface="Algerian" panose="04020705040A02060702" pitchFamily="82" charset="0"/>
              </a:rPr>
              <a:t> Ali </a:t>
            </a:r>
          </a:p>
        </p:txBody>
      </p:sp>
      <p:sp>
        <p:nvSpPr>
          <p:cNvPr id="3" name="Content Placeholder 2"/>
          <p:cNvSpPr>
            <a:spLocks noGrp="1"/>
          </p:cNvSpPr>
          <p:nvPr>
            <p:ph idx="1"/>
          </p:nvPr>
        </p:nvSpPr>
        <p:spPr>
          <a:xfrm>
            <a:off x="838200" y="1025235"/>
            <a:ext cx="10515600" cy="5694219"/>
          </a:xfrm>
        </p:spPr>
        <p:txBody>
          <a:bodyPr>
            <a:normAutofit/>
          </a:bodyPr>
          <a:lstStyle/>
          <a:p>
            <a:pPr marL="514350" indent="-514350">
              <a:buFont typeface="+mj-lt"/>
              <a:buAutoNum type="arabicPeriod"/>
            </a:pPr>
            <a:r>
              <a:rPr lang="en-US" b="1" dirty="0">
                <a:solidFill>
                  <a:schemeClr val="tx1">
                    <a:lumMod val="90000"/>
                    <a:lumOff val="10000"/>
                  </a:schemeClr>
                </a:solidFill>
                <a:latin typeface="Arial" panose="020B0604020202020204" pitchFamily="34" charset="0"/>
                <a:cs typeface="Arial" panose="020B0604020202020204" pitchFamily="34" charset="0"/>
              </a:rPr>
              <a:t> My Name is </a:t>
            </a:r>
            <a:r>
              <a:rPr lang="en-US" b="1" dirty="0" err="1">
                <a:solidFill>
                  <a:schemeClr val="tx1">
                    <a:lumMod val="90000"/>
                    <a:lumOff val="10000"/>
                  </a:schemeClr>
                </a:solidFill>
                <a:latin typeface="Arial" panose="020B0604020202020204" pitchFamily="34" charset="0"/>
                <a:cs typeface="Arial" panose="020B0604020202020204" pitchFamily="34" charset="0"/>
              </a:rPr>
              <a:t>Shaharyar</a:t>
            </a:r>
            <a:r>
              <a:rPr lang="en-US" b="1" dirty="0">
                <a:solidFill>
                  <a:schemeClr val="tx1">
                    <a:lumMod val="90000"/>
                    <a:lumOff val="10000"/>
                  </a:schemeClr>
                </a:solidFill>
                <a:latin typeface="Arial" panose="020B0604020202020204" pitchFamily="34" charset="0"/>
                <a:cs typeface="Arial" panose="020B0604020202020204" pitchFamily="34" charset="0"/>
              </a:rPr>
              <a:t> Ali </a:t>
            </a:r>
            <a:r>
              <a:rPr lang="en-US" b="1" dirty="0" err="1">
                <a:solidFill>
                  <a:schemeClr val="tx1">
                    <a:lumMod val="90000"/>
                    <a:lumOff val="10000"/>
                  </a:schemeClr>
                </a:solidFill>
                <a:latin typeface="Arial" panose="020B0604020202020204" pitchFamily="34" charset="0"/>
                <a:cs typeface="Arial" panose="020B0604020202020204" pitchFamily="34" charset="0"/>
              </a:rPr>
              <a:t>Waraai</a:t>
            </a:r>
            <a:r>
              <a:rPr lang="en-US" b="1" dirty="0">
                <a:solidFill>
                  <a:schemeClr val="tx1">
                    <a:lumMod val="90000"/>
                    <a:lumOff val="10000"/>
                  </a:schemeClr>
                </a:solidFill>
                <a:latin typeface="Arial" panose="020B0604020202020204" pitchFamily="34" charset="0"/>
                <a:cs typeface="Arial" panose="020B0604020202020204" pitchFamily="34" charset="0"/>
              </a:rPr>
              <a:t>. My qualification is Matric  &amp; I’m </a:t>
            </a:r>
            <a:r>
              <a:rPr lang="en-US" b="1" dirty="0" err="1">
                <a:solidFill>
                  <a:schemeClr val="tx1">
                    <a:lumMod val="90000"/>
                    <a:lumOff val="10000"/>
                  </a:schemeClr>
                </a:solidFill>
                <a:latin typeface="Arial" panose="020B0604020202020204" pitchFamily="34" charset="0"/>
                <a:cs typeface="Arial" panose="020B0604020202020204" pitchFamily="34" charset="0"/>
              </a:rPr>
              <a:t>Employe</a:t>
            </a:r>
            <a:r>
              <a:rPr lang="en-US" b="1" dirty="0">
                <a:solidFill>
                  <a:schemeClr val="tx1">
                    <a:lumMod val="90000"/>
                    <a:lumOff val="10000"/>
                  </a:schemeClr>
                </a:solidFill>
                <a:latin typeface="Arial" panose="020B0604020202020204" pitchFamily="34" charset="0"/>
                <a:cs typeface="Arial" panose="020B0604020202020204" pitchFamily="34" charset="0"/>
              </a:rPr>
              <a:t> cosmetic shop duty 10 hour’s with student computer course class (SIT) Campus “JAMT –UL- ANSAR” </a:t>
            </a:r>
            <a:r>
              <a:rPr lang="en-US" b="1" dirty="0" err="1">
                <a:solidFill>
                  <a:schemeClr val="tx1">
                    <a:lumMod val="90000"/>
                    <a:lumOff val="10000"/>
                  </a:schemeClr>
                </a:solidFill>
                <a:latin typeface="Arial" panose="020B0604020202020204" pitchFamily="34" charset="0"/>
                <a:cs typeface="Arial" panose="020B0604020202020204" pitchFamily="34" charset="0"/>
              </a:rPr>
              <a:t>Mosalain</a:t>
            </a:r>
            <a:r>
              <a:rPr lang="en-US" b="1" dirty="0">
                <a:solidFill>
                  <a:schemeClr val="tx1">
                    <a:lumMod val="90000"/>
                    <a:lumOff val="10000"/>
                  </a:schemeClr>
                </a:solidFill>
                <a:latin typeface="Arial" panose="020B0604020202020204" pitchFamily="34" charset="0"/>
                <a:cs typeface="Arial" panose="020B0604020202020204" pitchFamily="34" charset="0"/>
              </a:rPr>
              <a:t>…</a:t>
            </a:r>
          </a:p>
          <a:p>
            <a:pPr marL="514350" indent="-514350">
              <a:buFont typeface="+mj-lt"/>
              <a:buAutoNum type="arabicPeriod"/>
            </a:pPr>
            <a:r>
              <a:rPr lang="en-US" b="1" dirty="0">
                <a:solidFill>
                  <a:schemeClr val="tx1">
                    <a:lumMod val="90000"/>
                    <a:lumOff val="10000"/>
                  </a:schemeClr>
                </a:solidFill>
                <a:latin typeface="Arial" panose="020B0604020202020204" pitchFamily="34" charset="0"/>
                <a:cs typeface="Arial" panose="020B0604020202020204" pitchFamily="34" charset="0"/>
              </a:rPr>
              <a:t>                   Matriculation in Science from M.A Tiny Tots Academy  </a:t>
            </a:r>
            <a:r>
              <a:rPr lang="en-US" b="1" dirty="0" err="1">
                <a:solidFill>
                  <a:schemeClr val="tx1">
                    <a:lumMod val="90000"/>
                    <a:lumOff val="10000"/>
                  </a:schemeClr>
                </a:solidFill>
                <a:latin typeface="Arial" panose="020B0604020202020204" pitchFamily="34" charset="0"/>
                <a:cs typeface="Arial" panose="020B0604020202020204" pitchFamily="34" charset="0"/>
              </a:rPr>
              <a:t>Secondar</a:t>
            </a:r>
            <a:r>
              <a:rPr lang="en-US" b="1" dirty="0">
                <a:solidFill>
                  <a:schemeClr val="tx1">
                    <a:lumMod val="90000"/>
                    <a:lumOff val="10000"/>
                  </a:schemeClr>
                </a:solidFill>
                <a:latin typeface="Arial" panose="020B0604020202020204" pitchFamily="34" charset="0"/>
                <a:cs typeface="Arial" panose="020B0604020202020204" pitchFamily="34" charset="0"/>
              </a:rPr>
              <a:t> School Karachi Bihar Colony</a:t>
            </a:r>
          </a:p>
          <a:p>
            <a:pPr marL="514350" indent="-514350">
              <a:buFont typeface="+mj-lt"/>
              <a:buAutoNum type="arabicPeriod"/>
            </a:pPr>
            <a:r>
              <a:rPr lang="en-US" b="1" i="0" dirty="0">
                <a:solidFill>
                  <a:schemeClr val="tx1">
                    <a:lumMod val="90000"/>
                    <a:lumOff val="10000"/>
                  </a:schemeClr>
                </a:solidFill>
                <a:effectLst/>
                <a:latin typeface="Google Sans"/>
              </a:rPr>
              <a:t> </a:t>
            </a:r>
            <a:r>
              <a:rPr lang="en-US" b="1" i="0" dirty="0" err="1">
                <a:solidFill>
                  <a:schemeClr val="tx1">
                    <a:lumMod val="90000"/>
                    <a:lumOff val="10000"/>
                  </a:schemeClr>
                </a:solidFill>
                <a:effectLst/>
                <a:latin typeface="Google Sans"/>
              </a:rPr>
              <a:t>Lookup</a:t>
            </a:r>
            <a:r>
              <a:rPr lang="en-US" b="1" dirty="0" err="1">
                <a:solidFill>
                  <a:schemeClr val="tx1">
                    <a:lumMod val="90000"/>
                    <a:lumOff val="10000"/>
                  </a:schemeClr>
                </a:solidFill>
                <a:latin typeface="Arial" panose="020B0604020202020204" pitchFamily="34" charset="0"/>
                <a:cs typeface="Arial" panose="020B0604020202020204" pitchFamily="34" charset="0"/>
              </a:rPr>
              <a:t>Python</a:t>
            </a:r>
            <a:r>
              <a:rPr lang="en-US" b="1" dirty="0">
                <a:solidFill>
                  <a:schemeClr val="tx1">
                    <a:lumMod val="90000"/>
                    <a:lumOff val="10000"/>
                  </a:schemeClr>
                </a:solidFill>
                <a:latin typeface="Arial" panose="020B0604020202020204" pitchFamily="34" charset="0"/>
                <a:cs typeface="Arial" panose="020B0604020202020204" pitchFamily="34" charset="0"/>
              </a:rPr>
              <a:t> Programing course at Bano Qabil 3.0 from lyari.</a:t>
            </a:r>
          </a:p>
        </p:txBody>
      </p:sp>
    </p:spTree>
    <p:extLst>
      <p:ext uri="{BB962C8B-B14F-4D97-AF65-F5344CB8AC3E}">
        <p14:creationId xmlns:p14="http://schemas.microsoft.com/office/powerpoint/2010/main" val="20611246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xit" presetSubtype="4" fill="hold" grpId="0" nodeType="clickEffect">
                                  <p:stCondLst>
                                    <p:cond delay="0"/>
                                  </p:stCondLst>
                                  <p:childTnLst>
                                    <p:anim calcmode="lin" valueType="num">
                                      <p:cBhvr additive="base">
                                        <p:cTn id="10"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1" dur="500"/>
                                        <p:tgtEl>
                                          <p:spTgt spid="3">
                                            <p:txEl>
                                              <p:pRg st="0" end="0"/>
                                            </p:txEl>
                                          </p:spTgt>
                                        </p:tgtEl>
                                        <p:attrNameLst>
                                          <p:attrName>ppt_y</p:attrName>
                                        </p:attrNameLst>
                                      </p:cBhvr>
                                      <p:tavLst>
                                        <p:tav tm="0">
                                          <p:val>
                                            <p:strVal val="ppt_y"/>
                                          </p:val>
                                        </p:tav>
                                        <p:tav tm="100000">
                                          <p:val>
                                            <p:strVal val="1+ppt_h/2"/>
                                          </p:val>
                                        </p:tav>
                                      </p:tavLst>
                                    </p:anim>
                                    <p:set>
                                      <p:cBhvr>
                                        <p:cTn id="12"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 presetClass="exit" presetSubtype="4" fill="hold" grpId="0" nodeType="clickEffect">
                                  <p:stCondLst>
                                    <p:cond delay="0"/>
                                  </p:stCondLst>
                                  <p:childTnLst>
                                    <p:anim calcmode="lin" valueType="num">
                                      <p:cBhvr additive="base">
                                        <p:cTn id="16" dur="500"/>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p:tgtEl>
                                          <p:spTgt spid="3">
                                            <p:txEl>
                                              <p:pRg st="1" end="1"/>
                                            </p:txEl>
                                          </p:spTgt>
                                        </p:tgtEl>
                                        <p:attrNameLst>
                                          <p:attrName>ppt_y</p:attrName>
                                        </p:attrNameLst>
                                      </p:cBhvr>
                                      <p:tavLst>
                                        <p:tav tm="0">
                                          <p:val>
                                            <p:strVal val="ppt_y"/>
                                          </p:val>
                                        </p:tav>
                                        <p:tav tm="100000">
                                          <p:val>
                                            <p:strVal val="1+ppt_h/2"/>
                                          </p:val>
                                        </p:tav>
                                      </p:tavLst>
                                    </p:anim>
                                    <p:set>
                                      <p:cBhvr>
                                        <p:cTn id="18"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 presetClass="exit" presetSubtype="4" fill="hold" grpId="0" nodeType="clickEffect">
                                  <p:stCondLst>
                                    <p:cond delay="0"/>
                                  </p:stCondLst>
                                  <p:childTnLst>
                                    <p:anim calcmode="lin" valueType="num">
                                      <p:cBhvr additive="base">
                                        <p:cTn id="22" dur="500"/>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3" dur="500"/>
                                        <p:tgtEl>
                                          <p:spTgt spid="3">
                                            <p:txEl>
                                              <p:pRg st="2" end="2"/>
                                            </p:txEl>
                                          </p:spTgt>
                                        </p:tgtEl>
                                        <p:attrNameLst>
                                          <p:attrName>ppt_y</p:attrName>
                                        </p:attrNameLst>
                                      </p:cBhvr>
                                      <p:tavLst>
                                        <p:tav tm="0">
                                          <p:val>
                                            <p:strVal val="ppt_y"/>
                                          </p:val>
                                        </p:tav>
                                        <p:tav tm="100000">
                                          <p:val>
                                            <p:strVal val="1+ppt_h/2"/>
                                          </p:val>
                                        </p:tav>
                                      </p:tavLst>
                                    </p:anim>
                                    <p:set>
                                      <p:cBhvr>
                                        <p:cTn id="24" dur="1" fill="hold">
                                          <p:stCondLst>
                                            <p:cond delay="499"/>
                                          </p:stCondLst>
                                        </p:cTn>
                                        <p:tgtEl>
                                          <p:spTgt spid="3">
                                            <p:txEl>
                                              <p:pRg st="2" end="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6270" y="289793"/>
            <a:ext cx="8773950" cy="1876521"/>
          </a:xfrm>
        </p:spPr>
        <p:txBody>
          <a:bodyPr/>
          <a:lstStyle/>
          <a:p>
            <a:r>
              <a:rPr lang="en-US" b="1" i="1" u="sng" dirty="0"/>
              <a:t>What is Macro in Excel</a:t>
            </a:r>
          </a:p>
        </p:txBody>
      </p:sp>
      <p:sp>
        <p:nvSpPr>
          <p:cNvPr id="3" name="Subtitle 2"/>
          <p:cNvSpPr>
            <a:spLocks noGrp="1"/>
          </p:cNvSpPr>
          <p:nvPr>
            <p:ph type="subTitle" idx="1"/>
          </p:nvPr>
        </p:nvSpPr>
        <p:spPr>
          <a:xfrm>
            <a:off x="1507066" y="2679233"/>
            <a:ext cx="8204969" cy="2183712"/>
          </a:xfrm>
        </p:spPr>
        <p:txBody>
          <a:bodyPr>
            <a:normAutofit/>
          </a:bodyPr>
          <a:lstStyle/>
          <a:p>
            <a:pPr algn="l"/>
            <a:r>
              <a:rPr lang="en-US" sz="2000" dirty="0">
                <a:solidFill>
                  <a:schemeClr val="tx1"/>
                </a:solidFill>
                <a:latin typeface="Arial Rounded MT Bold" panose="020F0704030504030204" pitchFamily="34" charset="0"/>
              </a:rPr>
              <a:t>A </a:t>
            </a:r>
            <a:r>
              <a:rPr lang="en-US" sz="2000" b="1" dirty="0">
                <a:solidFill>
                  <a:schemeClr val="tx1"/>
                </a:solidFill>
                <a:latin typeface="Arial Rounded MT Bold" panose="020F0704030504030204" pitchFamily="34" charset="0"/>
              </a:rPr>
              <a:t>macro</a:t>
            </a:r>
            <a:r>
              <a:rPr lang="en-US" sz="2000" dirty="0">
                <a:solidFill>
                  <a:schemeClr val="tx1"/>
                </a:solidFill>
                <a:latin typeface="Arial Rounded MT Bold" panose="020F0704030504030204" pitchFamily="34" charset="0"/>
              </a:rPr>
              <a:t> is a set of programmed instructions that automates repetitive tasks. Macros are written in </a:t>
            </a:r>
            <a:r>
              <a:rPr lang="en-US" sz="2000" b="1" dirty="0">
                <a:solidFill>
                  <a:schemeClr val="tx1"/>
                </a:solidFill>
                <a:latin typeface="Arial Rounded MT Bold" panose="020F0704030504030204" pitchFamily="34" charset="0"/>
              </a:rPr>
              <a:t>VBA (Visual Basic for Applications)</a:t>
            </a:r>
            <a:r>
              <a:rPr lang="en-US" sz="2000" dirty="0">
                <a:solidFill>
                  <a:schemeClr val="tx1"/>
                </a:solidFill>
                <a:latin typeface="Arial Rounded MT Bold" panose="020F0704030504030204" pitchFamily="34" charset="0"/>
              </a:rPr>
              <a:t>, Excel’s programming language, and they allow users to create custom functions, automate processes, and perform complex calculations with a single command.</a:t>
            </a:r>
          </a:p>
        </p:txBody>
      </p:sp>
    </p:spTree>
    <p:extLst>
      <p:ext uri="{BB962C8B-B14F-4D97-AF65-F5344CB8AC3E}">
        <p14:creationId xmlns:p14="http://schemas.microsoft.com/office/powerpoint/2010/main" val="107799046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38721" y="2931153"/>
            <a:ext cx="7098347" cy="156744"/>
          </a:xfrm>
        </p:spPr>
        <p:txBody>
          <a:bodyPr/>
          <a:lstStyle/>
          <a:p>
            <a:r>
              <a:rPr lang="en-US" b="1" i="1" u="sng" dirty="0"/>
              <a:t>Diff between work sheet and work book</a:t>
            </a:r>
          </a:p>
        </p:txBody>
      </p:sp>
      <p:sp>
        <p:nvSpPr>
          <p:cNvPr id="3" name="Subtitle 2"/>
          <p:cNvSpPr>
            <a:spLocks noGrp="1"/>
          </p:cNvSpPr>
          <p:nvPr>
            <p:ph type="subTitle" idx="1"/>
          </p:nvPr>
        </p:nvSpPr>
        <p:spPr>
          <a:xfrm>
            <a:off x="1638721" y="3429000"/>
            <a:ext cx="7766936" cy="1096899"/>
          </a:xfrm>
        </p:spPr>
        <p:txBody>
          <a:bodyPr>
            <a:noAutofit/>
          </a:bodyPr>
          <a:lstStyle/>
          <a:p>
            <a:pPr algn="l"/>
            <a:r>
              <a:rPr lang="en-US" sz="3200" b="1" dirty="0">
                <a:solidFill>
                  <a:schemeClr val="tx1"/>
                </a:solidFill>
              </a:rPr>
              <a:t>Work sheet is a single spread sheet. But work book is a collection of spread sheet in a single file.</a:t>
            </a:r>
          </a:p>
        </p:txBody>
      </p:sp>
    </p:spTree>
    <p:extLst>
      <p:ext uri="{BB962C8B-B14F-4D97-AF65-F5344CB8AC3E}">
        <p14:creationId xmlns:p14="http://schemas.microsoft.com/office/powerpoint/2010/main" val="24563051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861" y="1371600"/>
            <a:ext cx="8596668" cy="1320800"/>
          </a:xfrm>
        </p:spPr>
        <p:txBody>
          <a:bodyPr/>
          <a:lstStyle/>
          <a:p>
            <a:r>
              <a:rPr lang="en-US" b="1" i="1" u="sng" dirty="0"/>
              <a:t>What is Microsoft Excel</a:t>
            </a:r>
            <a:br>
              <a:rPr lang="en-US" b="1" i="1" u="sng" dirty="0"/>
            </a:br>
            <a:endParaRPr lang="en-US" b="1" i="1" u="sng" dirty="0"/>
          </a:p>
        </p:txBody>
      </p:sp>
      <p:sp>
        <p:nvSpPr>
          <p:cNvPr id="3" name="Content Placeholder 2"/>
          <p:cNvSpPr>
            <a:spLocks noGrp="1"/>
          </p:cNvSpPr>
          <p:nvPr>
            <p:ph idx="1"/>
          </p:nvPr>
        </p:nvSpPr>
        <p:spPr/>
        <p:txBody>
          <a:bodyPr>
            <a:noAutofit/>
          </a:bodyPr>
          <a:lstStyle/>
          <a:p>
            <a:r>
              <a:rPr lang="en-US" sz="2800" b="1" dirty="0"/>
              <a:t>Microsoft Excel is a spreadsheet software developed by Microsoft, used for organizing, analyzing, and visualizing data. Excel allows users to create and format spreadsheets (tables of data) that consist of rows and columns. Each cell in an Excel sheet can contain numbers, text, formulas, or functions, enabling users to perform a range of tasks from basic arithmetic calculations to complex data analysis.</a:t>
            </a:r>
          </a:p>
        </p:txBody>
      </p:sp>
    </p:spTree>
    <p:extLst>
      <p:ext uri="{BB962C8B-B14F-4D97-AF65-F5344CB8AC3E}">
        <p14:creationId xmlns:p14="http://schemas.microsoft.com/office/powerpoint/2010/main" val="8695181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sng" dirty="0"/>
              <a:t>Define columns and rows</a:t>
            </a:r>
            <a:br>
              <a:rPr lang="en-US" b="1" i="1" u="sng" dirty="0"/>
            </a:br>
            <a:endParaRPr lang="en-US" b="1" i="1" u="sng" dirty="0"/>
          </a:p>
        </p:txBody>
      </p:sp>
      <p:sp>
        <p:nvSpPr>
          <p:cNvPr id="3" name="Content Placeholder 2"/>
          <p:cNvSpPr>
            <a:spLocks noGrp="1"/>
          </p:cNvSpPr>
          <p:nvPr>
            <p:ph idx="1"/>
          </p:nvPr>
        </p:nvSpPr>
        <p:spPr/>
        <p:txBody>
          <a:bodyPr>
            <a:normAutofit lnSpcReduction="10000"/>
          </a:bodyPr>
          <a:lstStyle/>
          <a:p>
            <a:r>
              <a:rPr lang="en-US" sz="4000" b="1" dirty="0"/>
              <a:t>An alphabetic parts in excel sheet is called columns. And a numeric parts in excel sheet is called rows.</a:t>
            </a:r>
          </a:p>
          <a:p>
            <a:r>
              <a:rPr lang="en-US" sz="4000" b="1" dirty="0"/>
              <a:t>Total rows 1048576</a:t>
            </a:r>
          </a:p>
          <a:p>
            <a:r>
              <a:rPr lang="en-US" sz="4000" b="1" dirty="0"/>
              <a:t>Total columns 16384</a:t>
            </a:r>
          </a:p>
        </p:txBody>
      </p:sp>
    </p:spTree>
    <p:extLst>
      <p:ext uri="{BB962C8B-B14F-4D97-AF65-F5344CB8AC3E}">
        <p14:creationId xmlns:p14="http://schemas.microsoft.com/office/powerpoint/2010/main" val="172980763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10398"/>
            <a:ext cx="8596668" cy="2224450"/>
          </a:xfrm>
        </p:spPr>
        <p:txBody>
          <a:bodyPr/>
          <a:lstStyle/>
          <a:p>
            <a:r>
              <a:rPr lang="en-US" b="1" i="1" u="sng" dirty="0"/>
              <a:t>What is vlookup</a:t>
            </a:r>
          </a:p>
        </p:txBody>
      </p:sp>
      <p:sp>
        <p:nvSpPr>
          <p:cNvPr id="6" name="Rectangle 3"/>
          <p:cNvSpPr>
            <a:spLocks noGrp="1" noChangeArrowheads="1"/>
          </p:cNvSpPr>
          <p:nvPr>
            <p:ph idx="1"/>
          </p:nvPr>
        </p:nvSpPr>
        <p:spPr bwMode="auto">
          <a:xfrm>
            <a:off x="541444" y="1897449"/>
            <a:ext cx="8868447" cy="5293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400" b="1" i="0" u="none" strike="noStrike" cap="none" normalizeH="0" baseline="0" dirty="0">
                <a:ln>
                  <a:noFill/>
                </a:ln>
                <a:solidFill>
                  <a:schemeClr val="tx1"/>
                </a:solidFill>
                <a:effectLst/>
                <a:latin typeface="Arial" panose="020B0604020202020204" pitchFamily="34" charset="0"/>
              </a:rPr>
              <a:t>The </a:t>
            </a:r>
            <a:r>
              <a:rPr kumimoji="0" lang="en-US" altLang="en-US" sz="2800" b="1" i="0" u="none" strike="noStrike" cap="none" normalizeH="0" baseline="0" dirty="0">
                <a:ln>
                  <a:noFill/>
                </a:ln>
                <a:solidFill>
                  <a:schemeClr val="tx1"/>
                </a:solidFill>
                <a:effectLst/>
                <a:latin typeface="Arial Unicode MS"/>
              </a:rPr>
              <a:t>VLOOKUP</a:t>
            </a:r>
            <a:r>
              <a:rPr kumimoji="0" lang="en-US" altLang="en-US" sz="3600" b="1" i="0" u="none" strike="noStrike" cap="none" normalizeH="0" baseline="0" dirty="0">
                <a:ln>
                  <a:noFill/>
                </a:ln>
                <a:solidFill>
                  <a:schemeClr val="tx1"/>
                </a:solidFill>
                <a:effectLst/>
              </a:rPr>
              <a:t> function in Excel (short for "Vertical Lookup") searches for a value in the first column of a table or range and returns a corresponding value from another column in that row. This function is commonly used to look up information quickly from large data sets.</a:t>
            </a:r>
            <a:endParaRPr kumimoji="0" lang="en-US" altLang="en-US" sz="4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273024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sng" dirty="0"/>
              <a:t>What is conditional Statement</a:t>
            </a:r>
          </a:p>
        </p:txBody>
      </p:sp>
      <p:sp>
        <p:nvSpPr>
          <p:cNvPr id="3" name="Content Placeholder 2"/>
          <p:cNvSpPr>
            <a:spLocks noGrp="1"/>
          </p:cNvSpPr>
          <p:nvPr>
            <p:ph idx="1"/>
          </p:nvPr>
        </p:nvSpPr>
        <p:spPr/>
        <p:txBody>
          <a:bodyPr>
            <a:normAutofit lnSpcReduction="10000"/>
          </a:bodyPr>
          <a:lstStyle/>
          <a:p>
            <a:r>
              <a:rPr lang="en-US" sz="3200" b="1" dirty="0"/>
              <a:t>A conditional statement is a formula that performs actions based on whether a specific condition is met. These statements use logical functions to check conditions and return results accordingly. Conditional statements are useful for automating decision-making in Excel worksheets.</a:t>
            </a:r>
          </a:p>
        </p:txBody>
      </p:sp>
    </p:spTree>
    <p:extLst>
      <p:ext uri="{BB962C8B-B14F-4D97-AF65-F5344CB8AC3E}">
        <p14:creationId xmlns:p14="http://schemas.microsoft.com/office/powerpoint/2010/main" val="9611861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145</TotalTime>
  <Words>489</Words>
  <Application>Microsoft Office PowerPoint</Application>
  <PresentationFormat>Widescreen</PresentationFormat>
  <Paragraphs>28</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Facet</vt:lpstr>
      <vt:lpstr>Shaharyar Ali Waraai </vt:lpstr>
      <vt:lpstr>Microsoft Power Point</vt:lpstr>
      <vt:lpstr>Shaharyar Ali </vt:lpstr>
      <vt:lpstr>What is Macro in Excel</vt:lpstr>
      <vt:lpstr>Diff between work sheet and work book</vt:lpstr>
      <vt:lpstr>What is Microsoft Excel </vt:lpstr>
      <vt:lpstr>Define columns and rows </vt:lpstr>
      <vt:lpstr>What is vlookup</vt:lpstr>
      <vt:lpstr>What is conditional Statement</vt:lpstr>
      <vt:lpstr>What is Pivot Table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Amanullah Sarhandi</dc:title>
  <dc:creator>A M</dc:creator>
  <cp:lastModifiedBy>shariyaraliwarai@gmail.com</cp:lastModifiedBy>
  <cp:revision>15</cp:revision>
  <dcterms:created xsi:type="dcterms:W3CDTF">2024-10-06T05:42:25Z</dcterms:created>
  <dcterms:modified xsi:type="dcterms:W3CDTF">2024-11-11T06:58:10Z</dcterms:modified>
</cp:coreProperties>
</file>