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4" r:id="rId1"/>
  </p:sldMasterIdLst>
  <p:notesMasterIdLst>
    <p:notesMasterId r:id="rId18"/>
  </p:notesMasterIdLst>
  <p:sldIdLst>
    <p:sldId id="256" r:id="rId2"/>
    <p:sldId id="274" r:id="rId3"/>
    <p:sldId id="258" r:id="rId4"/>
    <p:sldId id="275" r:id="rId5"/>
    <p:sldId id="259" r:id="rId6"/>
    <p:sldId id="260" r:id="rId7"/>
    <p:sldId id="276" r:id="rId8"/>
    <p:sldId id="262" r:id="rId9"/>
    <p:sldId id="269" r:id="rId10"/>
    <p:sldId id="263" r:id="rId11"/>
    <p:sldId id="264" r:id="rId12"/>
    <p:sldId id="270" r:id="rId13"/>
    <p:sldId id="271" r:id="rId14"/>
    <p:sldId id="265" r:id="rId15"/>
    <p:sldId id="272" r:id="rId16"/>
    <p:sldId id="273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355" autoAdjust="0"/>
    <p:restoredTop sz="94624" autoAdjust="0"/>
  </p:normalViewPr>
  <p:slideViewPr>
    <p:cSldViewPr>
      <p:cViewPr>
        <p:scale>
          <a:sx n="50" d="100"/>
          <a:sy n="50" d="100"/>
        </p:scale>
        <p:origin x="-1320" y="-50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91637\Downloads\Employee_Dataset%20(9)%20pivo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91637\Downloads\Employee_Dataset%20(9)%20pivo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[Employee_Dataset (9) pivot.xlsx]Sheet3!PivotTable1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0410219968611208"/>
          <c:y val="0.20602888752018075"/>
          <c:w val="0.76983530183727034"/>
          <c:h val="0.44851997666958332"/>
        </c:manualLayout>
      </c:layout>
      <c:barChart>
        <c:barDir val="col"/>
        <c:grouping val="clustered"/>
        <c:ser>
          <c:idx val="0"/>
          <c:order val="0"/>
          <c:tx>
            <c:strRef>
              <c:f>Sheet3!$B$5:$B$6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Sheet3!$A$7:$A$20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Sheet3!$B$7:$B$20</c:f>
              <c:numCache>
                <c:formatCode>General</c:formatCode>
                <c:ptCount val="13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11</c:v>
                </c:pt>
                <c:pt idx="4">
                  <c:v>11</c:v>
                </c:pt>
                <c:pt idx="5">
                  <c:v>7</c:v>
                </c:pt>
                <c:pt idx="6">
                  <c:v>6</c:v>
                </c:pt>
                <c:pt idx="7">
                  <c:v>13</c:v>
                </c:pt>
                <c:pt idx="8">
                  <c:v>9</c:v>
                </c:pt>
                <c:pt idx="9">
                  <c:v>6</c:v>
                </c:pt>
                <c:pt idx="10">
                  <c:v>12</c:v>
                </c:pt>
                <c:pt idx="11">
                  <c:v>13</c:v>
                </c:pt>
                <c:pt idx="12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52B-E742-989C-E0D812551DD4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Sheet3!$A$7:$A$20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Sheet3!$C$7:$C$20</c:f>
              <c:numCache>
                <c:formatCode>General</c:formatCode>
                <c:ptCount val="13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7</c:v>
                </c:pt>
                <c:pt idx="5">
                  <c:v>3</c:v>
                </c:pt>
                <c:pt idx="6">
                  <c:v>2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52B-E742-989C-E0D812551DD4}"/>
            </c:ext>
          </c:extLst>
        </c:ser>
        <c:axId val="169271680"/>
        <c:axId val="169273216"/>
      </c:barChart>
      <c:catAx>
        <c:axId val="169271680"/>
        <c:scaling>
          <c:orientation val="minMax"/>
        </c:scaling>
        <c:axPos val="b"/>
        <c:numFmt formatCode="General" sourceLinked="0"/>
        <c:tickLblPos val="nextTo"/>
        <c:crossAx val="169273216"/>
        <c:crosses val="autoZero"/>
        <c:auto val="1"/>
        <c:lblAlgn val="ctr"/>
        <c:lblOffset val="100"/>
      </c:catAx>
      <c:valAx>
        <c:axId val="169273216"/>
        <c:scaling>
          <c:orientation val="minMax"/>
        </c:scaling>
        <c:axPos val="l"/>
        <c:majorGridlines/>
        <c:numFmt formatCode="General" sourceLinked="1"/>
        <c:tickLblPos val="nextTo"/>
        <c:crossAx val="1692716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50124139887927"/>
          <c:y val="0.69942257217847836"/>
          <c:w val="4.769180762257029E-2"/>
          <c:h val="8.929771270192334E-2"/>
        </c:manualLayout>
      </c:layout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[Employee_Dataset (9) pivot.xlsx]Sheet3!PivotTable1</c:name>
    <c:fmtId val="5"/>
  </c:pivotSource>
  <c:chart>
    <c:title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5234376694648725E-4"/>
          <c:y val="0.33685771474411424"/>
          <c:w val="0.76983530183727034"/>
          <c:h val="0.44851997666958326"/>
        </c:manualLayout>
      </c:layout>
      <c:ofPieChart>
        <c:ofPieType val="pie"/>
        <c:varyColors val="1"/>
        <c:ser>
          <c:idx val="0"/>
          <c:order val="0"/>
          <c:tx>
            <c:strRef>
              <c:f>Sheet3!$B$5:$B$6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Sheet3!$A$7:$A$20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Sheet3!$B$7:$B$20</c:f>
              <c:numCache>
                <c:formatCode>General</c:formatCode>
                <c:ptCount val="13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11</c:v>
                </c:pt>
                <c:pt idx="4">
                  <c:v>11</c:v>
                </c:pt>
                <c:pt idx="5">
                  <c:v>7</c:v>
                </c:pt>
                <c:pt idx="6">
                  <c:v>6</c:v>
                </c:pt>
                <c:pt idx="7">
                  <c:v>13</c:v>
                </c:pt>
                <c:pt idx="8">
                  <c:v>9</c:v>
                </c:pt>
                <c:pt idx="9">
                  <c:v>6</c:v>
                </c:pt>
                <c:pt idx="10">
                  <c:v>12</c:v>
                </c:pt>
                <c:pt idx="11">
                  <c:v>13</c:v>
                </c:pt>
                <c:pt idx="12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15F-BB43-A610-E22013737EAA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Sheet3!$A$7:$A$20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Sheet3!$C$7:$C$20</c:f>
              <c:numCache>
                <c:formatCode>General</c:formatCode>
                <c:ptCount val="13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7</c:v>
                </c:pt>
                <c:pt idx="5">
                  <c:v>3</c:v>
                </c:pt>
                <c:pt idx="6">
                  <c:v>2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15F-BB43-A610-E22013737EAA}"/>
            </c:ext>
          </c:extLst>
        </c:ser>
        <c:gapWidth val="150"/>
        <c:secondPieSize val="75"/>
        <c:serLines/>
      </c:ofPieChart>
    </c:plotArea>
    <c:legend>
      <c:legendPos val="r"/>
    </c:legend>
    <c:plotVisOnly val="1"/>
    <c:dispBlanksAs val="zero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976362" y="714356"/>
            <a:ext cx="9982200" cy="26019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dirty="0"/>
              <a:t>Employee Data Analysis using Excel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i="1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767392" y="4928717"/>
            <a:ext cx="812800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1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024034" y="3643314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Light" pitchFamily="34" charset="0"/>
              </a:rPr>
              <a:t>STUDENT NAME: </a:t>
            </a:r>
            <a:r>
              <a:rPr lang="en-US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Bahnschrift Light" pitchFamily="34" charset="0"/>
              </a:rPr>
              <a:t>CHERINA J</a:t>
            </a:r>
            <a:endParaRPr lang="en-US" sz="2000" b="1" dirty="0">
              <a:solidFill>
                <a:schemeClr val="bg1">
                  <a:lumMod val="85000"/>
                  <a:lumOff val="15000"/>
                </a:schemeClr>
              </a:solidFill>
              <a:latin typeface="Bahnschrift Light" pitchFamily="34" charset="0"/>
            </a:endParaRPr>
          </a:p>
          <a:p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Light" pitchFamily="34" charset="0"/>
              </a:rPr>
              <a:t> REGISTER NO   :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122200207 (asunm110122200207)</a:t>
            </a:r>
            <a:endParaRPr lang="en-US" sz="2000" b="1" dirty="0">
              <a:solidFill>
                <a:schemeClr val="bg1">
                  <a:lumMod val="85000"/>
                  <a:lumOff val="15000"/>
                </a:schemeClr>
              </a:solidFill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Light" pitchFamily="34" charset="0"/>
              </a:rPr>
              <a:t>DEPARTMENT    : B.COM (CORPORATE SECRETARYSHIP)</a:t>
            </a:r>
          </a:p>
          <a:p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Light" pitchFamily="34" charset="0"/>
              </a:rPr>
              <a:t>COLLEGE           : DHARMAMURTHY RAO BAHADUR CAVALA CUNNAN  CHETTY’S HINDU COLLEGE </a:t>
            </a:r>
            <a:endParaRPr lang="en-IN" sz="2000" b="1" dirty="0">
              <a:solidFill>
                <a:schemeClr val="bg1">
                  <a:lumMod val="85000"/>
                  <a:lumOff val="15000"/>
                </a:schemeClr>
              </a:solidFill>
              <a:latin typeface="Bahnschrift Light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45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6" y="338138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5" dirty="0"/>
              <a:t>THE</a:t>
            </a:r>
            <a:r>
              <a:rPr sz="3600" spc="20" dirty="0"/>
              <a:t> </a:t>
            </a:r>
            <a:r>
              <a:rPr lang="en-US" sz="3600" spc="20" dirty="0"/>
              <a:t>"</a:t>
            </a:r>
            <a:r>
              <a:rPr sz="3600" spc="10" dirty="0"/>
              <a:t>WOW</a:t>
            </a:r>
            <a:r>
              <a:rPr lang="en-US" sz="3600" spc="10" dirty="0"/>
              <a:t>"</a:t>
            </a:r>
            <a:r>
              <a:rPr sz="3600" spc="85" dirty="0"/>
              <a:t> </a:t>
            </a:r>
            <a:r>
              <a:rPr sz="3600" spc="10" dirty="0"/>
              <a:t>IN</a:t>
            </a:r>
            <a:r>
              <a:rPr sz="3600" spc="-5" dirty="0"/>
              <a:t> </a:t>
            </a:r>
            <a:r>
              <a:rPr sz="3600" spc="15" dirty="0"/>
              <a:t>OUR</a:t>
            </a:r>
            <a:r>
              <a:rPr sz="3600" spc="-10" dirty="0"/>
              <a:t> </a:t>
            </a:r>
            <a:r>
              <a:rPr sz="3600" spc="20" dirty="0"/>
              <a:t>SOLUTION</a:t>
            </a:r>
            <a:endParaRPr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                                   TO CALCULATING THE SALARY LEVEL OF EMPLYEES: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1" y="2354719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IF(E2&gt;80000”high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”,”low”)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45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60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0960" y="1500174"/>
            <a:ext cx="11338560" cy="4572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COLLECTION OF DATA SET:</a:t>
            </a:r>
          </a:p>
          <a:p>
            <a:r>
              <a:rPr lang="en-US" dirty="0"/>
              <a:t>The  data was collected from </a:t>
            </a:r>
            <a:r>
              <a:rPr lang="en-US" dirty="0" err="1"/>
              <a:t>Edunet</a:t>
            </a:r>
            <a:r>
              <a:rPr lang="en-US" dirty="0"/>
              <a:t> Dashboard.</a:t>
            </a:r>
          </a:p>
          <a:p>
            <a:r>
              <a:rPr lang="en-US" dirty="0"/>
              <a:t>And all the data was alignment and there are  9 features are given,</a:t>
            </a:r>
          </a:p>
          <a:p>
            <a:r>
              <a:rPr lang="en-US" dirty="0"/>
              <a:t>I was selected 5 features to analysis the employee salary form the employees data base.   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PERFORMANCE LEVEL CALCULATION:   </a:t>
            </a:r>
          </a:p>
          <a:p>
            <a:r>
              <a:rPr lang="en-US" dirty="0"/>
              <a:t>The performance level are calculated by the formula of =if condition (=IF(E2&gt;50000,”high”,low”)</a:t>
            </a:r>
          </a:p>
          <a:p>
            <a:r>
              <a:rPr lang="en-US" dirty="0"/>
              <a:t>The value of salary level are High and Low.</a:t>
            </a:r>
          </a:p>
          <a:p>
            <a:pPr>
              <a:buNone/>
            </a:pPr>
            <a:r>
              <a:rPr lang="en-US" dirty="0"/>
              <a:t>                                                  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latin typeface="+mj-lt"/>
              </a:rPr>
              <a:t>DATA HIGHLIGHTING:</a:t>
            </a:r>
          </a:p>
          <a:p>
            <a:r>
              <a:rPr lang="en-US" dirty="0"/>
              <a:t> In the given 9 features we have to highlights the features which we have to analysis the date</a:t>
            </a:r>
          </a:p>
          <a:p>
            <a:r>
              <a:rPr lang="en-US" dirty="0" err="1"/>
              <a:t>Emp</a:t>
            </a:r>
            <a:r>
              <a:rPr lang="en-US" dirty="0"/>
              <a:t> ID, Name, Department, Salary.                      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eorgia" pitchFamily="18" charset="0"/>
                <a:cs typeface="Arial" pitchFamily="34" charset="0"/>
              </a:rPr>
              <a:t>PIVOT TABLE: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pivot table they are used to summarize the data which are provided in the Data set.</a:t>
            </a:r>
          </a:p>
          <a:p>
            <a:r>
              <a:rPr lang="en-US" dirty="0"/>
              <a:t>The important column are selected in the pivot table are </a:t>
            </a:r>
            <a:r>
              <a:rPr lang="en-US" dirty="0" err="1"/>
              <a:t>Emp</a:t>
            </a:r>
            <a:r>
              <a:rPr lang="en-US" dirty="0"/>
              <a:t> Id, name, department, salary.</a:t>
            </a:r>
          </a:p>
          <a:p>
            <a:r>
              <a:rPr lang="en-US" dirty="0"/>
              <a:t>They are customized in the pivot table option</a:t>
            </a:r>
          </a:p>
          <a:p>
            <a:pPr>
              <a:buNone/>
            </a:pPr>
            <a:r>
              <a:rPr lang="en-US" dirty="0"/>
              <a:t>         Department=Rows</a:t>
            </a:r>
          </a:p>
          <a:p>
            <a:pPr>
              <a:buNone/>
            </a:pPr>
            <a:r>
              <a:rPr lang="en-US" dirty="0"/>
              <a:t>         Salary analysis=Column</a:t>
            </a:r>
          </a:p>
          <a:p>
            <a:pPr>
              <a:buNone/>
            </a:pPr>
            <a:r>
              <a:rPr lang="en-US" dirty="0"/>
              <a:t>         Gender=Filter</a:t>
            </a:r>
          </a:p>
          <a:p>
            <a:pPr>
              <a:buNone/>
            </a:pPr>
            <a:r>
              <a:rPr lang="en-US" dirty="0"/>
              <a:t>         Name=Values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GRAPH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graph chart is use to highlight the data.</a:t>
            </a:r>
          </a:p>
          <a:p>
            <a:r>
              <a:rPr lang="en-US" dirty="0"/>
              <a:t>And it is easily to visualize all the information.</a:t>
            </a:r>
          </a:p>
          <a:p>
            <a:r>
              <a:rPr lang="en-US" dirty="0"/>
              <a:t>In the graph chart they are shown the trend line of the data set which we have selected in the table.</a:t>
            </a:r>
          </a:p>
          <a:p>
            <a:r>
              <a:rPr lang="en-US" dirty="0"/>
              <a:t>Each and every line and the diagram are provided in the chart.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53"/>
            <a:ext cx="2437131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5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523968" y="1214422"/>
          <a:ext cx="971556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666844" y="1214422"/>
          <a:ext cx="8572559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craft a strong conclusion for a salary analysis project, summarize the key finding, highlighting any significant trends or disparities, and discuss their implications.</a:t>
            </a:r>
          </a:p>
          <a:p>
            <a:r>
              <a:rPr lang="en-US" dirty="0"/>
              <a:t>Here clarified the employees salaries structure via pivot table and with the pivot charts.</a:t>
            </a:r>
          </a:p>
          <a:p>
            <a:r>
              <a:rPr lang="en-US" dirty="0"/>
              <a:t>Many of an employees are performed well in organization so they are get high salary from the organization.</a:t>
            </a:r>
          </a:p>
          <a:p>
            <a:r>
              <a:rPr lang="en-US" dirty="0"/>
              <a:t>It can be very useful to improve other employees skills and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dirty="0">
              <a:latin typeface="+mj-lt"/>
            </a:endParaRPr>
          </a:p>
          <a:p>
            <a:pPr>
              <a:buNone/>
            </a:pPr>
            <a:r>
              <a:rPr lang="en-US" sz="4800" b="1" dirty="0">
                <a:latin typeface="Arial Black" pitchFamily="34" charset="0"/>
              </a:rPr>
              <a:t>EMPLOYEES SALARY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3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41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45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35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97"/>
            <a:ext cx="2357120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838688" y="5734065"/>
            <a:ext cx="812800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41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76" y="2000240"/>
            <a:ext cx="10972800" cy="438912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39272" y="3857628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2398" y="714356"/>
            <a:ext cx="11522076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b="1" dirty="0"/>
              <a:t>PROBLEM STATEMENT</a:t>
            </a:r>
            <a:endParaRPr sz="36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80960" y="1500174"/>
            <a:ext cx="1133856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Analyze the salary distribution within the organization to identify disparities based on the factors such as gender, experience, and education level.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The ultimate goal is to understanding the factors influencing salary variations and recommend strategies to ensure equitable compensation practices.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Most of the organization are salary, increment, and other bonus are based on the after analyzing the salary and their performance.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1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958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b="1" spc="5"/>
              <a:t>PROJEC</a:t>
            </a:r>
            <a:r>
              <a:rPr lang="en-US" sz="3200" b="1" spc="5" dirty="0"/>
              <a:t>T </a:t>
            </a:r>
            <a:r>
              <a:rPr sz="3200" b="1" spc="-20"/>
              <a:t>OVERVIEW</a:t>
            </a:r>
            <a:endParaRPr sz="3200" b="1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The salary analysis project aims to evaluate and understand compensation patterns within an organization. It involves collecting and examining salary data to identify trends, disparities, and areas for improvement.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91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MANAGER                  DIRECTOR                   TEAMLEADER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EMPLOYEES                    EMPLOYER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2A108B9A-FE4D-8AEC-9679-EDE995FBF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9" y="2443291"/>
            <a:ext cx="1494874" cy="134808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39DA0DCC-512E-5ECA-E1A7-1046B4E789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18" y="2307167"/>
            <a:ext cx="1544215" cy="148420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EFD33486-78DC-01AC-9E9E-281567453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16" y="2443291"/>
            <a:ext cx="3223013" cy="212223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10D40A0A-BCC4-D895-9849-86987A70F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88" y="4929198"/>
            <a:ext cx="1600200" cy="158115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="" xmlns:a16="http://schemas.microsoft.com/office/drawing/2014/main" id="{83F5AAEF-ABC4-B3CA-14D9-FC5F66ED9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12" y="4857760"/>
            <a:ext cx="1494874" cy="17300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2800" y="1000108"/>
            <a:ext cx="113792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/>
              <a:t>O</a:t>
            </a:r>
            <a:r>
              <a:rPr sz="3600" b="1" spc="25"/>
              <a:t>U</a:t>
            </a:r>
            <a:r>
              <a:rPr sz="3600" b="1"/>
              <a:t>R</a:t>
            </a:r>
            <a:r>
              <a:rPr sz="3600" b="1" spc="5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FORMATING:  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Find out the missing value</a:t>
            </a:r>
          </a:p>
          <a:p>
            <a:r>
              <a:rPr lang="en-US" sz="2400" dirty="0">
                <a:latin typeface="+mj-lt"/>
                <a:cs typeface="Arial" pitchFamily="34" charset="0"/>
              </a:rPr>
              <a:t>FILTER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To remove the Blank Cells</a:t>
            </a:r>
          </a:p>
          <a:p>
            <a:r>
              <a:rPr lang="en-US" sz="2400" dirty="0">
                <a:latin typeface="+mj-lt"/>
                <a:cs typeface="Arial" pitchFamily="34" charset="0"/>
              </a:rPr>
              <a:t>FORMULA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To Calculate the performance by =IF Condition.</a:t>
            </a:r>
          </a:p>
          <a:p>
            <a:r>
              <a:rPr lang="en-US" dirty="0"/>
              <a:t>PIVOT TABLE: 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select the data to make Pivot Table (SUMMARIZING THE DATA</a:t>
            </a:r>
          </a:p>
          <a:p>
            <a:r>
              <a:rPr lang="en-US" dirty="0">
                <a:latin typeface="+mj-lt"/>
                <a:ea typeface="Arial Unicode MS" pitchFamily="34" charset="-128"/>
                <a:cs typeface="Arial Unicode MS" pitchFamily="34" charset="-128"/>
              </a:rPr>
              <a:t>PIVOT CHART: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To know about the clear Data and information In chart.</a:t>
            </a:r>
          </a:p>
          <a:p>
            <a:r>
              <a:rPr lang="en-US" dirty="0">
                <a:latin typeface="+mj-lt"/>
              </a:rPr>
              <a:t>GRAPH: To Data Visualization.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91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Employee Data Set = </a:t>
            </a:r>
            <a:r>
              <a:rPr lang="en-US" dirty="0" err="1"/>
              <a:t>Edunet</a:t>
            </a:r>
            <a:r>
              <a:rPr lang="en-US" dirty="0"/>
              <a:t> </a:t>
            </a:r>
            <a:r>
              <a:rPr lang="en-US" dirty="0" err="1"/>
              <a:t>DashBoard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10 features are there provided.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4 features are taken to the data analysis.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They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Emp</a:t>
            </a:r>
            <a:r>
              <a:rPr lang="en-US" dirty="0"/>
              <a:t> ID= Value &amp;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 =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Gender= Male, Female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Salary Analysis= High or Low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685</TotalTime>
  <Words>654</Words>
  <Application>Microsoft Office PowerPoint</Application>
  <PresentationFormat>Custom</PresentationFormat>
  <Paragraphs>106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Employee Data Analysis using Excel  </vt:lpstr>
      <vt:lpstr>PROJECT TITLE</vt:lpstr>
      <vt:lpstr>AGENDA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11</vt:lpstr>
      <vt:lpstr>PIVOT TABLE:</vt:lpstr>
      <vt:lpstr>GRAPH CHART</vt:lpstr>
      <vt:lpstr>RESULTS</vt:lpstr>
      <vt:lpstr>PIE CHART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91637</cp:lastModifiedBy>
  <cp:revision>66</cp:revision>
  <dcterms:created xsi:type="dcterms:W3CDTF">2024-03-29T15:07:22Z</dcterms:created>
  <dcterms:modified xsi:type="dcterms:W3CDTF">2024-08-31T08:17:16Z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