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2" r:id="rId7"/>
    <p:sldId id="263" r:id="rId8"/>
    <p:sldId id="264" r:id="rId9"/>
    <p:sldId id="261" r:id="rId10"/>
    <p:sldId id="267" r:id="rId11"/>
    <p:sldId id="265" r:id="rId12"/>
  </p:sldIdLst>
  <p:sldSz cx="9144000" cy="5143500" type="screen16x9"/>
  <p:notesSz cx="6858000" cy="9144000"/>
  <p:embeddedFontLst>
    <p:embeddedFont>
      <p:font typeface="Arial Black" panose="020B0A04020102020204" pitchFamily="34" charset="0"/>
      <p:bold r:id="rId14"/>
    </p:embeddedFont>
    <p:embeddedFont>
      <p:font typeface="Arial Rounded MT Bold" panose="020F0704030504030204" pitchFamily="34" charset="0"/>
      <p:regular r:id="rId15"/>
    </p:embeddedFont>
    <p:embeddedFont>
      <p:font typeface="Helvetica Neue" panose="020B0604020202020204" charset="0"/>
      <p:regular r:id="rId16"/>
      <p:bold r:id="rId17"/>
      <p:italic r:id="rId18"/>
      <p:boldItalic r:id="rId19"/>
    </p:embeddedFont>
    <p:embeddedFont>
      <p:font typeface="Miriam Libre" panose="00000500000000000000" pitchFamily="2" charset="-79"/>
      <p:regular r:id="rId20"/>
      <p:bold r:id="rId21"/>
    </p:embeddedFont>
    <p:embeddedFont>
      <p:font typeface="Onest Medium"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iS5dTMLR0C1YOgKhSo5yrEqim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isha E" userId="57fc0de9128f067b" providerId="LiveId" clId="{865216BE-2D88-4DBE-BC8B-C4BBE0E48911}"/>
    <pc:docChg chg="custSel modSld">
      <pc:chgData name="Benisha E" userId="57fc0de9128f067b" providerId="LiveId" clId="{865216BE-2D88-4DBE-BC8B-C4BBE0E48911}" dt="2025-05-17T08:05:35.306" v="40" actId="20577"/>
      <pc:docMkLst>
        <pc:docMk/>
      </pc:docMkLst>
      <pc:sldChg chg="addSp delSp modSp mod">
        <pc:chgData name="Benisha E" userId="57fc0de9128f067b" providerId="LiveId" clId="{865216BE-2D88-4DBE-BC8B-C4BBE0E48911}" dt="2025-05-17T08:05:35.306" v="40" actId="20577"/>
        <pc:sldMkLst>
          <pc:docMk/>
          <pc:sldMk cId="0" sldId="261"/>
        </pc:sldMkLst>
        <pc:spChg chg="add mod">
          <ac:chgData name="Benisha E" userId="57fc0de9128f067b" providerId="LiveId" clId="{865216BE-2D88-4DBE-BC8B-C4BBE0E48911}" dt="2025-05-17T08:05:21.540" v="25" actId="1076"/>
          <ac:spMkLst>
            <pc:docMk/>
            <pc:sldMk cId="0" sldId="261"/>
            <ac:spMk id="8" creationId="{BE5282E9-2425-70A8-D749-E92E753B784E}"/>
          </ac:spMkLst>
        </pc:spChg>
        <pc:spChg chg="add mod">
          <ac:chgData name="Benisha E" userId="57fc0de9128f067b" providerId="LiveId" clId="{865216BE-2D88-4DBE-BC8B-C4BBE0E48911}" dt="2025-05-17T08:05:35.306" v="40" actId="20577"/>
          <ac:spMkLst>
            <pc:docMk/>
            <pc:sldMk cId="0" sldId="261"/>
            <ac:spMk id="9" creationId="{0E40DE76-7033-09AB-F41A-101373AF5C2E}"/>
          </ac:spMkLst>
        </pc:spChg>
        <pc:picChg chg="del">
          <ac:chgData name="Benisha E" userId="57fc0de9128f067b" providerId="LiveId" clId="{865216BE-2D88-4DBE-BC8B-C4BBE0E48911}" dt="2025-05-17T08:04:02.936" v="0" actId="478"/>
          <ac:picMkLst>
            <pc:docMk/>
            <pc:sldMk cId="0" sldId="261"/>
            <ac:picMk id="4" creationId="{64FDCD9D-7E53-6B29-E06F-2F878F0F01CA}"/>
          </ac:picMkLst>
        </pc:picChg>
        <pc:picChg chg="add mod">
          <ac:chgData name="Benisha E" userId="57fc0de9128f067b" providerId="LiveId" clId="{865216BE-2D88-4DBE-BC8B-C4BBE0E48911}" dt="2025-05-17T08:05:01.931" v="12" actId="1076"/>
          <ac:picMkLst>
            <pc:docMk/>
            <pc:sldMk cId="0" sldId="261"/>
            <ac:picMk id="5" creationId="{56636449-9977-0995-B39F-B61147B616B0}"/>
          </ac:picMkLst>
        </pc:picChg>
        <pc:picChg chg="add mod">
          <ac:chgData name="Benisha E" userId="57fc0de9128f067b" providerId="LiveId" clId="{865216BE-2D88-4DBE-BC8B-C4BBE0E48911}" dt="2025-05-17T08:04:57.836" v="11" actId="1076"/>
          <ac:picMkLst>
            <pc:docMk/>
            <pc:sldMk cId="0" sldId="261"/>
            <ac:picMk id="7" creationId="{17408175-C55B-08D7-A31F-3A76D5CA50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685800" y="428625"/>
            <a:ext cx="2057400" cy="11572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342900" y="1650002"/>
            <a:ext cx="2743200" cy="1350000"/>
          </a:xfrm>
          <a:prstGeom prst="rect">
            <a:avLst/>
          </a:prstGeom>
          <a:noFill/>
          <a:ln>
            <a:noFill/>
          </a:ln>
        </p:spPr>
        <p:txBody>
          <a:bodyPr spcFirstLastPara="1" wrap="square" lIns="41900" tIns="20950" rIns="41900" bIns="20950" anchor="t" anchorCtr="0">
            <a:noAutofit/>
          </a:bodyPr>
          <a:lstStyle/>
          <a:p>
            <a:pPr marL="0" lvl="0" indent="0" algn="l" rtl="0">
              <a:lnSpc>
                <a:spcPct val="100000"/>
              </a:lnSpc>
              <a:spcBef>
                <a:spcPts val="0"/>
              </a:spcBef>
              <a:spcAft>
                <a:spcPts val="0"/>
              </a:spcAft>
              <a:buSzPts val="1100"/>
              <a:buNone/>
            </a:pPr>
            <a:endParaRPr/>
          </a:p>
        </p:txBody>
      </p:sp>
      <p:sp>
        <p:nvSpPr>
          <p:cNvPr id="60" name="Google Shape;60;p1:notes"/>
          <p:cNvSpPr txBox="1">
            <a:spLocks noGrp="1"/>
          </p:cNvSpPr>
          <p:nvPr>
            <p:ph type="sldNum" idx="12"/>
          </p:nvPr>
        </p:nvSpPr>
        <p:spPr>
          <a:xfrm>
            <a:off x="1942306" y="3256551"/>
            <a:ext cx="1485900" cy="171900"/>
          </a:xfrm>
          <a:prstGeom prst="rect">
            <a:avLst/>
          </a:prstGeom>
          <a:noFill/>
          <a:ln>
            <a:noFill/>
          </a:ln>
        </p:spPr>
        <p:txBody>
          <a:bodyPr spcFirstLastPara="1" wrap="square" lIns="41900" tIns="20950" rIns="41900" bIns="20950" anchor="b"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000000"/>
                </a:solidFill>
                <a:latin typeface="Arial"/>
                <a:ea typeface="Arial"/>
                <a:cs typeface="Arial"/>
                <a:sym typeface="Arial"/>
              </a:rPr>
              <a:t>1</a:t>
            </a:fld>
            <a:endParaRPr sz="6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C3BA71B2-B184-D7E0-9497-0B0077B7B530}"/>
            </a:ext>
          </a:extLst>
        </p:cNvPr>
        <p:cNvGrpSpPr/>
        <p:nvPr/>
      </p:nvGrpSpPr>
      <p:grpSpPr>
        <a:xfrm>
          <a:off x="0" y="0"/>
          <a:ext cx="0" cy="0"/>
          <a:chOff x="0" y="0"/>
          <a:chExt cx="0" cy="0"/>
        </a:xfrm>
      </p:grpSpPr>
      <p:sp>
        <p:nvSpPr>
          <p:cNvPr id="106" name="Google Shape;106;g34a952afb28_0_18:notes">
            <a:extLst>
              <a:ext uri="{FF2B5EF4-FFF2-40B4-BE49-F238E27FC236}">
                <a16:creationId xmlns:a16="http://schemas.microsoft.com/office/drawing/2014/main" id="{FC31C5D2-CD1E-1FA1-6322-CC40227F78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34a952afb28_0_18:notes">
            <a:extLst>
              <a:ext uri="{FF2B5EF4-FFF2-40B4-BE49-F238E27FC236}">
                <a16:creationId xmlns:a16="http://schemas.microsoft.com/office/drawing/2014/main" id="{498856ED-5DE8-6C27-5E80-754AF9611C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extLst>
      <p:ext uri="{BB962C8B-B14F-4D97-AF65-F5344CB8AC3E}">
        <p14:creationId xmlns:p14="http://schemas.microsoft.com/office/powerpoint/2010/main" val="1638281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685800" y="428625"/>
            <a:ext cx="2057400" cy="11572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342900" y="1650002"/>
            <a:ext cx="2743200" cy="1350000"/>
          </a:xfrm>
          <a:prstGeom prst="rect">
            <a:avLst/>
          </a:prstGeom>
          <a:noFill/>
          <a:ln>
            <a:noFill/>
          </a:ln>
        </p:spPr>
        <p:txBody>
          <a:bodyPr spcFirstLastPara="1" wrap="square" lIns="41900" tIns="20950" rIns="41900" bIns="20950" anchor="t" anchorCtr="0">
            <a:noAutofit/>
          </a:bodyPr>
          <a:lstStyle/>
          <a:p>
            <a:pPr marL="0" lvl="0" indent="0" algn="l" rtl="0">
              <a:lnSpc>
                <a:spcPct val="100000"/>
              </a:lnSpc>
              <a:spcBef>
                <a:spcPts val="0"/>
              </a:spcBef>
              <a:spcAft>
                <a:spcPts val="0"/>
              </a:spcAft>
              <a:buSzPts val="1100"/>
              <a:buNone/>
            </a:pPr>
            <a:endParaRPr/>
          </a:p>
        </p:txBody>
      </p:sp>
      <p:sp>
        <p:nvSpPr>
          <p:cNvPr id="144" name="Google Shape;144;p9:notes"/>
          <p:cNvSpPr txBox="1">
            <a:spLocks noGrp="1"/>
          </p:cNvSpPr>
          <p:nvPr>
            <p:ph type="sldNum" idx="12"/>
          </p:nvPr>
        </p:nvSpPr>
        <p:spPr>
          <a:xfrm>
            <a:off x="1942306" y="3256551"/>
            <a:ext cx="1485900" cy="171900"/>
          </a:xfrm>
          <a:prstGeom prst="rect">
            <a:avLst/>
          </a:prstGeom>
          <a:noFill/>
          <a:ln>
            <a:noFill/>
          </a:ln>
        </p:spPr>
        <p:txBody>
          <a:bodyPr spcFirstLastPara="1" wrap="square" lIns="41900" tIns="20950" rIns="41900" bIns="20950" anchor="b"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00" b="0" i="0" u="none" strike="noStrike" cap="none">
                <a:solidFill>
                  <a:srgbClr val="000000"/>
                </a:solidFill>
                <a:latin typeface="Arial"/>
                <a:ea typeface="Arial"/>
                <a:cs typeface="Arial"/>
                <a:sym typeface="Arial"/>
              </a:rPr>
              <a:t>11</a:t>
            </a:fld>
            <a:endParaRPr sz="6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a952afb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4a952afb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4a952afb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34a952afb2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4a952afb2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34a952afb2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a952afb2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4a952afb2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4a952afb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4a952afb2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a952afb2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a952afb28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a952afb2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34a952afb28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3" name="Google Shape;4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425767" y="411797"/>
            <a:ext cx="6603300" cy="391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400" b="1"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body" idx="1"/>
          </p:nvPr>
        </p:nvSpPr>
        <p:spPr>
          <a:xfrm>
            <a:off x="1345564" y="1270317"/>
            <a:ext cx="6221100" cy="3447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chemeClr val="dk1"/>
                </a:solidFill>
                <a:latin typeface="Helvetica Neue"/>
                <a:ea typeface="Helvetica Neue"/>
                <a:cs typeface="Helvetica Neue"/>
                <a:sym typeface="Helvetica Neu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2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22"/>
          <p:cNvSpPr txBox="1">
            <a:spLocks noGrp="1"/>
          </p:cNvSpPr>
          <p:nvPr>
            <p:ph type="sldNum" idx="12"/>
          </p:nvPr>
        </p:nvSpPr>
        <p:spPr>
          <a:xfrm>
            <a:off x="8682990" y="4851181"/>
            <a:ext cx="203100" cy="1230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1pPr>
            <a:lvl2pPr marL="3810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2pPr>
            <a:lvl3pPr marL="3810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3pPr>
            <a:lvl4pPr marL="3810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4pPr>
            <a:lvl5pPr marL="3810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5pPr>
            <a:lvl6pPr marL="3810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6pPr>
            <a:lvl7pPr marL="3810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7pPr>
            <a:lvl8pPr marL="3810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8pPr>
            <a:lvl9pPr marL="3810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Helvetica Neue"/>
                <a:ea typeface="Helvetica Neue"/>
                <a:cs typeface="Helvetica Neue"/>
                <a:sym typeface="Helvetica Neue"/>
              </a:defRPr>
            </a:lvl9pPr>
          </a:lstStyle>
          <a:p>
            <a:pPr marL="3810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
        <p:cNvGrpSpPr/>
        <p:nvPr/>
      </p:nvGrpSpPr>
      <p:grpSpPr>
        <a:xfrm>
          <a:off x="0" y="0"/>
          <a:ext cx="0" cy="0"/>
          <a:chOff x="0" y="0"/>
          <a:chExt cx="0" cy="0"/>
        </a:xfrm>
      </p:grpSpPr>
      <p:sp>
        <p:nvSpPr>
          <p:cNvPr id="11" name="Google Shape;1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 name="Google Shape;12;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3" name="Google Shape;1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 name="Google Shape;16;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 name="Google Shape;1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TITLE_AND_BODY_1">
    <p:spTree>
      <p:nvGrpSpPr>
        <p:cNvPr id="1" name="Shape 18"/>
        <p:cNvGrpSpPr/>
        <p:nvPr/>
      </p:nvGrpSpPr>
      <p:grpSpPr>
        <a:xfrm>
          <a:off x="0" y="0"/>
          <a:ext cx="0" cy="0"/>
          <a:chOff x="0" y="0"/>
          <a:chExt cx="0" cy="0"/>
        </a:xfrm>
      </p:grpSpPr>
      <p:sp>
        <p:nvSpPr>
          <p:cNvPr id="19" name="Google Shape;19;g32cc56560a3_0_77"/>
          <p:cNvSpPr txBox="1">
            <a:spLocks noGrp="1"/>
          </p:cNvSpPr>
          <p:nvPr>
            <p:ph type="sldNum" idx="12"/>
          </p:nvPr>
        </p:nvSpPr>
        <p:spPr>
          <a:xfrm>
            <a:off x="8684345" y="4700819"/>
            <a:ext cx="336900" cy="318300"/>
          </a:xfrm>
          <a:prstGeom prst="rect">
            <a:avLst/>
          </a:prstGeom>
          <a:noFill/>
          <a:ln>
            <a:noFill/>
          </a:ln>
        </p:spPr>
        <p:txBody>
          <a:bodyPr spcFirstLastPara="1" wrap="square" lIns="91400" tIns="91400" rIns="91400" bIns="91400" anchor="ctr" anchorCtr="0">
            <a:normAutofit/>
          </a:bodyPr>
          <a:lstStyle>
            <a:lvl1pPr marL="0" marR="0" lvl="0"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
          <p:cNvSpPr/>
          <p:nvPr/>
        </p:nvSpPr>
        <p:spPr>
          <a:xfrm>
            <a:off x="318300" y="2884650"/>
            <a:ext cx="8507400" cy="156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 sz="3000" b="1" dirty="0">
                <a:solidFill>
                  <a:srgbClr val="0BD752"/>
                </a:solidFill>
                <a:latin typeface="Miriam Libre"/>
                <a:ea typeface="Miriam Libre"/>
                <a:cs typeface="Miriam Libre"/>
                <a:sym typeface="Miriam Libre"/>
              </a:rPr>
              <a:t>GUVI</a:t>
            </a:r>
            <a:r>
              <a:rPr lang="en" sz="3000" b="1" dirty="0">
                <a:solidFill>
                  <a:schemeClr val="dk1"/>
                </a:solidFill>
                <a:latin typeface="Miriam Libre"/>
                <a:ea typeface="Miriam Libre"/>
                <a:cs typeface="Miriam Libre"/>
                <a:sym typeface="Miriam Libre"/>
              </a:rPr>
              <a:t> - </a:t>
            </a:r>
            <a:r>
              <a:rPr lang="en" sz="3000" b="1" dirty="0">
                <a:solidFill>
                  <a:srgbClr val="304443"/>
                </a:solidFill>
                <a:latin typeface="Miriam Libre"/>
                <a:ea typeface="Miriam Libre"/>
                <a:cs typeface="Miriam Libre"/>
                <a:sym typeface="Miriam Libre"/>
              </a:rPr>
              <a:t>Naan Mudhalvan </a:t>
            </a:r>
            <a:endParaRPr sz="3000" b="1" dirty="0">
              <a:solidFill>
                <a:srgbClr val="304443"/>
              </a:solidFill>
              <a:latin typeface="Miriam Libre"/>
              <a:ea typeface="Miriam Libre"/>
              <a:cs typeface="Miriam Libre"/>
              <a:sym typeface="Miriam Libre"/>
            </a:endParaRPr>
          </a:p>
          <a:p>
            <a:pPr marL="0" marR="0" lvl="0" indent="0" algn="l" rtl="0">
              <a:lnSpc>
                <a:spcPct val="100000"/>
              </a:lnSpc>
              <a:spcBef>
                <a:spcPts val="0"/>
              </a:spcBef>
              <a:spcAft>
                <a:spcPts val="0"/>
              </a:spcAft>
              <a:buClr>
                <a:srgbClr val="000000"/>
              </a:buClr>
              <a:buSzPts val="2400"/>
              <a:buFont typeface="Arial"/>
              <a:buNone/>
            </a:pPr>
            <a:r>
              <a:rPr lang="en" sz="3000" b="1" dirty="0">
                <a:solidFill>
                  <a:schemeClr val="dk1"/>
                </a:solidFill>
                <a:latin typeface="Miriam Libre"/>
                <a:ea typeface="Miriam Libre"/>
                <a:cs typeface="Miriam Libre"/>
                <a:sym typeface="Miriam Libre"/>
              </a:rPr>
              <a:t>Engineering</a:t>
            </a:r>
            <a:r>
              <a:rPr lang="en" sz="4000" b="1" dirty="0">
                <a:solidFill>
                  <a:schemeClr val="dk1"/>
                </a:solidFill>
                <a:latin typeface="Miriam Libre"/>
                <a:ea typeface="Miriam Libre"/>
                <a:cs typeface="Miriam Libre"/>
                <a:sym typeface="Miriam Libre"/>
              </a:rPr>
              <a:t> </a:t>
            </a:r>
            <a:r>
              <a:rPr lang="en" sz="2800" b="1" dirty="0">
                <a:solidFill>
                  <a:schemeClr val="dk1"/>
                </a:solidFill>
                <a:latin typeface="Miriam Libre"/>
                <a:ea typeface="Miriam Libre"/>
                <a:cs typeface="Miriam Libre"/>
                <a:sym typeface="Miriam Libre"/>
              </a:rPr>
              <a:t>Hackathon 2025</a:t>
            </a:r>
            <a:endParaRPr sz="2800" b="1" i="0" u="none" strike="noStrike" cap="none" dirty="0">
              <a:solidFill>
                <a:schemeClr val="dk1"/>
              </a:solidFill>
              <a:latin typeface="Miriam Libre"/>
              <a:ea typeface="Miriam Libre"/>
              <a:cs typeface="Miriam Libre"/>
              <a:sym typeface="Miriam Libre"/>
            </a:endParaRPr>
          </a:p>
        </p:txBody>
      </p:sp>
      <p:pic>
        <p:nvPicPr>
          <p:cNvPr id="63" name="Google Shape;63;p1" title="e16d1c85fa9b70d8d3e3ba871627db20-removebg-preview.png"/>
          <p:cNvPicPr preferRelativeResize="0"/>
          <p:nvPr/>
        </p:nvPicPr>
        <p:blipFill rotWithShape="1">
          <a:blip r:embed="rId3">
            <a:alphaModFix/>
          </a:blip>
          <a:srcRect t="20295" b="21733"/>
          <a:stretch/>
        </p:blipFill>
        <p:spPr>
          <a:xfrm>
            <a:off x="2902875" y="901450"/>
            <a:ext cx="3338250" cy="1935250"/>
          </a:xfrm>
          <a:prstGeom prst="rect">
            <a:avLst/>
          </a:prstGeom>
          <a:noFill/>
          <a:ln>
            <a:noFill/>
          </a:ln>
        </p:spPr>
      </p:pic>
      <p:pic>
        <p:nvPicPr>
          <p:cNvPr id="64" name="Google Shape;64;p1" title="TamilNadu_Logo.svg.png"/>
          <p:cNvPicPr preferRelativeResize="0"/>
          <p:nvPr/>
        </p:nvPicPr>
        <p:blipFill>
          <a:blip r:embed="rId4">
            <a:alphaModFix/>
          </a:blip>
          <a:stretch>
            <a:fillRect/>
          </a:stretch>
        </p:blipFill>
        <p:spPr>
          <a:xfrm>
            <a:off x="282750" y="177075"/>
            <a:ext cx="805704" cy="884277"/>
          </a:xfrm>
          <a:prstGeom prst="rect">
            <a:avLst/>
          </a:prstGeom>
          <a:noFill/>
          <a:ln>
            <a:noFill/>
          </a:ln>
        </p:spPr>
      </p:pic>
      <p:pic>
        <p:nvPicPr>
          <p:cNvPr id="65" name="Google Shape;65;p1" title="TNSDC-logo-08.png"/>
          <p:cNvPicPr preferRelativeResize="0"/>
          <p:nvPr/>
        </p:nvPicPr>
        <p:blipFill rotWithShape="1">
          <a:blip r:embed="rId5">
            <a:alphaModFix/>
          </a:blip>
          <a:srcRect l="17537" t="15632" r="14726" b="15321"/>
          <a:stretch/>
        </p:blipFill>
        <p:spPr>
          <a:xfrm>
            <a:off x="1210501" y="117312"/>
            <a:ext cx="984700" cy="1003800"/>
          </a:xfrm>
          <a:prstGeom prst="rect">
            <a:avLst/>
          </a:prstGeom>
          <a:noFill/>
          <a:ln>
            <a:noFill/>
          </a:ln>
        </p:spPr>
      </p:pic>
      <p:pic>
        <p:nvPicPr>
          <p:cNvPr id="66" name="Google Shape;66;p1"/>
          <p:cNvPicPr preferRelativeResize="0"/>
          <p:nvPr/>
        </p:nvPicPr>
        <p:blipFill rotWithShape="1">
          <a:blip r:embed="rId6">
            <a:alphaModFix/>
          </a:blip>
          <a:srcRect/>
          <a:stretch/>
        </p:blipFill>
        <p:spPr>
          <a:xfrm>
            <a:off x="6357175" y="273500"/>
            <a:ext cx="2648475" cy="549575"/>
          </a:xfrm>
          <a:prstGeom prst="rect">
            <a:avLst/>
          </a:prstGeom>
          <a:noFill/>
          <a:ln>
            <a:noFill/>
          </a:ln>
        </p:spPr>
      </p:pic>
      <p:sp>
        <p:nvSpPr>
          <p:cNvPr id="67" name="Google Shape;67;p1"/>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14C1A6DB-717B-0867-20E0-2667707062C1}"/>
            </a:ext>
          </a:extLst>
        </p:cNvPr>
        <p:cNvGrpSpPr/>
        <p:nvPr/>
      </p:nvGrpSpPr>
      <p:grpSpPr>
        <a:xfrm>
          <a:off x="0" y="0"/>
          <a:ext cx="0" cy="0"/>
          <a:chOff x="0" y="0"/>
          <a:chExt cx="0" cy="0"/>
        </a:xfrm>
      </p:grpSpPr>
      <p:sp>
        <p:nvSpPr>
          <p:cNvPr id="109" name="Google Shape;109;g34a952afb28_0_18">
            <a:extLst>
              <a:ext uri="{FF2B5EF4-FFF2-40B4-BE49-F238E27FC236}">
                <a16:creationId xmlns:a16="http://schemas.microsoft.com/office/drawing/2014/main" id="{EED87EE9-ACEC-9E9D-6B91-D486A96B29DE}"/>
              </a:ext>
            </a:extLst>
          </p:cNvPr>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10" name="Google Shape;110;g34a952afb28_0_18">
            <a:extLst>
              <a:ext uri="{FF2B5EF4-FFF2-40B4-BE49-F238E27FC236}">
                <a16:creationId xmlns:a16="http://schemas.microsoft.com/office/drawing/2014/main" id="{146801B0-68C3-4215-7197-1CC51E201F19}"/>
              </a:ext>
            </a:extLst>
          </p:cNvPr>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11" name="Google Shape;111;g34a952afb28_0_18">
            <a:extLst>
              <a:ext uri="{FF2B5EF4-FFF2-40B4-BE49-F238E27FC236}">
                <a16:creationId xmlns:a16="http://schemas.microsoft.com/office/drawing/2014/main" id="{54D77478-CCDA-EAC8-E373-D5539891F9DB}"/>
              </a:ext>
            </a:extLst>
          </p:cNvPr>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 name="Google Shape;112;g34a952afb28_0_18" title="e16d1c85fa9b70d8d3e3ba871627db20-removebg-preview.png">
            <a:extLst>
              <a:ext uri="{FF2B5EF4-FFF2-40B4-BE49-F238E27FC236}">
                <a16:creationId xmlns:a16="http://schemas.microsoft.com/office/drawing/2014/main" id="{D6C6BBD7-9C70-47E2-C1C6-291C204C28A7}"/>
              </a:ext>
            </a:extLst>
          </p:cNvPr>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13" name="Google Shape;113;g34a952afb28_0_18">
            <a:extLst>
              <a:ext uri="{FF2B5EF4-FFF2-40B4-BE49-F238E27FC236}">
                <a16:creationId xmlns:a16="http://schemas.microsoft.com/office/drawing/2014/main" id="{5B9B0957-4ABE-33AB-99DA-9E5E563DBB1B}"/>
              </a:ext>
            </a:extLst>
          </p:cNvPr>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38A66B5C-55E1-2A66-76ED-6E9EC5835359}"/>
              </a:ext>
            </a:extLst>
          </p:cNvPr>
          <p:cNvSpPr txBox="1"/>
          <p:nvPr/>
        </p:nvSpPr>
        <p:spPr>
          <a:xfrm>
            <a:off x="560785" y="1295149"/>
            <a:ext cx="1441420" cy="369332"/>
          </a:xfrm>
          <a:prstGeom prst="rect">
            <a:avLst/>
          </a:prstGeom>
          <a:noFill/>
        </p:spPr>
        <p:txBody>
          <a:bodyPr wrap="none" rtlCol="0">
            <a:spAutoFit/>
          </a:bodyPr>
          <a:lstStyle/>
          <a:p>
            <a:r>
              <a:rPr lang="en-IN" sz="1800" dirty="0">
                <a:solidFill>
                  <a:schemeClr val="accent1">
                    <a:lumMod val="75000"/>
                  </a:schemeClr>
                </a:solidFill>
                <a:latin typeface="Arial Rounded MT Bold" panose="020F0704030504030204" pitchFamily="34" charset="0"/>
              </a:rPr>
              <a:t>Conclusion</a:t>
            </a:r>
          </a:p>
        </p:txBody>
      </p:sp>
      <p:sp>
        <p:nvSpPr>
          <p:cNvPr id="3" name="TextBox 2">
            <a:extLst>
              <a:ext uri="{FF2B5EF4-FFF2-40B4-BE49-F238E27FC236}">
                <a16:creationId xmlns:a16="http://schemas.microsoft.com/office/drawing/2014/main" id="{BDD3CBDE-EADD-BB08-0F91-1B0285B7E076}"/>
              </a:ext>
            </a:extLst>
          </p:cNvPr>
          <p:cNvSpPr txBox="1"/>
          <p:nvPr/>
        </p:nvSpPr>
        <p:spPr>
          <a:xfrm>
            <a:off x="560785" y="1833086"/>
            <a:ext cx="8022430" cy="738664"/>
          </a:xfrm>
          <a:prstGeom prst="rect">
            <a:avLst/>
          </a:prstGeom>
          <a:noFill/>
        </p:spPr>
        <p:txBody>
          <a:bodyPr wrap="square" rtlCol="0">
            <a:spAutoFit/>
          </a:bodyPr>
          <a:lstStyle/>
          <a:p>
            <a:r>
              <a:rPr lang="en-US" dirty="0"/>
              <a:t>The healthcare imaging </a:t>
            </a:r>
            <a:r>
              <a:rPr lang="en-US" dirty="0" err="1"/>
              <a:t>tumour</a:t>
            </a:r>
            <a:r>
              <a:rPr lang="en-US" dirty="0"/>
              <a:t> detection system uses AI and image processing to help doctors detect tumors early and accurately, improving diagnosis, reducing errors, and supporting better patient care.</a:t>
            </a:r>
            <a:endParaRPr lang="en-IN" dirty="0"/>
          </a:p>
        </p:txBody>
      </p:sp>
    </p:spTree>
    <p:extLst>
      <p:ext uri="{BB962C8B-B14F-4D97-AF65-F5344CB8AC3E}">
        <p14:creationId xmlns:p14="http://schemas.microsoft.com/office/powerpoint/2010/main" val="223808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9"/>
          <p:cNvSpPr/>
          <p:nvPr/>
        </p:nvSpPr>
        <p:spPr>
          <a:xfrm>
            <a:off x="1251300" y="2055750"/>
            <a:ext cx="6641400" cy="10320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400"/>
              <a:buFont typeface="Arial"/>
              <a:buNone/>
            </a:pPr>
            <a:r>
              <a:rPr lang="en" sz="5000" b="1" i="0" u="none" strike="noStrike" cap="none">
                <a:solidFill>
                  <a:schemeClr val="dk1"/>
                </a:solidFill>
                <a:latin typeface="Miriam Libre"/>
                <a:ea typeface="Miriam Libre"/>
                <a:cs typeface="Miriam Libre"/>
                <a:sym typeface="Miriam Libre"/>
              </a:rPr>
              <a:t>Thank You</a:t>
            </a:r>
            <a:endParaRPr sz="5000" b="1" i="0" u="none" strike="noStrike" cap="none">
              <a:solidFill>
                <a:schemeClr val="dk1"/>
              </a:solidFill>
              <a:latin typeface="Miriam Libre"/>
              <a:ea typeface="Miriam Libre"/>
              <a:cs typeface="Miriam Libre"/>
              <a:sym typeface="Miriam Libre"/>
            </a:endParaRPr>
          </a:p>
        </p:txBody>
      </p:sp>
      <p:sp>
        <p:nvSpPr>
          <p:cNvPr id="147" name="Google Shape;147;p9"/>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p9"/>
          <p:cNvPicPr preferRelativeResize="0"/>
          <p:nvPr/>
        </p:nvPicPr>
        <p:blipFill rotWithShape="1">
          <a:blip r:embed="rId3">
            <a:alphaModFix/>
          </a:blip>
          <a:srcRect/>
          <a:stretch/>
        </p:blipFill>
        <p:spPr>
          <a:xfrm>
            <a:off x="7585713" y="193033"/>
            <a:ext cx="1492974" cy="309800"/>
          </a:xfrm>
          <a:prstGeom prst="rect">
            <a:avLst/>
          </a:prstGeom>
          <a:noFill/>
          <a:ln>
            <a:noFill/>
          </a:ln>
        </p:spPr>
      </p:pic>
      <p:pic>
        <p:nvPicPr>
          <p:cNvPr id="149" name="Google Shape;149;p9"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50" name="Google Shape;150;p9"/>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74" name="Google Shape;74;p4"/>
          <p:cNvPicPr preferRelativeResize="0"/>
          <p:nvPr/>
        </p:nvPicPr>
        <p:blipFill rotWithShape="1">
          <a:blip r:embed="rId3">
            <a:alphaModFix/>
          </a:blip>
          <a:srcRect/>
          <a:stretch/>
        </p:blipFill>
        <p:spPr>
          <a:xfrm>
            <a:off x="7571425" y="193033"/>
            <a:ext cx="1492974" cy="309800"/>
          </a:xfrm>
          <a:prstGeom prst="rect">
            <a:avLst/>
          </a:prstGeom>
          <a:noFill/>
          <a:ln>
            <a:noFill/>
          </a:ln>
        </p:spPr>
      </p:pic>
      <p:sp>
        <p:nvSpPr>
          <p:cNvPr id="75" name="Google Shape;75;p4"/>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4"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77" name="Google Shape;77;p4"/>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3" name="TextBox 2">
            <a:extLst>
              <a:ext uri="{FF2B5EF4-FFF2-40B4-BE49-F238E27FC236}">
                <a16:creationId xmlns:a16="http://schemas.microsoft.com/office/drawing/2014/main" id="{E58C1D23-611E-27A9-E172-B4F6B0BF00B0}"/>
              </a:ext>
            </a:extLst>
          </p:cNvPr>
          <p:cNvSpPr txBox="1"/>
          <p:nvPr/>
        </p:nvSpPr>
        <p:spPr>
          <a:xfrm>
            <a:off x="759488" y="1365619"/>
            <a:ext cx="7872668" cy="400110"/>
          </a:xfrm>
          <a:prstGeom prst="rect">
            <a:avLst/>
          </a:prstGeom>
          <a:noFill/>
        </p:spPr>
        <p:txBody>
          <a:bodyPr wrap="none" rtlCol="0">
            <a:spAutoFit/>
          </a:bodyPr>
          <a:lstStyle/>
          <a:p>
            <a:r>
              <a:rPr lang="en-IN" sz="2000" dirty="0">
                <a:solidFill>
                  <a:schemeClr val="accent1">
                    <a:lumMod val="75000"/>
                  </a:schemeClr>
                </a:solidFill>
                <a:latin typeface="Arial Black" panose="020B0A04020102020204" pitchFamily="34" charset="0"/>
              </a:rPr>
              <a:t>HEALTHCARE IMAGING – TUMOR DETECTION SYSTEM</a:t>
            </a:r>
          </a:p>
        </p:txBody>
      </p:sp>
      <p:sp>
        <p:nvSpPr>
          <p:cNvPr id="4" name="TextBox 3">
            <a:extLst>
              <a:ext uri="{FF2B5EF4-FFF2-40B4-BE49-F238E27FC236}">
                <a16:creationId xmlns:a16="http://schemas.microsoft.com/office/drawing/2014/main" id="{4C439331-9AC8-931F-5904-654C8396134C}"/>
              </a:ext>
            </a:extLst>
          </p:cNvPr>
          <p:cNvSpPr txBox="1"/>
          <p:nvPr/>
        </p:nvSpPr>
        <p:spPr>
          <a:xfrm>
            <a:off x="6462161" y="2507306"/>
            <a:ext cx="1925527" cy="2246769"/>
          </a:xfrm>
          <a:prstGeom prst="rect">
            <a:avLst/>
          </a:prstGeom>
          <a:noFill/>
        </p:spPr>
        <p:txBody>
          <a:bodyPr wrap="none" rtlCol="0">
            <a:spAutoFit/>
          </a:bodyPr>
          <a:lstStyle/>
          <a:p>
            <a:r>
              <a:rPr lang="en-IN" dirty="0"/>
              <a:t>Team name:</a:t>
            </a:r>
            <a:r>
              <a:rPr lang="en-IN" dirty="0">
                <a:solidFill>
                  <a:schemeClr val="accent4">
                    <a:lumMod val="75000"/>
                  </a:schemeClr>
                </a:solidFill>
              </a:rPr>
              <a:t>NMGK02</a:t>
            </a:r>
          </a:p>
          <a:p>
            <a:r>
              <a:rPr lang="en-IN" dirty="0"/>
              <a:t>Team members:</a:t>
            </a:r>
          </a:p>
          <a:p>
            <a:r>
              <a:rPr lang="en-IN" dirty="0"/>
              <a:t>Balaji </a:t>
            </a:r>
          </a:p>
          <a:p>
            <a:r>
              <a:rPr lang="en-IN" dirty="0"/>
              <a:t>Nadesh</a:t>
            </a:r>
          </a:p>
          <a:p>
            <a:r>
              <a:rPr lang="en-IN" dirty="0"/>
              <a:t>Weslin Samuel</a:t>
            </a:r>
          </a:p>
          <a:p>
            <a:r>
              <a:rPr lang="en-IN" dirty="0"/>
              <a:t>Jenifa</a:t>
            </a:r>
          </a:p>
          <a:p>
            <a:r>
              <a:rPr lang="en-IN" dirty="0"/>
              <a:t>Sherine</a:t>
            </a:r>
          </a:p>
          <a:p>
            <a:r>
              <a:rPr lang="en-IN" dirty="0"/>
              <a:t>Lydia</a:t>
            </a:r>
          </a:p>
          <a:p>
            <a:r>
              <a:rPr lang="en-IN" dirty="0"/>
              <a:t>Jabisha</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4a952afb28_0_0"/>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83" name="Google Shape;83;g34a952afb28_0_0"/>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84" name="Google Shape;84;g34a952afb28_0_0"/>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 name="Google Shape;85;g34a952afb28_0_0"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86" name="Google Shape;86;g34a952afb28_0_0"/>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87C1F404-B4B9-3B62-2D57-55B6BDEF9C03}"/>
              </a:ext>
            </a:extLst>
          </p:cNvPr>
          <p:cNvSpPr txBox="1"/>
          <p:nvPr/>
        </p:nvSpPr>
        <p:spPr>
          <a:xfrm>
            <a:off x="1368536" y="1071564"/>
            <a:ext cx="5503751" cy="2862322"/>
          </a:xfrm>
          <a:prstGeom prst="rect">
            <a:avLst/>
          </a:prstGeom>
          <a:noFill/>
        </p:spPr>
        <p:txBody>
          <a:bodyPr wrap="square" rtlCol="0">
            <a:spAutoFit/>
          </a:bodyPr>
          <a:lstStyle/>
          <a:p>
            <a:r>
              <a:rPr lang="en-IN" sz="2000" dirty="0">
                <a:solidFill>
                  <a:schemeClr val="accent1">
                    <a:lumMod val="75000"/>
                  </a:schemeClr>
                </a:solidFill>
                <a:latin typeface="Arial Rounded MT Bold" panose="020F0704030504030204" pitchFamily="34" charset="0"/>
                <a:cs typeface="Arial" panose="020B0604020202020204" pitchFamily="34" charset="0"/>
              </a:rPr>
              <a:t>AGENDA</a:t>
            </a:r>
          </a:p>
          <a:p>
            <a:endParaRPr lang="en-IN" sz="2000" dirty="0"/>
          </a:p>
          <a:p>
            <a:r>
              <a:rPr lang="en-IN" sz="2000" dirty="0"/>
              <a:t>Introduction</a:t>
            </a:r>
          </a:p>
          <a:p>
            <a:r>
              <a:rPr lang="en-IN" sz="2000" dirty="0"/>
              <a:t>Problem Statement and its Objectives</a:t>
            </a:r>
          </a:p>
          <a:p>
            <a:r>
              <a:rPr lang="en-IN" sz="2000" dirty="0"/>
              <a:t>Techniques Used</a:t>
            </a:r>
          </a:p>
          <a:p>
            <a:r>
              <a:rPr lang="en-IN" sz="2000" dirty="0"/>
              <a:t>Challenges and Benefits</a:t>
            </a:r>
          </a:p>
          <a:p>
            <a:r>
              <a:rPr lang="en-IN" sz="2000" dirty="0"/>
              <a:t>Future Enhancements</a:t>
            </a:r>
          </a:p>
          <a:p>
            <a:r>
              <a:rPr lang="en-IN" sz="2000" dirty="0"/>
              <a:t>Sample Input and Output</a:t>
            </a:r>
          </a:p>
          <a:p>
            <a:r>
              <a:rPr lang="en-IN" sz="20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34a952afb28_0_6"/>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92" name="Google Shape;92;g34a952afb28_0_6"/>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93" name="Google Shape;93;g34a952afb28_0_6"/>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g34a952afb28_0_6"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95" name="Google Shape;95;g34a952afb28_0_6"/>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660F49D4-7621-9239-1320-08B669B52A03}"/>
              </a:ext>
            </a:extLst>
          </p:cNvPr>
          <p:cNvSpPr txBox="1"/>
          <p:nvPr/>
        </p:nvSpPr>
        <p:spPr>
          <a:xfrm>
            <a:off x="300038" y="832149"/>
            <a:ext cx="3824604" cy="830997"/>
          </a:xfrm>
          <a:prstGeom prst="rect">
            <a:avLst/>
          </a:prstGeom>
          <a:noFill/>
        </p:spPr>
        <p:txBody>
          <a:bodyPr wrap="square" rtlCol="0">
            <a:spAutoFit/>
          </a:bodyPr>
          <a:lstStyle/>
          <a:p>
            <a:r>
              <a:rPr lang="en-IN" sz="2000" dirty="0">
                <a:solidFill>
                  <a:schemeClr val="accent1">
                    <a:lumMod val="75000"/>
                  </a:schemeClr>
                </a:solidFill>
                <a:latin typeface="Arial Rounded MT Bold" panose="020F0704030504030204" pitchFamily="34" charset="0"/>
              </a:rPr>
              <a:t>Introduction</a:t>
            </a:r>
          </a:p>
          <a:p>
            <a:endParaRPr lang="en-IN" dirty="0"/>
          </a:p>
          <a:p>
            <a:endParaRPr lang="en-IN" dirty="0"/>
          </a:p>
        </p:txBody>
      </p:sp>
      <p:sp>
        <p:nvSpPr>
          <p:cNvPr id="5" name="Rectangle 3">
            <a:extLst>
              <a:ext uri="{FF2B5EF4-FFF2-40B4-BE49-F238E27FC236}">
                <a16:creationId xmlns:a16="http://schemas.microsoft.com/office/drawing/2014/main" id="{DD87D73B-2A61-25BC-ED67-1A1EE96FE2E4}"/>
              </a:ext>
            </a:extLst>
          </p:cNvPr>
          <p:cNvSpPr>
            <a:spLocks noChangeArrowheads="1"/>
          </p:cNvSpPr>
          <p:nvPr/>
        </p:nvSpPr>
        <p:spPr bwMode="auto">
          <a:xfrm>
            <a:off x="300038" y="1557430"/>
            <a:ext cx="8741119"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 Healthcare Imaging Tumor Detection System is a smart medical tool that uses imaging techniques and artificial intelligence (AI) to find and study tumors in the body. It helps doctors and radiologists detect cancer early and more accurately, making diagnosis faster and more reliable.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4a952afb28_0_12"/>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01" name="Google Shape;101;g34a952afb28_0_12"/>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02" name="Google Shape;102;g34a952afb28_0_12"/>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3" name="Google Shape;103;g34a952afb28_0_12"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04" name="Google Shape;104;g34a952afb28_0_12"/>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6DABC62C-2988-2119-717D-8989C8D9D3FB}"/>
              </a:ext>
            </a:extLst>
          </p:cNvPr>
          <p:cNvSpPr txBox="1"/>
          <p:nvPr/>
        </p:nvSpPr>
        <p:spPr>
          <a:xfrm>
            <a:off x="628650" y="942298"/>
            <a:ext cx="3293269" cy="584775"/>
          </a:xfrm>
          <a:prstGeom prst="rect">
            <a:avLst/>
          </a:prstGeom>
          <a:noFill/>
        </p:spPr>
        <p:txBody>
          <a:bodyPr wrap="square" rtlCol="0">
            <a:spAutoFit/>
          </a:bodyPr>
          <a:lstStyle/>
          <a:p>
            <a:r>
              <a:rPr lang="en-IN" sz="1800" dirty="0">
                <a:solidFill>
                  <a:schemeClr val="accent1">
                    <a:lumMod val="75000"/>
                  </a:schemeClr>
                </a:solidFill>
                <a:latin typeface="Arial Rounded MT Bold" panose="020F0704030504030204" pitchFamily="34" charset="0"/>
              </a:rPr>
              <a:t>Problem Statement</a:t>
            </a:r>
          </a:p>
          <a:p>
            <a:endParaRPr lang="en-IN" dirty="0"/>
          </a:p>
        </p:txBody>
      </p:sp>
      <p:sp>
        <p:nvSpPr>
          <p:cNvPr id="4" name="TextBox 3">
            <a:extLst>
              <a:ext uri="{FF2B5EF4-FFF2-40B4-BE49-F238E27FC236}">
                <a16:creationId xmlns:a16="http://schemas.microsoft.com/office/drawing/2014/main" id="{A890B313-B00D-E73F-60C7-3D9C397D0BD3}"/>
              </a:ext>
            </a:extLst>
          </p:cNvPr>
          <p:cNvSpPr txBox="1"/>
          <p:nvPr/>
        </p:nvSpPr>
        <p:spPr>
          <a:xfrm>
            <a:off x="628650" y="1526247"/>
            <a:ext cx="8197038" cy="954107"/>
          </a:xfrm>
          <a:prstGeom prst="rect">
            <a:avLst/>
          </a:prstGeom>
          <a:noFill/>
        </p:spPr>
        <p:txBody>
          <a:bodyPr wrap="square">
            <a:spAutoFit/>
          </a:bodyPr>
          <a:lstStyle/>
          <a:p>
            <a:r>
              <a:rPr lang="en-US" dirty="0"/>
              <a:t>Healthcare professionals spend countless hours manually analyzing medical scans like MRIS for anomalies. Subtle patterns may get overlooked, delaying diagnosis. A vision-based solution that detects tumor-like anomalies by analyzing intensity, texture, and shape patterns in medical images is necessary to improve patient outcomes. </a:t>
            </a:r>
          </a:p>
        </p:txBody>
      </p:sp>
      <p:sp>
        <p:nvSpPr>
          <p:cNvPr id="5" name="TextBox 4">
            <a:extLst>
              <a:ext uri="{FF2B5EF4-FFF2-40B4-BE49-F238E27FC236}">
                <a16:creationId xmlns:a16="http://schemas.microsoft.com/office/drawing/2014/main" id="{7A7F2E4D-308A-00FD-FF0E-3E416E9875D1}"/>
              </a:ext>
            </a:extLst>
          </p:cNvPr>
          <p:cNvSpPr txBox="1"/>
          <p:nvPr/>
        </p:nvSpPr>
        <p:spPr>
          <a:xfrm>
            <a:off x="628650" y="2771915"/>
            <a:ext cx="1257075" cy="369332"/>
          </a:xfrm>
          <a:prstGeom prst="rect">
            <a:avLst/>
          </a:prstGeom>
          <a:noFill/>
        </p:spPr>
        <p:txBody>
          <a:bodyPr wrap="none" rtlCol="0">
            <a:spAutoFit/>
          </a:bodyPr>
          <a:lstStyle/>
          <a:p>
            <a:r>
              <a:rPr lang="en-IN" sz="1800" dirty="0">
                <a:solidFill>
                  <a:schemeClr val="accent1">
                    <a:lumMod val="75000"/>
                  </a:schemeClr>
                </a:solidFill>
                <a:latin typeface="Arial Rounded MT Bold" panose="020F0704030504030204" pitchFamily="34" charset="0"/>
              </a:rPr>
              <a:t>Objective</a:t>
            </a:r>
          </a:p>
        </p:txBody>
      </p:sp>
      <p:sp>
        <p:nvSpPr>
          <p:cNvPr id="6" name="TextBox 5">
            <a:extLst>
              <a:ext uri="{FF2B5EF4-FFF2-40B4-BE49-F238E27FC236}">
                <a16:creationId xmlns:a16="http://schemas.microsoft.com/office/drawing/2014/main" id="{CCAF1C0F-F089-2C14-5C45-50D95E54343F}"/>
              </a:ext>
            </a:extLst>
          </p:cNvPr>
          <p:cNvSpPr txBox="1"/>
          <p:nvPr/>
        </p:nvSpPr>
        <p:spPr>
          <a:xfrm>
            <a:off x="651361" y="3379279"/>
            <a:ext cx="5048177" cy="523220"/>
          </a:xfrm>
          <a:prstGeom prst="rect">
            <a:avLst/>
          </a:prstGeom>
          <a:noFill/>
        </p:spPr>
        <p:txBody>
          <a:bodyPr wrap="none" rtlCol="0">
            <a:spAutoFit/>
          </a:bodyPr>
          <a:lstStyle/>
          <a:p>
            <a:r>
              <a:rPr lang="en-IN" dirty="0"/>
              <a:t>To identify and highlights the </a:t>
            </a:r>
            <a:r>
              <a:rPr lang="en-IN" dirty="0" err="1"/>
              <a:t>tumor</a:t>
            </a:r>
            <a:r>
              <a:rPr lang="en-IN" dirty="0"/>
              <a:t> region in medical images.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34a952afb28_0_24"/>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19" name="Google Shape;119;g34a952afb28_0_24"/>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20" name="Google Shape;120;g34a952afb28_0_24"/>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1" name="Google Shape;121;g34a952afb28_0_24"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22" name="Google Shape;122;g34a952afb28_0_24"/>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328B69BA-0BC9-0F35-0160-BC12B3202F50}"/>
              </a:ext>
            </a:extLst>
          </p:cNvPr>
          <p:cNvSpPr txBox="1"/>
          <p:nvPr/>
        </p:nvSpPr>
        <p:spPr>
          <a:xfrm>
            <a:off x="772709" y="709898"/>
            <a:ext cx="2132315" cy="369332"/>
          </a:xfrm>
          <a:prstGeom prst="rect">
            <a:avLst/>
          </a:prstGeom>
          <a:noFill/>
        </p:spPr>
        <p:txBody>
          <a:bodyPr wrap="none" rtlCol="0">
            <a:spAutoFit/>
          </a:bodyPr>
          <a:lstStyle/>
          <a:p>
            <a:r>
              <a:rPr lang="en-IN" sz="1800" dirty="0">
                <a:solidFill>
                  <a:schemeClr val="accent1">
                    <a:lumMod val="75000"/>
                  </a:schemeClr>
                </a:solidFill>
                <a:latin typeface="Arial Rounded MT Bold" panose="020F0704030504030204" pitchFamily="34" charset="0"/>
              </a:rPr>
              <a:t>Techniques Used</a:t>
            </a:r>
          </a:p>
        </p:txBody>
      </p:sp>
      <p:sp>
        <p:nvSpPr>
          <p:cNvPr id="3" name="TextBox 2">
            <a:extLst>
              <a:ext uri="{FF2B5EF4-FFF2-40B4-BE49-F238E27FC236}">
                <a16:creationId xmlns:a16="http://schemas.microsoft.com/office/drawing/2014/main" id="{4770830B-90DE-E110-30E6-B9C95570737A}"/>
              </a:ext>
            </a:extLst>
          </p:cNvPr>
          <p:cNvSpPr txBox="1"/>
          <p:nvPr/>
        </p:nvSpPr>
        <p:spPr>
          <a:xfrm>
            <a:off x="814388" y="1341986"/>
            <a:ext cx="772969" cy="307777"/>
          </a:xfrm>
          <a:prstGeom prst="rect">
            <a:avLst/>
          </a:prstGeom>
          <a:noFill/>
        </p:spPr>
        <p:txBody>
          <a:bodyPr wrap="none" rtlCol="0">
            <a:spAutoFit/>
          </a:bodyPr>
          <a:lstStyle/>
          <a:p>
            <a:r>
              <a:rPr lang="en-IN" dirty="0" err="1">
                <a:solidFill>
                  <a:schemeClr val="accent4">
                    <a:lumMod val="75000"/>
                  </a:schemeClr>
                </a:solidFill>
              </a:rPr>
              <a:t>i</a:t>
            </a:r>
            <a:r>
              <a:rPr lang="en-IN" dirty="0">
                <a:solidFill>
                  <a:schemeClr val="accent4">
                    <a:lumMod val="75000"/>
                  </a:schemeClr>
                </a:solidFill>
              </a:rPr>
              <a:t>) CNN:</a:t>
            </a:r>
          </a:p>
        </p:txBody>
      </p:sp>
      <p:sp>
        <p:nvSpPr>
          <p:cNvPr id="4" name="TextBox 3">
            <a:extLst>
              <a:ext uri="{FF2B5EF4-FFF2-40B4-BE49-F238E27FC236}">
                <a16:creationId xmlns:a16="http://schemas.microsoft.com/office/drawing/2014/main" id="{93AE42A2-0B96-E96D-E7A6-C3A0453F82E1}"/>
              </a:ext>
            </a:extLst>
          </p:cNvPr>
          <p:cNvSpPr txBox="1"/>
          <p:nvPr/>
        </p:nvSpPr>
        <p:spPr>
          <a:xfrm>
            <a:off x="1880545" y="1520458"/>
            <a:ext cx="7043738" cy="738664"/>
          </a:xfrm>
          <a:prstGeom prst="rect">
            <a:avLst/>
          </a:prstGeom>
          <a:noFill/>
        </p:spPr>
        <p:txBody>
          <a:bodyPr wrap="square" rtlCol="0">
            <a:spAutoFit/>
          </a:bodyPr>
          <a:lstStyle/>
          <a:p>
            <a:pPr marL="285750" indent="-285750">
              <a:buFont typeface="Arial" panose="020B0604020202020204" pitchFamily="34" charset="0"/>
              <a:buChar char="•"/>
            </a:pPr>
            <a:r>
              <a:rPr lang="en-IN" dirty="0"/>
              <a:t>CNN is a Convolutional Neural Network.</a:t>
            </a:r>
          </a:p>
          <a:p>
            <a:pPr marL="285750" indent="-285750">
              <a:buFont typeface="Arial" panose="020B0604020202020204" pitchFamily="34" charset="0"/>
              <a:buChar char="•"/>
            </a:pPr>
            <a:r>
              <a:rPr lang="en-US" dirty="0"/>
              <a:t>It is a type of artificial intelligence that helps computers understand images by learning patterns like shapes, edges, and colors.</a:t>
            </a:r>
            <a:endParaRPr lang="en-IN" dirty="0"/>
          </a:p>
        </p:txBody>
      </p:sp>
      <p:sp>
        <p:nvSpPr>
          <p:cNvPr id="5" name="TextBox 4">
            <a:extLst>
              <a:ext uri="{FF2B5EF4-FFF2-40B4-BE49-F238E27FC236}">
                <a16:creationId xmlns:a16="http://schemas.microsoft.com/office/drawing/2014/main" id="{492F80F4-4C33-E9A1-924B-332FD0816424}"/>
              </a:ext>
            </a:extLst>
          </p:cNvPr>
          <p:cNvSpPr txBox="1"/>
          <p:nvPr/>
        </p:nvSpPr>
        <p:spPr>
          <a:xfrm>
            <a:off x="772709" y="2388096"/>
            <a:ext cx="2215671" cy="307777"/>
          </a:xfrm>
          <a:prstGeom prst="rect">
            <a:avLst/>
          </a:prstGeom>
          <a:noFill/>
        </p:spPr>
        <p:txBody>
          <a:bodyPr wrap="none" rtlCol="0">
            <a:spAutoFit/>
          </a:bodyPr>
          <a:lstStyle/>
          <a:p>
            <a:r>
              <a:rPr lang="en-IN" dirty="0">
                <a:solidFill>
                  <a:schemeClr val="accent4">
                    <a:lumMod val="75000"/>
                  </a:schemeClr>
                </a:solidFill>
              </a:rPr>
              <a:t>ii) Canny Edge Detection:</a:t>
            </a:r>
          </a:p>
        </p:txBody>
      </p:sp>
      <p:sp>
        <p:nvSpPr>
          <p:cNvPr id="6" name="TextBox 5">
            <a:extLst>
              <a:ext uri="{FF2B5EF4-FFF2-40B4-BE49-F238E27FC236}">
                <a16:creationId xmlns:a16="http://schemas.microsoft.com/office/drawing/2014/main" id="{0468110E-83BA-F188-6EC1-69D8BCA19B66}"/>
              </a:ext>
            </a:extLst>
          </p:cNvPr>
          <p:cNvSpPr txBox="1"/>
          <p:nvPr/>
        </p:nvSpPr>
        <p:spPr>
          <a:xfrm>
            <a:off x="1880544" y="2736950"/>
            <a:ext cx="6549080" cy="738664"/>
          </a:xfrm>
          <a:prstGeom prst="rect">
            <a:avLst/>
          </a:prstGeom>
          <a:noFill/>
        </p:spPr>
        <p:txBody>
          <a:bodyPr wrap="square" rtlCol="0">
            <a:spAutoFit/>
          </a:bodyPr>
          <a:lstStyle/>
          <a:p>
            <a:pPr marL="285750" indent="-285750">
              <a:buFont typeface="Arial" panose="020B0604020202020204" pitchFamily="34" charset="0"/>
              <a:buChar char="•"/>
            </a:pPr>
            <a:r>
              <a:rPr lang="en-US" dirty="0"/>
              <a:t>It is a method used to find the edges or outlines of objects in an image</a:t>
            </a:r>
          </a:p>
          <a:p>
            <a:pPr marL="285750" indent="-285750">
              <a:buFont typeface="Arial" panose="020B0604020202020204" pitchFamily="34" charset="0"/>
              <a:buChar char="•"/>
            </a:pPr>
            <a:r>
              <a:rPr lang="en-US" dirty="0"/>
              <a:t>It helps highlight important boundaries by removing noise and detecting sharp changes in brightness.</a:t>
            </a:r>
            <a:endParaRPr lang="en-IN" dirty="0"/>
          </a:p>
        </p:txBody>
      </p:sp>
      <p:sp>
        <p:nvSpPr>
          <p:cNvPr id="7" name="TextBox 6">
            <a:extLst>
              <a:ext uri="{FF2B5EF4-FFF2-40B4-BE49-F238E27FC236}">
                <a16:creationId xmlns:a16="http://schemas.microsoft.com/office/drawing/2014/main" id="{0C23005E-1D39-6AB0-D578-282843C8DCE6}"/>
              </a:ext>
            </a:extLst>
          </p:cNvPr>
          <p:cNvSpPr txBox="1"/>
          <p:nvPr/>
        </p:nvSpPr>
        <p:spPr>
          <a:xfrm>
            <a:off x="772709" y="3434206"/>
            <a:ext cx="841897" cy="307777"/>
          </a:xfrm>
          <a:prstGeom prst="rect">
            <a:avLst/>
          </a:prstGeom>
          <a:noFill/>
        </p:spPr>
        <p:txBody>
          <a:bodyPr wrap="none" rtlCol="0">
            <a:spAutoFit/>
          </a:bodyPr>
          <a:lstStyle/>
          <a:p>
            <a:r>
              <a:rPr lang="en-IN" dirty="0">
                <a:solidFill>
                  <a:schemeClr val="accent4">
                    <a:lumMod val="75000"/>
                  </a:schemeClr>
                </a:solidFill>
              </a:rPr>
              <a:t>iii) Otsu:</a:t>
            </a:r>
          </a:p>
        </p:txBody>
      </p:sp>
      <p:sp>
        <p:nvSpPr>
          <p:cNvPr id="8" name="TextBox 7">
            <a:extLst>
              <a:ext uri="{FF2B5EF4-FFF2-40B4-BE49-F238E27FC236}">
                <a16:creationId xmlns:a16="http://schemas.microsoft.com/office/drawing/2014/main" id="{ECF94344-F30A-7225-385B-43537A99BB71}"/>
              </a:ext>
            </a:extLst>
          </p:cNvPr>
          <p:cNvSpPr txBox="1"/>
          <p:nvPr/>
        </p:nvSpPr>
        <p:spPr>
          <a:xfrm>
            <a:off x="2035969" y="4121944"/>
            <a:ext cx="184731" cy="307777"/>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D7605AC4-C16B-240B-8B1B-10AF1CAF78EA}"/>
              </a:ext>
            </a:extLst>
          </p:cNvPr>
          <p:cNvSpPr txBox="1"/>
          <p:nvPr/>
        </p:nvSpPr>
        <p:spPr>
          <a:xfrm>
            <a:off x="1880544" y="3644890"/>
            <a:ext cx="6743701" cy="954107"/>
          </a:xfrm>
          <a:prstGeom prst="rect">
            <a:avLst/>
          </a:prstGeom>
          <a:noFill/>
        </p:spPr>
        <p:txBody>
          <a:bodyPr wrap="square" rtlCol="0">
            <a:spAutoFit/>
          </a:bodyPr>
          <a:lstStyle/>
          <a:p>
            <a:pPr marL="285750" indent="-285750">
              <a:buFont typeface="Arial" panose="020B0604020202020204" pitchFamily="34" charset="0"/>
              <a:buChar char="•"/>
            </a:pPr>
            <a:r>
              <a:rPr lang="en-US" dirty="0"/>
              <a:t>It is a way to automatically choose the best threshold to turn a gray image into black and white.</a:t>
            </a:r>
          </a:p>
          <a:p>
            <a:pPr marL="285750" indent="-285750">
              <a:buFont typeface="Arial" panose="020B0604020202020204" pitchFamily="34" charset="0"/>
              <a:buChar char="•"/>
            </a:pPr>
            <a:r>
              <a:rPr lang="en-US" dirty="0"/>
              <a:t>It separates objects from the background by finding the point where the difference between them is the clearest.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34a952afb28_0_30"/>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28" name="Google Shape;128;g34a952afb28_0_30"/>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29" name="Google Shape;129;g34a952afb28_0_30"/>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0" name="Google Shape;130;g34a952afb28_0_30"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31" name="Google Shape;131;g34a952afb28_0_30"/>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9706555F-8244-E6AE-2F20-CEBD2D638D0E}"/>
              </a:ext>
            </a:extLst>
          </p:cNvPr>
          <p:cNvSpPr txBox="1"/>
          <p:nvPr/>
        </p:nvSpPr>
        <p:spPr>
          <a:xfrm>
            <a:off x="678656" y="596950"/>
            <a:ext cx="1443024" cy="369332"/>
          </a:xfrm>
          <a:prstGeom prst="rect">
            <a:avLst/>
          </a:prstGeom>
          <a:noFill/>
        </p:spPr>
        <p:txBody>
          <a:bodyPr wrap="none" rtlCol="0">
            <a:spAutoFit/>
          </a:bodyPr>
          <a:lstStyle/>
          <a:p>
            <a:r>
              <a:rPr lang="en-IN" sz="1800" dirty="0">
                <a:solidFill>
                  <a:schemeClr val="accent1">
                    <a:lumMod val="75000"/>
                  </a:schemeClr>
                </a:solidFill>
                <a:latin typeface="Arial Rounded MT Bold" panose="020F0704030504030204" pitchFamily="34" charset="0"/>
              </a:rPr>
              <a:t>Challenges</a:t>
            </a:r>
          </a:p>
        </p:txBody>
      </p:sp>
      <p:sp>
        <p:nvSpPr>
          <p:cNvPr id="3" name="TextBox 2">
            <a:extLst>
              <a:ext uri="{FF2B5EF4-FFF2-40B4-BE49-F238E27FC236}">
                <a16:creationId xmlns:a16="http://schemas.microsoft.com/office/drawing/2014/main" id="{CD2C9DEF-273B-CFD8-0124-84682F1EBA5D}"/>
              </a:ext>
            </a:extLst>
          </p:cNvPr>
          <p:cNvSpPr txBox="1"/>
          <p:nvPr/>
        </p:nvSpPr>
        <p:spPr>
          <a:xfrm>
            <a:off x="771524" y="1149975"/>
            <a:ext cx="8208169" cy="116955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4">
                    <a:lumMod val="75000"/>
                  </a:schemeClr>
                </a:solidFill>
              </a:rPr>
              <a:t>Integration with Hospital Systems</a:t>
            </a:r>
            <a:r>
              <a:rPr lang="en-IN" dirty="0"/>
              <a:t>: </a:t>
            </a:r>
            <a:r>
              <a:rPr lang="en-US" dirty="0"/>
              <a:t>Needs to work smoothly with existing software which can be technically complex.</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solidFill>
                  <a:schemeClr val="accent4">
                    <a:lumMod val="75000"/>
                  </a:schemeClr>
                </a:solidFill>
              </a:rPr>
              <a:t>False Positives/Negatives: </a:t>
            </a:r>
            <a:r>
              <a:rPr lang="en-US" dirty="0"/>
              <a:t>Sometimes the system may wrongly detect or miss a tumor, which can affect diagnosis.</a:t>
            </a:r>
            <a:endParaRPr lang="en-IN" dirty="0"/>
          </a:p>
        </p:txBody>
      </p:sp>
      <p:sp>
        <p:nvSpPr>
          <p:cNvPr id="4" name="TextBox 3">
            <a:extLst>
              <a:ext uri="{FF2B5EF4-FFF2-40B4-BE49-F238E27FC236}">
                <a16:creationId xmlns:a16="http://schemas.microsoft.com/office/drawing/2014/main" id="{EF15EB21-266C-B243-7BAC-0FDB9327E208}"/>
              </a:ext>
            </a:extLst>
          </p:cNvPr>
          <p:cNvSpPr txBox="1"/>
          <p:nvPr/>
        </p:nvSpPr>
        <p:spPr>
          <a:xfrm>
            <a:off x="678656" y="2510363"/>
            <a:ext cx="1112805" cy="369332"/>
          </a:xfrm>
          <a:prstGeom prst="rect">
            <a:avLst/>
          </a:prstGeom>
          <a:noFill/>
        </p:spPr>
        <p:txBody>
          <a:bodyPr wrap="none" rtlCol="0">
            <a:spAutoFit/>
          </a:bodyPr>
          <a:lstStyle/>
          <a:p>
            <a:r>
              <a:rPr lang="en-IN" sz="1800" dirty="0">
                <a:solidFill>
                  <a:schemeClr val="accent1">
                    <a:lumMod val="75000"/>
                  </a:schemeClr>
                </a:solidFill>
                <a:latin typeface="Arial Rounded MT Bold" panose="020F0704030504030204" pitchFamily="34" charset="0"/>
              </a:rPr>
              <a:t>Benefits</a:t>
            </a:r>
          </a:p>
        </p:txBody>
      </p:sp>
      <p:sp>
        <p:nvSpPr>
          <p:cNvPr id="5" name="TextBox 4">
            <a:extLst>
              <a:ext uri="{FF2B5EF4-FFF2-40B4-BE49-F238E27FC236}">
                <a16:creationId xmlns:a16="http://schemas.microsoft.com/office/drawing/2014/main" id="{DA7CEB7F-46EE-DAB8-7798-1A5C68EB4849}"/>
              </a:ext>
            </a:extLst>
          </p:cNvPr>
          <p:cNvSpPr txBox="1"/>
          <p:nvPr/>
        </p:nvSpPr>
        <p:spPr>
          <a:xfrm>
            <a:off x="771524" y="3075135"/>
            <a:ext cx="7839879"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75000"/>
                  </a:schemeClr>
                </a:solidFill>
              </a:rPr>
              <a:t>Reduced workload for doctors: </a:t>
            </a:r>
            <a:r>
              <a:rPr lang="en-US" dirty="0"/>
              <a:t>Supports radiologists by handling repetitive tasks, allowing them to focus on complex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4">
                    <a:lumMod val="75000"/>
                  </a:schemeClr>
                </a:solidFill>
              </a:rPr>
              <a:t>High accuracy</a:t>
            </a:r>
            <a:r>
              <a:rPr lang="en-US" dirty="0"/>
              <a:t>: AI systems can detect small or hidden tumors more accurately than the human eye.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4a952afb28_0_36"/>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37" name="Google Shape;137;g34a952afb28_0_36"/>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38" name="Google Shape;138;g34a952afb28_0_36"/>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9" name="Google Shape;139;g34a952afb28_0_36"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40" name="Google Shape;140;g34a952afb28_0_36"/>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39226487-D949-9F65-D28D-429BB08D0449}"/>
              </a:ext>
            </a:extLst>
          </p:cNvPr>
          <p:cNvSpPr txBox="1"/>
          <p:nvPr/>
        </p:nvSpPr>
        <p:spPr>
          <a:xfrm>
            <a:off x="624010" y="1114784"/>
            <a:ext cx="2712602" cy="584775"/>
          </a:xfrm>
          <a:prstGeom prst="rect">
            <a:avLst/>
          </a:prstGeom>
          <a:noFill/>
        </p:spPr>
        <p:txBody>
          <a:bodyPr wrap="none" rtlCol="0">
            <a:spAutoFit/>
          </a:bodyPr>
          <a:lstStyle/>
          <a:p>
            <a:r>
              <a:rPr lang="en-IN" sz="1800" dirty="0">
                <a:solidFill>
                  <a:schemeClr val="accent1">
                    <a:lumMod val="75000"/>
                  </a:schemeClr>
                </a:solidFill>
                <a:latin typeface="Arial Rounded MT Bold" panose="020F0704030504030204" pitchFamily="34" charset="0"/>
              </a:rPr>
              <a:t>Future Enhancements </a:t>
            </a:r>
          </a:p>
          <a:p>
            <a:endParaRPr lang="en-IN" dirty="0"/>
          </a:p>
        </p:txBody>
      </p:sp>
      <p:sp>
        <p:nvSpPr>
          <p:cNvPr id="15" name="TextBox 14">
            <a:extLst>
              <a:ext uri="{FF2B5EF4-FFF2-40B4-BE49-F238E27FC236}">
                <a16:creationId xmlns:a16="http://schemas.microsoft.com/office/drawing/2014/main" id="{9DFCAA89-0F22-5E5C-5584-D6FC10409830}"/>
              </a:ext>
            </a:extLst>
          </p:cNvPr>
          <p:cNvSpPr txBox="1"/>
          <p:nvPr/>
        </p:nvSpPr>
        <p:spPr>
          <a:xfrm>
            <a:off x="682723" y="1699559"/>
            <a:ext cx="7778553" cy="181588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4">
                    <a:lumMod val="75000"/>
                  </a:schemeClr>
                </a:solidFill>
              </a:rPr>
              <a:t>3D tumour Visualization</a:t>
            </a:r>
            <a:r>
              <a:rPr lang="en-IN" dirty="0"/>
              <a:t>: </a:t>
            </a:r>
            <a:r>
              <a:rPr lang="en-US" dirty="0"/>
              <a:t>Create 3D models of tumors from multiple scan slices to assist with surgery planning and treatment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4">
                    <a:lumMod val="75000"/>
                  </a:schemeClr>
                </a:solidFill>
              </a:rPr>
              <a:t>Integration with Robotic surgery and Biopsy</a:t>
            </a:r>
            <a:r>
              <a:rPr lang="en-US" dirty="0"/>
              <a:t>: Use tumor detection data to guide robotic systems during operations or needle biopsies with higher precision.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4">
                    <a:lumMod val="75000"/>
                  </a:schemeClr>
                </a:solidFill>
              </a:rPr>
              <a:t>Multimodal Imaging Analysis</a:t>
            </a:r>
            <a:r>
              <a:rPr lang="en-US" dirty="0"/>
              <a:t>: Combine data from different imaging techniques for more comprehensive tumor detection.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34a952afb28_0_18"/>
          <p:cNvSpPr txBox="1"/>
          <p:nvPr/>
        </p:nvSpPr>
        <p:spPr>
          <a:xfrm>
            <a:off x="3467538" y="1149975"/>
            <a:ext cx="2232000" cy="345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Onest Medium"/>
                <a:ea typeface="Onest Medium"/>
                <a:cs typeface="Onest Medium"/>
                <a:sym typeface="Onest Medium"/>
              </a:rPr>
              <a:t>Learning Programs</a:t>
            </a:r>
            <a:endParaRPr sz="1800" b="0" i="0" u="none" strike="noStrike" cap="none">
              <a:solidFill>
                <a:schemeClr val="lt1"/>
              </a:solidFill>
              <a:latin typeface="Onest Medium"/>
              <a:ea typeface="Onest Medium"/>
              <a:cs typeface="Onest Medium"/>
              <a:sym typeface="Onest Medium"/>
            </a:endParaRPr>
          </a:p>
        </p:txBody>
      </p:sp>
      <p:pic>
        <p:nvPicPr>
          <p:cNvPr id="110" name="Google Shape;110;g34a952afb28_0_18"/>
          <p:cNvPicPr preferRelativeResize="0"/>
          <p:nvPr/>
        </p:nvPicPr>
        <p:blipFill rotWithShape="1">
          <a:blip r:embed="rId3">
            <a:alphaModFix/>
          </a:blip>
          <a:srcRect/>
          <a:stretch/>
        </p:blipFill>
        <p:spPr>
          <a:xfrm>
            <a:off x="7585713" y="193033"/>
            <a:ext cx="1492974" cy="309800"/>
          </a:xfrm>
          <a:prstGeom prst="rect">
            <a:avLst/>
          </a:prstGeom>
          <a:noFill/>
          <a:ln>
            <a:noFill/>
          </a:ln>
        </p:spPr>
      </p:pic>
      <p:sp>
        <p:nvSpPr>
          <p:cNvPr id="111" name="Google Shape;111;g34a952afb28_0_18"/>
          <p:cNvSpPr/>
          <p:nvPr/>
        </p:nvSpPr>
        <p:spPr>
          <a:xfrm>
            <a:off x="0" y="25"/>
            <a:ext cx="107400" cy="5143500"/>
          </a:xfrm>
          <a:prstGeom prst="rect">
            <a:avLst/>
          </a:prstGeom>
          <a:solidFill>
            <a:srgbClr val="2E3BAD"/>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 name="Google Shape;112;g34a952afb28_0_18" title="e16d1c85fa9b70d8d3e3ba871627db20-removebg-preview.png"/>
          <p:cNvPicPr preferRelativeResize="0"/>
          <p:nvPr/>
        </p:nvPicPr>
        <p:blipFill rotWithShape="1">
          <a:blip r:embed="rId4">
            <a:alphaModFix/>
          </a:blip>
          <a:srcRect t="20295" b="21733"/>
          <a:stretch/>
        </p:blipFill>
        <p:spPr>
          <a:xfrm>
            <a:off x="6565825" y="98900"/>
            <a:ext cx="859100" cy="498050"/>
          </a:xfrm>
          <a:prstGeom prst="rect">
            <a:avLst/>
          </a:prstGeom>
          <a:noFill/>
          <a:ln>
            <a:noFill/>
          </a:ln>
        </p:spPr>
      </p:pic>
      <p:sp>
        <p:nvSpPr>
          <p:cNvPr id="113" name="Google Shape;113;g34a952afb28_0_18"/>
          <p:cNvSpPr txBox="1"/>
          <p:nvPr/>
        </p:nvSpPr>
        <p:spPr>
          <a:xfrm>
            <a:off x="7978188" y="4754075"/>
            <a:ext cx="847500" cy="153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000" i="0" u="none" strike="noStrike" cap="none">
                <a:solidFill>
                  <a:srgbClr val="00B050"/>
                </a:solidFill>
                <a:latin typeface="Miriam Libre"/>
                <a:ea typeface="Miriam Libre"/>
                <a:cs typeface="Miriam Libre"/>
                <a:sym typeface="Miriam Libre"/>
              </a:rPr>
              <a:t>www.guvi.in</a:t>
            </a:r>
            <a:endParaRPr sz="700">
              <a:latin typeface="Miriam Libre"/>
              <a:ea typeface="Miriam Libre"/>
              <a:cs typeface="Miriam Libre"/>
              <a:sym typeface="Miriam Libre"/>
            </a:endParaRPr>
          </a:p>
        </p:txBody>
      </p:sp>
      <p:sp>
        <p:nvSpPr>
          <p:cNvPr id="2" name="TextBox 1">
            <a:extLst>
              <a:ext uri="{FF2B5EF4-FFF2-40B4-BE49-F238E27FC236}">
                <a16:creationId xmlns:a16="http://schemas.microsoft.com/office/drawing/2014/main" id="{82B4A28F-28E5-A580-EA6F-1B2CEC9E746E}"/>
              </a:ext>
            </a:extLst>
          </p:cNvPr>
          <p:cNvSpPr txBox="1"/>
          <p:nvPr/>
        </p:nvSpPr>
        <p:spPr>
          <a:xfrm>
            <a:off x="501661" y="664369"/>
            <a:ext cx="2965877" cy="369332"/>
          </a:xfrm>
          <a:prstGeom prst="rect">
            <a:avLst/>
          </a:prstGeom>
          <a:noFill/>
        </p:spPr>
        <p:txBody>
          <a:bodyPr wrap="none" rtlCol="0">
            <a:spAutoFit/>
          </a:bodyPr>
          <a:lstStyle/>
          <a:p>
            <a:r>
              <a:rPr lang="en-IN" sz="1800" dirty="0">
                <a:solidFill>
                  <a:schemeClr val="accent1">
                    <a:lumMod val="75000"/>
                  </a:schemeClr>
                </a:solidFill>
                <a:latin typeface="Arial Rounded MT Bold" panose="020F0704030504030204" pitchFamily="34" charset="0"/>
              </a:rPr>
              <a:t>Sample Input and Output</a:t>
            </a:r>
          </a:p>
        </p:txBody>
      </p:sp>
      <p:pic>
        <p:nvPicPr>
          <p:cNvPr id="5" name="Picture 4">
            <a:extLst>
              <a:ext uri="{FF2B5EF4-FFF2-40B4-BE49-F238E27FC236}">
                <a16:creationId xmlns:a16="http://schemas.microsoft.com/office/drawing/2014/main" id="{56636449-9977-0995-B39F-B61147B616B0}"/>
              </a:ext>
            </a:extLst>
          </p:cNvPr>
          <p:cNvPicPr>
            <a:picLocks noChangeAspect="1"/>
          </p:cNvPicPr>
          <p:nvPr/>
        </p:nvPicPr>
        <p:blipFill>
          <a:blip r:embed="rId5"/>
          <a:stretch>
            <a:fillRect/>
          </a:stretch>
        </p:blipFill>
        <p:spPr>
          <a:xfrm>
            <a:off x="501661" y="1509905"/>
            <a:ext cx="2302098" cy="2123685"/>
          </a:xfrm>
          <a:prstGeom prst="rect">
            <a:avLst/>
          </a:prstGeom>
        </p:spPr>
      </p:pic>
      <p:pic>
        <p:nvPicPr>
          <p:cNvPr id="7" name="Picture 6">
            <a:extLst>
              <a:ext uri="{FF2B5EF4-FFF2-40B4-BE49-F238E27FC236}">
                <a16:creationId xmlns:a16="http://schemas.microsoft.com/office/drawing/2014/main" id="{17408175-C55B-08D7-A31F-3A76D5CA50DD}"/>
              </a:ext>
            </a:extLst>
          </p:cNvPr>
          <p:cNvPicPr>
            <a:picLocks noChangeAspect="1"/>
          </p:cNvPicPr>
          <p:nvPr/>
        </p:nvPicPr>
        <p:blipFill>
          <a:blip r:embed="rId6"/>
          <a:stretch>
            <a:fillRect/>
          </a:stretch>
        </p:blipFill>
        <p:spPr>
          <a:xfrm>
            <a:off x="3336703" y="1489017"/>
            <a:ext cx="5433792" cy="2165462"/>
          </a:xfrm>
          <a:prstGeom prst="rect">
            <a:avLst/>
          </a:prstGeom>
        </p:spPr>
      </p:pic>
      <p:sp>
        <p:nvSpPr>
          <p:cNvPr id="8" name="TextBox 7">
            <a:extLst>
              <a:ext uri="{FF2B5EF4-FFF2-40B4-BE49-F238E27FC236}">
                <a16:creationId xmlns:a16="http://schemas.microsoft.com/office/drawing/2014/main" id="{BE5282E9-2425-70A8-D749-E92E753B784E}"/>
              </a:ext>
            </a:extLst>
          </p:cNvPr>
          <p:cNvSpPr txBox="1"/>
          <p:nvPr/>
        </p:nvSpPr>
        <p:spPr>
          <a:xfrm>
            <a:off x="1187678" y="3889947"/>
            <a:ext cx="930063" cy="307777"/>
          </a:xfrm>
          <a:prstGeom prst="rect">
            <a:avLst/>
          </a:prstGeom>
          <a:noFill/>
        </p:spPr>
        <p:txBody>
          <a:bodyPr wrap="none" rtlCol="0">
            <a:spAutoFit/>
          </a:bodyPr>
          <a:lstStyle/>
          <a:p>
            <a:r>
              <a:rPr lang="en-IN" dirty="0"/>
              <a:t>Fig. Input</a:t>
            </a:r>
          </a:p>
        </p:txBody>
      </p:sp>
      <p:sp>
        <p:nvSpPr>
          <p:cNvPr id="9" name="TextBox 8">
            <a:extLst>
              <a:ext uri="{FF2B5EF4-FFF2-40B4-BE49-F238E27FC236}">
                <a16:creationId xmlns:a16="http://schemas.microsoft.com/office/drawing/2014/main" id="{0E40DE76-7033-09AB-F41A-101373AF5C2E}"/>
              </a:ext>
            </a:extLst>
          </p:cNvPr>
          <p:cNvSpPr txBox="1"/>
          <p:nvPr/>
        </p:nvSpPr>
        <p:spPr>
          <a:xfrm>
            <a:off x="5501390" y="3889947"/>
            <a:ext cx="1069524" cy="523220"/>
          </a:xfrm>
          <a:prstGeom prst="rect">
            <a:avLst/>
          </a:prstGeom>
          <a:noFill/>
        </p:spPr>
        <p:txBody>
          <a:bodyPr wrap="none" rtlCol="0">
            <a:spAutoFit/>
          </a:bodyPr>
          <a:lstStyle/>
          <a:p>
            <a:r>
              <a:rPr lang="en-IN" dirty="0"/>
              <a:t>Fig. Output</a:t>
            </a:r>
          </a:p>
          <a:p>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539</Words>
  <Application>Microsoft Office PowerPoint</Application>
  <PresentationFormat>On-screen Show (16:9)</PresentationFormat>
  <Paragraphs>79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Onest Medium</vt:lpstr>
      <vt:lpstr>Helvetica Neue</vt:lpstr>
      <vt:lpstr>Arial Rounded MT Bold</vt:lpstr>
      <vt:lpstr>Miriam Libre</vt:lpstr>
      <vt:lpstr>Arial Black</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Aakash Thirani</dc:creator>
  <cp:lastModifiedBy>Benisha E</cp:lastModifiedBy>
  <cp:revision>1</cp:revision>
  <dcterms:modified xsi:type="dcterms:W3CDTF">2025-05-17T08:05:41Z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7ec43ca2-a5af-4e45-a929-9f493f8bf17b</vt:lpwstr>
  </property>
  <property fmtid="{D5CDD505-2E9C-101B-9397-08002B2CF9AE}" pid="3" name="HCLClassD6">
    <vt:lpwstr>False</vt:lpwstr>
  </property>
  <property fmtid="{D5CDD505-2E9C-101B-9397-08002B2CF9AE}" pid="4" name="HCLClassification">
    <vt:lpwstr>HCL_Cla5s_C0nf1dent1al</vt:lpwstr>
  </property>
  <property fmtid="{D5CDD505-2E9C-101B-9397-08002B2CF9AE}" pid="5" name="ContentTypeId">
    <vt:lpwstr>0x010100B0232A7A95DC3B47801E3AB5EDC9230A</vt:lpwstr>
  </property>
</Properties>
</file>