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7" r:id="rId2"/>
    <p:sldId id="267" r:id="rId3"/>
    <p:sldId id="266" r:id="rId4"/>
    <p:sldId id="268" r:id="rId5"/>
    <p:sldId id="269" r:id="rId6"/>
    <p:sldId id="270" r:id="rId7"/>
    <p:sldId id="258" r:id="rId8"/>
    <p:sldId id="259" r:id="rId9"/>
    <p:sldId id="271" r:id="rId10"/>
    <p:sldId id="272" r:id="rId11"/>
    <p:sldId id="263" r:id="rId12"/>
    <p:sldId id="273" r:id="rId13"/>
    <p:sldId id="261" r:id="rId14"/>
  </p:sldIdLst>
  <p:sldSz cx="14630400" cy="8229600"/>
  <p:notesSz cx="8229600" cy="14630400"/>
  <p:embeddedFontLst>
    <p:embeddedFont>
      <p:font typeface="Inter" panose="020B0604020202020204" charset="0"/>
      <p:regular r:id="rId16"/>
    </p:embeddedFont>
    <p:embeddedFont>
      <p:font typeface="Lucida Bright" panose="02040602050505020304" pitchFamily="18" charset="0"/>
      <p:regular r:id="rId17"/>
      <p:bold r:id="rId18"/>
      <p:italic r:id="rId19"/>
      <p:boldItalic r:id="rId20"/>
    </p:embeddedFont>
  </p:embeddedFontLst>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varScale="1">
        <p:scale>
          <a:sx n="69" d="100"/>
          <a:sy n="69" d="100"/>
        </p:scale>
        <p:origin x="79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69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8A818-7BED-499F-B2BB-5D5159D80C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0ECB1-5807-C3B8-B281-BE87AE7B9B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01FDA4-130C-50EE-8258-872DCD3F9D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C533D9-5805-DFA6-9117-504664E7EEB4}"/>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32247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98217-AEA3-722E-9858-5B71E3C0D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346F82-8D83-7A4A-EE54-3B7EEC4095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54F36E-145E-E655-81FF-4C870F53D2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4E0F19-3382-C2D7-E96D-87A8CAF8D375}"/>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922175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A5DCD-0FCE-5302-0099-9D76A0FD23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C1F77-DD5F-80C2-9475-F9E66A3779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0B5618-633D-90D9-0CE4-F59C9BEF21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4BD60-3E8E-F898-FA25-CA10BF30FE88}"/>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49798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10AA-D8CB-7E26-4455-B8D4D1488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AF4A2-10DB-25A8-2B63-04D834F43D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94F6F1-724C-17F6-0B96-914917AFAC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B789BB-0F28-7FB0-C284-EE65EB32302C}"/>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338861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C571F-4A0E-3AFC-6972-2A0F63C674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106CD-4644-10C3-D777-AC024C0FB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B5909E-3B83-F708-B108-9E3979B89B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757331-FA2C-FF6D-1CA7-EF0D34914032}"/>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974194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2B0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2B0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F3055"/>
          </a:solidFill>
          <a:ln/>
        </p:spPr>
      </p:sp>
      <p:sp>
        <p:nvSpPr>
          <p:cNvPr id="3" name="Shape 1"/>
          <p:cNvSpPr/>
          <p:nvPr/>
        </p:nvSpPr>
        <p:spPr>
          <a:xfrm>
            <a:off x="0" y="0"/>
            <a:ext cx="14630400" cy="8229600"/>
          </a:xfrm>
          <a:prstGeom prst="rect">
            <a:avLst/>
          </a:prstGeom>
          <a:solidFill>
            <a:srgbClr val="41437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705493" y="3755770"/>
            <a:ext cx="6783658" cy="1527668"/>
          </a:xfrm>
          <a:prstGeom prst="rect">
            <a:avLst/>
          </a:prstGeom>
          <a:noFill/>
          <a:ln/>
        </p:spPr>
        <p:txBody>
          <a:bodyPr wrap="none" lIns="0" tIns="0" rIns="0" bIns="0" rtlCol="0" anchor="t"/>
          <a:lstStyle/>
          <a:p>
            <a:pPr marL="0" indent="0" algn="ctr">
              <a:lnSpc>
                <a:spcPts val="5000"/>
              </a:lnSpc>
              <a:buNone/>
            </a:pPr>
            <a:r>
              <a:rPr lang="en-US" sz="4000" b="1" dirty="0">
                <a:solidFill>
                  <a:srgbClr val="00B0F0"/>
                </a:solidFill>
                <a:latin typeface="Lucida Bright" panose="02040602050505020304" pitchFamily="18" charset="0"/>
                <a:ea typeface="Inter Bold" pitchFamily="34" charset="-122"/>
                <a:cs typeface="Inter Bold" pitchFamily="34" charset="-120"/>
              </a:rPr>
              <a:t>      </a:t>
            </a:r>
            <a:r>
              <a:rPr lang="en-US" sz="4000" b="1" dirty="0" err="1">
                <a:solidFill>
                  <a:srgbClr val="00B0F0"/>
                </a:solidFill>
                <a:latin typeface="Lucida Bright" panose="02040602050505020304" pitchFamily="18" charset="0"/>
                <a:ea typeface="Inter Bold" pitchFamily="34" charset="-122"/>
                <a:cs typeface="Inter Bold" pitchFamily="34" charset="-120"/>
              </a:rPr>
              <a:t>AtliQ</a:t>
            </a:r>
            <a:r>
              <a:rPr lang="en-US" sz="4000" b="1" dirty="0">
                <a:solidFill>
                  <a:srgbClr val="00B0F0"/>
                </a:solidFill>
                <a:latin typeface="Lucida Bright" panose="02040602050505020304" pitchFamily="18" charset="0"/>
                <a:ea typeface="Inter Bold" pitchFamily="34" charset="-122"/>
                <a:cs typeface="Inter Bold" pitchFamily="34" charset="-120"/>
              </a:rPr>
              <a:t>  HOSPITALITY  </a:t>
            </a:r>
            <a:br>
              <a:rPr lang="en-US" sz="4000" b="1" dirty="0">
                <a:solidFill>
                  <a:srgbClr val="00B0F0"/>
                </a:solidFill>
                <a:latin typeface="Lucida Bright" panose="02040602050505020304" pitchFamily="18" charset="0"/>
                <a:ea typeface="Inter Bold" pitchFamily="34" charset="-122"/>
                <a:cs typeface="Inter Bold" pitchFamily="34" charset="-120"/>
              </a:rPr>
            </a:br>
            <a:r>
              <a:rPr lang="en-US" sz="4000" b="1" dirty="0">
                <a:solidFill>
                  <a:srgbClr val="00B0F0"/>
                </a:solidFill>
                <a:latin typeface="Lucida Bright" panose="02040602050505020304" pitchFamily="18" charset="0"/>
                <a:ea typeface="Inter Bold" pitchFamily="34" charset="-122"/>
                <a:cs typeface="Inter Bold" pitchFamily="34" charset="-120"/>
              </a:rPr>
              <a:t>   DASHBOARD </a:t>
            </a:r>
          </a:p>
        </p:txBody>
      </p:sp>
      <p:pic>
        <p:nvPicPr>
          <p:cNvPr id="31" name="Picture 30">
            <a:extLst>
              <a:ext uri="{FF2B5EF4-FFF2-40B4-BE49-F238E27FC236}">
                <a16:creationId xmlns:a16="http://schemas.microsoft.com/office/drawing/2014/main" id="{0B1439ED-27EB-E118-F693-FD99B89DBF76}"/>
              </a:ext>
            </a:extLst>
          </p:cNvPr>
          <p:cNvPicPr>
            <a:picLocks noChangeAspect="1"/>
          </p:cNvPicPr>
          <p:nvPr/>
        </p:nvPicPr>
        <p:blipFill>
          <a:blip r:embed="rId3"/>
          <a:stretch>
            <a:fillRect/>
          </a:stretch>
        </p:blipFill>
        <p:spPr>
          <a:xfrm>
            <a:off x="13422495" y="-11151"/>
            <a:ext cx="1207905" cy="1207905"/>
          </a:xfrm>
          <a:prstGeom prst="rect">
            <a:avLst/>
          </a:prstGeom>
        </p:spPr>
      </p:pic>
      <p:sp>
        <p:nvSpPr>
          <p:cNvPr id="32" name="Text 0">
            <a:extLst>
              <a:ext uri="{FF2B5EF4-FFF2-40B4-BE49-F238E27FC236}">
                <a16:creationId xmlns:a16="http://schemas.microsoft.com/office/drawing/2014/main" id="{7470769C-F361-0E55-0BE5-B4BA67794BBD}"/>
              </a:ext>
            </a:extLst>
          </p:cNvPr>
          <p:cNvSpPr/>
          <p:nvPr/>
        </p:nvSpPr>
        <p:spPr>
          <a:xfrm>
            <a:off x="1102112" y="6858419"/>
            <a:ext cx="5542156" cy="1304270"/>
          </a:xfrm>
          <a:prstGeom prst="rect">
            <a:avLst/>
          </a:prstGeom>
          <a:noFill/>
          <a:ln/>
        </p:spPr>
        <p:txBody>
          <a:bodyPr wrap="none" lIns="0" tIns="0" rIns="0" bIns="0" rtlCol="0" anchor="t"/>
          <a:lstStyle/>
          <a:p>
            <a:pPr marL="0" indent="0" algn="ctr">
              <a:lnSpc>
                <a:spcPts val="5000"/>
              </a:lnSpc>
              <a:buNone/>
            </a:pPr>
            <a:r>
              <a:rPr lang="en-US" sz="4000" b="1" dirty="0">
                <a:solidFill>
                  <a:srgbClr val="00B0F0"/>
                </a:solidFill>
                <a:latin typeface="Lucida Bright" panose="02040602050505020304" pitchFamily="18" charset="0"/>
                <a:ea typeface="Inter Bold" pitchFamily="34" charset="-122"/>
                <a:cs typeface="Inter Bold" pitchFamily="34" charset="-120"/>
              </a:rPr>
              <a:t>ANALYSIS</a:t>
            </a:r>
          </a:p>
          <a:p>
            <a:pPr marL="0" indent="0" algn="ctr">
              <a:lnSpc>
                <a:spcPts val="5000"/>
              </a:lnSpc>
              <a:buNone/>
            </a:pPr>
            <a:r>
              <a:rPr lang="en-US" sz="4000" b="1" dirty="0">
                <a:solidFill>
                  <a:srgbClr val="00B0F0"/>
                </a:solidFill>
                <a:latin typeface="Lucida Bright" panose="02040602050505020304" pitchFamily="18" charset="0"/>
                <a:ea typeface="Inter Bold" pitchFamily="34" charset="-122"/>
                <a:cs typeface="Inter Bold" pitchFamily="34" charset="-120"/>
              </a:rPr>
              <a:t>REPORT</a:t>
            </a:r>
          </a:p>
        </p:txBody>
      </p:sp>
      <p:pic>
        <p:nvPicPr>
          <p:cNvPr id="38" name="Picture 37">
            <a:extLst>
              <a:ext uri="{FF2B5EF4-FFF2-40B4-BE49-F238E27FC236}">
                <a16:creationId xmlns:a16="http://schemas.microsoft.com/office/drawing/2014/main" id="{7091A7BE-6663-0E35-3FFD-7A4D71EBFE5B}"/>
              </a:ext>
            </a:extLst>
          </p:cNvPr>
          <p:cNvPicPr>
            <a:picLocks noChangeAspect="1"/>
          </p:cNvPicPr>
          <p:nvPr/>
        </p:nvPicPr>
        <p:blipFill>
          <a:blip r:embed="rId4"/>
          <a:stretch>
            <a:fillRect/>
          </a:stretch>
        </p:blipFill>
        <p:spPr>
          <a:xfrm>
            <a:off x="0" y="0"/>
            <a:ext cx="4124901" cy="962159"/>
          </a:xfrm>
          <a:prstGeom prst="rect">
            <a:avLst/>
          </a:prstGeom>
        </p:spPr>
      </p:pic>
      <p:pic>
        <p:nvPicPr>
          <p:cNvPr id="40" name="Picture 39">
            <a:extLst>
              <a:ext uri="{FF2B5EF4-FFF2-40B4-BE49-F238E27FC236}">
                <a16:creationId xmlns:a16="http://schemas.microsoft.com/office/drawing/2014/main" id="{9DFF0D7C-CC0A-03FA-9B7C-22E66E7B8787}"/>
              </a:ext>
            </a:extLst>
          </p:cNvPr>
          <p:cNvPicPr>
            <a:picLocks noChangeAspect="1"/>
          </p:cNvPicPr>
          <p:nvPr/>
        </p:nvPicPr>
        <p:blipFill>
          <a:blip r:embed="rId5"/>
          <a:stretch>
            <a:fillRect/>
          </a:stretch>
        </p:blipFill>
        <p:spPr>
          <a:xfrm>
            <a:off x="141249" y="1718671"/>
            <a:ext cx="7463883" cy="4950178"/>
          </a:xfrm>
          <a:prstGeom prst="rect">
            <a:avLst/>
          </a:prstGeom>
          <a:ln>
            <a:solidFill>
              <a:srgbClr val="00B0F0"/>
            </a:solidFill>
          </a:ln>
        </p:spPr>
      </p:pic>
      <p:pic>
        <p:nvPicPr>
          <p:cNvPr id="43" name="Picture 42">
            <a:extLst>
              <a:ext uri="{FF2B5EF4-FFF2-40B4-BE49-F238E27FC236}">
                <a16:creationId xmlns:a16="http://schemas.microsoft.com/office/drawing/2014/main" id="{7684352A-76E6-6160-B72B-B3A72AB93717}"/>
              </a:ext>
            </a:extLst>
          </p:cNvPr>
          <p:cNvPicPr>
            <a:picLocks noChangeAspect="1"/>
          </p:cNvPicPr>
          <p:nvPr/>
        </p:nvPicPr>
        <p:blipFill>
          <a:blip r:embed="rId6"/>
          <a:stretch>
            <a:fillRect/>
          </a:stretch>
        </p:blipFill>
        <p:spPr>
          <a:xfrm>
            <a:off x="12419477" y="7333898"/>
            <a:ext cx="2172003" cy="8287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405C9-96C1-9D28-D1F0-7F0199A231C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42A7BEC-A88E-98FC-E990-34B1180D5695}"/>
              </a:ext>
            </a:extLst>
          </p:cNvPr>
          <p:cNvSpPr/>
          <p:nvPr/>
        </p:nvSpPr>
        <p:spPr>
          <a:xfrm>
            <a:off x="793790" y="1065787"/>
            <a:ext cx="6702981" cy="708779"/>
          </a:xfrm>
          <a:prstGeom prst="rect">
            <a:avLst/>
          </a:prstGeom>
          <a:noFill/>
          <a:ln/>
        </p:spPr>
        <p:txBody>
          <a:bodyPr wrap="none" lIns="0" tIns="0" rIns="0" bIns="0" rtlCol="0" anchor="t"/>
          <a:lstStyle/>
          <a:p>
            <a:pPr marL="0" indent="0" algn="l">
              <a:lnSpc>
                <a:spcPts val="5550"/>
              </a:lnSpc>
              <a:buNone/>
            </a:pPr>
            <a:r>
              <a:rPr lang="en-US" sz="4450" b="1" dirty="0">
                <a:solidFill>
                  <a:srgbClr val="00B0F0"/>
                </a:solidFill>
                <a:latin typeface="Inter Bold" pitchFamily="34" charset="0"/>
                <a:ea typeface="Inter Bold" pitchFamily="34" charset="-122"/>
                <a:cs typeface="Inter Bold" pitchFamily="34" charset="-120"/>
              </a:rPr>
              <a:t>Analysis</a:t>
            </a:r>
            <a:endParaRPr lang="en-US" sz="4450" dirty="0">
              <a:solidFill>
                <a:srgbClr val="00B0F0"/>
              </a:solidFill>
            </a:endParaRPr>
          </a:p>
        </p:txBody>
      </p:sp>
      <p:sp>
        <p:nvSpPr>
          <p:cNvPr id="24" name="Text 22">
            <a:extLst>
              <a:ext uri="{FF2B5EF4-FFF2-40B4-BE49-F238E27FC236}">
                <a16:creationId xmlns:a16="http://schemas.microsoft.com/office/drawing/2014/main" id="{349E3558-F182-9769-1E6A-3F9B5FCB5C23}"/>
              </a:ext>
            </a:extLst>
          </p:cNvPr>
          <p:cNvSpPr/>
          <p:nvPr/>
        </p:nvSpPr>
        <p:spPr>
          <a:xfrm>
            <a:off x="793790" y="5768935"/>
            <a:ext cx="13042821" cy="725805"/>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26" name="TextBox 25">
            <a:extLst>
              <a:ext uri="{FF2B5EF4-FFF2-40B4-BE49-F238E27FC236}">
                <a16:creationId xmlns:a16="http://schemas.microsoft.com/office/drawing/2014/main" id="{AA095C0D-4CC2-52BF-73C0-91CD90493801}"/>
              </a:ext>
            </a:extLst>
          </p:cNvPr>
          <p:cNvSpPr txBox="1"/>
          <p:nvPr/>
        </p:nvSpPr>
        <p:spPr>
          <a:xfrm>
            <a:off x="487681" y="2460665"/>
            <a:ext cx="6400800" cy="4614148"/>
          </a:xfrm>
          <a:prstGeom prst="rect">
            <a:avLst/>
          </a:prstGeom>
          <a:noFill/>
        </p:spPr>
        <p:txBody>
          <a:bodyPr wrap="square">
            <a:spAutoFit/>
          </a:bodyPr>
          <a:lstStyle/>
          <a:p>
            <a:pPr>
              <a:lnSpc>
                <a:spcPct val="150000"/>
              </a:lnSpc>
            </a:pPr>
            <a:r>
              <a:rPr lang="en-US" b="1" dirty="0">
                <a:solidFill>
                  <a:schemeClr val="bg1"/>
                </a:solidFill>
                <a:latin typeface="Inter" panose="020B0604020202020204" charset="0"/>
                <a:ea typeface="Inter" panose="020B0604020202020204" charset="0"/>
              </a:rPr>
              <a:t>Temporal and Day-of-the-Week Trends</a:t>
            </a:r>
          </a:p>
          <a:p>
            <a:pPr>
              <a:lnSpc>
                <a:spcPct val="150000"/>
              </a:lnSpc>
            </a:pPr>
            <a:endParaRPr lang="en-US"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The time-series visualizations show that revenue and occupancy have distinct </a:t>
            </a:r>
            <a:r>
              <a:rPr lang="en-US" b="1" dirty="0">
                <a:solidFill>
                  <a:schemeClr val="bg1"/>
                </a:solidFill>
                <a:latin typeface="Inter" panose="020B0604020202020204" charset="0"/>
                <a:ea typeface="Inter" panose="020B0604020202020204" charset="0"/>
              </a:rPr>
              <a:t>monthly trends</a:t>
            </a:r>
            <a:r>
              <a:rPr lang="en-US" dirty="0">
                <a:solidFill>
                  <a:schemeClr val="bg1"/>
                </a:solidFill>
                <a:latin typeface="Inter" panose="020B0604020202020204" charset="0"/>
                <a:ea typeface="Inter" panose="020B0604020202020204" charset="0"/>
              </a:rPr>
              <a:t>, allowing stakeholders to prepare for seasonal fluctuations.</a:t>
            </a:r>
          </a:p>
          <a:p>
            <a:pPr marL="285750" indent="-285750">
              <a:lnSpc>
                <a:spcPct val="150000"/>
              </a:lnSpc>
              <a:buFont typeface="Arial" panose="020B0604020202020204" pitchFamily="34" charset="0"/>
              <a:buChar char="•"/>
            </a:pPr>
            <a:endParaRPr lang="en-US"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A critical insight is that bookings are significantly higher from </a:t>
            </a:r>
            <a:r>
              <a:rPr lang="en-US" b="1" dirty="0">
                <a:solidFill>
                  <a:schemeClr val="bg1"/>
                </a:solidFill>
                <a:latin typeface="Inter" panose="020B0604020202020204" charset="0"/>
                <a:ea typeface="Inter" panose="020B0604020202020204" charset="0"/>
              </a:rPr>
              <a:t>Friday to Sunday</a:t>
            </a:r>
            <a:r>
              <a:rPr lang="en-US" dirty="0">
                <a:solidFill>
                  <a:schemeClr val="bg1"/>
                </a:solidFill>
                <a:latin typeface="Inter" panose="020B0604020202020204" charset="0"/>
                <a:ea typeface="Inter" panose="020B0604020202020204" charset="0"/>
              </a:rPr>
              <a:t>, confirming that weekends are the peak period for business. This information is vital for optimizing staffing, pricing, and resource management.</a:t>
            </a:r>
          </a:p>
        </p:txBody>
      </p:sp>
      <p:sp>
        <p:nvSpPr>
          <p:cNvPr id="29" name="TextBox 28">
            <a:extLst>
              <a:ext uri="{FF2B5EF4-FFF2-40B4-BE49-F238E27FC236}">
                <a16:creationId xmlns:a16="http://schemas.microsoft.com/office/drawing/2014/main" id="{942E8EC5-67D9-110B-D777-A2D37441FDEA}"/>
              </a:ext>
            </a:extLst>
          </p:cNvPr>
          <p:cNvSpPr txBox="1"/>
          <p:nvPr/>
        </p:nvSpPr>
        <p:spPr>
          <a:xfrm>
            <a:off x="7485533" y="2516017"/>
            <a:ext cx="6400800" cy="2952155"/>
          </a:xfrm>
          <a:prstGeom prst="rect">
            <a:avLst/>
          </a:prstGeom>
          <a:noFill/>
        </p:spPr>
        <p:txBody>
          <a:bodyPr wrap="square">
            <a:spAutoFit/>
          </a:bodyPr>
          <a:lstStyle/>
          <a:p>
            <a:pPr>
              <a:lnSpc>
                <a:spcPct val="150000"/>
              </a:lnSpc>
            </a:pPr>
            <a:r>
              <a:rPr lang="en-US" b="1" dirty="0">
                <a:solidFill>
                  <a:schemeClr val="bg1"/>
                </a:solidFill>
                <a:latin typeface="Inter" panose="020B0604020202020204" charset="0"/>
                <a:ea typeface="Inter" panose="020B0604020202020204" charset="0"/>
              </a:rPr>
              <a:t>Room Class Performance</a:t>
            </a:r>
          </a:p>
          <a:p>
            <a:pPr>
              <a:lnSpc>
                <a:spcPct val="150000"/>
              </a:lnSpc>
            </a:pPr>
            <a:endParaRPr lang="en-US" dirty="0">
              <a:solidFill>
                <a:schemeClr val="bg1"/>
              </a:solidFill>
              <a:latin typeface="Inter" panose="020B0604020202020204" charset="0"/>
              <a:ea typeface="Inter" panose="020B0604020202020204" charset="0"/>
            </a:endParaRPr>
          </a:p>
          <a:p>
            <a:pPr>
              <a:lnSpc>
                <a:spcPct val="150000"/>
              </a:lnSpc>
            </a:pPr>
            <a:r>
              <a:rPr lang="en-US" dirty="0">
                <a:solidFill>
                  <a:schemeClr val="bg1"/>
                </a:solidFill>
                <a:latin typeface="Inter" panose="020B0604020202020204" charset="0"/>
                <a:ea typeface="Inter" panose="020B0604020202020204" charset="0"/>
              </a:rPr>
              <a:t>The dashboard breaks down occupancy by room class (</a:t>
            </a:r>
            <a:r>
              <a:rPr lang="en-US" b="1" dirty="0">
                <a:solidFill>
                  <a:schemeClr val="bg1"/>
                </a:solidFill>
                <a:latin typeface="Inter" panose="020B0604020202020204" charset="0"/>
                <a:ea typeface="Inter" panose="020B0604020202020204" charset="0"/>
              </a:rPr>
              <a:t>Standard, Elite, Premium, Presidential</a:t>
            </a:r>
            <a:r>
              <a:rPr lang="en-US" dirty="0">
                <a:solidFill>
                  <a:schemeClr val="bg1"/>
                </a:solidFill>
                <a:latin typeface="Inter" panose="020B0604020202020204" charset="0"/>
                <a:ea typeface="Inter" panose="020B0604020202020204" charset="0"/>
              </a:rPr>
              <a:t>). This detailed view allows management to understand which room types are in highest demand and adjust inventory or pricing strategies accordingly.</a:t>
            </a:r>
          </a:p>
        </p:txBody>
      </p:sp>
      <p:pic>
        <p:nvPicPr>
          <p:cNvPr id="4" name="Picture 3">
            <a:extLst>
              <a:ext uri="{FF2B5EF4-FFF2-40B4-BE49-F238E27FC236}">
                <a16:creationId xmlns:a16="http://schemas.microsoft.com/office/drawing/2014/main" id="{07B64DAF-7055-9600-8061-FD17265617E4}"/>
              </a:ext>
            </a:extLst>
          </p:cNvPr>
          <p:cNvPicPr>
            <a:picLocks noChangeAspect="1"/>
          </p:cNvPicPr>
          <p:nvPr/>
        </p:nvPicPr>
        <p:blipFill>
          <a:blip r:embed="rId3"/>
          <a:stretch>
            <a:fillRect/>
          </a:stretch>
        </p:blipFill>
        <p:spPr>
          <a:xfrm>
            <a:off x="12402642" y="7324550"/>
            <a:ext cx="2172003" cy="828791"/>
          </a:xfrm>
          <a:prstGeom prst="rect">
            <a:avLst/>
          </a:prstGeom>
        </p:spPr>
      </p:pic>
    </p:spTree>
    <p:extLst>
      <p:ext uri="{BB962C8B-B14F-4D97-AF65-F5344CB8AC3E}">
        <p14:creationId xmlns:p14="http://schemas.microsoft.com/office/powerpoint/2010/main" val="79486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12589" y="635913"/>
            <a:ext cx="10649664" cy="636151"/>
          </a:xfrm>
          <a:prstGeom prst="rect">
            <a:avLst/>
          </a:prstGeom>
          <a:noFill/>
          <a:ln/>
        </p:spPr>
        <p:txBody>
          <a:bodyPr wrap="none" lIns="0" tIns="0" rIns="0" bIns="0" rtlCol="0" anchor="t"/>
          <a:lstStyle/>
          <a:p>
            <a:pPr marL="0" indent="0" algn="l">
              <a:lnSpc>
                <a:spcPts val="5000"/>
              </a:lnSpc>
              <a:buNone/>
            </a:pPr>
            <a:r>
              <a:rPr lang="en-US" sz="4000" b="1" dirty="0">
                <a:solidFill>
                  <a:srgbClr val="00B0F0"/>
                </a:solidFill>
                <a:latin typeface="Inter Bold" pitchFamily="34" charset="0"/>
                <a:ea typeface="Inter Bold" pitchFamily="34" charset="-122"/>
                <a:cs typeface="Inter Bold" pitchFamily="34" charset="-120"/>
              </a:rPr>
              <a:t>Recommendations</a:t>
            </a:r>
            <a:endParaRPr lang="en-US" sz="4000" dirty="0">
              <a:solidFill>
                <a:srgbClr val="00B0F0"/>
              </a:solidFill>
            </a:endParaRPr>
          </a:p>
        </p:txBody>
      </p:sp>
      <p:pic>
        <p:nvPicPr>
          <p:cNvPr id="3" name="Image 0" descr="preencoded.png"/>
          <p:cNvPicPr>
            <a:picLocks noChangeAspect="1"/>
          </p:cNvPicPr>
          <p:nvPr/>
        </p:nvPicPr>
        <p:blipFill>
          <a:blip r:embed="rId3"/>
          <a:stretch>
            <a:fillRect/>
          </a:stretch>
        </p:blipFill>
        <p:spPr>
          <a:xfrm>
            <a:off x="712589" y="3356253"/>
            <a:ext cx="6500813" cy="1143000"/>
          </a:xfrm>
          <a:prstGeom prst="rect">
            <a:avLst/>
          </a:prstGeom>
        </p:spPr>
      </p:pic>
      <p:sp>
        <p:nvSpPr>
          <p:cNvPr id="4" name="Text 1"/>
          <p:cNvSpPr/>
          <p:nvPr/>
        </p:nvSpPr>
        <p:spPr>
          <a:xfrm>
            <a:off x="916186" y="4092582"/>
            <a:ext cx="3293388" cy="318135"/>
          </a:xfrm>
          <a:prstGeom prst="rect">
            <a:avLst/>
          </a:prstGeom>
          <a:noFill/>
          <a:ln/>
        </p:spPr>
        <p:txBody>
          <a:bodyPr wrap="none" lIns="0" tIns="0" rIns="0" bIns="0" rtlCol="0" anchor="t"/>
          <a:lstStyle/>
          <a:p>
            <a:pPr>
              <a:lnSpc>
                <a:spcPts val="2500"/>
              </a:lnSpc>
            </a:pPr>
            <a:r>
              <a:rPr lang="en-US" sz="2000" b="1" dirty="0">
                <a:solidFill>
                  <a:schemeClr val="bg1"/>
                </a:solidFill>
                <a:latin typeface="Inter Bold"/>
              </a:rPr>
              <a:t>Market-Specific Strategy</a:t>
            </a:r>
            <a:endParaRPr lang="en-US" sz="2000" dirty="0">
              <a:solidFill>
                <a:schemeClr val="bg1"/>
              </a:solidFill>
              <a:latin typeface="Inter Bold"/>
            </a:endParaRPr>
          </a:p>
        </p:txBody>
      </p:sp>
      <p:sp>
        <p:nvSpPr>
          <p:cNvPr id="5" name="Text 2"/>
          <p:cNvSpPr/>
          <p:nvPr/>
        </p:nvSpPr>
        <p:spPr>
          <a:xfrm>
            <a:off x="916186" y="4577481"/>
            <a:ext cx="6093619" cy="651510"/>
          </a:xfrm>
          <a:prstGeom prst="rect">
            <a:avLst/>
          </a:prstGeom>
          <a:noFill/>
          <a:ln/>
        </p:spPr>
        <p:txBody>
          <a:bodyPr wrap="square" lIns="0" tIns="0" rIns="0" bIns="0" rtlCol="0" anchor="t"/>
          <a:lstStyle/>
          <a:p>
            <a:pPr algn="just">
              <a:lnSpc>
                <a:spcPct val="150000"/>
              </a:lnSpc>
            </a:pPr>
            <a:r>
              <a:rPr lang="en-US" sz="1600" dirty="0">
                <a:solidFill>
                  <a:schemeClr val="bg1"/>
                </a:solidFill>
                <a:latin typeface="Inter" panose="020B0604020202020204" charset="0"/>
                <a:ea typeface="Inter" panose="020B0604020202020204" charset="0"/>
              </a:rPr>
              <a:t>The dashboard shows a significant disparity in ADR and RevPAR between markets like Mumbai and others. The company should analyze the factors contributing to Mumbai's success (e.g., pricing, amenities, target audience) and see if these strategies can be replicated in other, lower-performing markets to boost revenue.</a:t>
            </a:r>
          </a:p>
        </p:txBody>
      </p:sp>
      <p:pic>
        <p:nvPicPr>
          <p:cNvPr id="6" name="Image 1" descr="preencoded.png"/>
          <p:cNvPicPr>
            <a:picLocks noChangeAspect="1"/>
          </p:cNvPicPr>
          <p:nvPr/>
        </p:nvPicPr>
        <p:blipFill>
          <a:blip r:embed="rId3"/>
          <a:stretch>
            <a:fillRect/>
          </a:stretch>
        </p:blipFill>
        <p:spPr>
          <a:xfrm>
            <a:off x="7416998" y="1311270"/>
            <a:ext cx="6500813" cy="1143000"/>
          </a:xfrm>
          <a:prstGeom prst="rect">
            <a:avLst/>
          </a:prstGeom>
        </p:spPr>
      </p:pic>
      <p:sp>
        <p:nvSpPr>
          <p:cNvPr id="7" name="Text 3"/>
          <p:cNvSpPr/>
          <p:nvPr/>
        </p:nvSpPr>
        <p:spPr>
          <a:xfrm>
            <a:off x="7620595" y="2493645"/>
            <a:ext cx="3369469" cy="318135"/>
          </a:xfrm>
          <a:prstGeom prst="rect">
            <a:avLst/>
          </a:prstGeom>
          <a:noFill/>
          <a:ln/>
        </p:spPr>
        <p:txBody>
          <a:bodyPr wrap="none" lIns="0" tIns="0" rIns="0" bIns="0" rtlCol="0" anchor="t"/>
          <a:lstStyle/>
          <a:p>
            <a:pPr>
              <a:lnSpc>
                <a:spcPts val="2500"/>
              </a:lnSpc>
            </a:pPr>
            <a:r>
              <a:rPr kumimoji="0" lang="LID4096" altLang="LID4096" sz="2000" b="1" i="0" u="none" strike="noStrike" cap="none" normalizeH="0" baseline="0" dirty="0">
                <a:ln>
                  <a:noFill/>
                </a:ln>
                <a:solidFill>
                  <a:schemeClr val="bg1"/>
                </a:solidFill>
                <a:effectLst/>
                <a:latin typeface="Inter Bold"/>
              </a:rPr>
              <a:t>Weekend Peak Management</a:t>
            </a:r>
            <a:endParaRPr lang="en-US" sz="2000" dirty="0">
              <a:solidFill>
                <a:schemeClr val="bg1"/>
              </a:solidFill>
              <a:latin typeface="Inter Bold"/>
            </a:endParaRPr>
          </a:p>
        </p:txBody>
      </p:sp>
      <p:sp>
        <p:nvSpPr>
          <p:cNvPr id="8" name="Text 4"/>
          <p:cNvSpPr/>
          <p:nvPr/>
        </p:nvSpPr>
        <p:spPr>
          <a:xfrm>
            <a:off x="7620595" y="2933938"/>
            <a:ext cx="6093619" cy="651510"/>
          </a:xfrm>
          <a:prstGeom prst="rect">
            <a:avLst/>
          </a:prstGeom>
          <a:noFill/>
          <a:ln/>
        </p:spPr>
        <p:txBody>
          <a:bodyPr wrap="square" lIns="0" tIns="0" rIns="0" bIns="0" rtlCol="0" anchor="t"/>
          <a:lstStyle/>
          <a:p>
            <a:pPr lvl="0" algn="just" eaLnBrk="0" fontAlgn="base" hangingPunct="0">
              <a:lnSpc>
                <a:spcPct val="150000"/>
              </a:lnSpc>
              <a:spcBef>
                <a:spcPct val="0"/>
              </a:spcBef>
              <a:spcAft>
                <a:spcPct val="0"/>
              </a:spcAft>
            </a:pPr>
            <a:r>
              <a:rPr kumimoji="0" lang="LID4096" altLang="LID4096" sz="1600" b="0" i="0" u="none" strike="noStrike" cap="none" normalizeH="0" baseline="0" dirty="0">
                <a:ln>
                  <a:noFill/>
                </a:ln>
                <a:solidFill>
                  <a:schemeClr val="bg1"/>
                </a:solidFill>
                <a:effectLst/>
                <a:latin typeface="Inter" panose="020B0604020202020204" charset="0"/>
                <a:ea typeface="Inter" panose="020B0604020202020204" charset="0"/>
              </a:rPr>
              <a:t>The strong performance on weekends presents both an opportunity and a challenge. </a:t>
            </a:r>
            <a:r>
              <a:rPr kumimoji="0" lang="en-US" altLang="LID4096" sz="1600" b="0" i="0" u="none" strike="noStrike" cap="none" normalizeH="0" baseline="0" dirty="0" err="1">
                <a:ln>
                  <a:noFill/>
                </a:ln>
                <a:solidFill>
                  <a:schemeClr val="bg1"/>
                </a:solidFill>
                <a:effectLst/>
                <a:latin typeface="Inter" panose="020B0604020202020204" charset="0"/>
                <a:ea typeface="Inter" panose="020B0604020202020204" charset="0"/>
              </a:rPr>
              <a:t>AtliQ</a:t>
            </a:r>
            <a:r>
              <a:rPr kumimoji="0" lang="LID4096" altLang="LID4096" sz="1600" b="0" i="0" u="none" strike="noStrike" cap="none" normalizeH="0" baseline="0" dirty="0">
                <a:ln>
                  <a:noFill/>
                </a:ln>
                <a:solidFill>
                  <a:schemeClr val="bg1"/>
                </a:solidFill>
                <a:effectLst/>
                <a:latin typeface="Inter" panose="020B0604020202020204" charset="0"/>
                <a:ea typeface="Inter" panose="020B0604020202020204" charset="0"/>
              </a:rPr>
              <a:t> Hotels could consider dynamic pricing strategies to maximize revenue during these peak periods. Conversely, they should explore marketing campaigns or special offers to increase occupancy on weekdays, which appear to have lower demand.</a:t>
            </a:r>
          </a:p>
          <a:p>
            <a:pPr lvl="0" eaLnBrk="0" fontAlgn="base" hangingPunct="0">
              <a:spcBef>
                <a:spcPct val="0"/>
              </a:spcBef>
              <a:spcAft>
                <a:spcPct val="0"/>
              </a:spcAft>
              <a:buFontTx/>
              <a:buChar char="•"/>
            </a:pPr>
            <a:endParaRPr kumimoji="0" lang="LID4096" altLang="LID4096" sz="16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397B530A-5527-2AD1-B641-CA6B89253EC7}"/>
              </a:ext>
            </a:extLst>
          </p:cNvPr>
          <p:cNvPicPr>
            <a:picLocks noChangeAspect="1"/>
          </p:cNvPicPr>
          <p:nvPr/>
        </p:nvPicPr>
        <p:blipFill>
          <a:blip r:embed="rId4"/>
          <a:stretch>
            <a:fillRect/>
          </a:stretch>
        </p:blipFill>
        <p:spPr>
          <a:xfrm>
            <a:off x="12402642" y="7324550"/>
            <a:ext cx="2172003" cy="8287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36082-F2AB-D1EA-22AB-1CF260CC08D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4F8F361-6EDE-0975-8365-964A3991D293}"/>
              </a:ext>
            </a:extLst>
          </p:cNvPr>
          <p:cNvSpPr/>
          <p:nvPr/>
        </p:nvSpPr>
        <p:spPr>
          <a:xfrm>
            <a:off x="712589" y="635913"/>
            <a:ext cx="10649664" cy="636151"/>
          </a:xfrm>
          <a:prstGeom prst="rect">
            <a:avLst/>
          </a:prstGeom>
          <a:noFill/>
          <a:ln/>
        </p:spPr>
        <p:txBody>
          <a:bodyPr wrap="none" lIns="0" tIns="0" rIns="0" bIns="0" rtlCol="0" anchor="t"/>
          <a:lstStyle/>
          <a:p>
            <a:pPr marL="0" indent="0" algn="l">
              <a:lnSpc>
                <a:spcPts val="5000"/>
              </a:lnSpc>
              <a:buNone/>
            </a:pPr>
            <a:r>
              <a:rPr lang="en-US" sz="4000" b="1" dirty="0">
                <a:solidFill>
                  <a:srgbClr val="00B0F0"/>
                </a:solidFill>
                <a:latin typeface="Inter Bold" pitchFamily="34" charset="0"/>
                <a:ea typeface="Inter Bold" pitchFamily="34" charset="-122"/>
                <a:cs typeface="Inter Bold" pitchFamily="34" charset="-120"/>
              </a:rPr>
              <a:t>Recommendations</a:t>
            </a:r>
            <a:endParaRPr lang="en-US" sz="4000" dirty="0">
              <a:solidFill>
                <a:srgbClr val="00B0F0"/>
              </a:solidFill>
            </a:endParaRPr>
          </a:p>
        </p:txBody>
      </p:sp>
      <p:pic>
        <p:nvPicPr>
          <p:cNvPr id="3" name="Image 0" descr="preencoded.png">
            <a:extLst>
              <a:ext uri="{FF2B5EF4-FFF2-40B4-BE49-F238E27FC236}">
                <a16:creationId xmlns:a16="http://schemas.microsoft.com/office/drawing/2014/main" id="{83121590-0E2D-FF6A-61D9-6D3C8BD09E5E}"/>
              </a:ext>
            </a:extLst>
          </p:cNvPr>
          <p:cNvPicPr>
            <a:picLocks noChangeAspect="1"/>
          </p:cNvPicPr>
          <p:nvPr/>
        </p:nvPicPr>
        <p:blipFill>
          <a:blip r:embed="rId3"/>
          <a:stretch>
            <a:fillRect/>
          </a:stretch>
        </p:blipFill>
        <p:spPr>
          <a:xfrm>
            <a:off x="712589" y="3356253"/>
            <a:ext cx="6500813" cy="1143000"/>
          </a:xfrm>
          <a:prstGeom prst="rect">
            <a:avLst/>
          </a:prstGeom>
        </p:spPr>
      </p:pic>
      <p:sp>
        <p:nvSpPr>
          <p:cNvPr id="4" name="Text 1">
            <a:extLst>
              <a:ext uri="{FF2B5EF4-FFF2-40B4-BE49-F238E27FC236}">
                <a16:creationId xmlns:a16="http://schemas.microsoft.com/office/drawing/2014/main" id="{F1F32C30-6397-586B-CE15-8AF9D25A5EAE}"/>
              </a:ext>
            </a:extLst>
          </p:cNvPr>
          <p:cNvSpPr/>
          <p:nvPr/>
        </p:nvSpPr>
        <p:spPr>
          <a:xfrm>
            <a:off x="916186" y="4471723"/>
            <a:ext cx="3293388" cy="318135"/>
          </a:xfrm>
          <a:prstGeom prst="rect">
            <a:avLst/>
          </a:prstGeom>
          <a:noFill/>
          <a:ln/>
        </p:spPr>
        <p:txBody>
          <a:bodyPr wrap="none" lIns="0" tIns="0" rIns="0" bIns="0" rtlCol="0" anchor="t"/>
          <a:lstStyle/>
          <a:p>
            <a:pPr>
              <a:lnSpc>
                <a:spcPts val="2500"/>
              </a:lnSpc>
            </a:pPr>
            <a:r>
              <a:rPr lang="en-US" sz="2000" b="1" dirty="0">
                <a:solidFill>
                  <a:schemeClr val="bg1"/>
                </a:solidFill>
                <a:latin typeface="Inter Bold"/>
              </a:rPr>
              <a:t>Booking Channel Optimization</a:t>
            </a:r>
            <a:endParaRPr lang="en-US" sz="2000" dirty="0">
              <a:solidFill>
                <a:schemeClr val="bg1"/>
              </a:solidFill>
              <a:latin typeface="Inter Bold"/>
            </a:endParaRPr>
          </a:p>
        </p:txBody>
      </p:sp>
      <p:sp>
        <p:nvSpPr>
          <p:cNvPr id="5" name="Text 2">
            <a:extLst>
              <a:ext uri="{FF2B5EF4-FFF2-40B4-BE49-F238E27FC236}">
                <a16:creationId xmlns:a16="http://schemas.microsoft.com/office/drawing/2014/main" id="{173EBA27-6DFA-2C71-F03F-F1134319FDED}"/>
              </a:ext>
            </a:extLst>
          </p:cNvPr>
          <p:cNvSpPr/>
          <p:nvPr/>
        </p:nvSpPr>
        <p:spPr>
          <a:xfrm>
            <a:off x="916186" y="4956622"/>
            <a:ext cx="6093619" cy="651510"/>
          </a:xfrm>
          <a:prstGeom prst="rect">
            <a:avLst/>
          </a:prstGeom>
          <a:noFill/>
          <a:ln/>
        </p:spPr>
        <p:txBody>
          <a:bodyPr wrap="square" lIns="0" tIns="0" rIns="0" bIns="0" rtlCol="0" anchor="t"/>
          <a:lstStyle/>
          <a:p>
            <a:pPr algn="just">
              <a:lnSpc>
                <a:spcPct val="150000"/>
              </a:lnSpc>
            </a:pPr>
            <a:r>
              <a:rPr lang="en-US" sz="1600" dirty="0">
                <a:solidFill>
                  <a:schemeClr val="bg1"/>
                </a:solidFill>
                <a:latin typeface="Inter" panose="020B0604020202020204" charset="0"/>
                <a:ea typeface="Inter" panose="020B0604020202020204" charset="0"/>
              </a:rPr>
              <a:t>While MakeMyTrip is the top booking channel, the company should investigate the cost per acquisition for each platform. If the commission rates for MakeMyTrip are high, they could explore ways to increase direct bookings through their own website or app by offering exclusive deals or loyalty points.</a:t>
            </a:r>
          </a:p>
        </p:txBody>
      </p:sp>
      <p:pic>
        <p:nvPicPr>
          <p:cNvPr id="6" name="Image 1" descr="preencoded.png">
            <a:extLst>
              <a:ext uri="{FF2B5EF4-FFF2-40B4-BE49-F238E27FC236}">
                <a16:creationId xmlns:a16="http://schemas.microsoft.com/office/drawing/2014/main" id="{21B8600D-22B2-B095-57D6-187B1A0D76EF}"/>
              </a:ext>
            </a:extLst>
          </p:cNvPr>
          <p:cNvPicPr>
            <a:picLocks noChangeAspect="1"/>
          </p:cNvPicPr>
          <p:nvPr/>
        </p:nvPicPr>
        <p:blipFill>
          <a:blip r:embed="rId3"/>
          <a:stretch>
            <a:fillRect/>
          </a:stretch>
        </p:blipFill>
        <p:spPr>
          <a:xfrm>
            <a:off x="7416998" y="1311270"/>
            <a:ext cx="6500813" cy="1143000"/>
          </a:xfrm>
          <a:prstGeom prst="rect">
            <a:avLst/>
          </a:prstGeom>
        </p:spPr>
      </p:pic>
      <p:sp>
        <p:nvSpPr>
          <p:cNvPr id="7" name="Text 3">
            <a:extLst>
              <a:ext uri="{FF2B5EF4-FFF2-40B4-BE49-F238E27FC236}">
                <a16:creationId xmlns:a16="http://schemas.microsoft.com/office/drawing/2014/main" id="{B175DAE4-CCD0-650F-854D-06E6BC2A15C5}"/>
              </a:ext>
            </a:extLst>
          </p:cNvPr>
          <p:cNvSpPr/>
          <p:nvPr/>
        </p:nvSpPr>
        <p:spPr>
          <a:xfrm>
            <a:off x="7620595" y="2493645"/>
            <a:ext cx="3369469" cy="318135"/>
          </a:xfrm>
          <a:prstGeom prst="rect">
            <a:avLst/>
          </a:prstGeom>
          <a:noFill/>
          <a:ln/>
        </p:spPr>
        <p:txBody>
          <a:bodyPr wrap="none" lIns="0" tIns="0" rIns="0" bIns="0" rtlCol="0" anchor="t"/>
          <a:lstStyle/>
          <a:p>
            <a:pPr>
              <a:lnSpc>
                <a:spcPts val="2500"/>
              </a:lnSpc>
            </a:pPr>
            <a:r>
              <a:rPr lang="en-US" sz="2000" b="1" dirty="0">
                <a:solidFill>
                  <a:schemeClr val="bg1"/>
                </a:solidFill>
                <a:latin typeface="Inter Bold"/>
              </a:rPr>
              <a:t>Targeted Guest Marketing</a:t>
            </a:r>
            <a:endParaRPr lang="en-US" sz="2000" dirty="0">
              <a:solidFill>
                <a:schemeClr val="bg1"/>
              </a:solidFill>
              <a:latin typeface="Inter Bold"/>
            </a:endParaRPr>
          </a:p>
        </p:txBody>
      </p:sp>
      <p:sp>
        <p:nvSpPr>
          <p:cNvPr id="8" name="Text 4">
            <a:extLst>
              <a:ext uri="{FF2B5EF4-FFF2-40B4-BE49-F238E27FC236}">
                <a16:creationId xmlns:a16="http://schemas.microsoft.com/office/drawing/2014/main" id="{0F81A719-1636-12EB-5507-9F059FBD7421}"/>
              </a:ext>
            </a:extLst>
          </p:cNvPr>
          <p:cNvSpPr/>
          <p:nvPr/>
        </p:nvSpPr>
        <p:spPr>
          <a:xfrm>
            <a:off x="7620595" y="2933938"/>
            <a:ext cx="6093619" cy="651510"/>
          </a:xfrm>
          <a:prstGeom prst="rect">
            <a:avLst/>
          </a:prstGeom>
          <a:noFill/>
          <a:ln/>
        </p:spPr>
        <p:txBody>
          <a:bodyPr wrap="square" lIns="0" tIns="0" rIns="0" bIns="0" rtlCol="0" anchor="t"/>
          <a:lstStyle/>
          <a:p>
            <a:pPr lvl="0" algn="just" eaLnBrk="0" fontAlgn="base" hangingPunct="0">
              <a:lnSpc>
                <a:spcPct val="150000"/>
              </a:lnSpc>
              <a:spcBef>
                <a:spcPct val="0"/>
              </a:spcBef>
              <a:spcAft>
                <a:spcPct val="0"/>
              </a:spcAft>
            </a:pPr>
            <a:r>
              <a:rPr lang="en-US" sz="1600" dirty="0">
                <a:solidFill>
                  <a:schemeClr val="bg1"/>
                </a:solidFill>
                <a:latin typeface="Inter" panose="020B0604020202020204" charset="0"/>
                <a:ea typeface="Inter" panose="020B0604020202020204" charset="0"/>
              </a:rPr>
              <a:t>The dominance of the "Business" guest segment suggests a strong B2B focus. </a:t>
            </a:r>
            <a:r>
              <a:rPr lang="en-US" sz="1600" dirty="0" err="1">
                <a:solidFill>
                  <a:schemeClr val="bg1"/>
                </a:solidFill>
                <a:latin typeface="Inter" panose="020B0604020202020204" charset="0"/>
                <a:ea typeface="Inter" panose="020B0604020202020204" charset="0"/>
              </a:rPr>
              <a:t>AtliQ</a:t>
            </a:r>
            <a:r>
              <a:rPr lang="en-US" sz="1600" dirty="0">
                <a:solidFill>
                  <a:schemeClr val="bg1"/>
                </a:solidFill>
                <a:latin typeface="Inter" panose="020B0604020202020204" charset="0"/>
                <a:ea typeface="Inter" panose="020B0604020202020204" charset="0"/>
              </a:rPr>
              <a:t> Hotels could further analyze this segment to identify key corporate clients or industries and create tailored packages. They could also launch specific campaigns to attract more Leisure and Transit guests to diversify their customer base.</a:t>
            </a:r>
            <a:endParaRPr kumimoji="0" lang="LID4096" altLang="LID4096" sz="1600" b="0" i="0" u="none" strike="noStrike" cap="none" normalizeH="0" baseline="0" dirty="0">
              <a:ln>
                <a:noFill/>
              </a:ln>
              <a:solidFill>
                <a:schemeClr val="bg1"/>
              </a:solidFill>
              <a:effectLst/>
              <a:latin typeface="Inter" panose="020B0604020202020204" charset="0"/>
              <a:ea typeface="Inter" panose="020B0604020202020204" charset="0"/>
            </a:endParaRPr>
          </a:p>
        </p:txBody>
      </p:sp>
      <p:pic>
        <p:nvPicPr>
          <p:cNvPr id="9" name="Picture 8">
            <a:extLst>
              <a:ext uri="{FF2B5EF4-FFF2-40B4-BE49-F238E27FC236}">
                <a16:creationId xmlns:a16="http://schemas.microsoft.com/office/drawing/2014/main" id="{CA4F540B-6126-AA86-A0A6-AFAD3148FE48}"/>
              </a:ext>
            </a:extLst>
          </p:cNvPr>
          <p:cNvPicPr>
            <a:picLocks noChangeAspect="1"/>
          </p:cNvPicPr>
          <p:nvPr/>
        </p:nvPicPr>
        <p:blipFill>
          <a:blip r:embed="rId4"/>
          <a:stretch>
            <a:fillRect/>
          </a:stretch>
        </p:blipFill>
        <p:spPr>
          <a:xfrm>
            <a:off x="12402642" y="7324550"/>
            <a:ext cx="2172003" cy="828791"/>
          </a:xfrm>
          <a:prstGeom prst="rect">
            <a:avLst/>
          </a:prstGeom>
        </p:spPr>
      </p:pic>
    </p:spTree>
    <p:extLst>
      <p:ext uri="{BB962C8B-B14F-4D97-AF65-F5344CB8AC3E}">
        <p14:creationId xmlns:p14="http://schemas.microsoft.com/office/powerpoint/2010/main" val="34488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06818"/>
            <a:ext cx="8143161" cy="708779"/>
          </a:xfrm>
          <a:prstGeom prst="rect">
            <a:avLst/>
          </a:prstGeom>
          <a:noFill/>
          <a:ln/>
        </p:spPr>
        <p:txBody>
          <a:bodyPr wrap="none" lIns="0" tIns="0" rIns="0" bIns="0" rtlCol="0" anchor="t"/>
          <a:lstStyle/>
          <a:p>
            <a:pPr marL="0" indent="0" algn="l">
              <a:lnSpc>
                <a:spcPts val="5550"/>
              </a:lnSpc>
              <a:buNone/>
            </a:pPr>
            <a:r>
              <a:rPr lang="en-US" sz="4450" b="1" dirty="0">
                <a:solidFill>
                  <a:srgbClr val="00B0F0"/>
                </a:solidFill>
                <a:latin typeface="Inter Bold" pitchFamily="34" charset="0"/>
                <a:ea typeface="Inter Bold" pitchFamily="34" charset="-122"/>
              </a:rPr>
              <a:t>Conclusion</a:t>
            </a:r>
            <a:endParaRPr lang="en-US" sz="4450" dirty="0">
              <a:solidFill>
                <a:srgbClr val="00B0F0"/>
              </a:solidFill>
            </a:endParaRPr>
          </a:p>
        </p:txBody>
      </p:sp>
      <p:sp>
        <p:nvSpPr>
          <p:cNvPr id="3" name="Shape 1"/>
          <p:cNvSpPr/>
          <p:nvPr/>
        </p:nvSpPr>
        <p:spPr>
          <a:xfrm>
            <a:off x="1384799" y="2982540"/>
            <a:ext cx="11885147" cy="3672483"/>
          </a:xfrm>
          <a:prstGeom prst="roundRect">
            <a:avLst>
              <a:gd name="adj" fmla="val 2594"/>
            </a:avLst>
          </a:prstGeom>
          <a:solidFill>
            <a:srgbClr val="004280"/>
          </a:solidFill>
          <a:ln w="7620">
            <a:solidFill>
              <a:srgbClr val="195B99"/>
            </a:solidFill>
            <a:prstDash val="solid"/>
          </a:ln>
        </p:spPr>
      </p:sp>
      <p:sp>
        <p:nvSpPr>
          <p:cNvPr id="7" name="Text 4"/>
          <p:cNvSpPr/>
          <p:nvPr/>
        </p:nvSpPr>
        <p:spPr>
          <a:xfrm>
            <a:off x="1864559" y="3830923"/>
            <a:ext cx="10925883" cy="1975716"/>
          </a:xfrm>
          <a:prstGeom prst="rect">
            <a:avLst/>
          </a:prstGeom>
          <a:noFill/>
          <a:ln/>
        </p:spPr>
        <p:txBody>
          <a:bodyPr wrap="square" lIns="0" tIns="0" rIns="0" bIns="0" rtlCol="0" anchor="t"/>
          <a:lstStyle/>
          <a:p>
            <a:pPr algn="just">
              <a:lnSpc>
                <a:spcPct val="150000"/>
              </a:lnSpc>
            </a:pPr>
            <a:r>
              <a:rPr lang="en-US" sz="1600" dirty="0">
                <a:solidFill>
                  <a:schemeClr val="bg1"/>
                </a:solidFill>
                <a:latin typeface="Inter" panose="020B0604020202020204" charset="0"/>
                <a:ea typeface="Inter" panose="020B0604020202020204" charset="0"/>
              </a:rPr>
              <a:t>The </a:t>
            </a:r>
            <a:r>
              <a:rPr lang="en-US" sz="1600" dirty="0" err="1">
                <a:solidFill>
                  <a:schemeClr val="bg1"/>
                </a:solidFill>
                <a:latin typeface="Inter" panose="020B0604020202020204" charset="0"/>
                <a:ea typeface="Inter" panose="020B0604020202020204" charset="0"/>
              </a:rPr>
              <a:t>AtliQ</a:t>
            </a:r>
            <a:r>
              <a:rPr lang="en-US" sz="1600" dirty="0">
                <a:solidFill>
                  <a:schemeClr val="bg1"/>
                </a:solidFill>
                <a:latin typeface="Inter" panose="020B0604020202020204" charset="0"/>
                <a:ea typeface="Inter" panose="020B0604020202020204" charset="0"/>
              </a:rPr>
              <a:t> Hotels dashboard is an invaluable tool for strategic decision-making. It clearly identifies profitable markets like Mumbai and highlights the success of partnerships with platforms like MakeMyTrip. The insights gained from this analysis, particularly concerning weekend peaks and guest segmentation, provide a solid foundation for management to implement targeted improvements in pricing, marketing, and overall operational efficiency to drive future growth.</a:t>
            </a:r>
            <a:endParaRPr lang="en-US" sz="1750" dirty="0">
              <a:solidFill>
                <a:schemeClr val="bg1"/>
              </a:solidFill>
              <a:latin typeface="Inter" panose="020B0604020202020204" charset="0"/>
              <a:ea typeface="Inter" panose="020B0604020202020204" charset="0"/>
            </a:endParaRPr>
          </a:p>
        </p:txBody>
      </p:sp>
      <p:pic>
        <p:nvPicPr>
          <p:cNvPr id="19" name="Picture 18">
            <a:extLst>
              <a:ext uri="{FF2B5EF4-FFF2-40B4-BE49-F238E27FC236}">
                <a16:creationId xmlns:a16="http://schemas.microsoft.com/office/drawing/2014/main" id="{40DDB4B3-8402-C8C9-6448-A397C7085BEC}"/>
              </a:ext>
            </a:extLst>
          </p:cNvPr>
          <p:cNvPicPr>
            <a:picLocks noChangeAspect="1"/>
          </p:cNvPicPr>
          <p:nvPr/>
        </p:nvPicPr>
        <p:blipFill>
          <a:blip r:embed="rId3"/>
          <a:stretch>
            <a:fillRect/>
          </a:stretch>
        </p:blipFill>
        <p:spPr>
          <a:xfrm>
            <a:off x="12402642" y="7324550"/>
            <a:ext cx="2172003" cy="8287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8A7F1-5E78-6432-9220-8169152B920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6B0C16B-E24F-4725-E79F-3AF305BC6D2C}"/>
              </a:ext>
            </a:extLst>
          </p:cNvPr>
          <p:cNvSpPr/>
          <p:nvPr/>
        </p:nvSpPr>
        <p:spPr>
          <a:xfrm>
            <a:off x="717471" y="568762"/>
            <a:ext cx="5124926" cy="640556"/>
          </a:xfrm>
          <a:prstGeom prst="rect">
            <a:avLst/>
          </a:prstGeom>
          <a:noFill/>
          <a:ln/>
        </p:spPr>
        <p:txBody>
          <a:bodyPr wrap="none" lIns="0" tIns="0" rIns="0" bIns="0" rtlCol="0" anchor="t"/>
          <a:lstStyle/>
          <a:p>
            <a:pPr marL="0" indent="0" algn="l">
              <a:lnSpc>
                <a:spcPts val="5000"/>
              </a:lnSpc>
              <a:buNone/>
            </a:pPr>
            <a:r>
              <a:rPr lang="en-US" sz="4000" b="1" dirty="0">
                <a:solidFill>
                  <a:srgbClr val="00B0F0"/>
                </a:solidFill>
                <a:latin typeface="Inter Bold" pitchFamily="34" charset="0"/>
                <a:ea typeface="Inter Bold" pitchFamily="34" charset="-122"/>
                <a:cs typeface="Inter Bold" pitchFamily="34" charset="-120"/>
              </a:rPr>
              <a:t>Problem Statement</a:t>
            </a:r>
            <a:endParaRPr lang="en-US" sz="4000" dirty="0">
              <a:solidFill>
                <a:srgbClr val="00B0F0"/>
              </a:solidFill>
            </a:endParaRPr>
          </a:p>
        </p:txBody>
      </p:sp>
      <p:sp>
        <p:nvSpPr>
          <p:cNvPr id="9" name="Shape 7">
            <a:extLst>
              <a:ext uri="{FF2B5EF4-FFF2-40B4-BE49-F238E27FC236}">
                <a16:creationId xmlns:a16="http://schemas.microsoft.com/office/drawing/2014/main" id="{BE309774-83D5-59F2-69F8-D6D1DF0B4F6C}"/>
              </a:ext>
            </a:extLst>
          </p:cNvPr>
          <p:cNvSpPr/>
          <p:nvPr/>
        </p:nvSpPr>
        <p:spPr>
          <a:xfrm>
            <a:off x="7417594" y="1926669"/>
            <a:ext cx="6495336" cy="2167533"/>
          </a:xfrm>
          <a:prstGeom prst="roundRect">
            <a:avLst>
              <a:gd name="adj" fmla="val 5062"/>
            </a:avLst>
          </a:prstGeom>
          <a:solidFill>
            <a:srgbClr val="414376"/>
          </a:solidFill>
          <a:ln/>
        </p:spPr>
      </p:sp>
      <p:sp>
        <p:nvSpPr>
          <p:cNvPr id="15" name="Shape 13">
            <a:extLst>
              <a:ext uri="{FF2B5EF4-FFF2-40B4-BE49-F238E27FC236}">
                <a16:creationId xmlns:a16="http://schemas.microsoft.com/office/drawing/2014/main" id="{7248559F-4E32-0F69-C39D-B6B287BE8A26}"/>
              </a:ext>
            </a:extLst>
          </p:cNvPr>
          <p:cNvSpPr/>
          <p:nvPr/>
        </p:nvSpPr>
        <p:spPr>
          <a:xfrm>
            <a:off x="717471" y="4606528"/>
            <a:ext cx="6495217" cy="2167533"/>
          </a:xfrm>
          <a:prstGeom prst="roundRect">
            <a:avLst>
              <a:gd name="adj" fmla="val 5062"/>
            </a:avLst>
          </a:prstGeom>
          <a:solidFill>
            <a:srgbClr val="414376"/>
          </a:solidFill>
          <a:ln/>
        </p:spPr>
      </p:sp>
      <p:sp>
        <p:nvSpPr>
          <p:cNvPr id="21" name="Shape 19">
            <a:extLst>
              <a:ext uri="{FF2B5EF4-FFF2-40B4-BE49-F238E27FC236}">
                <a16:creationId xmlns:a16="http://schemas.microsoft.com/office/drawing/2014/main" id="{6D371D66-864C-DB11-8C1A-C6F70FE41180}"/>
              </a:ext>
            </a:extLst>
          </p:cNvPr>
          <p:cNvSpPr/>
          <p:nvPr/>
        </p:nvSpPr>
        <p:spPr>
          <a:xfrm>
            <a:off x="7417594" y="4606528"/>
            <a:ext cx="6495336" cy="2167533"/>
          </a:xfrm>
          <a:prstGeom prst="roundRect">
            <a:avLst>
              <a:gd name="adj" fmla="val 5062"/>
            </a:avLst>
          </a:prstGeom>
          <a:solidFill>
            <a:srgbClr val="414376"/>
          </a:solidFill>
          <a:ln/>
        </p:spPr>
      </p:sp>
      <p:sp>
        <p:nvSpPr>
          <p:cNvPr id="5" name="TextBox 4">
            <a:extLst>
              <a:ext uri="{FF2B5EF4-FFF2-40B4-BE49-F238E27FC236}">
                <a16:creationId xmlns:a16="http://schemas.microsoft.com/office/drawing/2014/main" id="{3458C934-1D4F-9438-0223-1D192543B8AB}"/>
              </a:ext>
            </a:extLst>
          </p:cNvPr>
          <p:cNvSpPr txBox="1"/>
          <p:nvPr/>
        </p:nvSpPr>
        <p:spPr>
          <a:xfrm>
            <a:off x="717471" y="1926669"/>
            <a:ext cx="12797807" cy="4193264"/>
          </a:xfrm>
          <a:prstGeom prst="rect">
            <a:avLst/>
          </a:prstGeom>
          <a:noFill/>
        </p:spPr>
        <p:txBody>
          <a:bodyPr wrap="square" rtlCol="0">
            <a:spAutoFit/>
          </a:bodyPr>
          <a:lstStyle/>
          <a:p>
            <a:pPr>
              <a:lnSpc>
                <a:spcPct val="150000"/>
              </a:lnSpc>
            </a:pPr>
            <a:r>
              <a:rPr lang="en-US" sz="2000" b="1" dirty="0" err="1">
                <a:solidFill>
                  <a:schemeClr val="bg1"/>
                </a:solidFill>
                <a:latin typeface="Inter" panose="020B0604020202020204" charset="0"/>
                <a:ea typeface="Inter" panose="020B0604020202020204" charset="0"/>
              </a:rPr>
              <a:t>AtliQ</a:t>
            </a:r>
            <a:r>
              <a:rPr lang="en-US" sz="2000" b="1" dirty="0">
                <a:solidFill>
                  <a:schemeClr val="bg1"/>
                </a:solidFill>
                <a:latin typeface="Inter" panose="020B0604020202020204" charset="0"/>
                <a:ea typeface="Inter" panose="020B0604020202020204" charset="0"/>
              </a:rPr>
              <a:t> Grands</a:t>
            </a:r>
            <a:r>
              <a:rPr lang="en-US" sz="2000" dirty="0">
                <a:solidFill>
                  <a:schemeClr val="bg1"/>
                </a:solidFill>
                <a:latin typeface="Inter" panose="020B0604020202020204" charset="0"/>
                <a:ea typeface="Inter" panose="020B0604020202020204" charset="0"/>
              </a:rPr>
              <a:t> owns multiple five-star hotels across India. They have been in the hospitality industry for the past 20 years. Due to strategic moves from other competitors and ineffective decision-making in management, </a:t>
            </a:r>
            <a:r>
              <a:rPr lang="en-US" sz="2000" dirty="0" err="1">
                <a:solidFill>
                  <a:schemeClr val="bg1"/>
                </a:solidFill>
                <a:latin typeface="Inter" panose="020B0604020202020204" charset="0"/>
                <a:ea typeface="Inter" panose="020B0604020202020204" charset="0"/>
              </a:rPr>
              <a:t>AtliQ</a:t>
            </a:r>
            <a:r>
              <a:rPr lang="en-US" sz="2000" dirty="0">
                <a:solidFill>
                  <a:schemeClr val="bg1"/>
                </a:solidFill>
                <a:latin typeface="Inter" panose="020B0604020202020204" charset="0"/>
                <a:ea typeface="Inter" panose="020B0604020202020204" charset="0"/>
              </a:rPr>
              <a:t> Grands are losing its market share and revenue in the luxury/business hotels category. As a strategic move, the managing director of </a:t>
            </a:r>
            <a:r>
              <a:rPr lang="en-US" sz="2000" dirty="0" err="1">
                <a:solidFill>
                  <a:schemeClr val="bg1"/>
                </a:solidFill>
                <a:latin typeface="Inter" panose="020B0604020202020204" charset="0"/>
                <a:ea typeface="Inter" panose="020B0604020202020204" charset="0"/>
              </a:rPr>
              <a:t>AtliQ</a:t>
            </a:r>
            <a:r>
              <a:rPr lang="en-US" sz="2000" dirty="0">
                <a:solidFill>
                  <a:schemeClr val="bg1"/>
                </a:solidFill>
                <a:latin typeface="Inter" panose="020B0604020202020204" charset="0"/>
                <a:ea typeface="Inter" panose="020B0604020202020204" charset="0"/>
              </a:rPr>
              <a:t> Grands wanted to incorporate “Business and Data Intelligence” to regain their market share and revenue. However, they do not have an in-house data analytics team to provide them with these insights.</a:t>
            </a:r>
            <a:br>
              <a:rPr lang="en-US" sz="2000" dirty="0">
                <a:solidFill>
                  <a:schemeClr val="bg1"/>
                </a:solidFill>
                <a:latin typeface="Inter" panose="020B0604020202020204" charset="0"/>
                <a:ea typeface="Inter" panose="020B0604020202020204" charset="0"/>
              </a:rPr>
            </a:br>
            <a:br>
              <a:rPr lang="en-US" sz="2000" dirty="0">
                <a:solidFill>
                  <a:schemeClr val="bg1"/>
                </a:solidFill>
                <a:latin typeface="Inter" panose="020B0604020202020204" charset="0"/>
                <a:ea typeface="Inter" panose="020B0604020202020204" charset="0"/>
              </a:rPr>
            </a:br>
            <a:r>
              <a:rPr lang="en-US" sz="2000" dirty="0">
                <a:solidFill>
                  <a:schemeClr val="bg1"/>
                </a:solidFill>
                <a:latin typeface="Inter" panose="020B0604020202020204" charset="0"/>
                <a:ea typeface="Inter" panose="020B0604020202020204" charset="0"/>
              </a:rPr>
              <a:t>Their revenue management team had decided to hire a 3rd party service provider to provide them with insights from their historical data.</a:t>
            </a:r>
            <a:endParaRPr lang="LID4096" sz="2000" dirty="0">
              <a:solidFill>
                <a:schemeClr val="bg1"/>
              </a:solidFill>
              <a:latin typeface="Inter" panose="020B0604020202020204" charset="0"/>
              <a:ea typeface="Inter" panose="020B0604020202020204" charset="0"/>
            </a:endParaRPr>
          </a:p>
        </p:txBody>
      </p:sp>
      <p:pic>
        <p:nvPicPr>
          <p:cNvPr id="7" name="Picture 6">
            <a:extLst>
              <a:ext uri="{FF2B5EF4-FFF2-40B4-BE49-F238E27FC236}">
                <a16:creationId xmlns:a16="http://schemas.microsoft.com/office/drawing/2014/main" id="{047F44F2-EB22-FFA3-9A87-5B2C1E459ECF}"/>
              </a:ext>
            </a:extLst>
          </p:cNvPr>
          <p:cNvPicPr>
            <a:picLocks noChangeAspect="1"/>
          </p:cNvPicPr>
          <p:nvPr/>
        </p:nvPicPr>
        <p:blipFill>
          <a:blip r:embed="rId3"/>
          <a:stretch>
            <a:fillRect/>
          </a:stretch>
        </p:blipFill>
        <p:spPr>
          <a:xfrm>
            <a:off x="12373521" y="7319840"/>
            <a:ext cx="2172003" cy="828791"/>
          </a:xfrm>
          <a:prstGeom prst="rect">
            <a:avLst/>
          </a:prstGeom>
        </p:spPr>
      </p:pic>
    </p:spTree>
    <p:extLst>
      <p:ext uri="{BB962C8B-B14F-4D97-AF65-F5344CB8AC3E}">
        <p14:creationId xmlns:p14="http://schemas.microsoft.com/office/powerpoint/2010/main" val="38953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E18DB-8730-A67C-7E97-4A946FBD170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D2B60DC-68F8-123C-8058-E17D24AB57D6}"/>
              </a:ext>
            </a:extLst>
          </p:cNvPr>
          <p:cNvSpPr/>
          <p:nvPr/>
        </p:nvSpPr>
        <p:spPr>
          <a:xfrm>
            <a:off x="717471" y="568762"/>
            <a:ext cx="5124926" cy="640556"/>
          </a:xfrm>
          <a:prstGeom prst="rect">
            <a:avLst/>
          </a:prstGeom>
          <a:noFill/>
          <a:ln/>
        </p:spPr>
        <p:txBody>
          <a:bodyPr wrap="none" lIns="0" tIns="0" rIns="0" bIns="0" rtlCol="0" anchor="t"/>
          <a:lstStyle/>
          <a:p>
            <a:pPr marL="0" indent="0" algn="l">
              <a:lnSpc>
                <a:spcPts val="5000"/>
              </a:lnSpc>
              <a:buNone/>
            </a:pPr>
            <a:r>
              <a:rPr lang="en-US" sz="4000" b="1" dirty="0">
                <a:solidFill>
                  <a:srgbClr val="00B0F0"/>
                </a:solidFill>
                <a:latin typeface="Inter Bold" pitchFamily="34" charset="0"/>
                <a:ea typeface="Inter Bold" pitchFamily="34" charset="-122"/>
                <a:cs typeface="Inter Bold" pitchFamily="34" charset="-120"/>
              </a:rPr>
              <a:t>Objectives</a:t>
            </a:r>
            <a:endParaRPr lang="en-US" sz="4000" dirty="0">
              <a:solidFill>
                <a:srgbClr val="00B0F0"/>
              </a:solidFill>
            </a:endParaRPr>
          </a:p>
        </p:txBody>
      </p:sp>
      <p:sp>
        <p:nvSpPr>
          <p:cNvPr id="3" name="Shape 1">
            <a:extLst>
              <a:ext uri="{FF2B5EF4-FFF2-40B4-BE49-F238E27FC236}">
                <a16:creationId xmlns:a16="http://schemas.microsoft.com/office/drawing/2014/main" id="{E83EEA5F-A9C5-0DA9-98EE-70A773F66C5C}"/>
              </a:ext>
            </a:extLst>
          </p:cNvPr>
          <p:cNvSpPr/>
          <p:nvPr/>
        </p:nvSpPr>
        <p:spPr>
          <a:xfrm>
            <a:off x="717471" y="1926669"/>
            <a:ext cx="6495217" cy="2167533"/>
          </a:xfrm>
          <a:prstGeom prst="roundRect">
            <a:avLst>
              <a:gd name="adj" fmla="val 5062"/>
            </a:avLst>
          </a:prstGeom>
          <a:solidFill>
            <a:srgbClr val="414376"/>
          </a:solidFill>
          <a:ln/>
        </p:spPr>
      </p:sp>
      <p:sp>
        <p:nvSpPr>
          <p:cNvPr id="4" name="Shape 2">
            <a:extLst>
              <a:ext uri="{FF2B5EF4-FFF2-40B4-BE49-F238E27FC236}">
                <a16:creationId xmlns:a16="http://schemas.microsoft.com/office/drawing/2014/main" id="{F414070B-8802-BDE1-958B-761DF2DC9F03}"/>
              </a:ext>
            </a:extLst>
          </p:cNvPr>
          <p:cNvSpPr/>
          <p:nvPr/>
        </p:nvSpPr>
        <p:spPr>
          <a:xfrm>
            <a:off x="717471" y="1903809"/>
            <a:ext cx="6495217" cy="91440"/>
          </a:xfrm>
          <a:prstGeom prst="roundRect">
            <a:avLst>
              <a:gd name="adj" fmla="val 94160"/>
            </a:avLst>
          </a:prstGeom>
          <a:solidFill>
            <a:srgbClr val="118DFF"/>
          </a:solidFill>
          <a:ln/>
        </p:spPr>
      </p:sp>
      <p:sp>
        <p:nvSpPr>
          <p:cNvPr id="5" name="Shape 3">
            <a:extLst>
              <a:ext uri="{FF2B5EF4-FFF2-40B4-BE49-F238E27FC236}">
                <a16:creationId xmlns:a16="http://schemas.microsoft.com/office/drawing/2014/main" id="{C12BC1C9-B7E0-0C22-20DA-31CC26FE1B5B}"/>
              </a:ext>
            </a:extLst>
          </p:cNvPr>
          <p:cNvSpPr/>
          <p:nvPr/>
        </p:nvSpPr>
        <p:spPr>
          <a:xfrm>
            <a:off x="3657540" y="1619250"/>
            <a:ext cx="614958" cy="614958"/>
          </a:xfrm>
          <a:prstGeom prst="roundRect">
            <a:avLst>
              <a:gd name="adj" fmla="val 148693"/>
            </a:avLst>
          </a:prstGeom>
          <a:solidFill>
            <a:srgbClr val="118DFF"/>
          </a:solidFill>
          <a:ln/>
        </p:spPr>
      </p:sp>
      <p:sp>
        <p:nvSpPr>
          <p:cNvPr id="6" name="Text 4">
            <a:extLst>
              <a:ext uri="{FF2B5EF4-FFF2-40B4-BE49-F238E27FC236}">
                <a16:creationId xmlns:a16="http://schemas.microsoft.com/office/drawing/2014/main" id="{F6B0DC19-4A60-00DF-2FE5-E99D0E973C53}"/>
              </a:ext>
            </a:extLst>
          </p:cNvPr>
          <p:cNvSpPr/>
          <p:nvPr/>
        </p:nvSpPr>
        <p:spPr>
          <a:xfrm>
            <a:off x="3841968" y="1772960"/>
            <a:ext cx="245983" cy="307419"/>
          </a:xfrm>
          <a:prstGeom prst="rect">
            <a:avLst/>
          </a:prstGeom>
          <a:noFill/>
          <a:ln/>
        </p:spPr>
        <p:txBody>
          <a:bodyPr wrap="none" lIns="0" tIns="0" rIns="0" bIns="0" rtlCol="0" anchor="t"/>
          <a:lstStyle/>
          <a:p>
            <a:pPr marL="0" indent="0" algn="l">
              <a:lnSpc>
                <a:spcPts val="3050"/>
              </a:lnSpc>
              <a:buNone/>
            </a:pPr>
            <a:r>
              <a:rPr lang="en-US" sz="1900" b="1" dirty="0">
                <a:solidFill>
                  <a:srgbClr val="FFFFFF"/>
                </a:solidFill>
                <a:latin typeface="Inter Bold" pitchFamily="34" charset="0"/>
                <a:ea typeface="Inter Bold" pitchFamily="34" charset="-122"/>
                <a:cs typeface="Inter Bold" pitchFamily="34" charset="-120"/>
              </a:rPr>
              <a:t>1</a:t>
            </a:r>
            <a:endParaRPr lang="en-US" sz="1900" dirty="0"/>
          </a:p>
        </p:txBody>
      </p:sp>
      <p:sp>
        <p:nvSpPr>
          <p:cNvPr id="7" name="Text 5">
            <a:extLst>
              <a:ext uri="{FF2B5EF4-FFF2-40B4-BE49-F238E27FC236}">
                <a16:creationId xmlns:a16="http://schemas.microsoft.com/office/drawing/2014/main" id="{1CAA8D19-368E-2CB4-045B-5C7D25E44B14}"/>
              </a:ext>
            </a:extLst>
          </p:cNvPr>
          <p:cNvSpPr/>
          <p:nvPr/>
        </p:nvSpPr>
        <p:spPr>
          <a:xfrm>
            <a:off x="945237" y="2439114"/>
            <a:ext cx="2562463" cy="320278"/>
          </a:xfrm>
          <a:prstGeom prst="rect">
            <a:avLst/>
          </a:prstGeom>
          <a:noFill/>
          <a:ln/>
        </p:spPr>
        <p:txBody>
          <a:bodyPr wrap="none" lIns="0" tIns="0" rIns="0" bIns="0" rtlCol="0" anchor="t"/>
          <a:lstStyle/>
          <a:p>
            <a:pPr marL="0" indent="0" algn="l">
              <a:lnSpc>
                <a:spcPts val="2500"/>
              </a:lnSpc>
              <a:buNone/>
            </a:pPr>
            <a:r>
              <a:rPr lang="en-US" sz="2000" b="1" dirty="0">
                <a:solidFill>
                  <a:srgbClr val="C0C0C9"/>
                </a:solidFill>
                <a:latin typeface="Inter Bold" pitchFamily="34" charset="0"/>
                <a:ea typeface="Inter Bold" pitchFamily="34" charset="-122"/>
              </a:rPr>
              <a:t>High Level Summary</a:t>
            </a:r>
            <a:endParaRPr lang="en-US" sz="2000" dirty="0"/>
          </a:p>
        </p:txBody>
      </p:sp>
      <p:sp>
        <p:nvSpPr>
          <p:cNvPr id="8" name="Text 6">
            <a:extLst>
              <a:ext uri="{FF2B5EF4-FFF2-40B4-BE49-F238E27FC236}">
                <a16:creationId xmlns:a16="http://schemas.microsoft.com/office/drawing/2014/main" id="{4FA94CEC-625F-D6EC-E903-5B330E15FA46}"/>
              </a:ext>
            </a:extLst>
          </p:cNvPr>
          <p:cNvSpPr/>
          <p:nvPr/>
        </p:nvSpPr>
        <p:spPr>
          <a:xfrm>
            <a:off x="945237" y="2882384"/>
            <a:ext cx="6039683" cy="984052"/>
          </a:xfrm>
          <a:prstGeom prst="rect">
            <a:avLst/>
          </a:prstGeom>
          <a:noFill/>
          <a:ln/>
        </p:spPr>
        <p:txBody>
          <a:bodyPr wrap="square" lIns="0" tIns="0" rIns="0" bIns="0" rtlCol="0" anchor="t"/>
          <a:lstStyle/>
          <a:p>
            <a:pPr>
              <a:lnSpc>
                <a:spcPts val="2550"/>
              </a:lnSpc>
            </a:pPr>
            <a:r>
              <a:rPr lang="en-US" sz="1600" dirty="0">
                <a:solidFill>
                  <a:schemeClr val="bg1"/>
                </a:solidFill>
                <a:latin typeface="Inter" panose="020B0604020202020204" charset="0"/>
                <a:ea typeface="Inter" panose="020B0604020202020204" charset="0"/>
              </a:rPr>
              <a:t>Provide a high-level executive summary of the financial and operational performance of </a:t>
            </a:r>
            <a:r>
              <a:rPr lang="en-US" sz="1600" dirty="0" err="1">
                <a:solidFill>
                  <a:schemeClr val="bg1"/>
                </a:solidFill>
                <a:latin typeface="Inter" panose="020B0604020202020204" charset="0"/>
                <a:ea typeface="Inter" panose="020B0604020202020204" charset="0"/>
              </a:rPr>
              <a:t>AtliQ</a:t>
            </a:r>
            <a:r>
              <a:rPr lang="en-US" sz="1600" dirty="0">
                <a:solidFill>
                  <a:schemeClr val="bg1"/>
                </a:solidFill>
                <a:latin typeface="Inter" panose="020B0604020202020204" charset="0"/>
                <a:ea typeface="Inter" panose="020B0604020202020204" charset="0"/>
              </a:rPr>
              <a:t> Hotels.</a:t>
            </a:r>
          </a:p>
        </p:txBody>
      </p:sp>
      <p:sp>
        <p:nvSpPr>
          <p:cNvPr id="9" name="Shape 7">
            <a:extLst>
              <a:ext uri="{FF2B5EF4-FFF2-40B4-BE49-F238E27FC236}">
                <a16:creationId xmlns:a16="http://schemas.microsoft.com/office/drawing/2014/main" id="{BA30458E-11F0-1736-3764-AF7A82E6AF03}"/>
              </a:ext>
            </a:extLst>
          </p:cNvPr>
          <p:cNvSpPr/>
          <p:nvPr/>
        </p:nvSpPr>
        <p:spPr>
          <a:xfrm>
            <a:off x="7417594" y="1926669"/>
            <a:ext cx="6495336" cy="2167533"/>
          </a:xfrm>
          <a:prstGeom prst="roundRect">
            <a:avLst>
              <a:gd name="adj" fmla="val 5062"/>
            </a:avLst>
          </a:prstGeom>
          <a:solidFill>
            <a:srgbClr val="414376"/>
          </a:solidFill>
          <a:ln/>
        </p:spPr>
      </p:sp>
      <p:sp>
        <p:nvSpPr>
          <p:cNvPr id="10" name="Shape 8">
            <a:extLst>
              <a:ext uri="{FF2B5EF4-FFF2-40B4-BE49-F238E27FC236}">
                <a16:creationId xmlns:a16="http://schemas.microsoft.com/office/drawing/2014/main" id="{7C85E4A1-F10B-0ED8-0E7A-E01B90ED2896}"/>
              </a:ext>
            </a:extLst>
          </p:cNvPr>
          <p:cNvSpPr/>
          <p:nvPr/>
        </p:nvSpPr>
        <p:spPr>
          <a:xfrm>
            <a:off x="7417594" y="1903809"/>
            <a:ext cx="6495336" cy="91440"/>
          </a:xfrm>
          <a:prstGeom prst="roundRect">
            <a:avLst>
              <a:gd name="adj" fmla="val 94160"/>
            </a:avLst>
          </a:prstGeom>
          <a:solidFill>
            <a:srgbClr val="118DFF"/>
          </a:solidFill>
          <a:ln/>
        </p:spPr>
      </p:sp>
      <p:sp>
        <p:nvSpPr>
          <p:cNvPr id="11" name="Shape 9">
            <a:extLst>
              <a:ext uri="{FF2B5EF4-FFF2-40B4-BE49-F238E27FC236}">
                <a16:creationId xmlns:a16="http://schemas.microsoft.com/office/drawing/2014/main" id="{6DBA04EF-7376-0C1D-F17D-90329E1E2499}"/>
              </a:ext>
            </a:extLst>
          </p:cNvPr>
          <p:cNvSpPr/>
          <p:nvPr/>
        </p:nvSpPr>
        <p:spPr>
          <a:xfrm>
            <a:off x="10357783" y="1619250"/>
            <a:ext cx="614958" cy="614958"/>
          </a:xfrm>
          <a:prstGeom prst="roundRect">
            <a:avLst>
              <a:gd name="adj" fmla="val 148693"/>
            </a:avLst>
          </a:prstGeom>
          <a:solidFill>
            <a:srgbClr val="118DFF"/>
          </a:solidFill>
          <a:ln/>
        </p:spPr>
      </p:sp>
      <p:sp>
        <p:nvSpPr>
          <p:cNvPr id="12" name="Text 10">
            <a:extLst>
              <a:ext uri="{FF2B5EF4-FFF2-40B4-BE49-F238E27FC236}">
                <a16:creationId xmlns:a16="http://schemas.microsoft.com/office/drawing/2014/main" id="{61F6A9D5-BBED-42F8-2CE2-20E98C098D6C}"/>
              </a:ext>
            </a:extLst>
          </p:cNvPr>
          <p:cNvSpPr/>
          <p:nvPr/>
        </p:nvSpPr>
        <p:spPr>
          <a:xfrm>
            <a:off x="10542210" y="1772960"/>
            <a:ext cx="245983" cy="307419"/>
          </a:xfrm>
          <a:prstGeom prst="rect">
            <a:avLst/>
          </a:prstGeom>
          <a:noFill/>
          <a:ln/>
        </p:spPr>
        <p:txBody>
          <a:bodyPr wrap="none" lIns="0" tIns="0" rIns="0" bIns="0" rtlCol="0" anchor="t"/>
          <a:lstStyle/>
          <a:p>
            <a:pPr marL="0" indent="0" algn="l">
              <a:lnSpc>
                <a:spcPts val="3050"/>
              </a:lnSpc>
              <a:buNone/>
            </a:pPr>
            <a:r>
              <a:rPr lang="en-US" sz="1900" b="1" dirty="0">
                <a:solidFill>
                  <a:srgbClr val="FFFFFF"/>
                </a:solidFill>
                <a:latin typeface="Inter Bold" pitchFamily="34" charset="0"/>
                <a:ea typeface="Inter Bold" pitchFamily="34" charset="-122"/>
                <a:cs typeface="Inter Bold" pitchFamily="34" charset="-120"/>
              </a:rPr>
              <a:t>2</a:t>
            </a:r>
            <a:endParaRPr lang="en-US" sz="1900" dirty="0"/>
          </a:p>
        </p:txBody>
      </p:sp>
      <p:sp>
        <p:nvSpPr>
          <p:cNvPr id="13" name="Text 11">
            <a:extLst>
              <a:ext uri="{FF2B5EF4-FFF2-40B4-BE49-F238E27FC236}">
                <a16:creationId xmlns:a16="http://schemas.microsoft.com/office/drawing/2014/main" id="{C421A310-158D-6E60-0C5C-4FAE927BB20B}"/>
              </a:ext>
            </a:extLst>
          </p:cNvPr>
          <p:cNvSpPr/>
          <p:nvPr/>
        </p:nvSpPr>
        <p:spPr>
          <a:xfrm>
            <a:off x="7645360" y="2439114"/>
            <a:ext cx="2562463" cy="320278"/>
          </a:xfrm>
          <a:prstGeom prst="rect">
            <a:avLst/>
          </a:prstGeom>
          <a:noFill/>
          <a:ln/>
        </p:spPr>
        <p:txBody>
          <a:bodyPr wrap="none" lIns="0" tIns="0" rIns="0" bIns="0" rtlCol="0" anchor="t"/>
          <a:lstStyle/>
          <a:p>
            <a:pPr marL="0" indent="0" algn="l">
              <a:lnSpc>
                <a:spcPts val="2500"/>
              </a:lnSpc>
              <a:buNone/>
            </a:pPr>
            <a:r>
              <a:rPr lang="en-US" sz="2000" b="1" dirty="0">
                <a:solidFill>
                  <a:srgbClr val="C0C0C9"/>
                </a:solidFill>
                <a:latin typeface="Inter Bold" pitchFamily="34" charset="0"/>
                <a:ea typeface="Inter Bold" pitchFamily="34" charset="-122"/>
                <a:cs typeface="Inter Bold" pitchFamily="34" charset="-120"/>
              </a:rPr>
              <a:t>Monitor KPIs</a:t>
            </a:r>
            <a:endParaRPr lang="en-US" sz="2000" dirty="0"/>
          </a:p>
        </p:txBody>
      </p:sp>
      <p:sp>
        <p:nvSpPr>
          <p:cNvPr id="14" name="Text 12">
            <a:extLst>
              <a:ext uri="{FF2B5EF4-FFF2-40B4-BE49-F238E27FC236}">
                <a16:creationId xmlns:a16="http://schemas.microsoft.com/office/drawing/2014/main" id="{A855238F-2C25-5392-E5C4-955460A01333}"/>
              </a:ext>
            </a:extLst>
          </p:cNvPr>
          <p:cNvSpPr/>
          <p:nvPr/>
        </p:nvSpPr>
        <p:spPr>
          <a:xfrm>
            <a:off x="7645360" y="2882384"/>
            <a:ext cx="6039803" cy="984052"/>
          </a:xfrm>
          <a:prstGeom prst="rect">
            <a:avLst/>
          </a:prstGeom>
          <a:noFill/>
          <a:ln/>
        </p:spPr>
        <p:txBody>
          <a:bodyPr wrap="square" lIns="0" tIns="0" rIns="0" bIns="0" rtlCol="0" anchor="t"/>
          <a:lstStyle/>
          <a:p>
            <a:pPr>
              <a:lnSpc>
                <a:spcPts val="2550"/>
              </a:lnSpc>
            </a:pPr>
            <a:r>
              <a:rPr lang="en-US" sz="1600" dirty="0">
                <a:solidFill>
                  <a:schemeClr val="bg1"/>
                </a:solidFill>
                <a:latin typeface="Inter" panose="020B0604020202020204" charset="0"/>
                <a:ea typeface="Inter" panose="020B0604020202020204" charset="0"/>
              </a:rPr>
              <a:t>Monitor key performance indicators (KPIs) such as Total Revenue, Occupancy Rate, ADR, and RevPAR to assess the health of the business.</a:t>
            </a:r>
          </a:p>
        </p:txBody>
      </p:sp>
      <p:sp>
        <p:nvSpPr>
          <p:cNvPr id="15" name="Shape 13">
            <a:extLst>
              <a:ext uri="{FF2B5EF4-FFF2-40B4-BE49-F238E27FC236}">
                <a16:creationId xmlns:a16="http://schemas.microsoft.com/office/drawing/2014/main" id="{C95AC5C7-8F97-CDCC-B8B1-64460D965CD6}"/>
              </a:ext>
            </a:extLst>
          </p:cNvPr>
          <p:cNvSpPr/>
          <p:nvPr/>
        </p:nvSpPr>
        <p:spPr>
          <a:xfrm>
            <a:off x="717471" y="4606528"/>
            <a:ext cx="6495217" cy="2167533"/>
          </a:xfrm>
          <a:prstGeom prst="roundRect">
            <a:avLst>
              <a:gd name="adj" fmla="val 5062"/>
            </a:avLst>
          </a:prstGeom>
          <a:solidFill>
            <a:srgbClr val="414376"/>
          </a:solidFill>
          <a:ln/>
        </p:spPr>
      </p:sp>
      <p:sp>
        <p:nvSpPr>
          <p:cNvPr id="16" name="Shape 14">
            <a:extLst>
              <a:ext uri="{FF2B5EF4-FFF2-40B4-BE49-F238E27FC236}">
                <a16:creationId xmlns:a16="http://schemas.microsoft.com/office/drawing/2014/main" id="{D9351C5F-0546-C3D5-16CA-F20CF31A0097}"/>
              </a:ext>
            </a:extLst>
          </p:cNvPr>
          <p:cNvSpPr/>
          <p:nvPr/>
        </p:nvSpPr>
        <p:spPr>
          <a:xfrm>
            <a:off x="717471" y="4583668"/>
            <a:ext cx="6495217" cy="91440"/>
          </a:xfrm>
          <a:prstGeom prst="roundRect">
            <a:avLst>
              <a:gd name="adj" fmla="val 94160"/>
            </a:avLst>
          </a:prstGeom>
          <a:solidFill>
            <a:srgbClr val="118DFF"/>
          </a:solidFill>
          <a:ln/>
        </p:spPr>
      </p:sp>
      <p:sp>
        <p:nvSpPr>
          <p:cNvPr id="17" name="Shape 15">
            <a:extLst>
              <a:ext uri="{FF2B5EF4-FFF2-40B4-BE49-F238E27FC236}">
                <a16:creationId xmlns:a16="http://schemas.microsoft.com/office/drawing/2014/main" id="{64721EE8-C28B-29C6-09EF-61F474FC106F}"/>
              </a:ext>
            </a:extLst>
          </p:cNvPr>
          <p:cNvSpPr/>
          <p:nvPr/>
        </p:nvSpPr>
        <p:spPr>
          <a:xfrm>
            <a:off x="3657540" y="4299109"/>
            <a:ext cx="614958" cy="614958"/>
          </a:xfrm>
          <a:prstGeom prst="roundRect">
            <a:avLst>
              <a:gd name="adj" fmla="val 148693"/>
            </a:avLst>
          </a:prstGeom>
          <a:solidFill>
            <a:srgbClr val="118DFF"/>
          </a:solidFill>
          <a:ln/>
        </p:spPr>
      </p:sp>
      <p:sp>
        <p:nvSpPr>
          <p:cNvPr id="18" name="Text 16">
            <a:extLst>
              <a:ext uri="{FF2B5EF4-FFF2-40B4-BE49-F238E27FC236}">
                <a16:creationId xmlns:a16="http://schemas.microsoft.com/office/drawing/2014/main" id="{FD49B293-FDE8-D09B-D58B-49EF1C61B9FB}"/>
              </a:ext>
            </a:extLst>
          </p:cNvPr>
          <p:cNvSpPr/>
          <p:nvPr/>
        </p:nvSpPr>
        <p:spPr>
          <a:xfrm>
            <a:off x="3841968" y="4452818"/>
            <a:ext cx="245983" cy="307419"/>
          </a:xfrm>
          <a:prstGeom prst="rect">
            <a:avLst/>
          </a:prstGeom>
          <a:noFill/>
          <a:ln/>
        </p:spPr>
        <p:txBody>
          <a:bodyPr wrap="none" lIns="0" tIns="0" rIns="0" bIns="0" rtlCol="0" anchor="t"/>
          <a:lstStyle/>
          <a:p>
            <a:pPr marL="0" indent="0" algn="l">
              <a:lnSpc>
                <a:spcPts val="3050"/>
              </a:lnSpc>
              <a:buNone/>
            </a:pPr>
            <a:r>
              <a:rPr lang="en-US" sz="1900" b="1" dirty="0">
                <a:solidFill>
                  <a:srgbClr val="FFFFFF"/>
                </a:solidFill>
                <a:latin typeface="Inter Bold" pitchFamily="34" charset="0"/>
                <a:ea typeface="Inter Bold" pitchFamily="34" charset="-122"/>
                <a:cs typeface="Inter Bold" pitchFamily="34" charset="-120"/>
              </a:rPr>
              <a:t>3</a:t>
            </a:r>
            <a:endParaRPr lang="en-US" sz="1900" dirty="0"/>
          </a:p>
        </p:txBody>
      </p:sp>
      <p:sp>
        <p:nvSpPr>
          <p:cNvPr id="19" name="Text 17">
            <a:extLst>
              <a:ext uri="{FF2B5EF4-FFF2-40B4-BE49-F238E27FC236}">
                <a16:creationId xmlns:a16="http://schemas.microsoft.com/office/drawing/2014/main" id="{4D6F0E10-3A14-99B0-73D2-D09C48E26600}"/>
              </a:ext>
            </a:extLst>
          </p:cNvPr>
          <p:cNvSpPr/>
          <p:nvPr/>
        </p:nvSpPr>
        <p:spPr>
          <a:xfrm>
            <a:off x="945237" y="5118973"/>
            <a:ext cx="2562463" cy="320278"/>
          </a:xfrm>
          <a:prstGeom prst="rect">
            <a:avLst/>
          </a:prstGeom>
          <a:noFill/>
          <a:ln/>
        </p:spPr>
        <p:txBody>
          <a:bodyPr wrap="none" lIns="0" tIns="0" rIns="0" bIns="0" rtlCol="0" anchor="t"/>
          <a:lstStyle/>
          <a:p>
            <a:pPr marL="0" indent="0" algn="l">
              <a:lnSpc>
                <a:spcPts val="2500"/>
              </a:lnSpc>
              <a:buNone/>
            </a:pPr>
            <a:r>
              <a:rPr lang="en-US" sz="2000" b="1" dirty="0">
                <a:solidFill>
                  <a:srgbClr val="C0C0C9"/>
                </a:solidFill>
                <a:latin typeface="Inter Bold" pitchFamily="34" charset="0"/>
                <a:ea typeface="Inter Bold" pitchFamily="34" charset="-122"/>
              </a:rPr>
              <a:t>Performance Analysis</a:t>
            </a:r>
            <a:endParaRPr lang="en-US" sz="2000" dirty="0"/>
          </a:p>
        </p:txBody>
      </p:sp>
      <p:sp>
        <p:nvSpPr>
          <p:cNvPr id="20" name="Text 18">
            <a:extLst>
              <a:ext uri="{FF2B5EF4-FFF2-40B4-BE49-F238E27FC236}">
                <a16:creationId xmlns:a16="http://schemas.microsoft.com/office/drawing/2014/main" id="{44101189-FAED-A9FF-B246-98A44EBC54F2}"/>
              </a:ext>
            </a:extLst>
          </p:cNvPr>
          <p:cNvSpPr/>
          <p:nvPr/>
        </p:nvSpPr>
        <p:spPr>
          <a:xfrm>
            <a:off x="945237" y="5562243"/>
            <a:ext cx="6039683" cy="656034"/>
          </a:xfrm>
          <a:prstGeom prst="rect">
            <a:avLst/>
          </a:prstGeom>
          <a:noFill/>
          <a:ln/>
        </p:spPr>
        <p:txBody>
          <a:bodyPr wrap="square" lIns="0" tIns="0" rIns="0" bIns="0" rtlCol="0" anchor="t"/>
          <a:lstStyle/>
          <a:p>
            <a:pPr>
              <a:lnSpc>
                <a:spcPts val="2550"/>
              </a:lnSpc>
            </a:pPr>
            <a:r>
              <a:rPr lang="en-US" sz="1600" dirty="0">
                <a:solidFill>
                  <a:schemeClr val="bg1"/>
                </a:solidFill>
                <a:latin typeface="Inter" panose="020B0604020202020204" charset="0"/>
                <a:ea typeface="Inter" panose="020B0604020202020204" charset="0"/>
              </a:rPr>
              <a:t>Identify performance trends over time, by market, and by guest segment to understand business dynamics.</a:t>
            </a:r>
          </a:p>
        </p:txBody>
      </p:sp>
      <p:sp>
        <p:nvSpPr>
          <p:cNvPr id="21" name="Shape 19">
            <a:extLst>
              <a:ext uri="{FF2B5EF4-FFF2-40B4-BE49-F238E27FC236}">
                <a16:creationId xmlns:a16="http://schemas.microsoft.com/office/drawing/2014/main" id="{A7F2128E-D4F8-5AF3-0C04-92E1E929742A}"/>
              </a:ext>
            </a:extLst>
          </p:cNvPr>
          <p:cNvSpPr/>
          <p:nvPr/>
        </p:nvSpPr>
        <p:spPr>
          <a:xfrm>
            <a:off x="7417594" y="4606528"/>
            <a:ext cx="6495336" cy="2167533"/>
          </a:xfrm>
          <a:prstGeom prst="roundRect">
            <a:avLst>
              <a:gd name="adj" fmla="val 5062"/>
            </a:avLst>
          </a:prstGeom>
          <a:solidFill>
            <a:srgbClr val="414376"/>
          </a:solidFill>
          <a:ln/>
        </p:spPr>
      </p:sp>
      <p:sp>
        <p:nvSpPr>
          <p:cNvPr id="22" name="Shape 20">
            <a:extLst>
              <a:ext uri="{FF2B5EF4-FFF2-40B4-BE49-F238E27FC236}">
                <a16:creationId xmlns:a16="http://schemas.microsoft.com/office/drawing/2014/main" id="{64141CAF-B9C8-1F16-10A3-96DC08790D97}"/>
              </a:ext>
            </a:extLst>
          </p:cNvPr>
          <p:cNvSpPr/>
          <p:nvPr/>
        </p:nvSpPr>
        <p:spPr>
          <a:xfrm>
            <a:off x="7417594" y="4583668"/>
            <a:ext cx="6495336" cy="91440"/>
          </a:xfrm>
          <a:prstGeom prst="roundRect">
            <a:avLst>
              <a:gd name="adj" fmla="val 94160"/>
            </a:avLst>
          </a:prstGeom>
          <a:solidFill>
            <a:srgbClr val="118DFF"/>
          </a:solidFill>
          <a:ln/>
        </p:spPr>
      </p:sp>
      <p:sp>
        <p:nvSpPr>
          <p:cNvPr id="23" name="Shape 21">
            <a:extLst>
              <a:ext uri="{FF2B5EF4-FFF2-40B4-BE49-F238E27FC236}">
                <a16:creationId xmlns:a16="http://schemas.microsoft.com/office/drawing/2014/main" id="{D380C579-0581-F514-BE44-2E9CF2AF3458}"/>
              </a:ext>
            </a:extLst>
          </p:cNvPr>
          <p:cNvSpPr/>
          <p:nvPr/>
        </p:nvSpPr>
        <p:spPr>
          <a:xfrm>
            <a:off x="10357783" y="4299109"/>
            <a:ext cx="614958" cy="614958"/>
          </a:xfrm>
          <a:prstGeom prst="roundRect">
            <a:avLst>
              <a:gd name="adj" fmla="val 148693"/>
            </a:avLst>
          </a:prstGeom>
          <a:solidFill>
            <a:srgbClr val="118DFF"/>
          </a:solidFill>
          <a:ln/>
        </p:spPr>
      </p:sp>
      <p:sp>
        <p:nvSpPr>
          <p:cNvPr id="24" name="Text 22">
            <a:extLst>
              <a:ext uri="{FF2B5EF4-FFF2-40B4-BE49-F238E27FC236}">
                <a16:creationId xmlns:a16="http://schemas.microsoft.com/office/drawing/2014/main" id="{9FE11E1E-B28A-5AFA-3E38-46BE5FE1F5CD}"/>
              </a:ext>
            </a:extLst>
          </p:cNvPr>
          <p:cNvSpPr/>
          <p:nvPr/>
        </p:nvSpPr>
        <p:spPr>
          <a:xfrm>
            <a:off x="10542210" y="4452818"/>
            <a:ext cx="245983" cy="307419"/>
          </a:xfrm>
          <a:prstGeom prst="rect">
            <a:avLst/>
          </a:prstGeom>
          <a:noFill/>
          <a:ln/>
        </p:spPr>
        <p:txBody>
          <a:bodyPr wrap="none" lIns="0" tIns="0" rIns="0" bIns="0" rtlCol="0" anchor="t"/>
          <a:lstStyle/>
          <a:p>
            <a:pPr marL="0" indent="0" algn="l">
              <a:lnSpc>
                <a:spcPts val="3050"/>
              </a:lnSpc>
              <a:buNone/>
            </a:pPr>
            <a:r>
              <a:rPr lang="en-US" sz="1900" b="1" dirty="0">
                <a:solidFill>
                  <a:srgbClr val="FFFFFF"/>
                </a:solidFill>
                <a:latin typeface="Inter Bold" pitchFamily="34" charset="0"/>
                <a:ea typeface="Inter Bold" pitchFamily="34" charset="-122"/>
                <a:cs typeface="Inter Bold" pitchFamily="34" charset="-120"/>
              </a:rPr>
              <a:t>4</a:t>
            </a:r>
            <a:endParaRPr lang="en-US" sz="1900" dirty="0"/>
          </a:p>
        </p:txBody>
      </p:sp>
      <p:sp>
        <p:nvSpPr>
          <p:cNvPr id="25" name="Text 23">
            <a:extLst>
              <a:ext uri="{FF2B5EF4-FFF2-40B4-BE49-F238E27FC236}">
                <a16:creationId xmlns:a16="http://schemas.microsoft.com/office/drawing/2014/main" id="{ACFB82D9-E925-AB2B-9C7E-B4A7F7140865}"/>
              </a:ext>
            </a:extLst>
          </p:cNvPr>
          <p:cNvSpPr/>
          <p:nvPr/>
        </p:nvSpPr>
        <p:spPr>
          <a:xfrm>
            <a:off x="7645360" y="5118973"/>
            <a:ext cx="2562463" cy="320278"/>
          </a:xfrm>
          <a:prstGeom prst="rect">
            <a:avLst/>
          </a:prstGeom>
          <a:noFill/>
          <a:ln/>
        </p:spPr>
        <p:txBody>
          <a:bodyPr wrap="none" lIns="0" tIns="0" rIns="0" bIns="0" rtlCol="0" anchor="t"/>
          <a:lstStyle/>
          <a:p>
            <a:pPr marL="0" indent="0" algn="l">
              <a:lnSpc>
                <a:spcPts val="2500"/>
              </a:lnSpc>
              <a:buNone/>
            </a:pPr>
            <a:r>
              <a:rPr lang="en-US" sz="2000" b="1" dirty="0">
                <a:solidFill>
                  <a:srgbClr val="C0C0C9"/>
                </a:solidFill>
                <a:latin typeface="Inter Bold" pitchFamily="34" charset="0"/>
                <a:ea typeface="Inter Bold" pitchFamily="34" charset="-122"/>
                <a:cs typeface="Inter Bold" pitchFamily="34" charset="-120"/>
              </a:rPr>
              <a:t>Decision Making</a:t>
            </a:r>
            <a:endParaRPr lang="en-US" sz="2000" dirty="0"/>
          </a:p>
        </p:txBody>
      </p:sp>
      <p:sp>
        <p:nvSpPr>
          <p:cNvPr id="26" name="Text 24">
            <a:extLst>
              <a:ext uri="{FF2B5EF4-FFF2-40B4-BE49-F238E27FC236}">
                <a16:creationId xmlns:a16="http://schemas.microsoft.com/office/drawing/2014/main" id="{DE3F4F1C-5359-247C-06EB-7F4E0F3B89DD}"/>
              </a:ext>
            </a:extLst>
          </p:cNvPr>
          <p:cNvSpPr/>
          <p:nvPr/>
        </p:nvSpPr>
        <p:spPr>
          <a:xfrm>
            <a:off x="7645360" y="5562243"/>
            <a:ext cx="6039803" cy="984052"/>
          </a:xfrm>
          <a:prstGeom prst="rect">
            <a:avLst/>
          </a:prstGeom>
          <a:noFill/>
          <a:ln/>
        </p:spPr>
        <p:txBody>
          <a:bodyPr wrap="square" lIns="0" tIns="0" rIns="0" bIns="0" rtlCol="0" anchor="t"/>
          <a:lstStyle/>
          <a:p>
            <a:pPr>
              <a:lnSpc>
                <a:spcPts val="2550"/>
              </a:lnSpc>
            </a:pPr>
            <a:r>
              <a:rPr kumimoji="0" lang="LID4096" altLang="LID4096" sz="1600" i="0" u="none" strike="noStrike" cap="none" normalizeH="0" baseline="0" dirty="0">
                <a:ln>
                  <a:noFill/>
                </a:ln>
                <a:solidFill>
                  <a:schemeClr val="bg1"/>
                </a:solidFill>
                <a:effectLst/>
                <a:latin typeface="Inter" panose="020B0604020202020204" charset="0"/>
                <a:ea typeface="Inter" panose="020B0604020202020204" charset="0"/>
              </a:rPr>
              <a:t>Support data-driven decision-making </a:t>
            </a:r>
            <a:r>
              <a:rPr kumimoji="0" lang="LID4096" altLang="LID4096" sz="1600" b="0" i="0" u="none" strike="noStrike" cap="none" normalizeH="0" baseline="0" dirty="0">
                <a:ln>
                  <a:noFill/>
                </a:ln>
                <a:solidFill>
                  <a:schemeClr val="bg1"/>
                </a:solidFill>
                <a:effectLst/>
                <a:latin typeface="Inter" panose="020B0604020202020204" charset="0"/>
                <a:ea typeface="Inter" panose="020B0604020202020204" charset="0"/>
              </a:rPr>
              <a:t>by providing actionable insights for management in areas like pricing, marketing, and operational efficiency.</a:t>
            </a:r>
            <a:endParaRPr lang="en-US" sz="1600" dirty="0">
              <a:solidFill>
                <a:schemeClr val="bg1"/>
              </a:solidFill>
              <a:latin typeface="Inter" panose="020B0604020202020204" charset="0"/>
              <a:ea typeface="Inter" panose="020B0604020202020204" charset="0"/>
            </a:endParaRPr>
          </a:p>
        </p:txBody>
      </p:sp>
      <p:sp>
        <p:nvSpPr>
          <p:cNvPr id="29" name="Rectangle 2">
            <a:extLst>
              <a:ext uri="{FF2B5EF4-FFF2-40B4-BE49-F238E27FC236}">
                <a16:creationId xmlns:a16="http://schemas.microsoft.com/office/drawing/2014/main" id="{3BAF5B56-13F5-4BD0-66AA-C332FD45A42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pic>
        <p:nvPicPr>
          <p:cNvPr id="31" name="Picture 30">
            <a:extLst>
              <a:ext uri="{FF2B5EF4-FFF2-40B4-BE49-F238E27FC236}">
                <a16:creationId xmlns:a16="http://schemas.microsoft.com/office/drawing/2014/main" id="{C9BE813A-3E53-C7EC-C4D7-6CA2309BF3C7}"/>
              </a:ext>
            </a:extLst>
          </p:cNvPr>
          <p:cNvPicPr>
            <a:picLocks noChangeAspect="1"/>
          </p:cNvPicPr>
          <p:nvPr/>
        </p:nvPicPr>
        <p:blipFill>
          <a:blip r:embed="rId3"/>
          <a:stretch>
            <a:fillRect/>
          </a:stretch>
        </p:blipFill>
        <p:spPr>
          <a:xfrm>
            <a:off x="12362368" y="7291404"/>
            <a:ext cx="2172003" cy="828791"/>
          </a:xfrm>
          <a:prstGeom prst="rect">
            <a:avLst/>
          </a:prstGeom>
        </p:spPr>
      </p:pic>
    </p:spTree>
    <p:extLst>
      <p:ext uri="{BB962C8B-B14F-4D97-AF65-F5344CB8AC3E}">
        <p14:creationId xmlns:p14="http://schemas.microsoft.com/office/powerpoint/2010/main" val="358119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508B45-56B8-A0A8-982B-06BD41903846}"/>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309745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167E9B-6D0F-9E33-EB81-3F7B61FC3CC1}"/>
              </a:ext>
            </a:extLst>
          </p:cNvPr>
          <p:cNvPicPr>
            <a:picLocks noChangeAspect="1"/>
          </p:cNvPicPr>
          <p:nvPr/>
        </p:nvPicPr>
        <p:blipFill>
          <a:blip r:embed="rId2"/>
          <a:stretch>
            <a:fillRect/>
          </a:stretch>
        </p:blipFill>
        <p:spPr>
          <a:xfrm>
            <a:off x="1" y="0"/>
            <a:ext cx="14630400" cy="8229600"/>
          </a:xfrm>
          <a:prstGeom prst="rect">
            <a:avLst/>
          </a:prstGeom>
        </p:spPr>
      </p:pic>
    </p:spTree>
    <p:extLst>
      <p:ext uri="{BB962C8B-B14F-4D97-AF65-F5344CB8AC3E}">
        <p14:creationId xmlns:p14="http://schemas.microsoft.com/office/powerpoint/2010/main" val="40778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DBFC39-6387-237C-3F63-4FE946B9F122}"/>
              </a:ext>
            </a:extLst>
          </p:cNvPr>
          <p:cNvPicPr>
            <a:picLocks noChangeAspect="1"/>
          </p:cNvPicPr>
          <p:nvPr/>
        </p:nvPicPr>
        <p:blipFill>
          <a:blip r:embed="rId2"/>
          <a:stretch>
            <a:fillRect/>
          </a:stretch>
        </p:blipFill>
        <p:spPr>
          <a:xfrm>
            <a:off x="25128" y="0"/>
            <a:ext cx="14605271" cy="8229599"/>
          </a:xfrm>
          <a:prstGeom prst="rect">
            <a:avLst/>
          </a:prstGeom>
        </p:spPr>
      </p:pic>
    </p:spTree>
    <p:extLst>
      <p:ext uri="{BB962C8B-B14F-4D97-AF65-F5344CB8AC3E}">
        <p14:creationId xmlns:p14="http://schemas.microsoft.com/office/powerpoint/2010/main" val="715498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08582"/>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B0F0"/>
                </a:solidFill>
                <a:latin typeface="Inter Bold" pitchFamily="34" charset="0"/>
                <a:ea typeface="Inter Bold" pitchFamily="34" charset="-122"/>
              </a:rPr>
              <a:t>Insights</a:t>
            </a:r>
            <a:endParaRPr lang="en-US" sz="4450" dirty="0">
              <a:solidFill>
                <a:srgbClr val="00B0F0"/>
              </a:solidFill>
            </a:endParaRPr>
          </a:p>
        </p:txBody>
      </p:sp>
      <p:sp>
        <p:nvSpPr>
          <p:cNvPr id="11" name="Text 9"/>
          <p:cNvSpPr/>
          <p:nvPr/>
        </p:nvSpPr>
        <p:spPr>
          <a:xfrm>
            <a:off x="793790" y="1694988"/>
            <a:ext cx="13042821" cy="6144319"/>
          </a:xfrm>
          <a:prstGeom prst="rect">
            <a:avLst/>
          </a:prstGeom>
          <a:noFill/>
          <a:ln/>
        </p:spPr>
        <p:txBody>
          <a:bodyPr wrap="square" lIns="0" tIns="0" rIns="0" bIns="0" rtlCol="0" anchor="t"/>
          <a:lstStyle/>
          <a:p>
            <a:pPr>
              <a:lnSpc>
                <a:spcPct val="150000"/>
              </a:lnSpc>
            </a:pPr>
            <a:r>
              <a:rPr lang="en-US" b="1" dirty="0">
                <a:solidFill>
                  <a:schemeClr val="bg1"/>
                </a:solidFill>
                <a:latin typeface="Inter" panose="020B0604020202020204" charset="0"/>
                <a:ea typeface="Inter" panose="020B0604020202020204" charset="0"/>
              </a:rPr>
              <a:t>Financial and Operational KPIs</a:t>
            </a:r>
          </a:p>
          <a:p>
            <a:pPr>
              <a:lnSpc>
                <a:spcPct val="150000"/>
              </a:lnSpc>
            </a:pPr>
            <a:endParaRPr lang="en-US" sz="1600"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sz="1600" b="1" dirty="0">
                <a:solidFill>
                  <a:schemeClr val="bg1"/>
                </a:solidFill>
                <a:latin typeface="Inter" panose="020B0604020202020204" charset="0"/>
                <a:ea typeface="Inter" panose="020B0604020202020204" charset="0"/>
              </a:rPr>
              <a:t>Total Revenue:</a:t>
            </a:r>
            <a:r>
              <a:rPr lang="en-US" sz="1600" dirty="0">
                <a:solidFill>
                  <a:schemeClr val="bg1"/>
                </a:solidFill>
                <a:latin typeface="Inter" panose="020B0604020202020204" charset="0"/>
                <a:ea typeface="Inter" panose="020B0604020202020204" charset="0"/>
              </a:rPr>
              <a:t> The dashboard clearly shows a </a:t>
            </a:r>
            <a:r>
              <a:rPr lang="en-US" sz="1600" b="1" dirty="0">
                <a:solidFill>
                  <a:schemeClr val="bg1"/>
                </a:solidFill>
                <a:latin typeface="Inter" panose="020B0604020202020204" charset="0"/>
                <a:ea typeface="Inter" panose="020B0604020202020204" charset="0"/>
              </a:rPr>
              <a:t>Total Revenue of ₹6.62 Billion</a:t>
            </a:r>
            <a:r>
              <a:rPr lang="en-US" sz="1600" dirty="0">
                <a:solidFill>
                  <a:schemeClr val="bg1"/>
                </a:solidFill>
                <a:latin typeface="Inter" panose="020B0604020202020204" charset="0"/>
                <a:ea typeface="Inter" panose="020B0604020202020204" charset="0"/>
              </a:rPr>
              <a:t>, a critical metric for assessing the overall financial health of the business.</a:t>
            </a:r>
          </a:p>
          <a:p>
            <a:pPr marL="285750" indent="-285750">
              <a:lnSpc>
                <a:spcPct val="150000"/>
              </a:lnSpc>
              <a:buFont typeface="Arial" panose="020B0604020202020204" pitchFamily="34" charset="0"/>
              <a:buChar char="•"/>
            </a:pPr>
            <a:endParaRPr lang="en-US" sz="1600"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sz="1600" b="1" dirty="0">
                <a:solidFill>
                  <a:schemeClr val="bg1"/>
                </a:solidFill>
                <a:latin typeface="Inter" panose="020B0604020202020204" charset="0"/>
                <a:ea typeface="Inter" panose="020B0604020202020204" charset="0"/>
              </a:rPr>
              <a:t>Occupancy Rate:</a:t>
            </a:r>
            <a:r>
              <a:rPr lang="en-US" sz="1600" dirty="0">
                <a:solidFill>
                  <a:schemeClr val="bg1"/>
                </a:solidFill>
                <a:latin typeface="Inter" panose="020B0604020202020204" charset="0"/>
                <a:ea typeface="Inter" panose="020B0604020202020204" charset="0"/>
              </a:rPr>
              <a:t> At </a:t>
            </a:r>
            <a:r>
              <a:rPr lang="en-US" sz="1600" b="1" dirty="0">
                <a:solidFill>
                  <a:schemeClr val="bg1"/>
                </a:solidFill>
                <a:latin typeface="Inter" panose="020B0604020202020204" charset="0"/>
                <a:ea typeface="Inter" panose="020B0604020202020204" charset="0"/>
              </a:rPr>
              <a:t>68.6%</a:t>
            </a:r>
            <a:r>
              <a:rPr lang="en-US" sz="1600" dirty="0">
                <a:solidFill>
                  <a:schemeClr val="bg1"/>
                </a:solidFill>
                <a:latin typeface="Inter" panose="020B0604020202020204" charset="0"/>
                <a:ea typeface="Inter" panose="020B0604020202020204" charset="0"/>
              </a:rPr>
              <a:t>, the occupancy rate indicates how effectively the hotels are filling their rooms. This is a key operational metric that directly impacts revenue.</a:t>
            </a:r>
          </a:p>
          <a:p>
            <a:pPr marL="285750" indent="-285750">
              <a:lnSpc>
                <a:spcPct val="150000"/>
              </a:lnSpc>
              <a:buFont typeface="Arial" panose="020B0604020202020204" pitchFamily="34" charset="0"/>
              <a:buChar char="•"/>
            </a:pPr>
            <a:endParaRPr lang="en-US" sz="1600"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sz="1600" b="1" dirty="0">
                <a:solidFill>
                  <a:schemeClr val="bg1"/>
                </a:solidFill>
                <a:latin typeface="Inter" panose="020B0604020202020204" charset="0"/>
                <a:ea typeface="Inter" panose="020B0604020202020204" charset="0"/>
              </a:rPr>
              <a:t>Average Daily Rate (ADR):</a:t>
            </a:r>
            <a:r>
              <a:rPr lang="en-US" sz="1600" dirty="0">
                <a:solidFill>
                  <a:schemeClr val="bg1"/>
                </a:solidFill>
                <a:latin typeface="Inter" panose="020B0604020202020204" charset="0"/>
                <a:ea typeface="Inter" panose="020B0604020202020204" charset="0"/>
              </a:rPr>
              <a:t> An ADR of </a:t>
            </a:r>
            <a:r>
              <a:rPr lang="en-US" sz="1600" b="1" dirty="0">
                <a:solidFill>
                  <a:schemeClr val="bg1"/>
                </a:solidFill>
                <a:latin typeface="Inter" panose="020B0604020202020204" charset="0"/>
                <a:ea typeface="Inter" panose="020B0604020202020204" charset="0"/>
              </a:rPr>
              <a:t>₹5,750</a:t>
            </a:r>
            <a:r>
              <a:rPr lang="en-US" sz="1600" dirty="0">
                <a:solidFill>
                  <a:schemeClr val="bg1"/>
                </a:solidFill>
                <a:latin typeface="Inter" panose="020B0604020202020204" charset="0"/>
                <a:ea typeface="Inter" panose="020B0604020202020204" charset="0"/>
              </a:rPr>
              <a:t> represents the average price per occupied room. This metric is a strong indicator of pricing strategy and market positioning.</a:t>
            </a:r>
          </a:p>
          <a:p>
            <a:pPr marL="285750" indent="-285750">
              <a:lnSpc>
                <a:spcPct val="150000"/>
              </a:lnSpc>
              <a:buFont typeface="Arial" panose="020B0604020202020204" pitchFamily="34" charset="0"/>
              <a:buChar char="•"/>
            </a:pPr>
            <a:endParaRPr lang="en-US" sz="1600"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sz="1600" b="1" dirty="0">
                <a:solidFill>
                  <a:schemeClr val="bg1"/>
                </a:solidFill>
                <a:latin typeface="Inter" panose="020B0604020202020204" charset="0"/>
                <a:ea typeface="Inter" panose="020B0604020202020204" charset="0"/>
              </a:rPr>
              <a:t>Revenue Per Available Room (RevPAR):</a:t>
            </a:r>
            <a:r>
              <a:rPr lang="en-US" sz="1600" dirty="0">
                <a:solidFill>
                  <a:schemeClr val="bg1"/>
                </a:solidFill>
                <a:latin typeface="Inter" panose="020B0604020202020204" charset="0"/>
                <a:ea typeface="Inter" panose="020B0604020202020204" charset="0"/>
              </a:rPr>
              <a:t> The RevPAR of </a:t>
            </a:r>
            <a:r>
              <a:rPr lang="en-US" sz="1600" b="1" dirty="0">
                <a:solidFill>
                  <a:schemeClr val="bg1"/>
                </a:solidFill>
                <a:latin typeface="Inter" panose="020B0604020202020204" charset="0"/>
                <a:ea typeface="Inter" panose="020B0604020202020204" charset="0"/>
              </a:rPr>
              <a:t>₹3,948</a:t>
            </a:r>
            <a:r>
              <a:rPr lang="en-US" sz="1600" dirty="0">
                <a:solidFill>
                  <a:schemeClr val="bg1"/>
                </a:solidFill>
                <a:latin typeface="Inter" panose="020B0604020202020204" charset="0"/>
                <a:ea typeface="Inter" panose="020B0604020202020204" charset="0"/>
              </a:rPr>
              <a:t> is a comprehensive performance metric that combines both occupancy and room rate, providing a more holistic view of revenue-generating efficiency.</a:t>
            </a:r>
          </a:p>
          <a:p>
            <a:pPr marL="285750" indent="-285750">
              <a:lnSpc>
                <a:spcPct val="150000"/>
              </a:lnSpc>
              <a:buFont typeface="Arial" panose="020B0604020202020204" pitchFamily="34" charset="0"/>
              <a:buChar char="•"/>
            </a:pPr>
            <a:endParaRPr lang="en-US" sz="1600"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sz="1600" b="1" dirty="0">
                <a:solidFill>
                  <a:schemeClr val="bg1"/>
                </a:solidFill>
                <a:latin typeface="Inter" panose="020B0604020202020204" charset="0"/>
                <a:ea typeface="Inter" panose="020B0604020202020204" charset="0"/>
              </a:rPr>
              <a:t>Realization:</a:t>
            </a:r>
            <a:r>
              <a:rPr lang="en-US" sz="1600" dirty="0">
                <a:solidFill>
                  <a:schemeClr val="bg1"/>
                </a:solidFill>
                <a:latin typeface="Inter" panose="020B0604020202020204" charset="0"/>
                <a:ea typeface="Inter" panose="020B0604020202020204" charset="0"/>
              </a:rPr>
              <a:t> At </a:t>
            </a:r>
            <a:r>
              <a:rPr lang="en-US" sz="1600" b="1" dirty="0">
                <a:solidFill>
                  <a:schemeClr val="bg1"/>
                </a:solidFill>
                <a:latin typeface="Inter" panose="020B0604020202020204" charset="0"/>
                <a:ea typeface="Inter" panose="020B0604020202020204" charset="0"/>
              </a:rPr>
              <a:t>63.8%</a:t>
            </a:r>
            <a:r>
              <a:rPr lang="en-US" sz="1600" dirty="0">
                <a:solidFill>
                  <a:schemeClr val="bg1"/>
                </a:solidFill>
                <a:latin typeface="Inter" panose="020B0604020202020204" charset="0"/>
                <a:ea typeface="Inter" panose="020B0604020202020204" charset="0"/>
              </a:rPr>
              <a:t>, the realization rate provides insight into the percentage of revenue actually collected compared to potential revenue.</a:t>
            </a:r>
          </a:p>
          <a:p>
            <a:pPr marL="0" indent="0" algn="l">
              <a:lnSpc>
                <a:spcPts val="2850"/>
              </a:lnSpc>
              <a:buNone/>
            </a:pPr>
            <a:endParaRPr lang="en-US" sz="1750" dirty="0"/>
          </a:p>
        </p:txBody>
      </p:sp>
      <p:pic>
        <p:nvPicPr>
          <p:cNvPr id="13" name="Picture 12">
            <a:extLst>
              <a:ext uri="{FF2B5EF4-FFF2-40B4-BE49-F238E27FC236}">
                <a16:creationId xmlns:a16="http://schemas.microsoft.com/office/drawing/2014/main" id="{95E7E971-5E4B-1317-BFFE-13595DE7E06A}"/>
              </a:ext>
            </a:extLst>
          </p:cNvPr>
          <p:cNvPicPr>
            <a:picLocks noChangeAspect="1"/>
          </p:cNvPicPr>
          <p:nvPr/>
        </p:nvPicPr>
        <p:blipFill>
          <a:blip r:embed="rId3"/>
          <a:stretch>
            <a:fillRect/>
          </a:stretch>
        </p:blipFill>
        <p:spPr>
          <a:xfrm>
            <a:off x="12373519" y="7321596"/>
            <a:ext cx="2172003" cy="8287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121540"/>
            <a:ext cx="6702981" cy="708779"/>
          </a:xfrm>
          <a:prstGeom prst="rect">
            <a:avLst/>
          </a:prstGeom>
          <a:noFill/>
          <a:ln/>
        </p:spPr>
        <p:txBody>
          <a:bodyPr wrap="none" lIns="0" tIns="0" rIns="0" bIns="0" rtlCol="0" anchor="t"/>
          <a:lstStyle/>
          <a:p>
            <a:pPr marL="0" indent="0" algn="l">
              <a:lnSpc>
                <a:spcPts val="5550"/>
              </a:lnSpc>
              <a:buNone/>
            </a:pPr>
            <a:r>
              <a:rPr lang="en-US" sz="4450" b="1" dirty="0">
                <a:solidFill>
                  <a:srgbClr val="00B0F0"/>
                </a:solidFill>
                <a:latin typeface="Inter Bold" pitchFamily="34" charset="0"/>
                <a:ea typeface="Inter Bold" pitchFamily="34" charset="-122"/>
                <a:cs typeface="Inter Bold" pitchFamily="34" charset="-120"/>
              </a:rPr>
              <a:t>Analysis</a:t>
            </a:r>
            <a:endParaRPr lang="en-US" sz="4450" dirty="0">
              <a:solidFill>
                <a:srgbClr val="00B0F0"/>
              </a:solidFill>
            </a:endParaRPr>
          </a:p>
        </p:txBody>
      </p:sp>
      <p:sp>
        <p:nvSpPr>
          <p:cNvPr id="24" name="Text 22"/>
          <p:cNvSpPr/>
          <p:nvPr/>
        </p:nvSpPr>
        <p:spPr>
          <a:xfrm>
            <a:off x="793790" y="5768935"/>
            <a:ext cx="13042821" cy="725805"/>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26" name="TextBox 25">
            <a:extLst>
              <a:ext uri="{FF2B5EF4-FFF2-40B4-BE49-F238E27FC236}">
                <a16:creationId xmlns:a16="http://schemas.microsoft.com/office/drawing/2014/main" id="{0B4C4544-2CB5-D36F-84E0-B2A23825C351}"/>
              </a:ext>
            </a:extLst>
          </p:cNvPr>
          <p:cNvSpPr txBox="1"/>
          <p:nvPr/>
        </p:nvSpPr>
        <p:spPr>
          <a:xfrm>
            <a:off x="487681" y="2460665"/>
            <a:ext cx="6400800" cy="5029647"/>
          </a:xfrm>
          <a:prstGeom prst="rect">
            <a:avLst/>
          </a:prstGeom>
          <a:noFill/>
        </p:spPr>
        <p:txBody>
          <a:bodyPr wrap="square">
            <a:spAutoFit/>
          </a:bodyPr>
          <a:lstStyle/>
          <a:p>
            <a:pPr>
              <a:lnSpc>
                <a:spcPct val="150000"/>
              </a:lnSpc>
              <a:buNone/>
            </a:pPr>
            <a:r>
              <a:rPr lang="en-US" b="1" dirty="0">
                <a:solidFill>
                  <a:schemeClr val="bg1"/>
                </a:solidFill>
                <a:latin typeface="Inter" panose="020B0604020202020204" charset="0"/>
                <a:ea typeface="Inter" panose="020B0604020202020204" charset="0"/>
              </a:rPr>
              <a:t>Market-Level Performance</a:t>
            </a:r>
          </a:p>
          <a:p>
            <a:pPr>
              <a:lnSpc>
                <a:spcPct val="150000"/>
              </a:lnSpc>
              <a:buNone/>
            </a:pPr>
            <a:endParaRPr lang="en-US" dirty="0">
              <a:solidFill>
                <a:schemeClr val="bg1"/>
              </a:solidFill>
              <a:latin typeface="Inter" panose="020B0604020202020204" charset="0"/>
              <a:ea typeface="Inter" panose="020B0604020202020204" charset="0"/>
            </a:endParaRPr>
          </a:p>
          <a:p>
            <a:pPr algn="just">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The dashboard allows for a detailed comparison of market performance. For example, by filtering the dashboard, you can see that </a:t>
            </a:r>
            <a:r>
              <a:rPr lang="en-US" b="1" dirty="0">
                <a:solidFill>
                  <a:schemeClr val="bg1"/>
                </a:solidFill>
                <a:latin typeface="Inter" panose="020B0604020202020204" charset="0"/>
                <a:ea typeface="Inter" panose="020B0604020202020204" charset="0"/>
              </a:rPr>
              <a:t>Mumbai</a:t>
            </a:r>
            <a:r>
              <a:rPr lang="en-US" dirty="0">
                <a:solidFill>
                  <a:schemeClr val="bg1"/>
                </a:solidFill>
                <a:latin typeface="Inter" panose="020B0604020202020204" charset="0"/>
                <a:ea typeface="Inter" panose="020B0604020202020204" charset="0"/>
              </a:rPr>
              <a:t> has the highest ADR and RevPAR, making it the  most profitable market. This insight can guide decisions on resource allocation and expansion.</a:t>
            </a:r>
          </a:p>
          <a:p>
            <a:pPr algn="just">
              <a:lnSpc>
                <a:spcPct val="150000"/>
              </a:lnSpc>
            </a:pPr>
            <a:endParaRPr lang="en-US" dirty="0">
              <a:solidFill>
                <a:schemeClr val="bg1"/>
              </a:solidFill>
              <a:latin typeface="Inter" panose="020B0604020202020204" charset="0"/>
              <a:ea typeface="Inter" panose="020B0604020202020204" charset="0"/>
            </a:endParaRPr>
          </a:p>
          <a:p>
            <a:pPr algn="just">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 In contrast, other cities like </a:t>
            </a:r>
            <a:r>
              <a:rPr lang="en-US" b="1" dirty="0">
                <a:solidFill>
                  <a:schemeClr val="bg1"/>
                </a:solidFill>
                <a:latin typeface="Inter" panose="020B0604020202020204" charset="0"/>
                <a:ea typeface="Inter" panose="020B0604020202020204" charset="0"/>
              </a:rPr>
              <a:t>Delhi</a:t>
            </a:r>
            <a:r>
              <a:rPr lang="en-US" dirty="0">
                <a:solidFill>
                  <a:schemeClr val="bg1"/>
                </a:solidFill>
                <a:latin typeface="Inter" panose="020B0604020202020204" charset="0"/>
                <a:ea typeface="Inter" panose="020B0604020202020204" charset="0"/>
              </a:rPr>
              <a:t> may show lower metrics, signaling a need for focused marketing or pricing adjustments.</a:t>
            </a:r>
          </a:p>
        </p:txBody>
      </p:sp>
      <p:sp>
        <p:nvSpPr>
          <p:cNvPr id="29" name="TextBox 28">
            <a:extLst>
              <a:ext uri="{FF2B5EF4-FFF2-40B4-BE49-F238E27FC236}">
                <a16:creationId xmlns:a16="http://schemas.microsoft.com/office/drawing/2014/main" id="{6988EF03-C615-F1C8-DE85-F232E8ED95AA}"/>
              </a:ext>
            </a:extLst>
          </p:cNvPr>
          <p:cNvSpPr txBox="1"/>
          <p:nvPr/>
        </p:nvSpPr>
        <p:spPr>
          <a:xfrm>
            <a:off x="7485533" y="2516017"/>
            <a:ext cx="6400800" cy="4614148"/>
          </a:xfrm>
          <a:prstGeom prst="rect">
            <a:avLst/>
          </a:prstGeom>
          <a:noFill/>
        </p:spPr>
        <p:txBody>
          <a:bodyPr wrap="square">
            <a:spAutoFit/>
          </a:bodyPr>
          <a:lstStyle/>
          <a:p>
            <a:pPr>
              <a:lnSpc>
                <a:spcPct val="150000"/>
              </a:lnSpc>
              <a:buNone/>
            </a:pPr>
            <a:r>
              <a:rPr lang="en-US" b="1" dirty="0">
                <a:solidFill>
                  <a:schemeClr val="bg1"/>
                </a:solidFill>
                <a:latin typeface="Inter" panose="020B0604020202020204" charset="0"/>
                <a:ea typeface="Inter" panose="020B0604020202020204" charset="0"/>
              </a:rPr>
              <a:t>Booking Platform Analysis</a:t>
            </a:r>
          </a:p>
          <a:p>
            <a:pPr algn="just">
              <a:lnSpc>
                <a:spcPct val="150000"/>
              </a:lnSpc>
              <a:buNone/>
            </a:pPr>
            <a:endParaRPr lang="en-US" dirty="0">
              <a:solidFill>
                <a:schemeClr val="bg1"/>
              </a:solidFill>
              <a:latin typeface="Inter" panose="020B0604020202020204" charset="0"/>
              <a:ea typeface="Inter" panose="020B0604020202020204" charset="0"/>
            </a:endParaRPr>
          </a:p>
          <a:p>
            <a:pPr algn="just">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The dashboard prominently features a breakdown of booking platforms. The data indicates that </a:t>
            </a:r>
            <a:r>
              <a:rPr lang="en-US" b="1" dirty="0">
                <a:solidFill>
                  <a:schemeClr val="bg1"/>
                </a:solidFill>
                <a:latin typeface="Inter" panose="020B0604020202020204" charset="0"/>
                <a:ea typeface="Inter" panose="020B0604020202020204" charset="0"/>
              </a:rPr>
              <a:t>MakeMyTrip</a:t>
            </a:r>
            <a:r>
              <a:rPr lang="en-US" dirty="0">
                <a:solidFill>
                  <a:schemeClr val="bg1"/>
                </a:solidFill>
                <a:latin typeface="Inter" panose="020B0604020202020204" charset="0"/>
                <a:ea typeface="Inter" panose="020B0604020202020204" charset="0"/>
              </a:rPr>
              <a:t> is the most significant source of bookings, highlighting the success of this partnership.</a:t>
            </a:r>
          </a:p>
          <a:p>
            <a:pPr algn="just">
              <a:lnSpc>
                <a:spcPct val="150000"/>
              </a:lnSpc>
              <a:buFont typeface="Arial" panose="020B0604020202020204" pitchFamily="34" charset="0"/>
              <a:buChar char="•"/>
            </a:pPr>
            <a:endParaRPr lang="en-US" dirty="0">
              <a:solidFill>
                <a:schemeClr val="bg1"/>
              </a:solidFill>
              <a:latin typeface="Inter" panose="020B0604020202020204" charset="0"/>
              <a:ea typeface="Inter" panose="020B0604020202020204" charset="0"/>
            </a:endParaRPr>
          </a:p>
          <a:p>
            <a:pPr algn="just">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The second-largest segment is </a:t>
            </a:r>
            <a:r>
              <a:rPr lang="en-US" b="1" dirty="0">
                <a:solidFill>
                  <a:schemeClr val="bg1"/>
                </a:solidFill>
                <a:latin typeface="Inter" panose="020B0604020202020204" charset="0"/>
                <a:ea typeface="Inter" panose="020B0604020202020204" charset="0"/>
              </a:rPr>
              <a:t>Direct bookings</a:t>
            </a:r>
            <a:r>
              <a:rPr lang="en-US" dirty="0">
                <a:solidFill>
                  <a:schemeClr val="bg1"/>
                </a:solidFill>
                <a:latin typeface="Inter" panose="020B0604020202020204" charset="0"/>
                <a:ea typeface="Inter" panose="020B0604020202020204" charset="0"/>
              </a:rPr>
              <a:t>, followed by other Online Travel Agencies (OTAs). This provides crucial information for optimizing distribution channels and marketing efforts.</a:t>
            </a:r>
          </a:p>
        </p:txBody>
      </p:sp>
      <p:pic>
        <p:nvPicPr>
          <p:cNvPr id="31" name="Picture 30">
            <a:extLst>
              <a:ext uri="{FF2B5EF4-FFF2-40B4-BE49-F238E27FC236}">
                <a16:creationId xmlns:a16="http://schemas.microsoft.com/office/drawing/2014/main" id="{40CAA721-E877-4601-FA07-2E07AA2851AF}"/>
              </a:ext>
            </a:extLst>
          </p:cNvPr>
          <p:cNvPicPr>
            <a:picLocks noChangeAspect="1"/>
          </p:cNvPicPr>
          <p:nvPr/>
        </p:nvPicPr>
        <p:blipFill>
          <a:blip r:embed="rId3"/>
          <a:stretch>
            <a:fillRect/>
          </a:stretch>
        </p:blipFill>
        <p:spPr>
          <a:xfrm>
            <a:off x="12351217" y="7302763"/>
            <a:ext cx="2172003" cy="8287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D8E00-BCB7-B976-6E75-1A0BC64B329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F750903-4BA9-1837-533C-74196E5781E3}"/>
              </a:ext>
            </a:extLst>
          </p:cNvPr>
          <p:cNvSpPr/>
          <p:nvPr/>
        </p:nvSpPr>
        <p:spPr>
          <a:xfrm>
            <a:off x="793790" y="1088089"/>
            <a:ext cx="6702981" cy="708779"/>
          </a:xfrm>
          <a:prstGeom prst="rect">
            <a:avLst/>
          </a:prstGeom>
          <a:noFill/>
          <a:ln/>
        </p:spPr>
        <p:txBody>
          <a:bodyPr wrap="none" lIns="0" tIns="0" rIns="0" bIns="0" rtlCol="0" anchor="t"/>
          <a:lstStyle/>
          <a:p>
            <a:pPr marL="0" indent="0" algn="l">
              <a:lnSpc>
                <a:spcPts val="5550"/>
              </a:lnSpc>
              <a:buNone/>
            </a:pPr>
            <a:r>
              <a:rPr lang="en-US" sz="4450" b="1" dirty="0">
                <a:solidFill>
                  <a:srgbClr val="00B0F0"/>
                </a:solidFill>
                <a:latin typeface="Inter Bold" pitchFamily="34" charset="0"/>
                <a:ea typeface="Inter Bold" pitchFamily="34" charset="-122"/>
                <a:cs typeface="Inter Bold" pitchFamily="34" charset="-120"/>
              </a:rPr>
              <a:t>Analysis</a:t>
            </a:r>
            <a:endParaRPr lang="en-US" sz="4450" dirty="0">
              <a:solidFill>
                <a:srgbClr val="00B0F0"/>
              </a:solidFill>
            </a:endParaRPr>
          </a:p>
        </p:txBody>
      </p:sp>
      <p:sp>
        <p:nvSpPr>
          <p:cNvPr id="24" name="Text 22">
            <a:extLst>
              <a:ext uri="{FF2B5EF4-FFF2-40B4-BE49-F238E27FC236}">
                <a16:creationId xmlns:a16="http://schemas.microsoft.com/office/drawing/2014/main" id="{86C7FEF8-8C4C-CE9E-6BC0-31704DDE6B66}"/>
              </a:ext>
            </a:extLst>
          </p:cNvPr>
          <p:cNvSpPr/>
          <p:nvPr/>
        </p:nvSpPr>
        <p:spPr>
          <a:xfrm>
            <a:off x="793790" y="5768935"/>
            <a:ext cx="13042821" cy="725805"/>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26" name="TextBox 25">
            <a:extLst>
              <a:ext uri="{FF2B5EF4-FFF2-40B4-BE49-F238E27FC236}">
                <a16:creationId xmlns:a16="http://schemas.microsoft.com/office/drawing/2014/main" id="{5FA9ED43-6AB9-6CD6-336D-8D25EBEDDC5F}"/>
              </a:ext>
            </a:extLst>
          </p:cNvPr>
          <p:cNvSpPr txBox="1"/>
          <p:nvPr/>
        </p:nvSpPr>
        <p:spPr>
          <a:xfrm>
            <a:off x="487681" y="2460665"/>
            <a:ext cx="6400800" cy="4614148"/>
          </a:xfrm>
          <a:prstGeom prst="rect">
            <a:avLst/>
          </a:prstGeom>
          <a:noFill/>
        </p:spPr>
        <p:txBody>
          <a:bodyPr wrap="square">
            <a:spAutoFit/>
          </a:bodyPr>
          <a:lstStyle/>
          <a:p>
            <a:pPr>
              <a:lnSpc>
                <a:spcPct val="150000"/>
              </a:lnSpc>
            </a:pPr>
            <a:r>
              <a:rPr lang="en-US" b="1" dirty="0">
                <a:solidFill>
                  <a:schemeClr val="bg1"/>
                </a:solidFill>
                <a:latin typeface="Inter" panose="020B0604020202020204" charset="0"/>
                <a:ea typeface="Inter" panose="020B0604020202020204" charset="0"/>
              </a:rPr>
              <a:t>Guest Segmentation</a:t>
            </a:r>
          </a:p>
          <a:p>
            <a:pPr>
              <a:lnSpc>
                <a:spcPct val="150000"/>
              </a:lnSpc>
            </a:pPr>
            <a:endParaRPr lang="en-US"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The dashboard visually segments guests into </a:t>
            </a:r>
            <a:r>
              <a:rPr lang="en-US" b="1" dirty="0">
                <a:solidFill>
                  <a:schemeClr val="bg1"/>
                </a:solidFill>
                <a:latin typeface="Inter" panose="020B0604020202020204" charset="0"/>
                <a:ea typeface="Inter" panose="020B0604020202020204" charset="0"/>
              </a:rPr>
              <a:t>Business, Leisure, and Transit</a:t>
            </a:r>
            <a:r>
              <a:rPr lang="en-US" dirty="0">
                <a:solidFill>
                  <a:schemeClr val="bg1"/>
                </a:solidFill>
                <a:latin typeface="Inter" panose="020B0604020202020204" charset="0"/>
                <a:ea typeface="Inter" panose="020B0604020202020204" charset="0"/>
              </a:rPr>
              <a:t> categories. The data shows that the </a:t>
            </a:r>
            <a:r>
              <a:rPr lang="en-US" b="1" dirty="0">
                <a:solidFill>
                  <a:schemeClr val="bg1"/>
                </a:solidFill>
                <a:latin typeface="Inter" panose="020B0604020202020204" charset="0"/>
                <a:ea typeface="Inter" panose="020B0604020202020204" charset="0"/>
              </a:rPr>
              <a:t>Business</a:t>
            </a:r>
            <a:r>
              <a:rPr lang="en-US" dirty="0">
                <a:solidFill>
                  <a:schemeClr val="bg1"/>
                </a:solidFill>
                <a:latin typeface="Inter" panose="020B0604020202020204" charset="0"/>
                <a:ea typeface="Inter" panose="020B0604020202020204" charset="0"/>
              </a:rPr>
              <a:t> segment is the largest, suggesting that the hotels are a preferred choice for corporate travelers.</a:t>
            </a:r>
          </a:p>
          <a:p>
            <a:pPr marL="285750" indent="-285750">
              <a:lnSpc>
                <a:spcPct val="150000"/>
              </a:lnSpc>
              <a:buFont typeface="Arial" panose="020B0604020202020204" pitchFamily="34" charset="0"/>
              <a:buChar char="•"/>
            </a:pPr>
            <a:endParaRPr lang="en-US" dirty="0">
              <a:solidFill>
                <a:schemeClr val="bg1"/>
              </a:solidFill>
              <a:latin typeface="Inter" panose="020B0604020202020204" charset="0"/>
              <a:ea typeface="Inter" panose="020B0604020202020204" charset="0"/>
            </a:endParaRPr>
          </a:p>
          <a:p>
            <a:pPr marL="285750" indent="-285750">
              <a:lnSpc>
                <a:spcPct val="150000"/>
              </a:lnSpc>
              <a:buFont typeface="Arial" panose="020B0604020202020204" pitchFamily="34" charset="0"/>
              <a:buChar char="•"/>
            </a:pPr>
            <a:r>
              <a:rPr lang="en-US" dirty="0">
                <a:solidFill>
                  <a:schemeClr val="bg1"/>
                </a:solidFill>
                <a:latin typeface="Inter" panose="020B0604020202020204" charset="0"/>
                <a:ea typeface="Inter" panose="020B0604020202020204" charset="0"/>
              </a:rPr>
              <a:t>This insight can inform targeted loyalty programs and marketing campaigns tailored to the needs of business guests.</a:t>
            </a:r>
          </a:p>
        </p:txBody>
      </p:sp>
      <p:sp>
        <p:nvSpPr>
          <p:cNvPr id="29" name="TextBox 28">
            <a:extLst>
              <a:ext uri="{FF2B5EF4-FFF2-40B4-BE49-F238E27FC236}">
                <a16:creationId xmlns:a16="http://schemas.microsoft.com/office/drawing/2014/main" id="{96A59CE6-AA52-A399-6550-6A2E8F290FE8}"/>
              </a:ext>
            </a:extLst>
          </p:cNvPr>
          <p:cNvSpPr txBox="1"/>
          <p:nvPr/>
        </p:nvSpPr>
        <p:spPr>
          <a:xfrm>
            <a:off x="7485533" y="2516017"/>
            <a:ext cx="6400800" cy="3367653"/>
          </a:xfrm>
          <a:prstGeom prst="rect">
            <a:avLst/>
          </a:prstGeom>
          <a:noFill/>
        </p:spPr>
        <p:txBody>
          <a:bodyPr wrap="square">
            <a:spAutoFit/>
          </a:bodyPr>
          <a:lstStyle/>
          <a:p>
            <a:pPr>
              <a:lnSpc>
                <a:spcPct val="150000"/>
              </a:lnSpc>
            </a:pPr>
            <a:r>
              <a:rPr lang="en-US" b="1" dirty="0">
                <a:solidFill>
                  <a:schemeClr val="bg1"/>
                </a:solidFill>
                <a:latin typeface="Inter" panose="020B0604020202020204" charset="0"/>
                <a:ea typeface="Inter" panose="020B0604020202020204" charset="0"/>
              </a:rPr>
              <a:t>Hotel-Specific Breakdown</a:t>
            </a:r>
          </a:p>
          <a:p>
            <a:pPr>
              <a:lnSpc>
                <a:spcPct val="150000"/>
              </a:lnSpc>
            </a:pPr>
            <a:endParaRPr lang="en-US" dirty="0">
              <a:solidFill>
                <a:schemeClr val="bg1"/>
              </a:solidFill>
              <a:latin typeface="Inter" panose="020B0604020202020204" charset="0"/>
              <a:ea typeface="Inter" panose="020B0604020202020204" charset="0"/>
            </a:endParaRPr>
          </a:p>
          <a:p>
            <a:pPr>
              <a:lnSpc>
                <a:spcPct val="150000"/>
              </a:lnSpc>
            </a:pPr>
            <a:r>
              <a:rPr lang="en-US" dirty="0">
                <a:solidFill>
                  <a:schemeClr val="bg1"/>
                </a:solidFill>
                <a:latin typeface="Inter" panose="020B0604020202020204" charset="0"/>
                <a:ea typeface="Inter" panose="020B0604020202020204" charset="0"/>
              </a:rPr>
              <a:t>The dashboard features a detailed table providing ADR, RevPAR, and occupancy for each individual hotel. This granular view enables a competitive analysis of properties within the chain. For example, you can easily identify top-performing hotels like </a:t>
            </a:r>
            <a:r>
              <a:rPr lang="en-US" b="1" dirty="0" err="1">
                <a:solidFill>
                  <a:schemeClr val="bg1"/>
                </a:solidFill>
                <a:latin typeface="Inter" panose="020B0604020202020204" charset="0"/>
                <a:ea typeface="Inter" panose="020B0604020202020204" charset="0"/>
              </a:rPr>
              <a:t>AtliQ</a:t>
            </a:r>
            <a:r>
              <a:rPr lang="en-US" b="1" dirty="0">
                <a:solidFill>
                  <a:schemeClr val="bg1"/>
                </a:solidFill>
                <a:latin typeface="Inter" panose="020B0604020202020204" charset="0"/>
                <a:ea typeface="Inter" panose="020B0604020202020204" charset="0"/>
              </a:rPr>
              <a:t> Exotica</a:t>
            </a:r>
            <a:r>
              <a:rPr lang="en-US" dirty="0">
                <a:solidFill>
                  <a:schemeClr val="bg1"/>
                </a:solidFill>
                <a:latin typeface="Inter" panose="020B0604020202020204" charset="0"/>
                <a:ea typeface="Inter" panose="020B0604020202020204" charset="0"/>
              </a:rPr>
              <a:t> and analyze the factors contributing to their success.</a:t>
            </a:r>
          </a:p>
        </p:txBody>
      </p:sp>
      <p:pic>
        <p:nvPicPr>
          <p:cNvPr id="4" name="Picture 3">
            <a:extLst>
              <a:ext uri="{FF2B5EF4-FFF2-40B4-BE49-F238E27FC236}">
                <a16:creationId xmlns:a16="http://schemas.microsoft.com/office/drawing/2014/main" id="{CBDF1581-A35E-AED9-9DB5-CE49BA0CDB78}"/>
              </a:ext>
            </a:extLst>
          </p:cNvPr>
          <p:cNvPicPr>
            <a:picLocks noChangeAspect="1"/>
          </p:cNvPicPr>
          <p:nvPr/>
        </p:nvPicPr>
        <p:blipFill>
          <a:blip r:embed="rId3"/>
          <a:stretch>
            <a:fillRect/>
          </a:stretch>
        </p:blipFill>
        <p:spPr>
          <a:xfrm>
            <a:off x="12373519" y="7316495"/>
            <a:ext cx="2172003" cy="828791"/>
          </a:xfrm>
          <a:prstGeom prst="rect">
            <a:avLst/>
          </a:prstGeom>
        </p:spPr>
      </p:pic>
    </p:spTree>
    <p:extLst>
      <p:ext uri="{BB962C8B-B14F-4D97-AF65-F5344CB8AC3E}">
        <p14:creationId xmlns:p14="http://schemas.microsoft.com/office/powerpoint/2010/main" val="171521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1036</Words>
  <Application>Microsoft Office PowerPoint</Application>
  <PresentationFormat>Custom</PresentationFormat>
  <Paragraphs>81</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Inter Bold</vt:lpstr>
      <vt:lpstr>Inter</vt:lpstr>
      <vt:lpstr>Arial</vt:lpstr>
      <vt:lpstr>Lucida Bright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Sherin Jacob Thomas</cp:lastModifiedBy>
  <cp:revision>2</cp:revision>
  <dcterms:created xsi:type="dcterms:W3CDTF">2025-08-26T14:55:59Z</dcterms:created>
  <dcterms:modified xsi:type="dcterms:W3CDTF">2025-08-26T15:59:35Z</dcterms:modified>
</cp:coreProperties>
</file>