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57" r:id="rId3"/>
    <p:sldId id="256" r:id="rId4"/>
    <p:sldId id="262" r:id="rId5"/>
    <p:sldId id="258" r:id="rId6"/>
    <p:sldId id="259" r:id="rId7"/>
    <p:sldId id="260" r:id="rId8"/>
  </p:sldIdLst>
  <p:sldSz cx="14630400" cy="8229600"/>
  <p:notesSz cx="8229600" cy="14630400"/>
  <p:embeddedFontLst>
    <p:embeddedFont>
      <p:font typeface="Copperplate Gothic Bold" panose="020E0705020206020404" pitchFamily="34" charset="0"/>
      <p:regular r:id="rId10"/>
    </p:embeddedFont>
    <p:embeddedFont>
      <p:font typeface="Inter" panose="020B0604020202020204" charset="0"/>
      <p:regular r:id="rId11"/>
    </p:embeddedFont>
  </p:embeddedFontLst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34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564D3-9E3C-E1E9-9AD0-71D325B7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C9284-7A50-A65D-F76A-EE6354357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0CD8C-EF3B-F744-7308-1EB7C90FD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F03A-04FF-F878-8FC4-F9BCCF07B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9E191-0D9A-D946-B5D8-BAB051BB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EC954-6FB5-B3AB-63E9-6BEBCB607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D08BB3-1A69-E4C9-0AAF-BDE87B923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2204-5B95-ABE4-0203-0AE299407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CD0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CD0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CD0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CD0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CD0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2FA08-6567-84A9-44FD-59FC3F5B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028CA21-2846-E563-28B0-D48D692B83B7}"/>
              </a:ext>
            </a:extLst>
          </p:cNvPr>
          <p:cNvSpPr/>
          <p:nvPr/>
        </p:nvSpPr>
        <p:spPr>
          <a:xfrm>
            <a:off x="2711108" y="5377210"/>
            <a:ext cx="9863733" cy="403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1F6823"/>
                </a:solidFill>
                <a:latin typeface="Copperplate Gothic Bold" panose="020E0705020206020404" pitchFamily="34" charset="0"/>
                <a:ea typeface="Inter Bold" pitchFamily="34" charset="-122"/>
                <a:cs typeface="Inter Bold" pitchFamily="34" charset="-120"/>
              </a:rPr>
              <a:t>      </a:t>
            </a:r>
            <a:r>
              <a:rPr lang="en-US" sz="4000" b="1" dirty="0">
                <a:solidFill>
                  <a:srgbClr val="1F6823"/>
                </a:solidFill>
                <a:latin typeface="Copperplate Gothic Bold" panose="020E0705020206020404" pitchFamily="34" charset="0"/>
                <a:ea typeface="Inter Bold" pitchFamily="34" charset="-122"/>
                <a:cs typeface="Inter Bold" pitchFamily="34" charset="-120"/>
              </a:rPr>
              <a:t>Blinkit  Analysis  Report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95B1174-E5CF-E500-8BED-6F3108ECA6C6}"/>
              </a:ext>
            </a:extLst>
          </p:cNvPr>
          <p:cNvSpPr/>
          <p:nvPr/>
        </p:nvSpPr>
        <p:spPr>
          <a:xfrm>
            <a:off x="452080" y="8331875"/>
            <a:ext cx="13726239" cy="206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delves into the analytical insights derived from Blinkit's sales and operational data, empowering stakeholders with actionable intelligence.</a:t>
            </a:r>
            <a:endParaRPr lang="en-US" sz="1000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83" y="1543339"/>
            <a:ext cx="2661107" cy="2661107"/>
          </a:xfrm>
          <a:prstGeom prst="rect">
            <a:avLst/>
          </a:prstGeom>
        </p:spPr>
      </p:pic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1FBFB3C-AD13-0233-69F0-8C45CC2E4C2D}"/>
              </a:ext>
            </a:extLst>
          </p:cNvPr>
          <p:cNvSpPr/>
          <p:nvPr/>
        </p:nvSpPr>
        <p:spPr>
          <a:xfrm rot="16200000">
            <a:off x="-3392127" y="3392128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DE7C18-ABC2-5BE9-4561-B6ADDA356163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85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41042" y="666036"/>
            <a:ext cx="90799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 &amp; 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41046" y="182844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interactive Power BI dashboard provides a comprehensive analysis of Blinkit's sales, customer behaviour, and operational efficiency. It enables quick identification of trends, tracking of key performance indicators (KPIs), and supports data-driven decision-making.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737685" y="33991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32592" y="398659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 BI Desktop: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data visualisation and dashboard creation.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422760" y="478219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 Query: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robust data extraction, transformation, and loading (ETL).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432592" y="559995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DAX (Data Analysis Expressions):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calculated measures and KPIs.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432591" y="63955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Microsoft Excel / CSV: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As the raw data source.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258284" y="33991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Methodologies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3818" y="39802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Cleaning &amp; Transformation: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Including null value removal, duplicate elimination, and data standardisation.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53484" y="51482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Modelling: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Establishing relationships for optimised performance with a star schema.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3649" y="59533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DAX Measures: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Calculating metrics like Total Sales, AOV, Profit Margin %, and YoY Growth.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14156" y="675846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Visualisation Techniques: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Utilising KPI cards, line charts, bar charts, and slicers for interactive insights.</a:t>
            </a:r>
            <a:endParaRPr lang="en-US" sz="1750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6A74B106-0D2F-D413-7EFA-FF6873527C48}"/>
              </a:ext>
            </a:extLst>
          </p:cNvPr>
          <p:cNvSpPr/>
          <p:nvPr/>
        </p:nvSpPr>
        <p:spPr>
          <a:xfrm rot="16200000">
            <a:off x="-3444206" y="3392131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6F113079-4927-3627-96C1-46355E88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20" y="0"/>
            <a:ext cx="640080" cy="64008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FC657F-5CB4-2CBC-7DA6-9539EB2439B1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52066" y="441662"/>
            <a:ext cx="9863733" cy="403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    Unlocking Growth: A Data-Driven Approach </a:t>
            </a:r>
            <a:endParaRPr lang="en-US" sz="2500" dirty="0"/>
          </a:p>
        </p:txBody>
      </p:sp>
      <p:sp>
        <p:nvSpPr>
          <p:cNvPr id="4" name="Text 1"/>
          <p:cNvSpPr/>
          <p:nvPr/>
        </p:nvSpPr>
        <p:spPr>
          <a:xfrm>
            <a:off x="5824061" y="1202055"/>
            <a:ext cx="3229808" cy="403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for Blinkit</a:t>
            </a:r>
            <a:endParaRPr lang="en-US" sz="25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78" y="1779509"/>
            <a:ext cx="11118890" cy="59833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2080" y="8331875"/>
            <a:ext cx="13726239" cy="206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delves into the analytical insights derived from Blinkit's sales and operational data, empowering stakeholders with actionable intelligence.</a:t>
            </a:r>
            <a:endParaRPr lang="en-US" sz="1000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80B2622-2977-C245-51F2-0148DD6995C2}"/>
              </a:ext>
            </a:extLst>
          </p:cNvPr>
          <p:cNvSpPr/>
          <p:nvPr/>
        </p:nvSpPr>
        <p:spPr>
          <a:xfrm rot="16200000">
            <a:off x="-3392127" y="3392128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2FA250FF-C0B2-1171-DB0C-02E0F173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4779" y="0"/>
            <a:ext cx="640080" cy="6400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91E49D-EFA3-868F-8AB9-80E264A70127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D3055-2E07-C083-A328-C7B2B00C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">
            <a:extLst>
              <a:ext uri="{FF2B5EF4-FFF2-40B4-BE49-F238E27FC236}">
                <a16:creationId xmlns:a16="http://schemas.microsoft.com/office/drawing/2014/main" id="{C10AE416-91E1-D1FB-A002-9F2E31DF4CB0}"/>
              </a:ext>
            </a:extLst>
          </p:cNvPr>
          <p:cNvSpPr/>
          <p:nvPr/>
        </p:nvSpPr>
        <p:spPr>
          <a:xfrm>
            <a:off x="4516438" y="5333861"/>
            <a:ext cx="5891916" cy="2605807"/>
          </a:xfrm>
          <a:prstGeom prst="roundRect">
            <a:avLst>
              <a:gd name="adj" fmla="val 19081"/>
            </a:avLst>
          </a:prstGeom>
          <a:solidFill>
            <a:srgbClr val="FEF5CD"/>
          </a:solidFill>
          <a:ln w="7620">
            <a:solidFill>
              <a:srgbClr val="E4DBB3"/>
            </a:solidFill>
            <a:prstDash val="solid"/>
          </a:ln>
        </p:spPr>
      </p:sp>
      <p:sp>
        <p:nvSpPr>
          <p:cNvPr id="23" name="Shape 6">
            <a:extLst>
              <a:ext uri="{FF2B5EF4-FFF2-40B4-BE49-F238E27FC236}">
                <a16:creationId xmlns:a16="http://schemas.microsoft.com/office/drawing/2014/main" id="{74737D5A-2188-C094-3776-3CC38D8B370D}"/>
              </a:ext>
            </a:extLst>
          </p:cNvPr>
          <p:cNvSpPr/>
          <p:nvPr/>
        </p:nvSpPr>
        <p:spPr>
          <a:xfrm>
            <a:off x="7492876" y="1785428"/>
            <a:ext cx="4754880" cy="3291840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839BAA3A-48D8-1860-EB0C-82DF0327750C}"/>
              </a:ext>
            </a:extLst>
          </p:cNvPr>
          <p:cNvSpPr/>
          <p:nvPr/>
        </p:nvSpPr>
        <p:spPr>
          <a:xfrm>
            <a:off x="7462396" y="1785428"/>
            <a:ext cx="121920" cy="3291840"/>
          </a:xfrm>
          <a:prstGeom prst="roundRect">
            <a:avLst>
              <a:gd name="adj" fmla="val 78139"/>
            </a:avLst>
          </a:prstGeom>
          <a:solidFill>
            <a:srgbClr val="F7CD07"/>
          </a:solidFill>
          <a:ln/>
        </p:spPr>
      </p:sp>
      <p:sp>
        <p:nvSpPr>
          <p:cNvPr id="21" name="Shape 6">
            <a:extLst>
              <a:ext uri="{FF2B5EF4-FFF2-40B4-BE49-F238E27FC236}">
                <a16:creationId xmlns:a16="http://schemas.microsoft.com/office/drawing/2014/main" id="{1160496D-9175-2BB7-DFB8-2221CB7E76F4}"/>
              </a:ext>
            </a:extLst>
          </p:cNvPr>
          <p:cNvSpPr/>
          <p:nvPr/>
        </p:nvSpPr>
        <p:spPr>
          <a:xfrm>
            <a:off x="1587579" y="1763127"/>
            <a:ext cx="4754880" cy="3291840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sp>
        <p:nvSpPr>
          <p:cNvPr id="22" name="Shape 7">
            <a:extLst>
              <a:ext uri="{FF2B5EF4-FFF2-40B4-BE49-F238E27FC236}">
                <a16:creationId xmlns:a16="http://schemas.microsoft.com/office/drawing/2014/main" id="{1283DD4E-D9EA-2239-CC03-DDE7408C6DB0}"/>
              </a:ext>
            </a:extLst>
          </p:cNvPr>
          <p:cNvSpPr/>
          <p:nvPr/>
        </p:nvSpPr>
        <p:spPr>
          <a:xfrm>
            <a:off x="1557099" y="1763127"/>
            <a:ext cx="121920" cy="3291840"/>
          </a:xfrm>
          <a:prstGeom prst="roundRect">
            <a:avLst>
              <a:gd name="adj" fmla="val 78139"/>
            </a:avLst>
          </a:prstGeom>
          <a:solidFill>
            <a:srgbClr val="F7CD07"/>
          </a:solidFill>
          <a:ln/>
        </p:spPr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EC1B8932-0300-F3B9-277C-A033D57D4357}"/>
              </a:ext>
            </a:extLst>
          </p:cNvPr>
          <p:cNvSpPr/>
          <p:nvPr/>
        </p:nvSpPr>
        <p:spPr>
          <a:xfrm>
            <a:off x="1541042" y="666036"/>
            <a:ext cx="90799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Analysis Breakdown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8721E50-777A-FDCF-7F16-AD91845EFD69}"/>
              </a:ext>
            </a:extLst>
          </p:cNvPr>
          <p:cNvSpPr/>
          <p:nvPr/>
        </p:nvSpPr>
        <p:spPr>
          <a:xfrm>
            <a:off x="1709499" y="1763127"/>
            <a:ext cx="4434080" cy="3182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Highest Total Sales from each category</a:t>
            </a:r>
            <a:r>
              <a:rPr lang="en-US" dirty="0"/>
              <a:t>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Outlet Size:</a:t>
            </a:r>
            <a:r>
              <a:rPr lang="en-US" dirty="0"/>
              <a:t> High - $93.6K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Outlet Location:</a:t>
            </a:r>
            <a:r>
              <a:rPr lang="en-US" dirty="0"/>
              <a:t> Tier 3 - $78.2K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Fat Content:</a:t>
            </a:r>
            <a:r>
              <a:rPr lang="en-US" dirty="0"/>
              <a:t> Regular - $142.38K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Fat Outlet:</a:t>
            </a:r>
            <a:r>
              <a:rPr lang="en-US" dirty="0"/>
              <a:t> Low Fat products in Tier 1 - $27.0K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Outlet Type:</a:t>
            </a:r>
            <a:r>
              <a:rPr lang="en-US" dirty="0"/>
              <a:t> Supermarket Type 1 - $148K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8D844ED2-06A2-6797-72FD-46FA3D6E3EF9}"/>
              </a:ext>
            </a:extLst>
          </p:cNvPr>
          <p:cNvSpPr/>
          <p:nvPr/>
        </p:nvSpPr>
        <p:spPr>
          <a:xfrm rot="16200000">
            <a:off x="-3444206" y="3392131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D3595DB1-B4B1-5A16-B4F5-D45CFE8A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20" y="0"/>
            <a:ext cx="640080" cy="64008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4C3317-1F34-F2AA-39FD-D1B03ADE8577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1DD033F6-7921-B87F-0015-36B2E477CA33}"/>
              </a:ext>
            </a:extLst>
          </p:cNvPr>
          <p:cNvSpPr/>
          <p:nvPr/>
        </p:nvSpPr>
        <p:spPr>
          <a:xfrm>
            <a:off x="7649735" y="1785428"/>
            <a:ext cx="4003288" cy="3182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Top 5 Item Type with Highest Sales</a:t>
            </a:r>
            <a:r>
              <a:rPr lang="en-US" dirty="0"/>
              <a:t>: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/>
              <a:t>Snack Food</a:t>
            </a:r>
            <a:r>
              <a:rPr lang="LID4096" altLang="LID4096" dirty="0"/>
              <a:t>: </a:t>
            </a:r>
            <a:r>
              <a:rPr lang="en-IN" altLang="LID4096" dirty="0"/>
              <a:t> </a:t>
            </a:r>
            <a:r>
              <a:rPr lang="LID4096" altLang="LID4096" dirty="0"/>
              <a:t>$32.2K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/>
              <a:t>Fruits and Vegetables</a:t>
            </a:r>
            <a:r>
              <a:rPr lang="LID4096" altLang="LID4096" dirty="0"/>
              <a:t>: </a:t>
            </a:r>
            <a:r>
              <a:rPr lang="en-IN" altLang="LID4096" dirty="0"/>
              <a:t> </a:t>
            </a:r>
            <a:r>
              <a:rPr lang="LID4096" altLang="LID4096" dirty="0"/>
              <a:t>$31.8K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/>
              <a:t>Household</a:t>
            </a:r>
            <a:r>
              <a:rPr lang="LID4096" altLang="LID4096" dirty="0"/>
              <a:t>: </a:t>
            </a:r>
            <a:r>
              <a:rPr lang="en-IN" altLang="LID4096" dirty="0"/>
              <a:t> </a:t>
            </a:r>
            <a:r>
              <a:rPr lang="LID4096" altLang="LID4096" dirty="0"/>
              <a:t>$25.4K</a:t>
            </a:r>
            <a:endParaRPr lang="en-IN" altLang="LID4096" dirty="0"/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/>
              <a:t>Frozen</a:t>
            </a:r>
            <a:r>
              <a:rPr lang="en-IN" altLang="LID4096" b="1" dirty="0"/>
              <a:t> </a:t>
            </a:r>
            <a:r>
              <a:rPr lang="en-US" b="1" dirty="0"/>
              <a:t>Foods</a:t>
            </a:r>
            <a:r>
              <a:rPr lang="en-US" dirty="0"/>
              <a:t>:  $21.2K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Dairy</a:t>
            </a:r>
            <a:r>
              <a:rPr lang="en-US" dirty="0"/>
              <a:t>:  $18.3K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DC9C8C-E255-D4DB-6EBF-B740246517DF}"/>
              </a:ext>
            </a:extLst>
          </p:cNvPr>
          <p:cNvSpPr txBox="1"/>
          <p:nvPr/>
        </p:nvSpPr>
        <p:spPr>
          <a:xfrm>
            <a:off x="4721611" y="5334877"/>
            <a:ext cx="5425999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Based on the "</a:t>
            </a:r>
            <a:r>
              <a:rPr lang="en-US" b="1" dirty="0"/>
              <a:t>Outlet Establishment</a:t>
            </a:r>
            <a:r>
              <a:rPr lang="en-US" dirty="0"/>
              <a:t>" chart, the overall performance shows a </a:t>
            </a:r>
            <a:r>
              <a:rPr lang="en-US" b="1" dirty="0"/>
              <a:t>fluctuating trend</a:t>
            </a:r>
            <a:r>
              <a:rPr lang="en-US" dirty="0"/>
              <a:t>. Sales began at $15K in 2012, peaked at $36K in 2018, and then saw a decline, finishing at $20K in 2022. While sales in 2022 are higher than the initial year, they are significantly lower than the peak performance in 2018.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0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11544" y="1451848"/>
            <a:ext cx="115571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Insights: Sales &amp; Customer Behaviour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50878" y="261425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analysis reveals compelling patterns in sales trends and customer interactions, providing a clear roadmap for strategic interventions.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1550873" y="3595211"/>
            <a:ext cx="4196358" cy="3182422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20393" y="3595211"/>
            <a:ext cx="121920" cy="3182422"/>
          </a:xfrm>
          <a:prstGeom prst="roundRect">
            <a:avLst>
              <a:gd name="adj" fmla="val 78139"/>
            </a:avLst>
          </a:prstGeom>
          <a:solidFill>
            <a:srgbClr val="F7CD07"/>
          </a:solidFill>
          <a:ln/>
        </p:spPr>
      </p:sp>
      <p:sp>
        <p:nvSpPr>
          <p:cNvPr id="6" name="Text 4"/>
          <p:cNvSpPr/>
          <p:nvPr/>
        </p:nvSpPr>
        <p:spPr>
          <a:xfrm>
            <a:off x="1899607" y="3852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Sales Trends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899607" y="4342924"/>
            <a:ext cx="35903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Peak sales during weekends indicate strong demand for promotions. Seasonal spikes highlight opportunities for targeted campaigns during festivals.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924885" y="3595211"/>
            <a:ext cx="4196358" cy="3182422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94405" y="3595211"/>
            <a:ext cx="121920" cy="3182422"/>
          </a:xfrm>
          <a:prstGeom prst="roundRect">
            <a:avLst>
              <a:gd name="adj" fmla="val 78139"/>
            </a:avLst>
          </a:prstGeom>
          <a:solidFill>
            <a:srgbClr val="F7CD07"/>
          </a:solidFill>
          <a:ln/>
        </p:spPr>
      </p:sp>
      <p:sp>
        <p:nvSpPr>
          <p:cNvPr id="10" name="Text 8"/>
          <p:cNvSpPr/>
          <p:nvPr/>
        </p:nvSpPr>
        <p:spPr>
          <a:xfrm>
            <a:off x="6273619" y="3852505"/>
            <a:ext cx="31583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Category Performance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6273619" y="4342924"/>
            <a:ext cx="35903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Beverages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Dairy Products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are top revenue contributors. Some categories show low sales but high profit margins, indicating niche opportunities.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279233" y="3595211"/>
            <a:ext cx="4196358" cy="3182422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10248753" y="3595211"/>
            <a:ext cx="121920" cy="3182422"/>
          </a:xfrm>
          <a:prstGeom prst="roundRect">
            <a:avLst>
              <a:gd name="adj" fmla="val 78139"/>
            </a:avLst>
          </a:prstGeom>
          <a:solidFill>
            <a:srgbClr val="F7CD07"/>
          </a:solidFill>
          <a:ln/>
        </p:spPr>
      </p:sp>
      <p:sp>
        <p:nvSpPr>
          <p:cNvPr id="14" name="Text 12"/>
          <p:cNvSpPr/>
          <p:nvPr/>
        </p:nvSpPr>
        <p:spPr>
          <a:xfrm>
            <a:off x="10627968" y="3852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Insights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627968" y="4342924"/>
            <a:ext cx="35903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Repeat customers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drive significant revenue, emphasising loyalty programme importance. Underperforming regions suggest low market penetration or competition.</a:t>
            </a:r>
            <a:endParaRPr lang="en-US" sz="1750" dirty="0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E9F8C117-AAAD-278D-175F-D14EECDEC1D8}"/>
              </a:ext>
            </a:extLst>
          </p:cNvPr>
          <p:cNvSpPr/>
          <p:nvPr/>
        </p:nvSpPr>
        <p:spPr>
          <a:xfrm rot="16200000">
            <a:off x="-3399513" y="3392131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774063A5-39B6-741E-0356-8FDA7148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072" y="2"/>
            <a:ext cx="640080" cy="64008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87E561-5CA1-7C14-1EC9-E26A6490A226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1452552" y="4114324"/>
            <a:ext cx="4196358" cy="2853095"/>
          </a:xfrm>
          <a:prstGeom prst="roundRect">
            <a:avLst>
              <a:gd name="adj" fmla="val 19081"/>
            </a:avLst>
          </a:prstGeom>
          <a:solidFill>
            <a:srgbClr val="FEF5CD"/>
          </a:solidFill>
          <a:ln w="7620">
            <a:solidFill>
              <a:srgbClr val="E4DBB3"/>
            </a:solidFill>
            <a:prstDash val="solid"/>
          </a:ln>
        </p:spPr>
      </p:sp>
      <p:sp>
        <p:nvSpPr>
          <p:cNvPr id="2" name="Text 0"/>
          <p:cNvSpPr/>
          <p:nvPr/>
        </p:nvSpPr>
        <p:spPr>
          <a:xfrm>
            <a:off x="1462382" y="126218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Operational Performance &amp; Strategic 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482049" y="31333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6676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While order fulfilment rates are high, delivery time variability in certain locations requires attention. Our recommendations aim to optimise performance across marketing, customer retention, and operations.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999220" y="4348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66676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Marketing &amp; Sales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86986" y="483917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6676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 weekend and festival-specific promotions.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686986" y="564427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6676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Cross-sell high-margin products with popular items.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846228" y="4114324"/>
            <a:ext cx="4196358" cy="2853095"/>
          </a:xfrm>
          <a:prstGeom prst="roundRect">
            <a:avLst>
              <a:gd name="adj" fmla="val 19081"/>
            </a:avLst>
          </a:prstGeom>
          <a:solidFill>
            <a:srgbClr val="FEF5CD"/>
          </a:solidFill>
          <a:ln w="7620">
            <a:solidFill>
              <a:srgbClr val="E4DBB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480297" y="43572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66676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Retention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6080662" y="483917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6676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loyalty rewards for repeat buyers.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080662" y="564427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6676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Personalised recommendations based on purchase history.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210405" y="4114324"/>
            <a:ext cx="4196358" cy="2853095"/>
          </a:xfrm>
          <a:prstGeom prst="roundRect">
            <a:avLst>
              <a:gd name="adj" fmla="val 19081"/>
            </a:avLst>
          </a:prstGeom>
          <a:solidFill>
            <a:srgbClr val="FEF5CD"/>
          </a:solidFill>
          <a:ln w="7620">
            <a:solidFill>
              <a:srgbClr val="E4DBB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775059" y="4348758"/>
            <a:ext cx="30670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66676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Operational Efficiency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44840" y="483917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6676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Investigate causes of longer delivery times in specific regions.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0444840" y="600717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6676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Optimise supply chain for underperforming categories.</a:t>
            </a:r>
            <a:endParaRPr lang="en-US" sz="1750" dirty="0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242B71DD-1987-D37A-EC01-EA06AC359702}"/>
              </a:ext>
            </a:extLst>
          </p:cNvPr>
          <p:cNvSpPr/>
          <p:nvPr/>
        </p:nvSpPr>
        <p:spPr>
          <a:xfrm rot="16200000">
            <a:off x="-3444206" y="3392131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0FA3D6A9-3CCD-16A3-DF36-8A161CE9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607" y="-3669"/>
            <a:ext cx="640080" cy="64008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E95DA6-FD6A-8BAD-302D-E9A4C5CBE4C8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11547" y="2000488"/>
            <a:ext cx="120526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Conclusion: Driving Growth Through Action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11546" y="31628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6676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Blinkit possesses the demand, loyal customers, and a significant data advantage. The key lies in translating these insights into targeted actions to foster rapid growth, enhance profitability, and deliver an unparalleled customer experience.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1491880" y="4143851"/>
            <a:ext cx="13042821" cy="1467088"/>
          </a:xfrm>
          <a:prstGeom prst="roundRect">
            <a:avLst>
              <a:gd name="adj" fmla="val 6494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86" y="4148767"/>
            <a:ext cx="272177" cy="272177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028" y="5309266"/>
            <a:ext cx="272177" cy="27217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62521" y="4514493"/>
            <a:ext cx="123015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6676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“By turning these insights into targeted action, we can drive faster growth, higher profits, and an unbeatable customer experience.”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8660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E5F96ACD-5A4F-6AD7-B4C1-17727D27D30D}"/>
              </a:ext>
            </a:extLst>
          </p:cNvPr>
          <p:cNvSpPr/>
          <p:nvPr/>
        </p:nvSpPr>
        <p:spPr>
          <a:xfrm rot="16200000">
            <a:off x="-3394751" y="3391255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D48240A-3E82-946E-5B4C-FE1C97E72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6511" y="0"/>
            <a:ext cx="640080" cy="6400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B0095C-4BED-A83D-B064-BEBD0C3A1313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629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Inter Bold</vt:lpstr>
      <vt:lpstr>Inter</vt:lpstr>
      <vt:lpstr>Arial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Sherin Jacob Thomas</cp:lastModifiedBy>
  <cp:revision>3</cp:revision>
  <dcterms:created xsi:type="dcterms:W3CDTF">2025-08-13T07:54:17Z</dcterms:created>
  <dcterms:modified xsi:type="dcterms:W3CDTF">2025-08-13T11:15:01Z</dcterms:modified>
</cp:coreProperties>
</file>