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3" r:id="rId3"/>
    <p:sldId id="257" r:id="rId4"/>
    <p:sldId id="256" r:id="rId5"/>
    <p:sldId id="262" r:id="rId6"/>
    <p:sldId id="258" r:id="rId7"/>
    <p:sldId id="259" r:id="rId8"/>
    <p:sldId id="260" r:id="rId9"/>
  </p:sldIdLst>
  <p:sldSz cx="14630400" cy="8229600"/>
  <p:notesSz cx="8229600" cy="14630400"/>
  <p:embeddedFontLst>
    <p:embeddedFont>
      <p:font typeface="Copperplate Gothic Bold" panose="020E0705020206020404" pitchFamily="34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BD6FF-57D0-461C-8662-81F579C91BAA}" v="9" dt="2025-08-13T13:40:1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n Jacob Thomas" userId="c09f52a122700977" providerId="LiveId" clId="{9D2BD6FF-57D0-461C-8662-81F579C91BAA}"/>
    <pc:docChg chg="undo redo custSel addSld delSld modSld">
      <pc:chgData name="Sherin Jacob Thomas" userId="c09f52a122700977" providerId="LiveId" clId="{9D2BD6FF-57D0-461C-8662-81F579C91BAA}" dt="2025-08-13T13:44:17.932" v="296" actId="1076"/>
      <pc:docMkLst>
        <pc:docMk/>
      </pc:docMkLst>
      <pc:sldChg chg="modSp mod">
        <pc:chgData name="Sherin Jacob Thomas" userId="c09f52a122700977" providerId="LiveId" clId="{9D2BD6FF-57D0-461C-8662-81F579C91BAA}" dt="2025-08-13T13:42:34.613" v="277" actId="1037"/>
        <pc:sldMkLst>
          <pc:docMk/>
          <pc:sldMk cId="0" sldId="257"/>
        </pc:sldMkLst>
        <pc:spChg chg="mod">
          <ac:chgData name="Sherin Jacob Thomas" userId="c09f52a122700977" providerId="LiveId" clId="{9D2BD6FF-57D0-461C-8662-81F579C91BAA}" dt="2025-08-13T13:41:31.657" v="253" actId="1038"/>
          <ac:spMkLst>
            <pc:docMk/>
            <pc:sldMk cId="0" sldId="257"/>
            <ac:spMk id="5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1:57.994" v="264" actId="1038"/>
          <ac:spMkLst>
            <pc:docMk/>
            <pc:sldMk cId="0" sldId="257"/>
            <ac:spMk id="6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2:12.677" v="270" actId="1038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2:19.251" v="272" actId="1038"/>
          <ac:spMkLst>
            <pc:docMk/>
            <pc:sldMk cId="0" sldId="257"/>
            <ac:spMk id="8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2:34.613" v="277" actId="103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2:26.372" v="274" actId="103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8:43.326" v="177" actId="1037"/>
          <ac:spMkLst>
            <pc:docMk/>
            <pc:sldMk cId="0" sldId="257"/>
            <ac:spMk id="14" creationId="{6A74B106-0D2F-D413-7EFA-FF6873527C48}"/>
          </ac:spMkLst>
        </pc:spChg>
      </pc:sldChg>
      <pc:sldChg chg="addSp modSp mod">
        <pc:chgData name="Sherin Jacob Thomas" userId="c09f52a122700977" providerId="LiveId" clId="{9D2BD6FF-57D0-461C-8662-81F579C91BAA}" dt="2025-08-13T13:36:57.353" v="146" actId="1076"/>
        <pc:sldMkLst>
          <pc:docMk/>
          <pc:sldMk cId="0" sldId="258"/>
        </pc:sldMkLst>
        <pc:spChg chg="mod">
          <ac:chgData name="Sherin Jacob Thomas" userId="c09f52a122700977" providerId="LiveId" clId="{9D2BD6FF-57D0-461C-8662-81F579C91BAA}" dt="2025-08-13T13:36:57.353" v="146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5:22.651" v="134" actId="255"/>
          <ac:spMkLst>
            <pc:docMk/>
            <pc:sldMk cId="0" sldId="258"/>
            <ac:spMk id="6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5:52.099" v="137" actId="108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00.752" v="138" actId="108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Sherin Jacob Thomas" userId="c09f52a122700977" providerId="LiveId" clId="{9D2BD6FF-57D0-461C-8662-81F579C91BAA}" dt="2025-08-13T13:35:36.197" v="136" actId="571"/>
          <ac:spMkLst>
            <pc:docMk/>
            <pc:sldMk cId="0" sldId="258"/>
            <ac:spMk id="19" creationId="{AF793BC8-AEEB-CD06-BF17-C06E7EBD852C}"/>
          </ac:spMkLst>
        </pc:spChg>
      </pc:sldChg>
      <pc:sldChg chg="modSp mod">
        <pc:chgData name="Sherin Jacob Thomas" userId="c09f52a122700977" providerId="LiveId" clId="{9D2BD6FF-57D0-461C-8662-81F579C91BAA}" dt="2025-08-13T13:44:17.932" v="296" actId="1076"/>
        <pc:sldMkLst>
          <pc:docMk/>
          <pc:sldMk cId="0" sldId="259"/>
        </pc:sldMkLst>
        <pc:spChg chg="mod">
          <ac:chgData name="Sherin Jacob Thomas" userId="c09f52a122700977" providerId="LiveId" clId="{9D2BD6FF-57D0-461C-8662-81F579C91BAA}" dt="2025-08-13T13:43:52.717" v="295" actId="103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3:50.155" v="293" actId="1038"/>
          <ac:spMkLst>
            <pc:docMk/>
            <pc:sldMk cId="0" sldId="259"/>
            <ac:spMk id="3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3:32.729" v="285" actId="1038"/>
          <ac:spMkLst>
            <pc:docMk/>
            <pc:sldMk cId="0" sldId="259"/>
            <ac:spMk id="4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7:13.311" v="148" actId="122"/>
          <ac:spMkLst>
            <pc:docMk/>
            <pc:sldMk cId="0" sldId="259"/>
            <ac:spMk id="5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22.705" v="140" actId="207"/>
          <ac:spMkLst>
            <pc:docMk/>
            <pc:sldMk cId="0" sldId="259"/>
            <ac:spMk id="6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29.248" v="141" actId="207"/>
          <ac:spMkLst>
            <pc:docMk/>
            <pc:sldMk cId="0" sldId="259"/>
            <ac:spMk id="7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3:37.467" v="288" actId="1038"/>
          <ac:spMkLst>
            <pc:docMk/>
            <pc:sldMk cId="0" sldId="259"/>
            <ac:spMk id="8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7:29.479" v="151" actId="108"/>
          <ac:spMkLst>
            <pc:docMk/>
            <pc:sldMk cId="0" sldId="259"/>
            <ac:spMk id="9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35.388" v="142" actId="20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40.724" v="143" actId="20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3:41.799" v="290" actId="103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44:17.932" v="296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46.142" v="144" actId="207"/>
          <ac:spMkLst>
            <pc:docMk/>
            <pc:sldMk cId="0" sldId="259"/>
            <ac:spMk id="14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6:49.653" v="145" actId="207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9:05.521" v="201" actId="1037"/>
          <ac:spMkLst>
            <pc:docMk/>
            <pc:sldMk cId="0" sldId="259"/>
            <ac:spMk id="16" creationId="{242B71DD-1987-D37A-EC01-EA06AC359702}"/>
          </ac:spMkLst>
        </pc:spChg>
      </pc:sldChg>
      <pc:sldChg chg="addSp delSp modSp mod">
        <pc:chgData name="Sherin Jacob Thomas" userId="c09f52a122700977" providerId="LiveId" clId="{9D2BD6FF-57D0-461C-8662-81F579C91BAA}" dt="2025-08-13T13:38:06.696" v="158" actId="207"/>
        <pc:sldMkLst>
          <pc:docMk/>
          <pc:sldMk cId="0" sldId="260"/>
        </pc:sldMkLst>
        <pc:spChg chg="mod">
          <ac:chgData name="Sherin Jacob Thomas" userId="c09f52a122700977" providerId="LiveId" clId="{9D2BD6FF-57D0-461C-8662-81F579C91BAA}" dt="2025-08-13T13:37:47.433" v="153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erin Jacob Thomas" userId="c09f52a122700977" providerId="LiveId" clId="{9D2BD6FF-57D0-461C-8662-81F579C91BAA}" dt="2025-08-13T13:38:06.696" v="158" actId="207"/>
          <ac:spMkLst>
            <pc:docMk/>
            <pc:sldMk cId="0" sldId="260"/>
            <ac:spMk id="7" creationId="{00000000-0000-0000-0000-000000000000}"/>
          </ac:spMkLst>
        </pc:spChg>
        <pc:spChg chg="add del">
          <ac:chgData name="Sherin Jacob Thomas" userId="c09f52a122700977" providerId="LiveId" clId="{9D2BD6FF-57D0-461C-8662-81F579C91BAA}" dt="2025-08-13T13:38:00.606" v="156" actId="478"/>
          <ac:spMkLst>
            <pc:docMk/>
            <pc:sldMk cId="0" sldId="260"/>
            <ac:spMk id="8" creationId="{00000000-0000-0000-0000-000000000000}"/>
          </ac:spMkLst>
        </pc:spChg>
      </pc:sldChg>
      <pc:sldChg chg="modSp mod">
        <pc:chgData name="Sherin Jacob Thomas" userId="c09f52a122700977" providerId="LiveId" clId="{9D2BD6FF-57D0-461C-8662-81F579C91BAA}" dt="2025-08-13T13:39:48.244" v="233" actId="1037"/>
        <pc:sldMkLst>
          <pc:docMk/>
          <pc:sldMk cId="104075922" sldId="262"/>
        </pc:sldMkLst>
        <pc:spChg chg="mod">
          <ac:chgData name="Sherin Jacob Thomas" userId="c09f52a122700977" providerId="LiveId" clId="{9D2BD6FF-57D0-461C-8662-81F579C91BAA}" dt="2025-08-13T13:39:48.244" v="233" actId="1037"/>
          <ac:spMkLst>
            <pc:docMk/>
            <pc:sldMk cId="104075922" sldId="262"/>
            <ac:spMk id="14" creationId="{8D844ED2-06A2-6797-72FD-46FA3D6E3EF9}"/>
          </ac:spMkLst>
        </pc:spChg>
      </pc:sldChg>
      <pc:sldChg chg="addSp delSp modSp add mod">
        <pc:chgData name="Sherin Jacob Thomas" userId="c09f52a122700977" providerId="LiveId" clId="{9D2BD6FF-57D0-461C-8662-81F579C91BAA}" dt="2025-08-13T13:41:24.109" v="246" actId="313"/>
        <pc:sldMkLst>
          <pc:docMk/>
          <pc:sldMk cId="72881298" sldId="263"/>
        </pc:sldMkLst>
        <pc:spChg chg="del mod">
          <ac:chgData name="Sherin Jacob Thomas" userId="c09f52a122700977" providerId="LiveId" clId="{9D2BD6FF-57D0-461C-8662-81F579C91BAA}" dt="2025-08-13T13:31:29.340" v="65" actId="478"/>
          <ac:spMkLst>
            <pc:docMk/>
            <pc:sldMk cId="72881298" sldId="263"/>
            <ac:spMk id="3" creationId="{30CAA4AE-611B-8472-D35B-199FEEEBDCE1}"/>
          </ac:spMkLst>
        </pc:spChg>
        <pc:spChg chg="add del">
          <ac:chgData name="Sherin Jacob Thomas" userId="c09f52a122700977" providerId="LiveId" clId="{9D2BD6FF-57D0-461C-8662-81F579C91BAA}" dt="2025-08-13T13:31:16.069" v="62" actId="22"/>
          <ac:spMkLst>
            <pc:docMk/>
            <pc:sldMk cId="72881298" sldId="263"/>
            <ac:spMk id="5" creationId="{8F3CF182-74FB-9F34-FF2D-3D01999E522E}"/>
          </ac:spMkLst>
        </pc:spChg>
        <pc:spChg chg="add mod">
          <ac:chgData name="Sherin Jacob Thomas" userId="c09f52a122700977" providerId="LiveId" clId="{9D2BD6FF-57D0-461C-8662-81F579C91BAA}" dt="2025-08-13T13:32:09.430" v="118" actId="14100"/>
          <ac:spMkLst>
            <pc:docMk/>
            <pc:sldMk cId="72881298" sldId="263"/>
            <ac:spMk id="9" creationId="{D5F6D8F3-6847-7125-4A1B-13F33685A158}"/>
          </ac:spMkLst>
        </pc:spChg>
        <pc:spChg chg="add mod">
          <ac:chgData name="Sherin Jacob Thomas" userId="c09f52a122700977" providerId="LiveId" clId="{9D2BD6FF-57D0-461C-8662-81F579C91BAA}" dt="2025-08-13T13:41:24.109" v="246" actId="313"/>
          <ac:spMkLst>
            <pc:docMk/>
            <pc:sldMk cId="72881298" sldId="263"/>
            <ac:spMk id="10" creationId="{62486F77-4E57-B3B5-AD73-E410A87C72A7}"/>
          </ac:spMkLst>
        </pc:spChg>
        <pc:picChg chg="del">
          <ac:chgData name="Sherin Jacob Thomas" userId="c09f52a122700977" providerId="LiveId" clId="{9D2BD6FF-57D0-461C-8662-81F579C91BAA}" dt="2025-08-13T13:28:57.860" v="3" actId="478"/>
          <ac:picMkLst>
            <pc:docMk/>
            <pc:sldMk cId="72881298" sldId="263"/>
            <ac:picMk id="2" creationId="{17C7F450-A37E-4FB1-C575-0C69FACADAAE}"/>
          </ac:picMkLst>
        </pc:picChg>
        <pc:picChg chg="add mod">
          <ac:chgData name="Sherin Jacob Thomas" userId="c09f52a122700977" providerId="LiveId" clId="{9D2BD6FF-57D0-461C-8662-81F579C91BAA}" dt="2025-08-13T13:40:15.122" v="234"/>
          <ac:picMkLst>
            <pc:docMk/>
            <pc:sldMk cId="72881298" sldId="263"/>
            <ac:picMk id="11" creationId="{2C40115E-B595-B072-B374-C9E6A10F7124}"/>
          </ac:picMkLst>
        </pc:picChg>
      </pc:sldChg>
      <pc:sldChg chg="new del">
        <pc:chgData name="Sherin Jacob Thomas" userId="c09f52a122700977" providerId="LiveId" clId="{9D2BD6FF-57D0-461C-8662-81F579C91BAA}" dt="2025-08-13T13:28:48.966" v="1" actId="680"/>
        <pc:sldMkLst>
          <pc:docMk/>
          <pc:sldMk cId="398501833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34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564D3-9E3C-E1E9-9AD0-71D325B7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C9284-7A50-A65D-F76A-EE6354357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0CD8C-EF3B-F744-7308-1EB7C90FD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F03A-04FF-F878-8FC4-F9BCCF07B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827D-1DE1-EB30-A5A4-01FEC0BDF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C150CC-7DDA-22F7-41BD-7535DAD44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3DCF8-3003-1A11-6C94-3F6D4122C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ECB2F-166F-7C3D-16BA-96BDE6BB4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9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E191-0D9A-D946-B5D8-BAB051BB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EC954-6FB5-B3AB-63E9-6BEBCB607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08BB3-1A69-E4C9-0AAF-BDE87B923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2204-5B95-ABE4-0203-0AE299407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CD0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FA08-6567-84A9-44FD-59FC3F5B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028CA21-2846-E563-28B0-D48D692B83B7}"/>
              </a:ext>
            </a:extLst>
          </p:cNvPr>
          <p:cNvSpPr/>
          <p:nvPr/>
        </p:nvSpPr>
        <p:spPr>
          <a:xfrm>
            <a:off x="2711108" y="5377210"/>
            <a:ext cx="9863733" cy="403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6823"/>
                </a:solidFill>
                <a:latin typeface="Copperplate Gothic Bold" panose="020E0705020206020404" pitchFamily="34" charset="0"/>
                <a:ea typeface="Inter Bold" pitchFamily="34" charset="-122"/>
                <a:cs typeface="Inter Bold" pitchFamily="34" charset="-120"/>
              </a:rPr>
              <a:t>      </a:t>
            </a:r>
            <a:r>
              <a:rPr lang="en-US" sz="4000" b="1" dirty="0">
                <a:solidFill>
                  <a:srgbClr val="1F6823"/>
                </a:solidFill>
                <a:latin typeface="Copperplate Gothic Bold" panose="020E0705020206020404" pitchFamily="34" charset="0"/>
                <a:ea typeface="Inter Bold" pitchFamily="34" charset="-122"/>
                <a:cs typeface="Inter Bold" pitchFamily="34" charset="-120"/>
              </a:rPr>
              <a:t>Blinkit  Analysis  Report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95B1174-E5CF-E500-8BED-6F3108ECA6C6}"/>
              </a:ext>
            </a:extLst>
          </p:cNvPr>
          <p:cNvSpPr/>
          <p:nvPr/>
        </p:nvSpPr>
        <p:spPr>
          <a:xfrm>
            <a:off x="452080" y="8331875"/>
            <a:ext cx="13726239" cy="206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delves into the analytical insights derived from Blinkit's sales and operational data, empowering stakeholders with actionable intelligence.</a:t>
            </a:r>
            <a:endParaRPr lang="en-US" sz="1000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83" y="1543339"/>
            <a:ext cx="2661107" cy="2661107"/>
          </a:xfrm>
          <a:prstGeom prst="rect">
            <a:avLst/>
          </a:prstGeom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1FBFB3C-AD13-0233-69F0-8C45CC2E4C2D}"/>
              </a:ext>
            </a:extLst>
          </p:cNvPr>
          <p:cNvSpPr/>
          <p:nvPr/>
        </p:nvSpPr>
        <p:spPr>
          <a:xfrm rot="16200000">
            <a:off x="-3392127" y="3392128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DE7C18-ABC2-5BE9-4561-B6ADDA356163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8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D722-A4DD-2E55-666A-D7DBFF11D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>
            <a:extLst>
              <a:ext uri="{FF2B5EF4-FFF2-40B4-BE49-F238E27FC236}">
                <a16:creationId xmlns:a16="http://schemas.microsoft.com/office/drawing/2014/main" id="{50F22B1B-5133-C1E2-8EFF-34232AE8B4FF}"/>
              </a:ext>
            </a:extLst>
          </p:cNvPr>
          <p:cNvSpPr/>
          <p:nvPr/>
        </p:nvSpPr>
        <p:spPr>
          <a:xfrm>
            <a:off x="452080" y="8331875"/>
            <a:ext cx="13726239" cy="206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delves into the analytical insights derived from Blinkit's sales and operational data, empowering stakeholders with actionable intelligence.</a:t>
            </a:r>
            <a:endParaRPr lang="en-US" sz="1000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BEE99B2-1742-5DBD-6A02-B25715F204A7}"/>
              </a:ext>
            </a:extLst>
          </p:cNvPr>
          <p:cNvSpPr/>
          <p:nvPr/>
        </p:nvSpPr>
        <p:spPr>
          <a:xfrm rot="16200000">
            <a:off x="-3392127" y="3392128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DB1D3-C770-983B-4CBF-C27A4C1E810C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D5F6D8F3-6847-7125-4A1B-13F33685A158}"/>
              </a:ext>
            </a:extLst>
          </p:cNvPr>
          <p:cNvSpPr/>
          <p:nvPr/>
        </p:nvSpPr>
        <p:spPr>
          <a:xfrm>
            <a:off x="1574495" y="666780"/>
            <a:ext cx="41572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About Blinkit</a:t>
            </a:r>
            <a:endParaRPr lang="en-US" sz="445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2486F77-4E57-B3B5-AD73-E410A87C72A7}"/>
              </a:ext>
            </a:extLst>
          </p:cNvPr>
          <p:cNvSpPr/>
          <p:nvPr/>
        </p:nvSpPr>
        <p:spPr>
          <a:xfrm>
            <a:off x="1709498" y="1763126"/>
            <a:ext cx="11181311" cy="4883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Blinkit</a:t>
            </a:r>
            <a:r>
              <a:rPr lang="en-US" dirty="0"/>
              <a:t> (formerly </a:t>
            </a:r>
            <a:r>
              <a:rPr lang="en-US" b="1" dirty="0"/>
              <a:t>Grofers</a:t>
            </a:r>
            <a:r>
              <a:rPr lang="en-US" dirty="0"/>
              <a:t>) is an Indian quick-commerce company that delivers groceries, essentials, fresh produce, household items, and more to customers’ doorsteps.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Founded in </a:t>
            </a:r>
            <a:r>
              <a:rPr lang="en-US" b="1" dirty="0"/>
              <a:t>2013</a:t>
            </a:r>
            <a:r>
              <a:rPr lang="en-US" dirty="0"/>
              <a:t> by </a:t>
            </a:r>
            <a:r>
              <a:rPr lang="en-US" b="1" dirty="0"/>
              <a:t>Albinder Dhindsa</a:t>
            </a:r>
            <a:r>
              <a:rPr lang="en-US" dirty="0"/>
              <a:t> and </a:t>
            </a:r>
            <a:r>
              <a:rPr lang="en-US" b="1" dirty="0"/>
              <a:t>Saurabh Kumar</a:t>
            </a:r>
            <a:r>
              <a:rPr lang="en-US" dirty="0"/>
              <a:t>, it operates on a </a:t>
            </a:r>
            <a:r>
              <a:rPr lang="en-US" b="1" dirty="0"/>
              <a:t>10–20-minute delivery promise</a:t>
            </a:r>
            <a:r>
              <a:rPr lang="en-US" dirty="0"/>
              <a:t> in selected cities.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Headquartered in </a:t>
            </a:r>
            <a:r>
              <a:rPr lang="en-US" b="1" dirty="0"/>
              <a:t>Gurugram, India</a:t>
            </a:r>
            <a:r>
              <a:rPr lang="en-US" dirty="0"/>
              <a:t>, Blinkit partners with local stores and uses a network of dark stores (small fulfillment centers) to fulfill orders rapidly.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2022</a:t>
            </a:r>
            <a:r>
              <a:rPr lang="en-US" dirty="0"/>
              <a:t>, Blinkit was acquired by </a:t>
            </a:r>
            <a:r>
              <a:rPr lang="en-US" b="1" dirty="0"/>
              <a:t>Zomato</a:t>
            </a:r>
            <a:r>
              <a:rPr lang="en-US" dirty="0"/>
              <a:t>, strengthening its resources and market presence. The company focuses on </a:t>
            </a:r>
            <a:r>
              <a:rPr lang="en-US" b="1" dirty="0"/>
              <a:t>speed, convenience, and competitive pricing</a:t>
            </a:r>
            <a:r>
              <a:rPr lang="en-US" dirty="0"/>
              <a:t> to capture the growing quick-commerce market in India.</a:t>
            </a:r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2C40115E-B595-B072-B374-C9E6A10F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0" y="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41042" y="666036"/>
            <a:ext cx="90799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 &amp;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41046" y="182844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interactive Power BI dashboard provides a comprehensive analysis of Blinkit's sales, customer behaviour, and operational efficiency. It enables quick identification of trends, tracking of key performance indicators (KPIs), and supports data-driven decision-making.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737685" y="33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99498" y="398659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BI Desktop: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data visualisation and dashboard creation.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489666" y="47821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Query: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robust data extraction, transformation, and loading (ETL).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488347" y="559995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DAX (Data Analysis Expressions):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calculated measures and KPIs.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477195" y="63955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 Excel / CSV: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the raw data source.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258284" y="33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Methodologies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44969" y="39802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 &amp; Transformation: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Including null value removal, duplicate elimination, and data standardisation.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53484" y="51482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Modelling: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Establishing relationships for optimised performance with a star schema.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3649" y="59533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DAX Measures: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Calculating metrics like Total Sales, AOV, Profit Margin %, and YoY Growth.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6458" y="67584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Visualisation Techniques: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Utilising KPI cards, line charts, bar charts, and slicers for interactive insights.</a:t>
            </a:r>
            <a:endParaRPr lang="en-US" sz="1750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6A74B106-0D2F-D413-7EFA-FF6873527C48}"/>
              </a:ext>
            </a:extLst>
          </p:cNvPr>
          <p:cNvSpPr/>
          <p:nvPr/>
        </p:nvSpPr>
        <p:spPr>
          <a:xfrm rot="16200000">
            <a:off x="-3388451" y="3380980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6F113079-4927-3627-96C1-46355E88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0" y="0"/>
            <a:ext cx="640080" cy="64008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FC657F-5CB4-2CBC-7DA6-9539EB2439B1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52066" y="441662"/>
            <a:ext cx="9863733" cy="403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Unlocking Growth: A Data-Driven Approach </a:t>
            </a:r>
            <a:endParaRPr lang="en-US" sz="2500" dirty="0"/>
          </a:p>
        </p:txBody>
      </p:sp>
      <p:sp>
        <p:nvSpPr>
          <p:cNvPr id="4" name="Text 1"/>
          <p:cNvSpPr/>
          <p:nvPr/>
        </p:nvSpPr>
        <p:spPr>
          <a:xfrm>
            <a:off x="5824061" y="1202055"/>
            <a:ext cx="3229808" cy="403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 Blinkit</a:t>
            </a:r>
            <a:endParaRPr lang="en-US" sz="25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78" y="1779509"/>
            <a:ext cx="11118890" cy="59833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2080" y="8331875"/>
            <a:ext cx="13726239" cy="206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delves into the analytical insights derived from Blinkit's sales and operational data, empowering stakeholders with actionable intelligence.</a:t>
            </a:r>
            <a:endParaRPr lang="en-US" sz="1000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80B2622-2977-C245-51F2-0148DD6995C2}"/>
              </a:ext>
            </a:extLst>
          </p:cNvPr>
          <p:cNvSpPr/>
          <p:nvPr/>
        </p:nvSpPr>
        <p:spPr>
          <a:xfrm rot="16200000">
            <a:off x="-3392127" y="3392128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2FA250FF-C0B2-1171-DB0C-02E0F173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779" y="0"/>
            <a:ext cx="640080" cy="6400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1E49D-EFA3-868F-8AB9-80E264A70127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D3055-2E07-C083-A328-C7B2B00C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">
            <a:extLst>
              <a:ext uri="{FF2B5EF4-FFF2-40B4-BE49-F238E27FC236}">
                <a16:creationId xmlns:a16="http://schemas.microsoft.com/office/drawing/2014/main" id="{C10AE416-91E1-D1FB-A002-9F2E31DF4CB0}"/>
              </a:ext>
            </a:extLst>
          </p:cNvPr>
          <p:cNvSpPr/>
          <p:nvPr/>
        </p:nvSpPr>
        <p:spPr>
          <a:xfrm>
            <a:off x="4516438" y="5333861"/>
            <a:ext cx="5891916" cy="2605807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23" name="Shape 6">
            <a:extLst>
              <a:ext uri="{FF2B5EF4-FFF2-40B4-BE49-F238E27FC236}">
                <a16:creationId xmlns:a16="http://schemas.microsoft.com/office/drawing/2014/main" id="{74737D5A-2188-C094-3776-3CC38D8B370D}"/>
              </a:ext>
            </a:extLst>
          </p:cNvPr>
          <p:cNvSpPr/>
          <p:nvPr/>
        </p:nvSpPr>
        <p:spPr>
          <a:xfrm>
            <a:off x="7492876" y="1785428"/>
            <a:ext cx="4754880" cy="329184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839BAA3A-48D8-1860-EB0C-82DF0327750C}"/>
              </a:ext>
            </a:extLst>
          </p:cNvPr>
          <p:cNvSpPr/>
          <p:nvPr/>
        </p:nvSpPr>
        <p:spPr>
          <a:xfrm>
            <a:off x="7462396" y="1785428"/>
            <a:ext cx="121920" cy="3291840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21" name="Shape 6">
            <a:extLst>
              <a:ext uri="{FF2B5EF4-FFF2-40B4-BE49-F238E27FC236}">
                <a16:creationId xmlns:a16="http://schemas.microsoft.com/office/drawing/2014/main" id="{1160496D-9175-2BB7-DFB8-2221CB7E76F4}"/>
              </a:ext>
            </a:extLst>
          </p:cNvPr>
          <p:cNvSpPr/>
          <p:nvPr/>
        </p:nvSpPr>
        <p:spPr>
          <a:xfrm>
            <a:off x="1587579" y="1763127"/>
            <a:ext cx="4754880" cy="329184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1283DD4E-D9EA-2239-CC03-DDE7408C6DB0}"/>
              </a:ext>
            </a:extLst>
          </p:cNvPr>
          <p:cNvSpPr/>
          <p:nvPr/>
        </p:nvSpPr>
        <p:spPr>
          <a:xfrm>
            <a:off x="1557099" y="1763127"/>
            <a:ext cx="121920" cy="3291840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C1B8932-0300-F3B9-277C-A033D57D4357}"/>
              </a:ext>
            </a:extLst>
          </p:cNvPr>
          <p:cNvSpPr/>
          <p:nvPr/>
        </p:nvSpPr>
        <p:spPr>
          <a:xfrm>
            <a:off x="1541042" y="666036"/>
            <a:ext cx="90799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Analysis Breakdown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8721E50-777A-FDCF-7F16-AD91845EFD69}"/>
              </a:ext>
            </a:extLst>
          </p:cNvPr>
          <p:cNvSpPr/>
          <p:nvPr/>
        </p:nvSpPr>
        <p:spPr>
          <a:xfrm>
            <a:off x="1709499" y="1763127"/>
            <a:ext cx="4434080" cy="3182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Highest Total Sales from each category</a:t>
            </a:r>
            <a:r>
              <a:rPr lang="en-US" dirty="0"/>
              <a:t>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Outlet Size:</a:t>
            </a:r>
            <a:r>
              <a:rPr lang="en-US" dirty="0"/>
              <a:t> High - $93.6K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Outlet Location:</a:t>
            </a:r>
            <a:r>
              <a:rPr lang="en-US" dirty="0"/>
              <a:t> Tier 3 - $78.2K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Fat Content:</a:t>
            </a:r>
            <a:r>
              <a:rPr lang="en-US" dirty="0"/>
              <a:t> Regular - $142.38K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Fat Outlet:</a:t>
            </a:r>
            <a:r>
              <a:rPr lang="en-US" dirty="0"/>
              <a:t> Low Fat products in Tier 1 - $27.0K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Outlet Type:</a:t>
            </a:r>
            <a:r>
              <a:rPr lang="en-US" dirty="0"/>
              <a:t> Supermarket Type 1 - $148K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8D844ED2-06A2-6797-72FD-46FA3D6E3EF9}"/>
              </a:ext>
            </a:extLst>
          </p:cNvPr>
          <p:cNvSpPr/>
          <p:nvPr/>
        </p:nvSpPr>
        <p:spPr>
          <a:xfrm rot="16200000">
            <a:off x="-3388450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D3595DB1-B4B1-5A16-B4F5-D45CFE8A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0" y="0"/>
            <a:ext cx="640080" cy="64008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4C3317-1F34-F2AA-39FD-D1B03ADE8577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1DD033F6-7921-B87F-0015-36B2E477CA33}"/>
              </a:ext>
            </a:extLst>
          </p:cNvPr>
          <p:cNvSpPr/>
          <p:nvPr/>
        </p:nvSpPr>
        <p:spPr>
          <a:xfrm>
            <a:off x="7649735" y="1785428"/>
            <a:ext cx="4003288" cy="3182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Top 5 Item Type with Highest Sales</a:t>
            </a:r>
            <a:r>
              <a:rPr lang="en-US" dirty="0"/>
              <a:t>: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Snack Food</a:t>
            </a:r>
            <a:r>
              <a:rPr lang="LID4096" altLang="LID4096" dirty="0"/>
              <a:t>: </a:t>
            </a:r>
            <a:r>
              <a:rPr lang="en-IN" altLang="LID4096" dirty="0"/>
              <a:t> </a:t>
            </a:r>
            <a:r>
              <a:rPr lang="LID4096" altLang="LID4096" dirty="0"/>
              <a:t>$32.2K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Fruits and Vegetables</a:t>
            </a:r>
            <a:r>
              <a:rPr lang="LID4096" altLang="LID4096" dirty="0"/>
              <a:t>: </a:t>
            </a:r>
            <a:r>
              <a:rPr lang="en-IN" altLang="LID4096" dirty="0"/>
              <a:t> </a:t>
            </a:r>
            <a:r>
              <a:rPr lang="LID4096" altLang="LID4096" dirty="0"/>
              <a:t>$31.8K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Household</a:t>
            </a:r>
            <a:r>
              <a:rPr lang="LID4096" altLang="LID4096" dirty="0"/>
              <a:t>: </a:t>
            </a:r>
            <a:r>
              <a:rPr lang="en-IN" altLang="LID4096" dirty="0"/>
              <a:t> </a:t>
            </a:r>
            <a:r>
              <a:rPr lang="LID4096" altLang="LID4096" dirty="0"/>
              <a:t>$25.4K</a:t>
            </a:r>
            <a:endParaRPr lang="en-IN" altLang="LID4096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LID4096" altLang="LID4096" b="1" dirty="0"/>
              <a:t>Frozen</a:t>
            </a:r>
            <a:r>
              <a:rPr lang="en-IN" altLang="LID4096" b="1" dirty="0"/>
              <a:t> </a:t>
            </a:r>
            <a:r>
              <a:rPr lang="en-US" b="1" dirty="0"/>
              <a:t>Foods</a:t>
            </a:r>
            <a:r>
              <a:rPr lang="en-US" dirty="0"/>
              <a:t>:  $21.2K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Dairy</a:t>
            </a:r>
            <a:r>
              <a:rPr lang="en-US" dirty="0"/>
              <a:t>:  $18.3K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C9C8C-E255-D4DB-6EBF-B740246517DF}"/>
              </a:ext>
            </a:extLst>
          </p:cNvPr>
          <p:cNvSpPr txBox="1"/>
          <p:nvPr/>
        </p:nvSpPr>
        <p:spPr>
          <a:xfrm>
            <a:off x="4721611" y="5334877"/>
            <a:ext cx="5425999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Based on the "</a:t>
            </a:r>
            <a:r>
              <a:rPr lang="en-US" b="1" dirty="0"/>
              <a:t>Outlet Establishment</a:t>
            </a:r>
            <a:r>
              <a:rPr lang="en-US" dirty="0"/>
              <a:t>" chart, the overall performance shows a </a:t>
            </a:r>
            <a:r>
              <a:rPr lang="en-US" b="1" dirty="0"/>
              <a:t>fluctuating trend</a:t>
            </a:r>
            <a:r>
              <a:rPr lang="en-US" dirty="0"/>
              <a:t>. Sales began at $15K in 2012, peaked at $36K in 2018, and then saw a decline, finishing at $20K in 2022. While sales in 2022 are higher than the initial year, they are significantly lower than the peak performance in 2018.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07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11544" y="1451848"/>
            <a:ext cx="11557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Insights: Sales &amp; Customer Behaviour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50878" y="26142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analysis reveals compelling patterns in sales trends and customer interactions, providing a clear roadmap for strategic interventions.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1417977" y="3658969"/>
            <a:ext cx="4196358" cy="3182422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20393" y="3595211"/>
            <a:ext cx="121920" cy="3182422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6" name="Text 4"/>
          <p:cNvSpPr/>
          <p:nvPr/>
        </p:nvSpPr>
        <p:spPr>
          <a:xfrm>
            <a:off x="1899607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Sales Trends</a:t>
            </a:r>
          </a:p>
        </p:txBody>
      </p:sp>
      <p:sp>
        <p:nvSpPr>
          <p:cNvPr id="7" name="Text 5"/>
          <p:cNvSpPr/>
          <p:nvPr/>
        </p:nvSpPr>
        <p:spPr>
          <a:xfrm>
            <a:off x="1899607" y="4342924"/>
            <a:ext cx="35903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Peak sales during weekends indicate strong demand for promotions. Seasonal spikes highlight opportunities for targeted campaigns during festivals.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924885" y="3595211"/>
            <a:ext cx="4196358" cy="3182422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94405" y="3595211"/>
            <a:ext cx="121920" cy="3182422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10" name="Text 8"/>
          <p:cNvSpPr/>
          <p:nvPr/>
        </p:nvSpPr>
        <p:spPr>
          <a:xfrm>
            <a:off x="6273619" y="3852505"/>
            <a:ext cx="3158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Category Performance</a:t>
            </a:r>
          </a:p>
        </p:txBody>
      </p:sp>
      <p:sp>
        <p:nvSpPr>
          <p:cNvPr id="11" name="Text 9"/>
          <p:cNvSpPr/>
          <p:nvPr/>
        </p:nvSpPr>
        <p:spPr>
          <a:xfrm>
            <a:off x="6273619" y="4342924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Beverages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Dairy Products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are top revenue contributors. Some categories show low sales but high profit margins, indicating niche opportunities.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279233" y="3595211"/>
            <a:ext cx="4196358" cy="3182422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10248753" y="3595211"/>
            <a:ext cx="121920" cy="3182422"/>
          </a:xfrm>
          <a:prstGeom prst="roundRect">
            <a:avLst>
              <a:gd name="adj" fmla="val 78139"/>
            </a:avLst>
          </a:prstGeom>
          <a:solidFill>
            <a:srgbClr val="F7CD07"/>
          </a:solidFill>
          <a:ln/>
        </p:spPr>
      </p:sp>
      <p:sp>
        <p:nvSpPr>
          <p:cNvPr id="14" name="Text 12"/>
          <p:cNvSpPr/>
          <p:nvPr/>
        </p:nvSpPr>
        <p:spPr>
          <a:xfrm>
            <a:off x="10627968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Customer Insights</a:t>
            </a:r>
          </a:p>
        </p:txBody>
      </p:sp>
      <p:sp>
        <p:nvSpPr>
          <p:cNvPr id="15" name="Text 13"/>
          <p:cNvSpPr/>
          <p:nvPr/>
        </p:nvSpPr>
        <p:spPr>
          <a:xfrm>
            <a:off x="10627968" y="4342924"/>
            <a:ext cx="35903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Repeat customers</a:t>
            </a: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drive significant revenue, emphasising loyalty programme importance. Underperforming regions suggest low market penetration or competition.</a:t>
            </a:r>
            <a:endParaRPr lang="en-US" sz="1750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E9F8C117-AAAD-278D-175F-D14EECDEC1D8}"/>
              </a:ext>
            </a:extLst>
          </p:cNvPr>
          <p:cNvSpPr/>
          <p:nvPr/>
        </p:nvSpPr>
        <p:spPr>
          <a:xfrm rot="16200000">
            <a:off x="-3399513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774063A5-39B6-741E-0356-8FDA7148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072" y="2"/>
            <a:ext cx="640080" cy="64008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87E561-5CA1-7C14-1EC9-E26A6490A226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1541760" y="4114324"/>
            <a:ext cx="4196358" cy="2853095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2" name="Text 0"/>
          <p:cNvSpPr/>
          <p:nvPr/>
        </p:nvSpPr>
        <p:spPr>
          <a:xfrm>
            <a:off x="1484684" y="126218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Operational Performance &amp; Strategic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15502" y="3133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While order fulfilment rates are high, delivery time variability in certain locations requires attention. Our recommendations aim to optimise performance across marketing, customer retention, and operations.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999220" y="4348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Marketing &amp; Sales</a:t>
            </a:r>
          </a:p>
        </p:txBody>
      </p:sp>
      <p:sp>
        <p:nvSpPr>
          <p:cNvPr id="6" name="Text 4"/>
          <p:cNvSpPr/>
          <p:nvPr/>
        </p:nvSpPr>
        <p:spPr>
          <a:xfrm>
            <a:off x="1686986" y="483917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Increase weekend and festival-specific promotions.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686986" y="564427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Cross-sell high-margin products with popular items.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879681" y="4114324"/>
            <a:ext cx="4196358" cy="2853095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80297" y="4357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Customer Retention</a:t>
            </a:r>
          </a:p>
        </p:txBody>
      </p:sp>
      <p:sp>
        <p:nvSpPr>
          <p:cNvPr id="10" name="Text 8"/>
          <p:cNvSpPr/>
          <p:nvPr/>
        </p:nvSpPr>
        <p:spPr>
          <a:xfrm>
            <a:off x="6080662" y="483917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Implement loyalty rewards for repeat buyers.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080662" y="564427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Personalised recommendations based on purchase history.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232707" y="4114324"/>
            <a:ext cx="4196358" cy="2853095"/>
          </a:xfrm>
          <a:prstGeom prst="roundRect">
            <a:avLst>
              <a:gd name="adj" fmla="val 19081"/>
            </a:avLst>
          </a:prstGeom>
          <a:solidFill>
            <a:srgbClr val="FEF5CD"/>
          </a:solidFill>
          <a:ln w="7620">
            <a:solidFill>
              <a:srgbClr val="E4DBB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76655" y="4348758"/>
            <a:ext cx="30670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220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</a:rPr>
              <a:t>Operational Efficiency</a:t>
            </a:r>
          </a:p>
        </p:txBody>
      </p:sp>
      <p:sp>
        <p:nvSpPr>
          <p:cNvPr id="14" name="Text 12"/>
          <p:cNvSpPr/>
          <p:nvPr/>
        </p:nvSpPr>
        <p:spPr>
          <a:xfrm>
            <a:off x="10444840" y="483917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Investigate causes of longer delivery times in specific regions.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444840" y="600717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Optimise supply chain for underperforming categories.</a:t>
            </a:r>
            <a:endParaRPr lang="en-US" sz="1750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242B71DD-1987-D37A-EC01-EA06AC359702}"/>
              </a:ext>
            </a:extLst>
          </p:cNvPr>
          <p:cNvSpPr/>
          <p:nvPr/>
        </p:nvSpPr>
        <p:spPr>
          <a:xfrm rot="16200000">
            <a:off x="-3388451" y="3392131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FA3D6A9-3CCD-16A3-DF36-8A161CE9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07" y="-3669"/>
            <a:ext cx="640080" cy="64008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E95DA6-FD6A-8BAD-302D-E9A4C5CBE4C8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11547" y="2000488"/>
            <a:ext cx="120526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F682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Driving Growth Through 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11546" y="31628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Blinkit possesses the demand, loyal customers, and a significant data advantage. The key lies in translating these insights into targeted actions to foster rapid growth, enhance profitability, and deliver an unparalleled customer experience.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1491880" y="4143851"/>
            <a:ext cx="13042821" cy="1467088"/>
          </a:xfrm>
          <a:prstGeom prst="roundRect">
            <a:avLst>
              <a:gd name="adj" fmla="val 6494"/>
            </a:avLst>
          </a:prstGeom>
          <a:solidFill>
            <a:srgbClr val="FFFFFF"/>
          </a:solidFill>
          <a:ln w="30480">
            <a:solidFill>
              <a:srgbClr val="E4DBB3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86" y="4148767"/>
            <a:ext cx="272177" cy="272177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28" y="5309266"/>
            <a:ext cx="272177" cy="2721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62521" y="4514493"/>
            <a:ext cx="123015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“By turning these insights into targeted action, we can drive faster growth, higher profits, and an unbeatable customer experience.”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8660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5F96ACD-5A4F-6AD7-B4C1-17727D27D30D}"/>
              </a:ext>
            </a:extLst>
          </p:cNvPr>
          <p:cNvSpPr/>
          <p:nvPr/>
        </p:nvSpPr>
        <p:spPr>
          <a:xfrm rot="16200000">
            <a:off x="-3394751" y="3391255"/>
            <a:ext cx="8229598" cy="1445341"/>
          </a:xfrm>
          <a:prstGeom prst="round2Same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D48240A-3E82-946E-5B4C-FE1C97E72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511" y="0"/>
            <a:ext cx="640080" cy="6400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B0095C-4BED-A83D-B064-BEBD0C3A1313}"/>
              </a:ext>
            </a:extLst>
          </p:cNvPr>
          <p:cNvSpPr/>
          <p:nvPr/>
        </p:nvSpPr>
        <p:spPr>
          <a:xfrm>
            <a:off x="12768147" y="7565708"/>
            <a:ext cx="1728438" cy="6192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767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Copperplate Gothic Bold</vt:lpstr>
      <vt:lpstr>Inter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Sherin Jacob Thomas</cp:lastModifiedBy>
  <cp:revision>3</cp:revision>
  <dcterms:created xsi:type="dcterms:W3CDTF">2025-08-13T07:54:17Z</dcterms:created>
  <dcterms:modified xsi:type="dcterms:W3CDTF">2025-08-13T13:44:26Z</dcterms:modified>
</cp:coreProperties>
</file>