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87" r:id="rId8"/>
    <p:sldId id="267" r:id="rId9"/>
    <p:sldId id="288" r:id="rId10"/>
    <p:sldId id="263" r:id="rId11"/>
    <p:sldId id="266" r:id="rId12"/>
    <p:sldId id="289" r:id="rId13"/>
    <p:sldId id="268" r:id="rId14"/>
    <p:sldId id="270" r:id="rId15"/>
    <p:sldId id="271" r:id="rId16"/>
    <p:sldId id="272" r:id="rId17"/>
    <p:sldId id="273" r:id="rId18"/>
    <p:sldId id="274" r:id="rId19"/>
    <p:sldId id="275" r:id="rId20"/>
    <p:sldId id="276" r:id="rId21"/>
    <p:sldId id="277" r:id="rId22"/>
    <p:sldId id="278" r:id="rId23"/>
    <p:sldId id="279" r:id="rId24"/>
    <p:sldId id="280" r:id="rId25"/>
    <p:sldId id="269" r:id="rId26"/>
    <p:sldId id="281" r:id="rId27"/>
    <p:sldId id="290" r:id="rId28"/>
    <p:sldId id="291" r:id="rId29"/>
    <p:sldId id="292" r:id="rId30"/>
    <p:sldId id="29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6" autoAdjust="0"/>
    <p:restoredTop sz="94660"/>
  </p:normalViewPr>
  <p:slideViewPr>
    <p:cSldViewPr snapToGrid="0">
      <p:cViewPr varScale="1">
        <p:scale>
          <a:sx n="62" d="100"/>
          <a:sy n="62" d="100"/>
        </p:scale>
        <p:origin x="51"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_rels/data2.xml.rels><?xml version="1.0" encoding="UTF-8" standalone="yes"?>
<Relationships xmlns="http://schemas.openxmlformats.org/package/2006/relationships"><Relationship Id="rId1" Type="http://schemas.openxmlformats.org/officeDocument/2006/relationships/hyperlink" Target="https://data.nasa.gov/dataset/?q=NASA+Li-ion+Battery+Aging+Datase&amp;sort=score+desc%2C+metadata_modified+desc"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data.nasa.gov/dataset/?q=NASA+Li-ion+Battery+Aging+Datase&amp;sort=score+desc%2C+metadata_modified+desc" TargetMode="Externa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5D1158-5D28-456F-8908-A5B10C96ED45}" type="doc">
      <dgm:prSet loTypeId="urn:microsoft.com/office/officeart/2005/8/layout/process4" loCatId="process" qsTypeId="urn:microsoft.com/office/officeart/2005/8/quickstyle/simple1" qsCatId="simple" csTypeId="urn:microsoft.com/office/officeart/2005/8/colors/accent0_3" csCatId="mainScheme" phldr="1"/>
      <dgm:spPr/>
    </dgm:pt>
    <dgm:pt modelId="{F5163804-7DEE-4A02-A747-78B01CF9FDD4}">
      <dgm:prSet phldrT="[Text]"/>
      <dgm:spPr/>
      <dgm:t>
        <a:bodyPr/>
        <a:lstStyle/>
        <a:p>
          <a:r>
            <a:rPr lang="en-IN" dirty="0"/>
            <a:t>Data processing</a:t>
          </a:r>
        </a:p>
      </dgm:t>
    </dgm:pt>
    <dgm:pt modelId="{182122D3-152A-4B16-9055-E51B93EE7E6E}" type="parTrans" cxnId="{8DB25B2D-2CC7-4432-90FC-249B8ADC838A}">
      <dgm:prSet/>
      <dgm:spPr/>
      <dgm:t>
        <a:bodyPr/>
        <a:lstStyle/>
        <a:p>
          <a:endParaRPr lang="en-IN"/>
        </a:p>
      </dgm:t>
    </dgm:pt>
    <dgm:pt modelId="{1195DF9A-F0EE-4DDF-904A-7515CFC3A713}" type="sibTrans" cxnId="{8DB25B2D-2CC7-4432-90FC-249B8ADC838A}">
      <dgm:prSet/>
      <dgm:spPr/>
      <dgm:t>
        <a:bodyPr/>
        <a:lstStyle/>
        <a:p>
          <a:endParaRPr lang="en-IN"/>
        </a:p>
      </dgm:t>
    </dgm:pt>
    <dgm:pt modelId="{C20D88ED-9716-4DA7-8090-BF0F4D0E1493}">
      <dgm:prSet phldrT="[Text]"/>
      <dgm:spPr/>
      <dgm:t>
        <a:bodyPr/>
        <a:lstStyle/>
        <a:p>
          <a:r>
            <a:rPr lang="en-IN" dirty="0"/>
            <a:t>EDA</a:t>
          </a:r>
        </a:p>
      </dgm:t>
    </dgm:pt>
    <dgm:pt modelId="{3F3C1627-C9B9-4743-83FB-7D7FB75B7043}" type="parTrans" cxnId="{87178561-00D5-4CD4-A2D1-59AC4F9AC2FE}">
      <dgm:prSet/>
      <dgm:spPr/>
      <dgm:t>
        <a:bodyPr/>
        <a:lstStyle/>
        <a:p>
          <a:endParaRPr lang="en-IN"/>
        </a:p>
      </dgm:t>
    </dgm:pt>
    <dgm:pt modelId="{2DF6A93B-6015-4DC8-ADC4-5F4787DA3FBA}" type="sibTrans" cxnId="{87178561-00D5-4CD4-A2D1-59AC4F9AC2FE}">
      <dgm:prSet/>
      <dgm:spPr/>
      <dgm:t>
        <a:bodyPr/>
        <a:lstStyle/>
        <a:p>
          <a:endParaRPr lang="en-IN"/>
        </a:p>
      </dgm:t>
    </dgm:pt>
    <dgm:pt modelId="{69538E55-1BF6-4DE2-B0A2-D7D0CCDCCECD}">
      <dgm:prSet phldrT="[Text]"/>
      <dgm:spPr/>
      <dgm:t>
        <a:bodyPr/>
        <a:lstStyle/>
        <a:p>
          <a:r>
            <a:rPr lang="en-IN" dirty="0"/>
            <a:t>SMOTE</a:t>
          </a:r>
        </a:p>
      </dgm:t>
    </dgm:pt>
    <dgm:pt modelId="{FA1CBE7B-80FE-4F51-9ACB-714A4C17C9EC}" type="parTrans" cxnId="{F42EF0B8-4244-4FBB-BE35-D1D95A458EA9}">
      <dgm:prSet/>
      <dgm:spPr/>
      <dgm:t>
        <a:bodyPr/>
        <a:lstStyle/>
        <a:p>
          <a:endParaRPr lang="en-IN"/>
        </a:p>
      </dgm:t>
    </dgm:pt>
    <dgm:pt modelId="{F22E899A-F859-4E05-B8B1-D3041251CF65}" type="sibTrans" cxnId="{F42EF0B8-4244-4FBB-BE35-D1D95A458EA9}">
      <dgm:prSet/>
      <dgm:spPr/>
      <dgm:t>
        <a:bodyPr/>
        <a:lstStyle/>
        <a:p>
          <a:endParaRPr lang="en-IN"/>
        </a:p>
      </dgm:t>
    </dgm:pt>
    <dgm:pt modelId="{01A6C194-D268-4F43-87A1-6728DDCDC180}">
      <dgm:prSet phldrT="[Text]"/>
      <dgm:spPr/>
      <dgm:t>
        <a:bodyPr/>
        <a:lstStyle/>
        <a:p>
          <a:r>
            <a:rPr lang="en-IN" dirty="0"/>
            <a:t>ML modelling</a:t>
          </a:r>
        </a:p>
      </dgm:t>
    </dgm:pt>
    <dgm:pt modelId="{0E9DCEBC-0105-4F70-BD12-2204E75BB291}" type="parTrans" cxnId="{25681A44-400D-4C34-957F-4EEE0C4B3398}">
      <dgm:prSet/>
      <dgm:spPr/>
      <dgm:t>
        <a:bodyPr/>
        <a:lstStyle/>
        <a:p>
          <a:endParaRPr lang="en-IN"/>
        </a:p>
      </dgm:t>
    </dgm:pt>
    <dgm:pt modelId="{19C95AE4-DBD5-42E6-BA26-3551CA1B9EE5}" type="sibTrans" cxnId="{25681A44-400D-4C34-957F-4EEE0C4B3398}">
      <dgm:prSet/>
      <dgm:spPr/>
      <dgm:t>
        <a:bodyPr/>
        <a:lstStyle/>
        <a:p>
          <a:endParaRPr lang="en-IN"/>
        </a:p>
      </dgm:t>
    </dgm:pt>
    <dgm:pt modelId="{F888FAF5-24E9-427F-927D-FAAD621FB615}">
      <dgm:prSet phldrT="[Text]"/>
      <dgm:spPr/>
      <dgm:t>
        <a:bodyPr/>
        <a:lstStyle/>
        <a:p>
          <a:r>
            <a:rPr lang="en-IN" dirty="0"/>
            <a:t>Tuning</a:t>
          </a:r>
        </a:p>
      </dgm:t>
    </dgm:pt>
    <dgm:pt modelId="{54060EB2-6AE2-4879-8A54-F8D1B4BF345B}" type="parTrans" cxnId="{6BF178D0-0932-486D-84B3-279566E3C7BF}">
      <dgm:prSet/>
      <dgm:spPr/>
      <dgm:t>
        <a:bodyPr/>
        <a:lstStyle/>
        <a:p>
          <a:endParaRPr lang="en-IN"/>
        </a:p>
      </dgm:t>
    </dgm:pt>
    <dgm:pt modelId="{A93888C9-D72D-4686-8DF8-4112D2DE5205}" type="sibTrans" cxnId="{6BF178D0-0932-486D-84B3-279566E3C7BF}">
      <dgm:prSet/>
      <dgm:spPr/>
      <dgm:t>
        <a:bodyPr/>
        <a:lstStyle/>
        <a:p>
          <a:endParaRPr lang="en-IN"/>
        </a:p>
      </dgm:t>
    </dgm:pt>
    <dgm:pt modelId="{2C993E72-918B-44CF-B059-463C8935E8DE}">
      <dgm:prSet phldrT="[Text]"/>
      <dgm:spPr/>
      <dgm:t>
        <a:bodyPr/>
        <a:lstStyle/>
        <a:p>
          <a:r>
            <a:rPr lang="en-IN" dirty="0"/>
            <a:t>SHAP</a:t>
          </a:r>
        </a:p>
      </dgm:t>
    </dgm:pt>
    <dgm:pt modelId="{6A512FB6-9A17-4C74-962D-A106B56DF48D}" type="parTrans" cxnId="{534CD54C-00E4-4423-BA42-032FB34B4AD0}">
      <dgm:prSet/>
      <dgm:spPr/>
      <dgm:t>
        <a:bodyPr/>
        <a:lstStyle/>
        <a:p>
          <a:endParaRPr lang="en-IN"/>
        </a:p>
      </dgm:t>
    </dgm:pt>
    <dgm:pt modelId="{9466B04E-646C-403C-A386-D61C0CCE4988}" type="sibTrans" cxnId="{534CD54C-00E4-4423-BA42-032FB34B4AD0}">
      <dgm:prSet/>
      <dgm:spPr/>
      <dgm:t>
        <a:bodyPr/>
        <a:lstStyle/>
        <a:p>
          <a:endParaRPr lang="en-IN"/>
        </a:p>
      </dgm:t>
    </dgm:pt>
    <dgm:pt modelId="{1E677BE9-18F6-499E-8B84-ED862971AECE}">
      <dgm:prSet phldrT="[Text]"/>
      <dgm:spPr/>
      <dgm:t>
        <a:bodyPr/>
        <a:lstStyle/>
        <a:p>
          <a:r>
            <a:rPr lang="en-IN"/>
            <a:t>app/dashboard creation</a:t>
          </a:r>
          <a:endParaRPr lang="en-IN" dirty="0"/>
        </a:p>
      </dgm:t>
    </dgm:pt>
    <dgm:pt modelId="{7EE48055-9A7F-43D2-8AE8-9B98316830AA}" type="parTrans" cxnId="{B000F939-4C03-4BBE-BF23-8DE58A45182F}">
      <dgm:prSet/>
      <dgm:spPr/>
      <dgm:t>
        <a:bodyPr/>
        <a:lstStyle/>
        <a:p>
          <a:endParaRPr lang="en-IN"/>
        </a:p>
      </dgm:t>
    </dgm:pt>
    <dgm:pt modelId="{879D495F-6A08-4C85-9F72-F9908BD9163B}" type="sibTrans" cxnId="{B000F939-4C03-4BBE-BF23-8DE58A45182F}">
      <dgm:prSet/>
      <dgm:spPr/>
      <dgm:t>
        <a:bodyPr/>
        <a:lstStyle/>
        <a:p>
          <a:endParaRPr lang="en-IN"/>
        </a:p>
      </dgm:t>
    </dgm:pt>
    <dgm:pt modelId="{2B1740B6-5DA0-4805-9D5C-5DBF72D980BB}" type="pres">
      <dgm:prSet presAssocID="{BC5D1158-5D28-456F-8908-A5B10C96ED45}" presName="Name0" presStyleCnt="0">
        <dgm:presLayoutVars>
          <dgm:dir/>
          <dgm:animLvl val="lvl"/>
          <dgm:resizeHandles val="exact"/>
        </dgm:presLayoutVars>
      </dgm:prSet>
      <dgm:spPr/>
    </dgm:pt>
    <dgm:pt modelId="{FC58F1C4-0188-4B1F-B6B9-1D81869D1DDA}" type="pres">
      <dgm:prSet presAssocID="{1E677BE9-18F6-499E-8B84-ED862971AECE}" presName="boxAndChildren" presStyleCnt="0"/>
      <dgm:spPr/>
    </dgm:pt>
    <dgm:pt modelId="{A3562585-5FBF-4C27-8682-01542EDA243B}" type="pres">
      <dgm:prSet presAssocID="{1E677BE9-18F6-499E-8B84-ED862971AECE}" presName="parentTextBox" presStyleLbl="node1" presStyleIdx="0" presStyleCnt="7"/>
      <dgm:spPr/>
    </dgm:pt>
    <dgm:pt modelId="{61538483-09BF-4E5E-90B9-FEC56AD76A7A}" type="pres">
      <dgm:prSet presAssocID="{9466B04E-646C-403C-A386-D61C0CCE4988}" presName="sp" presStyleCnt="0"/>
      <dgm:spPr/>
    </dgm:pt>
    <dgm:pt modelId="{E1A2BDAF-2941-47D2-96A5-6E1F72F1098D}" type="pres">
      <dgm:prSet presAssocID="{2C993E72-918B-44CF-B059-463C8935E8DE}" presName="arrowAndChildren" presStyleCnt="0"/>
      <dgm:spPr/>
    </dgm:pt>
    <dgm:pt modelId="{BED6AA94-E744-415A-A921-E56FC463068C}" type="pres">
      <dgm:prSet presAssocID="{2C993E72-918B-44CF-B059-463C8935E8DE}" presName="parentTextArrow" presStyleLbl="node1" presStyleIdx="1" presStyleCnt="7"/>
      <dgm:spPr/>
    </dgm:pt>
    <dgm:pt modelId="{8EAABE49-0A58-4B47-9E14-665D7F575F1A}" type="pres">
      <dgm:prSet presAssocID="{A93888C9-D72D-4686-8DF8-4112D2DE5205}" presName="sp" presStyleCnt="0"/>
      <dgm:spPr/>
    </dgm:pt>
    <dgm:pt modelId="{FEE43D24-74A6-4D43-9DDD-912E28B4875E}" type="pres">
      <dgm:prSet presAssocID="{F888FAF5-24E9-427F-927D-FAAD621FB615}" presName="arrowAndChildren" presStyleCnt="0"/>
      <dgm:spPr/>
    </dgm:pt>
    <dgm:pt modelId="{C94493B3-E583-4A50-B444-4B7B15D2786F}" type="pres">
      <dgm:prSet presAssocID="{F888FAF5-24E9-427F-927D-FAAD621FB615}" presName="parentTextArrow" presStyleLbl="node1" presStyleIdx="2" presStyleCnt="7"/>
      <dgm:spPr/>
    </dgm:pt>
    <dgm:pt modelId="{10299360-FBF3-4C23-B916-3187A49657E2}" type="pres">
      <dgm:prSet presAssocID="{19C95AE4-DBD5-42E6-BA26-3551CA1B9EE5}" presName="sp" presStyleCnt="0"/>
      <dgm:spPr/>
    </dgm:pt>
    <dgm:pt modelId="{7F370BB9-1521-476A-8C61-DBF4A308AFA8}" type="pres">
      <dgm:prSet presAssocID="{01A6C194-D268-4F43-87A1-6728DDCDC180}" presName="arrowAndChildren" presStyleCnt="0"/>
      <dgm:spPr/>
    </dgm:pt>
    <dgm:pt modelId="{921ABBEE-592D-41DA-B663-C888EC830913}" type="pres">
      <dgm:prSet presAssocID="{01A6C194-D268-4F43-87A1-6728DDCDC180}" presName="parentTextArrow" presStyleLbl="node1" presStyleIdx="3" presStyleCnt="7"/>
      <dgm:spPr/>
    </dgm:pt>
    <dgm:pt modelId="{FA373BF7-08CC-44B1-AEC7-5B5F90063FEE}" type="pres">
      <dgm:prSet presAssocID="{F22E899A-F859-4E05-B8B1-D3041251CF65}" presName="sp" presStyleCnt="0"/>
      <dgm:spPr/>
    </dgm:pt>
    <dgm:pt modelId="{410C6266-506A-4C25-A419-271130AD11EA}" type="pres">
      <dgm:prSet presAssocID="{69538E55-1BF6-4DE2-B0A2-D7D0CCDCCECD}" presName="arrowAndChildren" presStyleCnt="0"/>
      <dgm:spPr/>
    </dgm:pt>
    <dgm:pt modelId="{5B2D7C16-5C03-4F5F-BFF5-9704E6E28251}" type="pres">
      <dgm:prSet presAssocID="{69538E55-1BF6-4DE2-B0A2-D7D0CCDCCECD}" presName="parentTextArrow" presStyleLbl="node1" presStyleIdx="4" presStyleCnt="7"/>
      <dgm:spPr/>
    </dgm:pt>
    <dgm:pt modelId="{4BB9F37F-19FB-45A5-9405-A424E1F97D62}" type="pres">
      <dgm:prSet presAssocID="{2DF6A93B-6015-4DC8-ADC4-5F4787DA3FBA}" presName="sp" presStyleCnt="0"/>
      <dgm:spPr/>
    </dgm:pt>
    <dgm:pt modelId="{F849D686-639B-4429-9AAF-CDD7A48CCD50}" type="pres">
      <dgm:prSet presAssocID="{C20D88ED-9716-4DA7-8090-BF0F4D0E1493}" presName="arrowAndChildren" presStyleCnt="0"/>
      <dgm:spPr/>
    </dgm:pt>
    <dgm:pt modelId="{05171DC4-740F-46C6-9CD6-84E1101CEC2F}" type="pres">
      <dgm:prSet presAssocID="{C20D88ED-9716-4DA7-8090-BF0F4D0E1493}" presName="parentTextArrow" presStyleLbl="node1" presStyleIdx="5" presStyleCnt="7"/>
      <dgm:spPr/>
    </dgm:pt>
    <dgm:pt modelId="{ED9F3BE5-59A3-46AA-BDC1-58BEE435F5D0}" type="pres">
      <dgm:prSet presAssocID="{1195DF9A-F0EE-4DDF-904A-7515CFC3A713}" presName="sp" presStyleCnt="0"/>
      <dgm:spPr/>
    </dgm:pt>
    <dgm:pt modelId="{9C065C24-538B-4365-A4D1-CE18C4055AAD}" type="pres">
      <dgm:prSet presAssocID="{F5163804-7DEE-4A02-A747-78B01CF9FDD4}" presName="arrowAndChildren" presStyleCnt="0"/>
      <dgm:spPr/>
    </dgm:pt>
    <dgm:pt modelId="{C49F779E-77A8-4803-8381-29974E6AD4A2}" type="pres">
      <dgm:prSet presAssocID="{F5163804-7DEE-4A02-A747-78B01CF9FDD4}" presName="parentTextArrow" presStyleLbl="node1" presStyleIdx="6" presStyleCnt="7"/>
      <dgm:spPr/>
    </dgm:pt>
  </dgm:ptLst>
  <dgm:cxnLst>
    <dgm:cxn modelId="{8DB25B2D-2CC7-4432-90FC-249B8ADC838A}" srcId="{BC5D1158-5D28-456F-8908-A5B10C96ED45}" destId="{F5163804-7DEE-4A02-A747-78B01CF9FDD4}" srcOrd="0" destOrd="0" parTransId="{182122D3-152A-4B16-9055-E51B93EE7E6E}" sibTransId="{1195DF9A-F0EE-4DDF-904A-7515CFC3A713}"/>
    <dgm:cxn modelId="{C4578538-1A83-4736-88FD-A1CD9807110E}" type="presOf" srcId="{69538E55-1BF6-4DE2-B0A2-D7D0CCDCCECD}" destId="{5B2D7C16-5C03-4F5F-BFF5-9704E6E28251}" srcOrd="0" destOrd="0" presId="urn:microsoft.com/office/officeart/2005/8/layout/process4"/>
    <dgm:cxn modelId="{B000F939-4C03-4BBE-BF23-8DE58A45182F}" srcId="{BC5D1158-5D28-456F-8908-A5B10C96ED45}" destId="{1E677BE9-18F6-499E-8B84-ED862971AECE}" srcOrd="6" destOrd="0" parTransId="{7EE48055-9A7F-43D2-8AE8-9B98316830AA}" sibTransId="{879D495F-6A08-4C85-9F72-F9908BD9163B}"/>
    <dgm:cxn modelId="{87178561-00D5-4CD4-A2D1-59AC4F9AC2FE}" srcId="{BC5D1158-5D28-456F-8908-A5B10C96ED45}" destId="{C20D88ED-9716-4DA7-8090-BF0F4D0E1493}" srcOrd="1" destOrd="0" parTransId="{3F3C1627-C9B9-4743-83FB-7D7FB75B7043}" sibTransId="{2DF6A93B-6015-4DC8-ADC4-5F4787DA3FBA}"/>
    <dgm:cxn modelId="{D9952E42-24E2-4C27-A169-B9C57D4035B5}" type="presOf" srcId="{01A6C194-D268-4F43-87A1-6728DDCDC180}" destId="{921ABBEE-592D-41DA-B663-C888EC830913}" srcOrd="0" destOrd="0" presId="urn:microsoft.com/office/officeart/2005/8/layout/process4"/>
    <dgm:cxn modelId="{25681A44-400D-4C34-957F-4EEE0C4B3398}" srcId="{BC5D1158-5D28-456F-8908-A5B10C96ED45}" destId="{01A6C194-D268-4F43-87A1-6728DDCDC180}" srcOrd="3" destOrd="0" parTransId="{0E9DCEBC-0105-4F70-BD12-2204E75BB291}" sibTransId="{19C95AE4-DBD5-42E6-BA26-3551CA1B9EE5}"/>
    <dgm:cxn modelId="{406F324A-0925-4A20-8D15-075985E954F7}" type="presOf" srcId="{1E677BE9-18F6-499E-8B84-ED862971AECE}" destId="{A3562585-5FBF-4C27-8682-01542EDA243B}" srcOrd="0" destOrd="0" presId="urn:microsoft.com/office/officeart/2005/8/layout/process4"/>
    <dgm:cxn modelId="{534CD54C-00E4-4423-BA42-032FB34B4AD0}" srcId="{BC5D1158-5D28-456F-8908-A5B10C96ED45}" destId="{2C993E72-918B-44CF-B059-463C8935E8DE}" srcOrd="5" destOrd="0" parTransId="{6A512FB6-9A17-4C74-962D-A106B56DF48D}" sibTransId="{9466B04E-646C-403C-A386-D61C0CCE4988}"/>
    <dgm:cxn modelId="{B3C50B9E-3F33-41A2-B75F-4DA371A996F7}" type="presOf" srcId="{F888FAF5-24E9-427F-927D-FAAD621FB615}" destId="{C94493B3-E583-4A50-B444-4B7B15D2786F}" srcOrd="0" destOrd="0" presId="urn:microsoft.com/office/officeart/2005/8/layout/process4"/>
    <dgm:cxn modelId="{FA78FAA8-9B61-4DA8-88FA-5F74FBDC697C}" type="presOf" srcId="{BC5D1158-5D28-456F-8908-A5B10C96ED45}" destId="{2B1740B6-5DA0-4805-9D5C-5DBF72D980BB}" srcOrd="0" destOrd="0" presId="urn:microsoft.com/office/officeart/2005/8/layout/process4"/>
    <dgm:cxn modelId="{F42EF0B8-4244-4FBB-BE35-D1D95A458EA9}" srcId="{BC5D1158-5D28-456F-8908-A5B10C96ED45}" destId="{69538E55-1BF6-4DE2-B0A2-D7D0CCDCCECD}" srcOrd="2" destOrd="0" parTransId="{FA1CBE7B-80FE-4F51-9ACB-714A4C17C9EC}" sibTransId="{F22E899A-F859-4E05-B8B1-D3041251CF65}"/>
    <dgm:cxn modelId="{FAE005C5-484A-49CB-948F-552B36FECFDD}" type="presOf" srcId="{2C993E72-918B-44CF-B059-463C8935E8DE}" destId="{BED6AA94-E744-415A-A921-E56FC463068C}" srcOrd="0" destOrd="0" presId="urn:microsoft.com/office/officeart/2005/8/layout/process4"/>
    <dgm:cxn modelId="{6BF178D0-0932-486D-84B3-279566E3C7BF}" srcId="{BC5D1158-5D28-456F-8908-A5B10C96ED45}" destId="{F888FAF5-24E9-427F-927D-FAAD621FB615}" srcOrd="4" destOrd="0" parTransId="{54060EB2-6AE2-4879-8A54-F8D1B4BF345B}" sibTransId="{A93888C9-D72D-4686-8DF8-4112D2DE5205}"/>
    <dgm:cxn modelId="{DEF53BD8-12F4-41E4-9701-F05D4130E899}" type="presOf" srcId="{F5163804-7DEE-4A02-A747-78B01CF9FDD4}" destId="{C49F779E-77A8-4803-8381-29974E6AD4A2}" srcOrd="0" destOrd="0" presId="urn:microsoft.com/office/officeart/2005/8/layout/process4"/>
    <dgm:cxn modelId="{05E4EFDF-1D4B-42E2-B57D-DF45E2367BB5}" type="presOf" srcId="{C20D88ED-9716-4DA7-8090-BF0F4D0E1493}" destId="{05171DC4-740F-46C6-9CD6-84E1101CEC2F}" srcOrd="0" destOrd="0" presId="urn:microsoft.com/office/officeart/2005/8/layout/process4"/>
    <dgm:cxn modelId="{E43E1DE1-350D-4F61-944A-8B3925390873}" type="presParOf" srcId="{2B1740B6-5DA0-4805-9D5C-5DBF72D980BB}" destId="{FC58F1C4-0188-4B1F-B6B9-1D81869D1DDA}" srcOrd="0" destOrd="0" presId="urn:microsoft.com/office/officeart/2005/8/layout/process4"/>
    <dgm:cxn modelId="{BC77DCF9-8DB5-455F-8C31-48ED90D01F68}" type="presParOf" srcId="{FC58F1C4-0188-4B1F-B6B9-1D81869D1DDA}" destId="{A3562585-5FBF-4C27-8682-01542EDA243B}" srcOrd="0" destOrd="0" presId="urn:microsoft.com/office/officeart/2005/8/layout/process4"/>
    <dgm:cxn modelId="{0F8D289E-51B4-4857-AEC3-F39FE5D456CF}" type="presParOf" srcId="{2B1740B6-5DA0-4805-9D5C-5DBF72D980BB}" destId="{61538483-09BF-4E5E-90B9-FEC56AD76A7A}" srcOrd="1" destOrd="0" presId="urn:microsoft.com/office/officeart/2005/8/layout/process4"/>
    <dgm:cxn modelId="{040F24AA-D2A2-4FD6-8597-33BC5C99DC0F}" type="presParOf" srcId="{2B1740B6-5DA0-4805-9D5C-5DBF72D980BB}" destId="{E1A2BDAF-2941-47D2-96A5-6E1F72F1098D}" srcOrd="2" destOrd="0" presId="urn:microsoft.com/office/officeart/2005/8/layout/process4"/>
    <dgm:cxn modelId="{23393773-FF38-40D8-AB60-C8789EDEAEC8}" type="presParOf" srcId="{E1A2BDAF-2941-47D2-96A5-6E1F72F1098D}" destId="{BED6AA94-E744-415A-A921-E56FC463068C}" srcOrd="0" destOrd="0" presId="urn:microsoft.com/office/officeart/2005/8/layout/process4"/>
    <dgm:cxn modelId="{A0A1C3D0-3D7D-4C67-8C89-B4B54B11E4D7}" type="presParOf" srcId="{2B1740B6-5DA0-4805-9D5C-5DBF72D980BB}" destId="{8EAABE49-0A58-4B47-9E14-665D7F575F1A}" srcOrd="3" destOrd="0" presId="urn:microsoft.com/office/officeart/2005/8/layout/process4"/>
    <dgm:cxn modelId="{07E286F9-BDC2-4AB9-A0CB-32E34F0E5543}" type="presParOf" srcId="{2B1740B6-5DA0-4805-9D5C-5DBF72D980BB}" destId="{FEE43D24-74A6-4D43-9DDD-912E28B4875E}" srcOrd="4" destOrd="0" presId="urn:microsoft.com/office/officeart/2005/8/layout/process4"/>
    <dgm:cxn modelId="{8507A927-7F51-4E4F-90EA-C8977E965C8B}" type="presParOf" srcId="{FEE43D24-74A6-4D43-9DDD-912E28B4875E}" destId="{C94493B3-E583-4A50-B444-4B7B15D2786F}" srcOrd="0" destOrd="0" presId="urn:microsoft.com/office/officeart/2005/8/layout/process4"/>
    <dgm:cxn modelId="{B65B15B5-7A17-4E6E-9461-01C07370F3D4}" type="presParOf" srcId="{2B1740B6-5DA0-4805-9D5C-5DBF72D980BB}" destId="{10299360-FBF3-4C23-B916-3187A49657E2}" srcOrd="5" destOrd="0" presId="urn:microsoft.com/office/officeart/2005/8/layout/process4"/>
    <dgm:cxn modelId="{6CA89676-EB0F-4E21-BCD5-79E2EA3A9F0F}" type="presParOf" srcId="{2B1740B6-5DA0-4805-9D5C-5DBF72D980BB}" destId="{7F370BB9-1521-476A-8C61-DBF4A308AFA8}" srcOrd="6" destOrd="0" presId="urn:microsoft.com/office/officeart/2005/8/layout/process4"/>
    <dgm:cxn modelId="{7064AC6B-E932-456F-AC32-A8445E1B4C4D}" type="presParOf" srcId="{7F370BB9-1521-476A-8C61-DBF4A308AFA8}" destId="{921ABBEE-592D-41DA-B663-C888EC830913}" srcOrd="0" destOrd="0" presId="urn:microsoft.com/office/officeart/2005/8/layout/process4"/>
    <dgm:cxn modelId="{B651E42E-2313-4AFD-B4BB-673F0AB8634C}" type="presParOf" srcId="{2B1740B6-5DA0-4805-9D5C-5DBF72D980BB}" destId="{FA373BF7-08CC-44B1-AEC7-5B5F90063FEE}" srcOrd="7" destOrd="0" presId="urn:microsoft.com/office/officeart/2005/8/layout/process4"/>
    <dgm:cxn modelId="{9E1BEE44-C925-45FE-93D5-E4C2363F4FBB}" type="presParOf" srcId="{2B1740B6-5DA0-4805-9D5C-5DBF72D980BB}" destId="{410C6266-506A-4C25-A419-271130AD11EA}" srcOrd="8" destOrd="0" presId="urn:microsoft.com/office/officeart/2005/8/layout/process4"/>
    <dgm:cxn modelId="{DE30212B-CDCB-43EA-81F0-10C7B8258E00}" type="presParOf" srcId="{410C6266-506A-4C25-A419-271130AD11EA}" destId="{5B2D7C16-5C03-4F5F-BFF5-9704E6E28251}" srcOrd="0" destOrd="0" presId="urn:microsoft.com/office/officeart/2005/8/layout/process4"/>
    <dgm:cxn modelId="{1B51DD81-891E-41D9-8FC8-656508836259}" type="presParOf" srcId="{2B1740B6-5DA0-4805-9D5C-5DBF72D980BB}" destId="{4BB9F37F-19FB-45A5-9405-A424E1F97D62}" srcOrd="9" destOrd="0" presId="urn:microsoft.com/office/officeart/2005/8/layout/process4"/>
    <dgm:cxn modelId="{07F4C456-A8F6-4185-A3A1-276B098D62BF}" type="presParOf" srcId="{2B1740B6-5DA0-4805-9D5C-5DBF72D980BB}" destId="{F849D686-639B-4429-9AAF-CDD7A48CCD50}" srcOrd="10" destOrd="0" presId="urn:microsoft.com/office/officeart/2005/8/layout/process4"/>
    <dgm:cxn modelId="{E7832FFD-59EC-4573-AF7C-90F0E654B649}" type="presParOf" srcId="{F849D686-639B-4429-9AAF-CDD7A48CCD50}" destId="{05171DC4-740F-46C6-9CD6-84E1101CEC2F}" srcOrd="0" destOrd="0" presId="urn:microsoft.com/office/officeart/2005/8/layout/process4"/>
    <dgm:cxn modelId="{86FC6E89-27F3-432A-8630-D7418490826E}" type="presParOf" srcId="{2B1740B6-5DA0-4805-9D5C-5DBF72D980BB}" destId="{ED9F3BE5-59A3-46AA-BDC1-58BEE435F5D0}" srcOrd="11" destOrd="0" presId="urn:microsoft.com/office/officeart/2005/8/layout/process4"/>
    <dgm:cxn modelId="{35E1EFB8-6607-41EC-856E-419514455BEE}" type="presParOf" srcId="{2B1740B6-5DA0-4805-9D5C-5DBF72D980BB}" destId="{9C065C24-538B-4365-A4D1-CE18C4055AAD}" srcOrd="12" destOrd="0" presId="urn:microsoft.com/office/officeart/2005/8/layout/process4"/>
    <dgm:cxn modelId="{DC5F4247-B81A-40FF-9CD1-8FFCFCF4EACA}" type="presParOf" srcId="{9C065C24-538B-4365-A4D1-CE18C4055AAD}" destId="{C49F779E-77A8-4803-8381-29974E6AD4A2}"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E0BBD7-618A-4213-BD20-C2C2CC080AB4}" type="doc">
      <dgm:prSet loTypeId="urn:diagrams.loki3.com/BracketList" loCatId="list" qsTypeId="urn:microsoft.com/office/officeart/2005/8/quickstyle/simple1" qsCatId="simple" csTypeId="urn:microsoft.com/office/officeart/2005/8/colors/accent0_3" csCatId="mainScheme" phldr="1"/>
      <dgm:spPr/>
      <dgm:t>
        <a:bodyPr/>
        <a:lstStyle/>
        <a:p>
          <a:endParaRPr lang="en-IN"/>
        </a:p>
      </dgm:t>
    </dgm:pt>
    <dgm:pt modelId="{D630340F-DB48-40C8-A9F1-EE066AAFDA97}">
      <dgm:prSet phldrT="[Text]"/>
      <dgm:spPr/>
      <dgm:t>
        <a:bodyPr/>
        <a:lstStyle/>
        <a:p>
          <a:r>
            <a:rPr lang="en-IN" dirty="0"/>
            <a:t>Source</a:t>
          </a:r>
        </a:p>
      </dgm:t>
    </dgm:pt>
    <dgm:pt modelId="{804C6427-25DC-4FB5-9DA5-762863F83378}" type="parTrans" cxnId="{2C45F069-D6F8-4653-8453-618DF50C190C}">
      <dgm:prSet/>
      <dgm:spPr/>
      <dgm:t>
        <a:bodyPr/>
        <a:lstStyle/>
        <a:p>
          <a:endParaRPr lang="en-IN"/>
        </a:p>
      </dgm:t>
    </dgm:pt>
    <dgm:pt modelId="{4E3904B4-53E1-483F-AA98-5E0DF17E0B9D}" type="sibTrans" cxnId="{2C45F069-D6F8-4653-8453-618DF50C190C}">
      <dgm:prSet/>
      <dgm:spPr/>
      <dgm:t>
        <a:bodyPr/>
        <a:lstStyle/>
        <a:p>
          <a:endParaRPr lang="en-IN"/>
        </a:p>
      </dgm:t>
    </dgm:pt>
    <dgm:pt modelId="{6844D265-3275-4A36-B7D5-6BEA022BD941}">
      <dgm:prSet phldrT="[Text]"/>
      <dgm:spPr/>
      <dgm:t>
        <a:bodyPr/>
        <a:lstStyle/>
        <a:p>
          <a:r>
            <a:rPr lang="nn-NO" dirty="0"/>
            <a:t>NASA .mat files (B0005, B0055, B0056)</a:t>
          </a:r>
          <a:endParaRPr lang="en-IN" dirty="0"/>
        </a:p>
      </dgm:t>
    </dgm:pt>
    <dgm:pt modelId="{0E8B91A7-EB91-425A-95C6-C0B8400E3EEA}" type="parTrans" cxnId="{64996A59-6D19-4A5F-B0B1-78DA803454B4}">
      <dgm:prSet/>
      <dgm:spPr/>
      <dgm:t>
        <a:bodyPr/>
        <a:lstStyle/>
        <a:p>
          <a:endParaRPr lang="en-IN"/>
        </a:p>
      </dgm:t>
    </dgm:pt>
    <dgm:pt modelId="{053FDE8A-45CA-4151-B9A0-3AEAA5C9E8B6}" type="sibTrans" cxnId="{64996A59-6D19-4A5F-B0B1-78DA803454B4}">
      <dgm:prSet/>
      <dgm:spPr/>
      <dgm:t>
        <a:bodyPr/>
        <a:lstStyle/>
        <a:p>
          <a:endParaRPr lang="en-IN"/>
        </a:p>
      </dgm:t>
    </dgm:pt>
    <dgm:pt modelId="{A2EF3242-77CE-41EE-8531-38FEDE73C7B4}">
      <dgm:prSet phldrT="[Text]"/>
      <dgm:spPr/>
      <dgm:t>
        <a:bodyPr/>
        <a:lstStyle/>
        <a:p>
          <a:r>
            <a:rPr lang="en-IN" dirty="0"/>
            <a:t>Features</a:t>
          </a:r>
        </a:p>
      </dgm:t>
    </dgm:pt>
    <dgm:pt modelId="{6B79A581-6EE1-4632-858A-6FED39A5B7DD}" type="parTrans" cxnId="{9CDEB993-11ED-4C07-9408-D9A5A25D6A2A}">
      <dgm:prSet/>
      <dgm:spPr/>
      <dgm:t>
        <a:bodyPr/>
        <a:lstStyle/>
        <a:p>
          <a:endParaRPr lang="en-IN"/>
        </a:p>
      </dgm:t>
    </dgm:pt>
    <dgm:pt modelId="{D2241B93-841C-47F8-90C6-51CF4940B5DC}" type="sibTrans" cxnId="{9CDEB993-11ED-4C07-9408-D9A5A25D6A2A}">
      <dgm:prSet/>
      <dgm:spPr/>
      <dgm:t>
        <a:bodyPr/>
        <a:lstStyle/>
        <a:p>
          <a:endParaRPr lang="en-IN"/>
        </a:p>
      </dgm:t>
    </dgm:pt>
    <dgm:pt modelId="{0B8624E6-22AF-4BB3-AD9C-71B14C10C3D5}">
      <dgm:prSet phldrT="[Text]"/>
      <dgm:spPr/>
      <dgm:t>
        <a:bodyPr/>
        <a:lstStyle/>
        <a:p>
          <a:r>
            <a:rPr lang="en-IN" dirty="0"/>
            <a:t>Voltage, current, capacity, SOC, SOH, internal resistance</a:t>
          </a:r>
        </a:p>
      </dgm:t>
    </dgm:pt>
    <dgm:pt modelId="{96BF8ECC-6B3A-4FB7-A63D-A89DCC50AE63}" type="parTrans" cxnId="{2D05E150-6C56-4E7F-9969-5C99AD848DF2}">
      <dgm:prSet/>
      <dgm:spPr/>
      <dgm:t>
        <a:bodyPr/>
        <a:lstStyle/>
        <a:p>
          <a:endParaRPr lang="en-IN"/>
        </a:p>
      </dgm:t>
    </dgm:pt>
    <dgm:pt modelId="{6D5D4E5F-1A0D-4953-9F09-427FD2724E8C}" type="sibTrans" cxnId="{2D05E150-6C56-4E7F-9969-5C99AD848DF2}">
      <dgm:prSet/>
      <dgm:spPr/>
      <dgm:t>
        <a:bodyPr/>
        <a:lstStyle/>
        <a:p>
          <a:endParaRPr lang="en-IN"/>
        </a:p>
      </dgm:t>
    </dgm:pt>
    <dgm:pt modelId="{21A8FBF6-7E6F-43F1-929B-BAE0C95702BC}">
      <dgm:prSet phldrT="[Text]"/>
      <dgm:spPr/>
      <dgm:t>
        <a:bodyPr/>
        <a:lstStyle/>
        <a:p>
          <a:r>
            <a:rPr lang="en-IN" dirty="0"/>
            <a:t>Preprocessing</a:t>
          </a:r>
        </a:p>
      </dgm:t>
    </dgm:pt>
    <dgm:pt modelId="{EF133546-5F9F-4122-AD22-91E2607C700D}" type="parTrans" cxnId="{823F9686-30A7-4E36-9FC7-35589D1337D6}">
      <dgm:prSet/>
      <dgm:spPr/>
      <dgm:t>
        <a:bodyPr/>
        <a:lstStyle/>
        <a:p>
          <a:endParaRPr lang="en-IN"/>
        </a:p>
      </dgm:t>
    </dgm:pt>
    <dgm:pt modelId="{5FBC6632-8FC2-4E44-BD4A-A45594809B21}" type="sibTrans" cxnId="{823F9686-30A7-4E36-9FC7-35589D1337D6}">
      <dgm:prSet/>
      <dgm:spPr/>
      <dgm:t>
        <a:bodyPr/>
        <a:lstStyle/>
        <a:p>
          <a:endParaRPr lang="en-IN"/>
        </a:p>
      </dgm:t>
    </dgm:pt>
    <dgm:pt modelId="{DBD471BC-A755-476C-81D0-3B59A994D531}">
      <dgm:prSet phldrT="[Text]"/>
      <dgm:spPr/>
      <dgm:t>
        <a:bodyPr/>
        <a:lstStyle/>
        <a:p>
          <a:r>
            <a:rPr lang="en-US" dirty="0"/>
            <a:t>Median fill, IQR outlier removal, standardize features</a:t>
          </a:r>
          <a:endParaRPr lang="en-IN" dirty="0"/>
        </a:p>
      </dgm:t>
    </dgm:pt>
    <dgm:pt modelId="{8C8889BC-E291-4D66-8108-D37B934D5D34}" type="parTrans" cxnId="{26D3BB84-6985-43C2-A451-F01C3A491E9D}">
      <dgm:prSet/>
      <dgm:spPr/>
      <dgm:t>
        <a:bodyPr/>
        <a:lstStyle/>
        <a:p>
          <a:endParaRPr lang="en-IN"/>
        </a:p>
      </dgm:t>
    </dgm:pt>
    <dgm:pt modelId="{DF0222BA-5791-4BE0-A161-5D7CE2A2CDD4}" type="sibTrans" cxnId="{26D3BB84-6985-43C2-A451-F01C3A491E9D}">
      <dgm:prSet/>
      <dgm:spPr/>
      <dgm:t>
        <a:bodyPr/>
        <a:lstStyle/>
        <a:p>
          <a:endParaRPr lang="en-IN"/>
        </a:p>
      </dgm:t>
    </dgm:pt>
    <dgm:pt modelId="{8D00B1EA-68A1-4A4C-96AB-DAA4FA686010}">
      <dgm:prSet phldrT="[Text]"/>
      <dgm:spPr/>
      <dgm:t>
        <a:bodyPr/>
        <a:lstStyle/>
        <a:p>
          <a:r>
            <a:rPr lang="en-IN" dirty="0"/>
            <a:t>Output</a:t>
          </a:r>
        </a:p>
      </dgm:t>
    </dgm:pt>
    <dgm:pt modelId="{2E12F777-256C-40EF-832D-9CE77AA1AF5E}" type="parTrans" cxnId="{F215803E-3AE3-4E85-9DCA-B79C150CCE5F}">
      <dgm:prSet/>
      <dgm:spPr/>
      <dgm:t>
        <a:bodyPr/>
        <a:lstStyle/>
        <a:p>
          <a:endParaRPr lang="en-IN"/>
        </a:p>
      </dgm:t>
    </dgm:pt>
    <dgm:pt modelId="{C1BC48BE-1FEC-4B17-8FDA-22A57A022F71}" type="sibTrans" cxnId="{F215803E-3AE3-4E85-9DCA-B79C150CCE5F}">
      <dgm:prSet/>
      <dgm:spPr/>
      <dgm:t>
        <a:bodyPr/>
        <a:lstStyle/>
        <a:p>
          <a:endParaRPr lang="en-IN"/>
        </a:p>
      </dgm:t>
    </dgm:pt>
    <dgm:pt modelId="{26F86571-E607-45C0-8956-279F7E838AFE}">
      <dgm:prSet phldrT="[Text]"/>
      <dgm:spPr/>
      <dgm:t>
        <a:bodyPr/>
        <a:lstStyle/>
        <a:p>
          <a:r>
            <a:rPr lang="en-US"/>
            <a:t>nasa_battery_data_preprocessed.csv (370 rows, 12 columns)</a:t>
          </a:r>
          <a:endParaRPr lang="en-IN" dirty="0"/>
        </a:p>
      </dgm:t>
    </dgm:pt>
    <dgm:pt modelId="{1AC7F085-B1ED-4876-B5CD-B3BF3D6DA953}" type="parTrans" cxnId="{A6B89F02-C828-491B-84E3-F80A706C06D6}">
      <dgm:prSet/>
      <dgm:spPr/>
      <dgm:t>
        <a:bodyPr/>
        <a:lstStyle/>
        <a:p>
          <a:endParaRPr lang="en-IN"/>
        </a:p>
      </dgm:t>
    </dgm:pt>
    <dgm:pt modelId="{04311510-1DBB-4313-8CDC-B01AAFA26332}" type="sibTrans" cxnId="{A6B89F02-C828-491B-84E3-F80A706C06D6}">
      <dgm:prSet/>
      <dgm:spPr/>
      <dgm:t>
        <a:bodyPr/>
        <a:lstStyle/>
        <a:p>
          <a:endParaRPr lang="en-IN"/>
        </a:p>
      </dgm:t>
    </dgm:pt>
    <dgm:pt modelId="{8E7C788E-8014-4627-A9F6-5E20AADB7243}">
      <dgm:prSet phldrT="[Text]"/>
      <dgm:spPr/>
      <dgm:t>
        <a:bodyPr/>
        <a:lstStyle/>
        <a:p>
          <a:pPr>
            <a:buNone/>
          </a:pPr>
          <a:r>
            <a:rPr lang="en-IN" dirty="0">
              <a:solidFill>
                <a:schemeClr val="bg2"/>
              </a:solidFill>
              <a:hlinkClick xmlns:r="http://schemas.openxmlformats.org/officeDocument/2006/relationships" r:id="rId1">
                <a:extLst>
                  <a:ext uri="{A12FA001-AC4F-418D-AE19-62706E023703}">
                    <ahyp:hlinkClr xmlns:ahyp="http://schemas.microsoft.com/office/drawing/2018/hyperlinkcolor" val="tx"/>
                  </a:ext>
                </a:extLst>
              </a:hlinkClick>
            </a:rPr>
            <a:t>Dataset - NASA Open Data Portal (Filtered: Q, Sort)</a:t>
          </a:r>
          <a:endParaRPr lang="en-IN" dirty="0">
            <a:solidFill>
              <a:schemeClr val="bg2"/>
            </a:solidFill>
          </a:endParaRPr>
        </a:p>
      </dgm:t>
    </dgm:pt>
    <dgm:pt modelId="{231F2404-7BF4-4523-A7F8-8B5E8803DED4}" type="parTrans" cxnId="{8ECEFC10-E29C-44E9-A0A0-F7F9D050FF66}">
      <dgm:prSet/>
      <dgm:spPr/>
      <dgm:t>
        <a:bodyPr/>
        <a:lstStyle/>
        <a:p>
          <a:endParaRPr lang="en-IN"/>
        </a:p>
      </dgm:t>
    </dgm:pt>
    <dgm:pt modelId="{EBCC9AC4-A576-4722-A3E2-7FF233888B8A}" type="sibTrans" cxnId="{8ECEFC10-E29C-44E9-A0A0-F7F9D050FF66}">
      <dgm:prSet/>
      <dgm:spPr/>
      <dgm:t>
        <a:bodyPr/>
        <a:lstStyle/>
        <a:p>
          <a:endParaRPr lang="en-IN"/>
        </a:p>
      </dgm:t>
    </dgm:pt>
    <dgm:pt modelId="{10E59BE4-496B-4AF9-BDC3-F235F652B80D}" type="pres">
      <dgm:prSet presAssocID="{90E0BBD7-618A-4213-BD20-C2C2CC080AB4}" presName="Name0" presStyleCnt="0">
        <dgm:presLayoutVars>
          <dgm:dir/>
          <dgm:animLvl val="lvl"/>
          <dgm:resizeHandles val="exact"/>
        </dgm:presLayoutVars>
      </dgm:prSet>
      <dgm:spPr/>
    </dgm:pt>
    <dgm:pt modelId="{3EF12DBD-3A65-4D4C-B575-A8CE1AA4B14A}" type="pres">
      <dgm:prSet presAssocID="{D630340F-DB48-40C8-A9F1-EE066AAFDA97}" presName="linNode" presStyleCnt="0"/>
      <dgm:spPr/>
    </dgm:pt>
    <dgm:pt modelId="{18B2B22A-547D-4E26-B4FF-CFF9B68AA84F}" type="pres">
      <dgm:prSet presAssocID="{D630340F-DB48-40C8-A9F1-EE066AAFDA97}" presName="parTx" presStyleLbl="revTx" presStyleIdx="0" presStyleCnt="4">
        <dgm:presLayoutVars>
          <dgm:chMax val="1"/>
          <dgm:bulletEnabled val="1"/>
        </dgm:presLayoutVars>
      </dgm:prSet>
      <dgm:spPr/>
    </dgm:pt>
    <dgm:pt modelId="{FEB88435-FE4D-4EC4-A4B3-318F12D3DD6E}" type="pres">
      <dgm:prSet presAssocID="{D630340F-DB48-40C8-A9F1-EE066AAFDA97}" presName="bracket" presStyleLbl="parChTrans1D1" presStyleIdx="0" presStyleCnt="4"/>
      <dgm:spPr/>
    </dgm:pt>
    <dgm:pt modelId="{FF1FEF49-FE17-498D-8B39-A46FDC97F52F}" type="pres">
      <dgm:prSet presAssocID="{D630340F-DB48-40C8-A9F1-EE066AAFDA97}" presName="spH" presStyleCnt="0"/>
      <dgm:spPr/>
    </dgm:pt>
    <dgm:pt modelId="{1658BE3D-8C05-42D9-9FD4-9685C77A97A0}" type="pres">
      <dgm:prSet presAssocID="{D630340F-DB48-40C8-A9F1-EE066AAFDA97}" presName="desTx" presStyleLbl="node1" presStyleIdx="0" presStyleCnt="4">
        <dgm:presLayoutVars>
          <dgm:bulletEnabled val="1"/>
        </dgm:presLayoutVars>
      </dgm:prSet>
      <dgm:spPr/>
    </dgm:pt>
    <dgm:pt modelId="{9F50E4A8-9903-4193-8C9C-340ACE662935}" type="pres">
      <dgm:prSet presAssocID="{4E3904B4-53E1-483F-AA98-5E0DF17E0B9D}" presName="spV" presStyleCnt="0"/>
      <dgm:spPr/>
    </dgm:pt>
    <dgm:pt modelId="{4833A1AE-209E-438F-B816-E7374A37D11B}" type="pres">
      <dgm:prSet presAssocID="{A2EF3242-77CE-41EE-8531-38FEDE73C7B4}" presName="linNode" presStyleCnt="0"/>
      <dgm:spPr/>
    </dgm:pt>
    <dgm:pt modelId="{A59C24D8-8DFF-4746-9C34-57A5A2DBCFD1}" type="pres">
      <dgm:prSet presAssocID="{A2EF3242-77CE-41EE-8531-38FEDE73C7B4}" presName="parTx" presStyleLbl="revTx" presStyleIdx="1" presStyleCnt="4">
        <dgm:presLayoutVars>
          <dgm:chMax val="1"/>
          <dgm:bulletEnabled val="1"/>
        </dgm:presLayoutVars>
      </dgm:prSet>
      <dgm:spPr/>
    </dgm:pt>
    <dgm:pt modelId="{2592D092-21AC-4AAF-9633-7C50E39EB98D}" type="pres">
      <dgm:prSet presAssocID="{A2EF3242-77CE-41EE-8531-38FEDE73C7B4}" presName="bracket" presStyleLbl="parChTrans1D1" presStyleIdx="1" presStyleCnt="4"/>
      <dgm:spPr/>
    </dgm:pt>
    <dgm:pt modelId="{2CFFE4A9-3687-405E-B4A3-6A8C59AD1674}" type="pres">
      <dgm:prSet presAssocID="{A2EF3242-77CE-41EE-8531-38FEDE73C7B4}" presName="spH" presStyleCnt="0"/>
      <dgm:spPr/>
    </dgm:pt>
    <dgm:pt modelId="{AFD5C889-F9D3-4DEC-941E-83D392FA4578}" type="pres">
      <dgm:prSet presAssocID="{A2EF3242-77CE-41EE-8531-38FEDE73C7B4}" presName="desTx" presStyleLbl="node1" presStyleIdx="1" presStyleCnt="4">
        <dgm:presLayoutVars>
          <dgm:bulletEnabled val="1"/>
        </dgm:presLayoutVars>
      </dgm:prSet>
      <dgm:spPr/>
    </dgm:pt>
    <dgm:pt modelId="{161C52DA-DC03-4E4D-B5ED-9B31207A5410}" type="pres">
      <dgm:prSet presAssocID="{D2241B93-841C-47F8-90C6-51CF4940B5DC}" presName="spV" presStyleCnt="0"/>
      <dgm:spPr/>
    </dgm:pt>
    <dgm:pt modelId="{84C4BD95-A329-47FA-8F29-1BDFC95F8E77}" type="pres">
      <dgm:prSet presAssocID="{21A8FBF6-7E6F-43F1-929B-BAE0C95702BC}" presName="linNode" presStyleCnt="0"/>
      <dgm:spPr/>
    </dgm:pt>
    <dgm:pt modelId="{6D908F6B-444B-4DCD-A84C-E8C29F7B73D7}" type="pres">
      <dgm:prSet presAssocID="{21A8FBF6-7E6F-43F1-929B-BAE0C95702BC}" presName="parTx" presStyleLbl="revTx" presStyleIdx="2" presStyleCnt="4">
        <dgm:presLayoutVars>
          <dgm:chMax val="1"/>
          <dgm:bulletEnabled val="1"/>
        </dgm:presLayoutVars>
      </dgm:prSet>
      <dgm:spPr/>
    </dgm:pt>
    <dgm:pt modelId="{B4216F2B-42F7-4F96-8F85-D0E93FA33D05}" type="pres">
      <dgm:prSet presAssocID="{21A8FBF6-7E6F-43F1-929B-BAE0C95702BC}" presName="bracket" presStyleLbl="parChTrans1D1" presStyleIdx="2" presStyleCnt="4"/>
      <dgm:spPr/>
    </dgm:pt>
    <dgm:pt modelId="{0E76BA47-CA87-4155-8424-3B4E8F8DD5EC}" type="pres">
      <dgm:prSet presAssocID="{21A8FBF6-7E6F-43F1-929B-BAE0C95702BC}" presName="spH" presStyleCnt="0"/>
      <dgm:spPr/>
    </dgm:pt>
    <dgm:pt modelId="{2C01DBCB-7323-4E5E-B25A-5AF879B6A56C}" type="pres">
      <dgm:prSet presAssocID="{21A8FBF6-7E6F-43F1-929B-BAE0C95702BC}" presName="desTx" presStyleLbl="node1" presStyleIdx="2" presStyleCnt="4">
        <dgm:presLayoutVars>
          <dgm:bulletEnabled val="1"/>
        </dgm:presLayoutVars>
      </dgm:prSet>
      <dgm:spPr/>
    </dgm:pt>
    <dgm:pt modelId="{BDB1C3C4-A6A2-427E-BD45-077C1EFE27C7}" type="pres">
      <dgm:prSet presAssocID="{5FBC6632-8FC2-4E44-BD4A-A45594809B21}" presName="spV" presStyleCnt="0"/>
      <dgm:spPr/>
    </dgm:pt>
    <dgm:pt modelId="{D1F46310-3AD2-405B-89EE-EDB5A5FC0228}" type="pres">
      <dgm:prSet presAssocID="{8D00B1EA-68A1-4A4C-96AB-DAA4FA686010}" presName="linNode" presStyleCnt="0"/>
      <dgm:spPr/>
    </dgm:pt>
    <dgm:pt modelId="{2BBEB73A-AE64-412D-B818-6F025CB82C38}" type="pres">
      <dgm:prSet presAssocID="{8D00B1EA-68A1-4A4C-96AB-DAA4FA686010}" presName="parTx" presStyleLbl="revTx" presStyleIdx="3" presStyleCnt="4">
        <dgm:presLayoutVars>
          <dgm:chMax val="1"/>
          <dgm:bulletEnabled val="1"/>
        </dgm:presLayoutVars>
      </dgm:prSet>
      <dgm:spPr/>
    </dgm:pt>
    <dgm:pt modelId="{041E81CD-C339-4A73-A524-D5FEE5073E16}" type="pres">
      <dgm:prSet presAssocID="{8D00B1EA-68A1-4A4C-96AB-DAA4FA686010}" presName="bracket" presStyleLbl="parChTrans1D1" presStyleIdx="3" presStyleCnt="4"/>
      <dgm:spPr/>
    </dgm:pt>
    <dgm:pt modelId="{4D4CCB66-AD3B-4E6E-A7F8-0E4C05822F1D}" type="pres">
      <dgm:prSet presAssocID="{8D00B1EA-68A1-4A4C-96AB-DAA4FA686010}" presName="spH" presStyleCnt="0"/>
      <dgm:spPr/>
    </dgm:pt>
    <dgm:pt modelId="{0052B3A7-7BA9-4606-9DE2-6CA98AD5A875}" type="pres">
      <dgm:prSet presAssocID="{8D00B1EA-68A1-4A4C-96AB-DAA4FA686010}" presName="desTx" presStyleLbl="node1" presStyleIdx="3" presStyleCnt="4">
        <dgm:presLayoutVars>
          <dgm:bulletEnabled val="1"/>
        </dgm:presLayoutVars>
      </dgm:prSet>
      <dgm:spPr/>
    </dgm:pt>
  </dgm:ptLst>
  <dgm:cxnLst>
    <dgm:cxn modelId="{A6B89F02-C828-491B-84E3-F80A706C06D6}" srcId="{8D00B1EA-68A1-4A4C-96AB-DAA4FA686010}" destId="{26F86571-E607-45C0-8956-279F7E838AFE}" srcOrd="0" destOrd="0" parTransId="{1AC7F085-B1ED-4876-B5CD-B3BF3D6DA953}" sibTransId="{04311510-1DBB-4313-8CDC-B01AAFA26332}"/>
    <dgm:cxn modelId="{8ECEFC10-E29C-44E9-A0A0-F7F9D050FF66}" srcId="{D630340F-DB48-40C8-A9F1-EE066AAFDA97}" destId="{8E7C788E-8014-4627-A9F6-5E20AADB7243}" srcOrd="1" destOrd="0" parTransId="{231F2404-7BF4-4523-A7F8-8B5E8803DED4}" sibTransId="{EBCC9AC4-A576-4722-A3E2-7FF233888B8A}"/>
    <dgm:cxn modelId="{5B76DE19-4D79-46FF-BC38-B2C55B2F5070}" type="presOf" srcId="{6844D265-3275-4A36-B7D5-6BEA022BD941}" destId="{1658BE3D-8C05-42D9-9FD4-9685C77A97A0}" srcOrd="0" destOrd="0" presId="urn:diagrams.loki3.com/BracketList"/>
    <dgm:cxn modelId="{070AD71B-18CE-45BA-A110-91E934481075}" type="presOf" srcId="{90E0BBD7-618A-4213-BD20-C2C2CC080AB4}" destId="{10E59BE4-496B-4AF9-BDC3-F235F652B80D}" srcOrd="0" destOrd="0" presId="urn:diagrams.loki3.com/BracketList"/>
    <dgm:cxn modelId="{6A0F6126-CCA3-4A35-BE00-2BF1AEF48E05}" type="presOf" srcId="{26F86571-E607-45C0-8956-279F7E838AFE}" destId="{0052B3A7-7BA9-4606-9DE2-6CA98AD5A875}" srcOrd="0" destOrd="0" presId="urn:diagrams.loki3.com/BracketList"/>
    <dgm:cxn modelId="{F215803E-3AE3-4E85-9DCA-B79C150CCE5F}" srcId="{90E0BBD7-618A-4213-BD20-C2C2CC080AB4}" destId="{8D00B1EA-68A1-4A4C-96AB-DAA4FA686010}" srcOrd="3" destOrd="0" parTransId="{2E12F777-256C-40EF-832D-9CE77AA1AF5E}" sibTransId="{C1BC48BE-1FEC-4B17-8FDA-22A57A022F71}"/>
    <dgm:cxn modelId="{2E4F2466-A118-4171-958E-9E31545B7065}" type="presOf" srcId="{D630340F-DB48-40C8-A9F1-EE066AAFDA97}" destId="{18B2B22A-547D-4E26-B4FF-CFF9B68AA84F}" srcOrd="0" destOrd="0" presId="urn:diagrams.loki3.com/BracketList"/>
    <dgm:cxn modelId="{2C45F069-D6F8-4653-8453-618DF50C190C}" srcId="{90E0BBD7-618A-4213-BD20-C2C2CC080AB4}" destId="{D630340F-DB48-40C8-A9F1-EE066AAFDA97}" srcOrd="0" destOrd="0" parTransId="{804C6427-25DC-4FB5-9DA5-762863F83378}" sibTransId="{4E3904B4-53E1-483F-AA98-5E0DF17E0B9D}"/>
    <dgm:cxn modelId="{2D05E150-6C56-4E7F-9969-5C99AD848DF2}" srcId="{A2EF3242-77CE-41EE-8531-38FEDE73C7B4}" destId="{0B8624E6-22AF-4BB3-AD9C-71B14C10C3D5}" srcOrd="0" destOrd="0" parTransId="{96BF8ECC-6B3A-4FB7-A63D-A89DCC50AE63}" sibTransId="{6D5D4E5F-1A0D-4953-9F09-427FD2724E8C}"/>
    <dgm:cxn modelId="{64996A59-6D19-4A5F-B0B1-78DA803454B4}" srcId="{D630340F-DB48-40C8-A9F1-EE066AAFDA97}" destId="{6844D265-3275-4A36-B7D5-6BEA022BD941}" srcOrd="0" destOrd="0" parTransId="{0E8B91A7-EB91-425A-95C6-C0B8400E3EEA}" sibTransId="{053FDE8A-45CA-4151-B9A0-3AEAA5C9E8B6}"/>
    <dgm:cxn modelId="{89CA0D7B-C6E3-47B8-8C0D-E9BA8E46DB29}" type="presOf" srcId="{21A8FBF6-7E6F-43F1-929B-BAE0C95702BC}" destId="{6D908F6B-444B-4DCD-A84C-E8C29F7B73D7}" srcOrd="0" destOrd="0" presId="urn:diagrams.loki3.com/BracketList"/>
    <dgm:cxn modelId="{724D5382-BEA0-41AB-95CB-29FEE08653F0}" type="presOf" srcId="{A2EF3242-77CE-41EE-8531-38FEDE73C7B4}" destId="{A59C24D8-8DFF-4746-9C34-57A5A2DBCFD1}" srcOrd="0" destOrd="0" presId="urn:diagrams.loki3.com/BracketList"/>
    <dgm:cxn modelId="{26D3BB84-6985-43C2-A451-F01C3A491E9D}" srcId="{21A8FBF6-7E6F-43F1-929B-BAE0C95702BC}" destId="{DBD471BC-A755-476C-81D0-3B59A994D531}" srcOrd="0" destOrd="0" parTransId="{8C8889BC-E291-4D66-8108-D37B934D5D34}" sibTransId="{DF0222BA-5791-4BE0-A161-5D7CE2A2CDD4}"/>
    <dgm:cxn modelId="{823F9686-30A7-4E36-9FC7-35589D1337D6}" srcId="{90E0BBD7-618A-4213-BD20-C2C2CC080AB4}" destId="{21A8FBF6-7E6F-43F1-929B-BAE0C95702BC}" srcOrd="2" destOrd="0" parTransId="{EF133546-5F9F-4122-AD22-91E2607C700D}" sibTransId="{5FBC6632-8FC2-4E44-BD4A-A45594809B21}"/>
    <dgm:cxn modelId="{9CDEB993-11ED-4C07-9408-D9A5A25D6A2A}" srcId="{90E0BBD7-618A-4213-BD20-C2C2CC080AB4}" destId="{A2EF3242-77CE-41EE-8531-38FEDE73C7B4}" srcOrd="1" destOrd="0" parTransId="{6B79A581-6EE1-4632-858A-6FED39A5B7DD}" sibTransId="{D2241B93-841C-47F8-90C6-51CF4940B5DC}"/>
    <dgm:cxn modelId="{65EA539B-1F35-494C-B46F-791D8DFCCC2F}" type="presOf" srcId="{0B8624E6-22AF-4BB3-AD9C-71B14C10C3D5}" destId="{AFD5C889-F9D3-4DEC-941E-83D392FA4578}" srcOrd="0" destOrd="0" presId="urn:diagrams.loki3.com/BracketList"/>
    <dgm:cxn modelId="{E9747FC4-D9BD-4B7A-95D2-18356C2F85F4}" type="presOf" srcId="{8E7C788E-8014-4627-A9F6-5E20AADB7243}" destId="{1658BE3D-8C05-42D9-9FD4-9685C77A97A0}" srcOrd="0" destOrd="1" presId="urn:diagrams.loki3.com/BracketList"/>
    <dgm:cxn modelId="{DD3F71D2-617A-452A-9DE8-7EE0799ECBDE}" type="presOf" srcId="{8D00B1EA-68A1-4A4C-96AB-DAA4FA686010}" destId="{2BBEB73A-AE64-412D-B818-6F025CB82C38}" srcOrd="0" destOrd="0" presId="urn:diagrams.loki3.com/BracketList"/>
    <dgm:cxn modelId="{63728ED7-F832-41F8-B5F2-9F40DDD528C6}" type="presOf" srcId="{DBD471BC-A755-476C-81D0-3B59A994D531}" destId="{2C01DBCB-7323-4E5E-B25A-5AF879B6A56C}" srcOrd="0" destOrd="0" presId="urn:diagrams.loki3.com/BracketList"/>
    <dgm:cxn modelId="{EBB88D4B-B1FD-4270-B43F-E79CD51A8CE2}" type="presParOf" srcId="{10E59BE4-496B-4AF9-BDC3-F235F652B80D}" destId="{3EF12DBD-3A65-4D4C-B575-A8CE1AA4B14A}" srcOrd="0" destOrd="0" presId="urn:diagrams.loki3.com/BracketList"/>
    <dgm:cxn modelId="{B528432C-FFDC-44D0-B669-80965E67617C}" type="presParOf" srcId="{3EF12DBD-3A65-4D4C-B575-A8CE1AA4B14A}" destId="{18B2B22A-547D-4E26-B4FF-CFF9B68AA84F}" srcOrd="0" destOrd="0" presId="urn:diagrams.loki3.com/BracketList"/>
    <dgm:cxn modelId="{5D80A3CD-2924-4D5A-8674-8EEAC8A5BFF7}" type="presParOf" srcId="{3EF12DBD-3A65-4D4C-B575-A8CE1AA4B14A}" destId="{FEB88435-FE4D-4EC4-A4B3-318F12D3DD6E}" srcOrd="1" destOrd="0" presId="urn:diagrams.loki3.com/BracketList"/>
    <dgm:cxn modelId="{CDF29E97-3976-4515-9CCB-E31362B58136}" type="presParOf" srcId="{3EF12DBD-3A65-4D4C-B575-A8CE1AA4B14A}" destId="{FF1FEF49-FE17-498D-8B39-A46FDC97F52F}" srcOrd="2" destOrd="0" presId="urn:diagrams.loki3.com/BracketList"/>
    <dgm:cxn modelId="{41A79EEC-6FC8-4BEB-8A08-49E397BEBB7D}" type="presParOf" srcId="{3EF12DBD-3A65-4D4C-B575-A8CE1AA4B14A}" destId="{1658BE3D-8C05-42D9-9FD4-9685C77A97A0}" srcOrd="3" destOrd="0" presId="urn:diagrams.loki3.com/BracketList"/>
    <dgm:cxn modelId="{1C66DFBF-498E-4F31-A7D1-F010D54DE968}" type="presParOf" srcId="{10E59BE4-496B-4AF9-BDC3-F235F652B80D}" destId="{9F50E4A8-9903-4193-8C9C-340ACE662935}" srcOrd="1" destOrd="0" presId="urn:diagrams.loki3.com/BracketList"/>
    <dgm:cxn modelId="{71CAFD89-04F0-488D-AE5A-AD05387EF898}" type="presParOf" srcId="{10E59BE4-496B-4AF9-BDC3-F235F652B80D}" destId="{4833A1AE-209E-438F-B816-E7374A37D11B}" srcOrd="2" destOrd="0" presId="urn:diagrams.loki3.com/BracketList"/>
    <dgm:cxn modelId="{B045C1E8-54FF-42E5-ACEB-A7513D12C101}" type="presParOf" srcId="{4833A1AE-209E-438F-B816-E7374A37D11B}" destId="{A59C24D8-8DFF-4746-9C34-57A5A2DBCFD1}" srcOrd="0" destOrd="0" presId="urn:diagrams.loki3.com/BracketList"/>
    <dgm:cxn modelId="{2DF21868-7CA3-4EDC-8FF9-504932871288}" type="presParOf" srcId="{4833A1AE-209E-438F-B816-E7374A37D11B}" destId="{2592D092-21AC-4AAF-9633-7C50E39EB98D}" srcOrd="1" destOrd="0" presId="urn:diagrams.loki3.com/BracketList"/>
    <dgm:cxn modelId="{86F46F6E-06DA-4376-96E9-80CEAE1DC6A4}" type="presParOf" srcId="{4833A1AE-209E-438F-B816-E7374A37D11B}" destId="{2CFFE4A9-3687-405E-B4A3-6A8C59AD1674}" srcOrd="2" destOrd="0" presId="urn:diagrams.loki3.com/BracketList"/>
    <dgm:cxn modelId="{37F2260B-300C-4BA2-BB54-3C6D4FA5C113}" type="presParOf" srcId="{4833A1AE-209E-438F-B816-E7374A37D11B}" destId="{AFD5C889-F9D3-4DEC-941E-83D392FA4578}" srcOrd="3" destOrd="0" presId="urn:diagrams.loki3.com/BracketList"/>
    <dgm:cxn modelId="{64AE9A60-0C0E-4B44-8694-DF3FA3FE5362}" type="presParOf" srcId="{10E59BE4-496B-4AF9-BDC3-F235F652B80D}" destId="{161C52DA-DC03-4E4D-B5ED-9B31207A5410}" srcOrd="3" destOrd="0" presId="urn:diagrams.loki3.com/BracketList"/>
    <dgm:cxn modelId="{1DD45FE2-9CBA-40BF-A5CF-4D026C5B88BB}" type="presParOf" srcId="{10E59BE4-496B-4AF9-BDC3-F235F652B80D}" destId="{84C4BD95-A329-47FA-8F29-1BDFC95F8E77}" srcOrd="4" destOrd="0" presId="urn:diagrams.loki3.com/BracketList"/>
    <dgm:cxn modelId="{DF45B66A-F363-4A4A-B64F-202E0DA4BBE1}" type="presParOf" srcId="{84C4BD95-A329-47FA-8F29-1BDFC95F8E77}" destId="{6D908F6B-444B-4DCD-A84C-E8C29F7B73D7}" srcOrd="0" destOrd="0" presId="urn:diagrams.loki3.com/BracketList"/>
    <dgm:cxn modelId="{E580CEEB-94B7-410A-91A0-E75074A922D6}" type="presParOf" srcId="{84C4BD95-A329-47FA-8F29-1BDFC95F8E77}" destId="{B4216F2B-42F7-4F96-8F85-D0E93FA33D05}" srcOrd="1" destOrd="0" presId="urn:diagrams.loki3.com/BracketList"/>
    <dgm:cxn modelId="{0C5962F6-6628-4DC9-8556-7B9090DC8889}" type="presParOf" srcId="{84C4BD95-A329-47FA-8F29-1BDFC95F8E77}" destId="{0E76BA47-CA87-4155-8424-3B4E8F8DD5EC}" srcOrd="2" destOrd="0" presId="urn:diagrams.loki3.com/BracketList"/>
    <dgm:cxn modelId="{3E3FEEDE-4C3F-4E87-A70F-7FE59F85E00D}" type="presParOf" srcId="{84C4BD95-A329-47FA-8F29-1BDFC95F8E77}" destId="{2C01DBCB-7323-4E5E-B25A-5AF879B6A56C}" srcOrd="3" destOrd="0" presId="urn:diagrams.loki3.com/BracketList"/>
    <dgm:cxn modelId="{A34F0E60-68C7-4992-B122-99E0D6FF5FDB}" type="presParOf" srcId="{10E59BE4-496B-4AF9-BDC3-F235F652B80D}" destId="{BDB1C3C4-A6A2-427E-BD45-077C1EFE27C7}" srcOrd="5" destOrd="0" presId="urn:diagrams.loki3.com/BracketList"/>
    <dgm:cxn modelId="{61B87737-CD2E-4F41-B40D-5E2FAB6A7C72}" type="presParOf" srcId="{10E59BE4-496B-4AF9-BDC3-F235F652B80D}" destId="{D1F46310-3AD2-405B-89EE-EDB5A5FC0228}" srcOrd="6" destOrd="0" presId="urn:diagrams.loki3.com/BracketList"/>
    <dgm:cxn modelId="{B24DA2FD-EF0D-4A77-A488-9AA53DA53CED}" type="presParOf" srcId="{D1F46310-3AD2-405B-89EE-EDB5A5FC0228}" destId="{2BBEB73A-AE64-412D-B818-6F025CB82C38}" srcOrd="0" destOrd="0" presId="urn:diagrams.loki3.com/BracketList"/>
    <dgm:cxn modelId="{BA7667C1-6D8E-48C5-BD9D-7E1453920DA3}" type="presParOf" srcId="{D1F46310-3AD2-405B-89EE-EDB5A5FC0228}" destId="{041E81CD-C339-4A73-A524-D5FEE5073E16}" srcOrd="1" destOrd="0" presId="urn:diagrams.loki3.com/BracketList"/>
    <dgm:cxn modelId="{9CF2F393-000F-4A4A-90FB-115E23062989}" type="presParOf" srcId="{D1F46310-3AD2-405B-89EE-EDB5A5FC0228}" destId="{4D4CCB66-AD3B-4E6E-A7F8-0E4C05822F1D}" srcOrd="2" destOrd="0" presId="urn:diagrams.loki3.com/BracketList"/>
    <dgm:cxn modelId="{799F3E8B-839F-4434-BDF6-C0B34EF62F1C}" type="presParOf" srcId="{D1F46310-3AD2-405B-89EE-EDB5A5FC0228}" destId="{0052B3A7-7BA9-4606-9DE2-6CA98AD5A875}"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562585-5FBF-4C27-8682-01542EDA243B}">
      <dsp:nvSpPr>
        <dsp:cNvPr id="0" name=""/>
        <dsp:cNvSpPr/>
      </dsp:nvSpPr>
      <dsp:spPr>
        <a:xfrm>
          <a:off x="0" y="4884044"/>
          <a:ext cx="8128000" cy="534458"/>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a:t>app/dashboard creation</a:t>
          </a:r>
          <a:endParaRPr lang="en-IN" sz="1800" kern="1200" dirty="0"/>
        </a:p>
      </dsp:txBody>
      <dsp:txXfrm>
        <a:off x="0" y="4884044"/>
        <a:ext cx="8128000" cy="534458"/>
      </dsp:txXfrm>
    </dsp:sp>
    <dsp:sp modelId="{BED6AA94-E744-415A-A921-E56FC463068C}">
      <dsp:nvSpPr>
        <dsp:cNvPr id="0" name=""/>
        <dsp:cNvSpPr/>
      </dsp:nvSpPr>
      <dsp:spPr>
        <a:xfrm rot="10800000">
          <a:off x="0" y="4070064"/>
          <a:ext cx="8128000" cy="821996"/>
        </a:xfrm>
        <a:prstGeom prst="upArrowCallou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dirty="0"/>
            <a:t>SHAP</a:t>
          </a:r>
        </a:p>
      </dsp:txBody>
      <dsp:txXfrm rot="10800000">
        <a:off x="0" y="4070064"/>
        <a:ext cx="8128000" cy="534108"/>
      </dsp:txXfrm>
    </dsp:sp>
    <dsp:sp modelId="{C94493B3-E583-4A50-B444-4B7B15D2786F}">
      <dsp:nvSpPr>
        <dsp:cNvPr id="0" name=""/>
        <dsp:cNvSpPr/>
      </dsp:nvSpPr>
      <dsp:spPr>
        <a:xfrm rot="10800000">
          <a:off x="0" y="3256084"/>
          <a:ext cx="8128000" cy="821996"/>
        </a:xfrm>
        <a:prstGeom prst="upArrowCallou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dirty="0"/>
            <a:t>Tuning</a:t>
          </a:r>
        </a:p>
      </dsp:txBody>
      <dsp:txXfrm rot="10800000">
        <a:off x="0" y="3256084"/>
        <a:ext cx="8128000" cy="534108"/>
      </dsp:txXfrm>
    </dsp:sp>
    <dsp:sp modelId="{921ABBEE-592D-41DA-B663-C888EC830913}">
      <dsp:nvSpPr>
        <dsp:cNvPr id="0" name=""/>
        <dsp:cNvSpPr/>
      </dsp:nvSpPr>
      <dsp:spPr>
        <a:xfrm rot="10800000">
          <a:off x="0" y="2442104"/>
          <a:ext cx="8128000" cy="821996"/>
        </a:xfrm>
        <a:prstGeom prst="upArrowCallou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dirty="0"/>
            <a:t>ML modelling</a:t>
          </a:r>
        </a:p>
      </dsp:txBody>
      <dsp:txXfrm rot="10800000">
        <a:off x="0" y="2442104"/>
        <a:ext cx="8128000" cy="534108"/>
      </dsp:txXfrm>
    </dsp:sp>
    <dsp:sp modelId="{5B2D7C16-5C03-4F5F-BFF5-9704E6E28251}">
      <dsp:nvSpPr>
        <dsp:cNvPr id="0" name=""/>
        <dsp:cNvSpPr/>
      </dsp:nvSpPr>
      <dsp:spPr>
        <a:xfrm rot="10800000">
          <a:off x="0" y="1628124"/>
          <a:ext cx="8128000" cy="821996"/>
        </a:xfrm>
        <a:prstGeom prst="upArrowCallou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dirty="0"/>
            <a:t>SMOTE</a:t>
          </a:r>
        </a:p>
      </dsp:txBody>
      <dsp:txXfrm rot="10800000">
        <a:off x="0" y="1628124"/>
        <a:ext cx="8128000" cy="534108"/>
      </dsp:txXfrm>
    </dsp:sp>
    <dsp:sp modelId="{05171DC4-740F-46C6-9CD6-84E1101CEC2F}">
      <dsp:nvSpPr>
        <dsp:cNvPr id="0" name=""/>
        <dsp:cNvSpPr/>
      </dsp:nvSpPr>
      <dsp:spPr>
        <a:xfrm rot="10800000">
          <a:off x="0" y="814144"/>
          <a:ext cx="8128000" cy="821996"/>
        </a:xfrm>
        <a:prstGeom prst="upArrowCallou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dirty="0"/>
            <a:t>EDA</a:t>
          </a:r>
        </a:p>
      </dsp:txBody>
      <dsp:txXfrm rot="10800000">
        <a:off x="0" y="814144"/>
        <a:ext cx="8128000" cy="534108"/>
      </dsp:txXfrm>
    </dsp:sp>
    <dsp:sp modelId="{C49F779E-77A8-4803-8381-29974E6AD4A2}">
      <dsp:nvSpPr>
        <dsp:cNvPr id="0" name=""/>
        <dsp:cNvSpPr/>
      </dsp:nvSpPr>
      <dsp:spPr>
        <a:xfrm rot="10800000">
          <a:off x="0" y="164"/>
          <a:ext cx="8128000" cy="821996"/>
        </a:xfrm>
        <a:prstGeom prst="upArrowCallou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dirty="0"/>
            <a:t>Data processing</a:t>
          </a:r>
        </a:p>
      </dsp:txBody>
      <dsp:txXfrm rot="10800000">
        <a:off x="0" y="164"/>
        <a:ext cx="8128000" cy="5341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B2B22A-547D-4E26-B4FF-CFF9B68AA84F}">
      <dsp:nvSpPr>
        <dsp:cNvPr id="0" name=""/>
        <dsp:cNvSpPr/>
      </dsp:nvSpPr>
      <dsp:spPr>
        <a:xfrm>
          <a:off x="0" y="743527"/>
          <a:ext cx="2453717" cy="554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71120" rIns="199136" bIns="71120" numCol="1" spcCol="1270" anchor="ctr" anchorCtr="0">
          <a:noAutofit/>
        </a:bodyPr>
        <a:lstStyle/>
        <a:p>
          <a:pPr marL="0" lvl="0" indent="0" algn="r" defTabSz="1244600">
            <a:lnSpc>
              <a:spcPct val="90000"/>
            </a:lnSpc>
            <a:spcBef>
              <a:spcPct val="0"/>
            </a:spcBef>
            <a:spcAft>
              <a:spcPct val="35000"/>
            </a:spcAft>
            <a:buNone/>
          </a:pPr>
          <a:r>
            <a:rPr lang="en-IN" sz="2800" kern="1200" dirty="0"/>
            <a:t>Source</a:t>
          </a:r>
        </a:p>
      </dsp:txBody>
      <dsp:txXfrm>
        <a:off x="0" y="743527"/>
        <a:ext cx="2453717" cy="554400"/>
      </dsp:txXfrm>
    </dsp:sp>
    <dsp:sp modelId="{FEB88435-FE4D-4EC4-A4B3-318F12D3DD6E}">
      <dsp:nvSpPr>
        <dsp:cNvPr id="0" name=""/>
        <dsp:cNvSpPr/>
      </dsp:nvSpPr>
      <dsp:spPr>
        <a:xfrm>
          <a:off x="2453717" y="293077"/>
          <a:ext cx="490743" cy="1455300"/>
        </a:xfrm>
        <a:prstGeom prst="leftBrace">
          <a:avLst>
            <a:gd name="adj1" fmla="val 35000"/>
            <a:gd name="adj2" fmla="val 50000"/>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58BE3D-8C05-42D9-9FD4-9685C77A97A0}">
      <dsp:nvSpPr>
        <dsp:cNvPr id="0" name=""/>
        <dsp:cNvSpPr/>
      </dsp:nvSpPr>
      <dsp:spPr>
        <a:xfrm>
          <a:off x="3140758" y="293077"/>
          <a:ext cx="6674111" cy="1455300"/>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285750" lvl="1" indent="-285750" algn="l" defTabSz="1244600">
            <a:lnSpc>
              <a:spcPct val="90000"/>
            </a:lnSpc>
            <a:spcBef>
              <a:spcPct val="0"/>
            </a:spcBef>
            <a:spcAft>
              <a:spcPct val="15000"/>
            </a:spcAft>
            <a:buChar char="•"/>
          </a:pPr>
          <a:r>
            <a:rPr lang="nn-NO" sz="2800" kern="1200" dirty="0"/>
            <a:t>NASA .mat files (B0005, B0055, B0056)</a:t>
          </a:r>
          <a:endParaRPr lang="en-IN" sz="2800" kern="1200" dirty="0"/>
        </a:p>
        <a:p>
          <a:pPr marL="285750" lvl="1" indent="-285750" algn="l" defTabSz="1244600">
            <a:lnSpc>
              <a:spcPct val="90000"/>
            </a:lnSpc>
            <a:spcBef>
              <a:spcPct val="0"/>
            </a:spcBef>
            <a:spcAft>
              <a:spcPct val="15000"/>
            </a:spcAft>
            <a:buNone/>
          </a:pPr>
          <a:r>
            <a:rPr lang="en-IN" sz="2800" kern="1200" dirty="0">
              <a:solidFill>
                <a:schemeClr val="bg2"/>
              </a:solidFill>
              <a:hlinkClick xmlns:r="http://schemas.openxmlformats.org/officeDocument/2006/relationships" r:id="rId1">
                <a:extLst>
                  <a:ext uri="{A12FA001-AC4F-418D-AE19-62706E023703}">
                    <ahyp:hlinkClr xmlns:ahyp="http://schemas.microsoft.com/office/drawing/2018/hyperlinkcolor" val="tx"/>
                  </a:ext>
                </a:extLst>
              </a:hlinkClick>
            </a:rPr>
            <a:t>Dataset - NASA Open Data Portal (Filtered: Q, Sort)</a:t>
          </a:r>
          <a:endParaRPr lang="en-IN" sz="2800" kern="1200" dirty="0">
            <a:solidFill>
              <a:schemeClr val="bg2"/>
            </a:solidFill>
          </a:endParaRPr>
        </a:p>
      </dsp:txBody>
      <dsp:txXfrm>
        <a:off x="3140758" y="293077"/>
        <a:ext cx="6674111" cy="1455300"/>
      </dsp:txXfrm>
    </dsp:sp>
    <dsp:sp modelId="{A59C24D8-8DFF-4746-9C34-57A5A2DBCFD1}">
      <dsp:nvSpPr>
        <dsp:cNvPr id="0" name=""/>
        <dsp:cNvSpPr/>
      </dsp:nvSpPr>
      <dsp:spPr>
        <a:xfrm>
          <a:off x="0" y="2074402"/>
          <a:ext cx="2456116" cy="554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71120" rIns="199136" bIns="71120" numCol="1" spcCol="1270" anchor="ctr" anchorCtr="0">
          <a:noAutofit/>
        </a:bodyPr>
        <a:lstStyle/>
        <a:p>
          <a:pPr marL="0" lvl="0" indent="0" algn="r" defTabSz="1244600">
            <a:lnSpc>
              <a:spcPct val="90000"/>
            </a:lnSpc>
            <a:spcBef>
              <a:spcPct val="0"/>
            </a:spcBef>
            <a:spcAft>
              <a:spcPct val="35000"/>
            </a:spcAft>
            <a:buNone/>
          </a:pPr>
          <a:r>
            <a:rPr lang="en-IN" sz="2800" kern="1200" dirty="0"/>
            <a:t>Features</a:t>
          </a:r>
        </a:p>
      </dsp:txBody>
      <dsp:txXfrm>
        <a:off x="0" y="2074402"/>
        <a:ext cx="2456116" cy="554400"/>
      </dsp:txXfrm>
    </dsp:sp>
    <dsp:sp modelId="{2592D092-21AC-4AAF-9633-7C50E39EB98D}">
      <dsp:nvSpPr>
        <dsp:cNvPr id="0" name=""/>
        <dsp:cNvSpPr/>
      </dsp:nvSpPr>
      <dsp:spPr>
        <a:xfrm>
          <a:off x="2456115" y="1849177"/>
          <a:ext cx="491223" cy="1004850"/>
        </a:xfrm>
        <a:prstGeom prst="leftBrace">
          <a:avLst>
            <a:gd name="adj1" fmla="val 35000"/>
            <a:gd name="adj2" fmla="val 50000"/>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D5C889-F9D3-4DEC-941E-83D392FA4578}">
      <dsp:nvSpPr>
        <dsp:cNvPr id="0" name=""/>
        <dsp:cNvSpPr/>
      </dsp:nvSpPr>
      <dsp:spPr>
        <a:xfrm>
          <a:off x="3143828" y="1849177"/>
          <a:ext cx="6680635" cy="1004850"/>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285750" lvl="1" indent="-285750" algn="l" defTabSz="1244600">
            <a:lnSpc>
              <a:spcPct val="90000"/>
            </a:lnSpc>
            <a:spcBef>
              <a:spcPct val="0"/>
            </a:spcBef>
            <a:spcAft>
              <a:spcPct val="15000"/>
            </a:spcAft>
            <a:buChar char="•"/>
          </a:pPr>
          <a:r>
            <a:rPr lang="en-IN" sz="2800" kern="1200" dirty="0"/>
            <a:t>Voltage, current, capacity, SOC, SOH, internal resistance</a:t>
          </a:r>
        </a:p>
      </dsp:txBody>
      <dsp:txXfrm>
        <a:off x="3143828" y="1849177"/>
        <a:ext cx="6680635" cy="1004850"/>
      </dsp:txXfrm>
    </dsp:sp>
    <dsp:sp modelId="{6D908F6B-444B-4DCD-A84C-E8C29F7B73D7}">
      <dsp:nvSpPr>
        <dsp:cNvPr id="0" name=""/>
        <dsp:cNvSpPr/>
      </dsp:nvSpPr>
      <dsp:spPr>
        <a:xfrm>
          <a:off x="0" y="3180052"/>
          <a:ext cx="2456116" cy="554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71120" rIns="199136" bIns="71120" numCol="1" spcCol="1270" anchor="ctr" anchorCtr="0">
          <a:noAutofit/>
        </a:bodyPr>
        <a:lstStyle/>
        <a:p>
          <a:pPr marL="0" lvl="0" indent="0" algn="r" defTabSz="1244600">
            <a:lnSpc>
              <a:spcPct val="90000"/>
            </a:lnSpc>
            <a:spcBef>
              <a:spcPct val="0"/>
            </a:spcBef>
            <a:spcAft>
              <a:spcPct val="35000"/>
            </a:spcAft>
            <a:buNone/>
          </a:pPr>
          <a:r>
            <a:rPr lang="en-IN" sz="2800" kern="1200" dirty="0"/>
            <a:t>Preprocessing</a:t>
          </a:r>
        </a:p>
      </dsp:txBody>
      <dsp:txXfrm>
        <a:off x="0" y="3180052"/>
        <a:ext cx="2456116" cy="554400"/>
      </dsp:txXfrm>
    </dsp:sp>
    <dsp:sp modelId="{B4216F2B-42F7-4F96-8F85-D0E93FA33D05}">
      <dsp:nvSpPr>
        <dsp:cNvPr id="0" name=""/>
        <dsp:cNvSpPr/>
      </dsp:nvSpPr>
      <dsp:spPr>
        <a:xfrm>
          <a:off x="2456115" y="2954827"/>
          <a:ext cx="491223" cy="1004850"/>
        </a:xfrm>
        <a:prstGeom prst="leftBrace">
          <a:avLst>
            <a:gd name="adj1" fmla="val 35000"/>
            <a:gd name="adj2" fmla="val 50000"/>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01DBCB-7323-4E5E-B25A-5AF879B6A56C}">
      <dsp:nvSpPr>
        <dsp:cNvPr id="0" name=""/>
        <dsp:cNvSpPr/>
      </dsp:nvSpPr>
      <dsp:spPr>
        <a:xfrm>
          <a:off x="3143828" y="2954827"/>
          <a:ext cx="6680635" cy="1004850"/>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a:t>Median fill, IQR outlier removal, standardize features</a:t>
          </a:r>
          <a:endParaRPr lang="en-IN" sz="2800" kern="1200" dirty="0"/>
        </a:p>
      </dsp:txBody>
      <dsp:txXfrm>
        <a:off x="3143828" y="2954827"/>
        <a:ext cx="6680635" cy="1004850"/>
      </dsp:txXfrm>
    </dsp:sp>
    <dsp:sp modelId="{2BBEB73A-AE64-412D-B818-6F025CB82C38}">
      <dsp:nvSpPr>
        <dsp:cNvPr id="0" name=""/>
        <dsp:cNvSpPr/>
      </dsp:nvSpPr>
      <dsp:spPr>
        <a:xfrm>
          <a:off x="0" y="4285702"/>
          <a:ext cx="2456116" cy="554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71120" rIns="199136" bIns="71120" numCol="1" spcCol="1270" anchor="ctr" anchorCtr="0">
          <a:noAutofit/>
        </a:bodyPr>
        <a:lstStyle/>
        <a:p>
          <a:pPr marL="0" lvl="0" indent="0" algn="r" defTabSz="1244600">
            <a:lnSpc>
              <a:spcPct val="90000"/>
            </a:lnSpc>
            <a:spcBef>
              <a:spcPct val="0"/>
            </a:spcBef>
            <a:spcAft>
              <a:spcPct val="35000"/>
            </a:spcAft>
            <a:buNone/>
          </a:pPr>
          <a:r>
            <a:rPr lang="en-IN" sz="2800" kern="1200" dirty="0"/>
            <a:t>Output</a:t>
          </a:r>
        </a:p>
      </dsp:txBody>
      <dsp:txXfrm>
        <a:off x="0" y="4285702"/>
        <a:ext cx="2456116" cy="554400"/>
      </dsp:txXfrm>
    </dsp:sp>
    <dsp:sp modelId="{041E81CD-C339-4A73-A524-D5FEE5073E16}">
      <dsp:nvSpPr>
        <dsp:cNvPr id="0" name=""/>
        <dsp:cNvSpPr/>
      </dsp:nvSpPr>
      <dsp:spPr>
        <a:xfrm>
          <a:off x="2456115" y="4060477"/>
          <a:ext cx="491223" cy="1004850"/>
        </a:xfrm>
        <a:prstGeom prst="leftBrace">
          <a:avLst>
            <a:gd name="adj1" fmla="val 35000"/>
            <a:gd name="adj2" fmla="val 50000"/>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052B3A7-7BA9-4606-9DE2-6CA98AD5A875}">
      <dsp:nvSpPr>
        <dsp:cNvPr id="0" name=""/>
        <dsp:cNvSpPr/>
      </dsp:nvSpPr>
      <dsp:spPr>
        <a:xfrm>
          <a:off x="3143828" y="4060477"/>
          <a:ext cx="6680635" cy="1004850"/>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285750" lvl="1" indent="-285750" algn="l" defTabSz="1244600">
            <a:lnSpc>
              <a:spcPct val="90000"/>
            </a:lnSpc>
            <a:spcBef>
              <a:spcPct val="0"/>
            </a:spcBef>
            <a:spcAft>
              <a:spcPct val="15000"/>
            </a:spcAft>
            <a:buChar char="•"/>
          </a:pPr>
          <a:r>
            <a:rPr lang="en-US" sz="2800" kern="1200"/>
            <a:t>nasa_battery_data_preprocessed.csv (370 rows, 12 columns)</a:t>
          </a:r>
          <a:endParaRPr lang="en-IN" sz="2800" kern="1200" dirty="0"/>
        </a:p>
      </dsp:txBody>
      <dsp:txXfrm>
        <a:off x="3143828" y="4060477"/>
        <a:ext cx="6680635" cy="1004850"/>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57C83-2D2E-D78F-45B3-2DF525856C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F2E6A52-EAC3-920C-4A6C-4B5E15BFAA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0D45130-2498-03D2-CAD4-1A39F664688B}"/>
              </a:ext>
            </a:extLst>
          </p:cNvPr>
          <p:cNvSpPr>
            <a:spLocks noGrp="1"/>
          </p:cNvSpPr>
          <p:nvPr>
            <p:ph type="dt" sz="half" idx="10"/>
          </p:nvPr>
        </p:nvSpPr>
        <p:spPr/>
        <p:txBody>
          <a:bodyPr/>
          <a:lstStyle/>
          <a:p>
            <a:fld id="{F561C117-2F23-401B-AB18-1535E58A5F48}" type="datetimeFigureOut">
              <a:rPr lang="en-IN" smtClean="0"/>
              <a:t>08-05-2025</a:t>
            </a:fld>
            <a:endParaRPr lang="en-IN"/>
          </a:p>
        </p:txBody>
      </p:sp>
      <p:sp>
        <p:nvSpPr>
          <p:cNvPr id="5" name="Footer Placeholder 4">
            <a:extLst>
              <a:ext uri="{FF2B5EF4-FFF2-40B4-BE49-F238E27FC236}">
                <a16:creationId xmlns:a16="http://schemas.microsoft.com/office/drawing/2014/main" id="{87D9AF8C-3E51-CF6D-2A10-853CF332C4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B3416F-E88B-1875-28E3-ACA30D64896D}"/>
              </a:ext>
            </a:extLst>
          </p:cNvPr>
          <p:cNvSpPr>
            <a:spLocks noGrp="1"/>
          </p:cNvSpPr>
          <p:nvPr>
            <p:ph type="sldNum" sz="quarter" idx="12"/>
          </p:nvPr>
        </p:nvSpPr>
        <p:spPr/>
        <p:txBody>
          <a:bodyPr/>
          <a:lstStyle/>
          <a:p>
            <a:fld id="{4F948BC6-BE98-4A81-A0A5-4CD23B00641C}" type="slidenum">
              <a:rPr lang="en-IN" smtClean="0"/>
              <a:t>‹#›</a:t>
            </a:fld>
            <a:endParaRPr lang="en-IN"/>
          </a:p>
        </p:txBody>
      </p:sp>
    </p:spTree>
    <p:extLst>
      <p:ext uri="{BB962C8B-B14F-4D97-AF65-F5344CB8AC3E}">
        <p14:creationId xmlns:p14="http://schemas.microsoft.com/office/powerpoint/2010/main" val="3233479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17F8-AFD2-12F2-39E2-334E24C17F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014081D-3476-DE52-1A1A-14E86002E8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27CB3B-FB43-FB75-6BE8-33F6C343ABD7}"/>
              </a:ext>
            </a:extLst>
          </p:cNvPr>
          <p:cNvSpPr>
            <a:spLocks noGrp="1"/>
          </p:cNvSpPr>
          <p:nvPr>
            <p:ph type="dt" sz="half" idx="10"/>
          </p:nvPr>
        </p:nvSpPr>
        <p:spPr/>
        <p:txBody>
          <a:bodyPr/>
          <a:lstStyle/>
          <a:p>
            <a:fld id="{F561C117-2F23-401B-AB18-1535E58A5F48}" type="datetimeFigureOut">
              <a:rPr lang="en-IN" smtClean="0"/>
              <a:t>08-05-2025</a:t>
            </a:fld>
            <a:endParaRPr lang="en-IN"/>
          </a:p>
        </p:txBody>
      </p:sp>
      <p:sp>
        <p:nvSpPr>
          <p:cNvPr id="5" name="Footer Placeholder 4">
            <a:extLst>
              <a:ext uri="{FF2B5EF4-FFF2-40B4-BE49-F238E27FC236}">
                <a16:creationId xmlns:a16="http://schemas.microsoft.com/office/drawing/2014/main" id="{43561777-BBC1-26A7-0D7F-C21AADF146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6140D1-7321-666F-F7BB-A48A60C0B2F2}"/>
              </a:ext>
            </a:extLst>
          </p:cNvPr>
          <p:cNvSpPr>
            <a:spLocks noGrp="1"/>
          </p:cNvSpPr>
          <p:nvPr>
            <p:ph type="sldNum" sz="quarter" idx="12"/>
          </p:nvPr>
        </p:nvSpPr>
        <p:spPr/>
        <p:txBody>
          <a:bodyPr/>
          <a:lstStyle/>
          <a:p>
            <a:fld id="{4F948BC6-BE98-4A81-A0A5-4CD23B00641C}" type="slidenum">
              <a:rPr lang="en-IN" smtClean="0"/>
              <a:t>‹#›</a:t>
            </a:fld>
            <a:endParaRPr lang="en-IN"/>
          </a:p>
        </p:txBody>
      </p:sp>
    </p:spTree>
    <p:extLst>
      <p:ext uri="{BB962C8B-B14F-4D97-AF65-F5344CB8AC3E}">
        <p14:creationId xmlns:p14="http://schemas.microsoft.com/office/powerpoint/2010/main" val="983315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980375-0418-19C1-FE5D-67966535B2C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07FA2C1-59A3-213B-5450-C0AFEBF964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694F07-3514-4450-55C9-BFE416FDCA9D}"/>
              </a:ext>
            </a:extLst>
          </p:cNvPr>
          <p:cNvSpPr>
            <a:spLocks noGrp="1"/>
          </p:cNvSpPr>
          <p:nvPr>
            <p:ph type="dt" sz="half" idx="10"/>
          </p:nvPr>
        </p:nvSpPr>
        <p:spPr/>
        <p:txBody>
          <a:bodyPr/>
          <a:lstStyle/>
          <a:p>
            <a:fld id="{F561C117-2F23-401B-AB18-1535E58A5F48}" type="datetimeFigureOut">
              <a:rPr lang="en-IN" smtClean="0"/>
              <a:t>08-05-2025</a:t>
            </a:fld>
            <a:endParaRPr lang="en-IN"/>
          </a:p>
        </p:txBody>
      </p:sp>
      <p:sp>
        <p:nvSpPr>
          <p:cNvPr id="5" name="Footer Placeholder 4">
            <a:extLst>
              <a:ext uri="{FF2B5EF4-FFF2-40B4-BE49-F238E27FC236}">
                <a16:creationId xmlns:a16="http://schemas.microsoft.com/office/drawing/2014/main" id="{683A80C6-B286-ED97-CB39-11C5D1D071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A8CE67-6AB1-A521-DCAB-6F0230DB1C92}"/>
              </a:ext>
            </a:extLst>
          </p:cNvPr>
          <p:cNvSpPr>
            <a:spLocks noGrp="1"/>
          </p:cNvSpPr>
          <p:nvPr>
            <p:ph type="sldNum" sz="quarter" idx="12"/>
          </p:nvPr>
        </p:nvSpPr>
        <p:spPr/>
        <p:txBody>
          <a:bodyPr/>
          <a:lstStyle/>
          <a:p>
            <a:fld id="{4F948BC6-BE98-4A81-A0A5-4CD23B00641C}" type="slidenum">
              <a:rPr lang="en-IN" smtClean="0"/>
              <a:t>‹#›</a:t>
            </a:fld>
            <a:endParaRPr lang="en-IN"/>
          </a:p>
        </p:txBody>
      </p:sp>
    </p:spTree>
    <p:extLst>
      <p:ext uri="{BB962C8B-B14F-4D97-AF65-F5344CB8AC3E}">
        <p14:creationId xmlns:p14="http://schemas.microsoft.com/office/powerpoint/2010/main" val="449744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9582B-A173-8F63-03DC-DF1F8D33AA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66B9FD-EEEE-8CB7-711D-A07E20F7DE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453A55-28E9-7BCD-A714-47009A95E5C0}"/>
              </a:ext>
            </a:extLst>
          </p:cNvPr>
          <p:cNvSpPr>
            <a:spLocks noGrp="1"/>
          </p:cNvSpPr>
          <p:nvPr>
            <p:ph type="dt" sz="half" idx="10"/>
          </p:nvPr>
        </p:nvSpPr>
        <p:spPr/>
        <p:txBody>
          <a:bodyPr/>
          <a:lstStyle/>
          <a:p>
            <a:fld id="{F561C117-2F23-401B-AB18-1535E58A5F48}" type="datetimeFigureOut">
              <a:rPr lang="en-IN" smtClean="0"/>
              <a:t>08-05-2025</a:t>
            </a:fld>
            <a:endParaRPr lang="en-IN"/>
          </a:p>
        </p:txBody>
      </p:sp>
      <p:sp>
        <p:nvSpPr>
          <p:cNvPr id="5" name="Footer Placeholder 4">
            <a:extLst>
              <a:ext uri="{FF2B5EF4-FFF2-40B4-BE49-F238E27FC236}">
                <a16:creationId xmlns:a16="http://schemas.microsoft.com/office/drawing/2014/main" id="{57ED1BE0-7903-C0D5-E6F3-B088B63A7E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545A24-9130-4251-AB25-2115501051AA}"/>
              </a:ext>
            </a:extLst>
          </p:cNvPr>
          <p:cNvSpPr>
            <a:spLocks noGrp="1"/>
          </p:cNvSpPr>
          <p:nvPr>
            <p:ph type="sldNum" sz="quarter" idx="12"/>
          </p:nvPr>
        </p:nvSpPr>
        <p:spPr/>
        <p:txBody>
          <a:bodyPr/>
          <a:lstStyle/>
          <a:p>
            <a:fld id="{4F948BC6-BE98-4A81-A0A5-4CD23B00641C}" type="slidenum">
              <a:rPr lang="en-IN" smtClean="0"/>
              <a:t>‹#›</a:t>
            </a:fld>
            <a:endParaRPr lang="en-IN"/>
          </a:p>
        </p:txBody>
      </p:sp>
    </p:spTree>
    <p:extLst>
      <p:ext uri="{BB962C8B-B14F-4D97-AF65-F5344CB8AC3E}">
        <p14:creationId xmlns:p14="http://schemas.microsoft.com/office/powerpoint/2010/main" val="1299838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16B1E-53A9-C6DF-3F6A-E8131664C2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84A5D6D-AE52-F7CB-B507-D25E823ABC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E0EEF6-0394-83F6-66ED-7F9588C39043}"/>
              </a:ext>
            </a:extLst>
          </p:cNvPr>
          <p:cNvSpPr>
            <a:spLocks noGrp="1"/>
          </p:cNvSpPr>
          <p:nvPr>
            <p:ph type="dt" sz="half" idx="10"/>
          </p:nvPr>
        </p:nvSpPr>
        <p:spPr/>
        <p:txBody>
          <a:bodyPr/>
          <a:lstStyle/>
          <a:p>
            <a:fld id="{F561C117-2F23-401B-AB18-1535E58A5F48}" type="datetimeFigureOut">
              <a:rPr lang="en-IN" smtClean="0"/>
              <a:t>08-05-2025</a:t>
            </a:fld>
            <a:endParaRPr lang="en-IN"/>
          </a:p>
        </p:txBody>
      </p:sp>
      <p:sp>
        <p:nvSpPr>
          <p:cNvPr id="5" name="Footer Placeholder 4">
            <a:extLst>
              <a:ext uri="{FF2B5EF4-FFF2-40B4-BE49-F238E27FC236}">
                <a16:creationId xmlns:a16="http://schemas.microsoft.com/office/drawing/2014/main" id="{42AEFC67-DA7E-DA8B-6D0B-DA7FFDE1BF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058776-F2D7-C543-4D6C-5206D2259381}"/>
              </a:ext>
            </a:extLst>
          </p:cNvPr>
          <p:cNvSpPr>
            <a:spLocks noGrp="1"/>
          </p:cNvSpPr>
          <p:nvPr>
            <p:ph type="sldNum" sz="quarter" idx="12"/>
          </p:nvPr>
        </p:nvSpPr>
        <p:spPr/>
        <p:txBody>
          <a:bodyPr/>
          <a:lstStyle/>
          <a:p>
            <a:fld id="{4F948BC6-BE98-4A81-A0A5-4CD23B00641C}" type="slidenum">
              <a:rPr lang="en-IN" smtClean="0"/>
              <a:t>‹#›</a:t>
            </a:fld>
            <a:endParaRPr lang="en-IN"/>
          </a:p>
        </p:txBody>
      </p:sp>
    </p:spTree>
    <p:extLst>
      <p:ext uri="{BB962C8B-B14F-4D97-AF65-F5344CB8AC3E}">
        <p14:creationId xmlns:p14="http://schemas.microsoft.com/office/powerpoint/2010/main" val="3210821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374E7-121D-9401-C271-801C06D0912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D42EA83-6784-48BF-83F9-3642242224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BA44A79-0EA3-FDFA-6B27-FC0C5DB140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FA21BCF-E219-BA60-FAD2-BC8A55DFDBFC}"/>
              </a:ext>
            </a:extLst>
          </p:cNvPr>
          <p:cNvSpPr>
            <a:spLocks noGrp="1"/>
          </p:cNvSpPr>
          <p:nvPr>
            <p:ph type="dt" sz="half" idx="10"/>
          </p:nvPr>
        </p:nvSpPr>
        <p:spPr/>
        <p:txBody>
          <a:bodyPr/>
          <a:lstStyle/>
          <a:p>
            <a:fld id="{F561C117-2F23-401B-AB18-1535E58A5F48}" type="datetimeFigureOut">
              <a:rPr lang="en-IN" smtClean="0"/>
              <a:t>08-05-2025</a:t>
            </a:fld>
            <a:endParaRPr lang="en-IN"/>
          </a:p>
        </p:txBody>
      </p:sp>
      <p:sp>
        <p:nvSpPr>
          <p:cNvPr id="6" name="Footer Placeholder 5">
            <a:extLst>
              <a:ext uri="{FF2B5EF4-FFF2-40B4-BE49-F238E27FC236}">
                <a16:creationId xmlns:a16="http://schemas.microsoft.com/office/drawing/2014/main" id="{3239CF44-952C-3933-3258-BD23D3EE52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A1C92C-F569-9793-6295-FCE84928C37A}"/>
              </a:ext>
            </a:extLst>
          </p:cNvPr>
          <p:cNvSpPr>
            <a:spLocks noGrp="1"/>
          </p:cNvSpPr>
          <p:nvPr>
            <p:ph type="sldNum" sz="quarter" idx="12"/>
          </p:nvPr>
        </p:nvSpPr>
        <p:spPr/>
        <p:txBody>
          <a:bodyPr/>
          <a:lstStyle/>
          <a:p>
            <a:fld id="{4F948BC6-BE98-4A81-A0A5-4CD23B00641C}" type="slidenum">
              <a:rPr lang="en-IN" smtClean="0"/>
              <a:t>‹#›</a:t>
            </a:fld>
            <a:endParaRPr lang="en-IN"/>
          </a:p>
        </p:txBody>
      </p:sp>
    </p:spTree>
    <p:extLst>
      <p:ext uri="{BB962C8B-B14F-4D97-AF65-F5344CB8AC3E}">
        <p14:creationId xmlns:p14="http://schemas.microsoft.com/office/powerpoint/2010/main" val="4146835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0744D-F8EF-F37D-77A1-F7FBB19BE3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4038F79-A64A-F394-35F2-E8B3EA0D67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9558B4-03E3-A7BE-2C0C-1FF5882CA1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0638B75-6D9E-ED5A-0C58-A4BBE0149D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483B36-AA64-B872-B236-AC8272B2C6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55E98E0-EB3D-F796-AFAA-A9B0E1CFD7C2}"/>
              </a:ext>
            </a:extLst>
          </p:cNvPr>
          <p:cNvSpPr>
            <a:spLocks noGrp="1"/>
          </p:cNvSpPr>
          <p:nvPr>
            <p:ph type="dt" sz="half" idx="10"/>
          </p:nvPr>
        </p:nvSpPr>
        <p:spPr/>
        <p:txBody>
          <a:bodyPr/>
          <a:lstStyle/>
          <a:p>
            <a:fld id="{F561C117-2F23-401B-AB18-1535E58A5F48}" type="datetimeFigureOut">
              <a:rPr lang="en-IN" smtClean="0"/>
              <a:t>08-05-2025</a:t>
            </a:fld>
            <a:endParaRPr lang="en-IN"/>
          </a:p>
        </p:txBody>
      </p:sp>
      <p:sp>
        <p:nvSpPr>
          <p:cNvPr id="8" name="Footer Placeholder 7">
            <a:extLst>
              <a:ext uri="{FF2B5EF4-FFF2-40B4-BE49-F238E27FC236}">
                <a16:creationId xmlns:a16="http://schemas.microsoft.com/office/drawing/2014/main" id="{70CF5AC4-8DB3-632C-7C0F-DF9FA289E82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428510D-CBE8-BB79-3072-AE37DD7B3853}"/>
              </a:ext>
            </a:extLst>
          </p:cNvPr>
          <p:cNvSpPr>
            <a:spLocks noGrp="1"/>
          </p:cNvSpPr>
          <p:nvPr>
            <p:ph type="sldNum" sz="quarter" idx="12"/>
          </p:nvPr>
        </p:nvSpPr>
        <p:spPr/>
        <p:txBody>
          <a:bodyPr/>
          <a:lstStyle/>
          <a:p>
            <a:fld id="{4F948BC6-BE98-4A81-A0A5-4CD23B00641C}" type="slidenum">
              <a:rPr lang="en-IN" smtClean="0"/>
              <a:t>‹#›</a:t>
            </a:fld>
            <a:endParaRPr lang="en-IN"/>
          </a:p>
        </p:txBody>
      </p:sp>
    </p:spTree>
    <p:extLst>
      <p:ext uri="{BB962C8B-B14F-4D97-AF65-F5344CB8AC3E}">
        <p14:creationId xmlns:p14="http://schemas.microsoft.com/office/powerpoint/2010/main" val="883468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A42E9-A2D8-1EDC-C5F4-8CAE7571661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9D3CD76-3732-6DB5-B2E5-765D5FE9A6E9}"/>
              </a:ext>
            </a:extLst>
          </p:cNvPr>
          <p:cNvSpPr>
            <a:spLocks noGrp="1"/>
          </p:cNvSpPr>
          <p:nvPr>
            <p:ph type="dt" sz="half" idx="10"/>
          </p:nvPr>
        </p:nvSpPr>
        <p:spPr/>
        <p:txBody>
          <a:bodyPr/>
          <a:lstStyle/>
          <a:p>
            <a:fld id="{F561C117-2F23-401B-AB18-1535E58A5F48}" type="datetimeFigureOut">
              <a:rPr lang="en-IN" smtClean="0"/>
              <a:t>08-05-2025</a:t>
            </a:fld>
            <a:endParaRPr lang="en-IN"/>
          </a:p>
        </p:txBody>
      </p:sp>
      <p:sp>
        <p:nvSpPr>
          <p:cNvPr id="4" name="Footer Placeholder 3">
            <a:extLst>
              <a:ext uri="{FF2B5EF4-FFF2-40B4-BE49-F238E27FC236}">
                <a16:creationId xmlns:a16="http://schemas.microsoft.com/office/drawing/2014/main" id="{184F4A60-191A-6A7D-233E-D76F96C68FA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8C3951B-3E82-7EF8-FEEC-4189412E7DA3}"/>
              </a:ext>
            </a:extLst>
          </p:cNvPr>
          <p:cNvSpPr>
            <a:spLocks noGrp="1"/>
          </p:cNvSpPr>
          <p:nvPr>
            <p:ph type="sldNum" sz="quarter" idx="12"/>
          </p:nvPr>
        </p:nvSpPr>
        <p:spPr/>
        <p:txBody>
          <a:bodyPr/>
          <a:lstStyle/>
          <a:p>
            <a:fld id="{4F948BC6-BE98-4A81-A0A5-4CD23B00641C}" type="slidenum">
              <a:rPr lang="en-IN" smtClean="0"/>
              <a:t>‹#›</a:t>
            </a:fld>
            <a:endParaRPr lang="en-IN"/>
          </a:p>
        </p:txBody>
      </p:sp>
    </p:spTree>
    <p:extLst>
      <p:ext uri="{BB962C8B-B14F-4D97-AF65-F5344CB8AC3E}">
        <p14:creationId xmlns:p14="http://schemas.microsoft.com/office/powerpoint/2010/main" val="1991364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ACCC1C-D333-60B6-DA4E-616A6D326816}"/>
              </a:ext>
            </a:extLst>
          </p:cNvPr>
          <p:cNvSpPr>
            <a:spLocks noGrp="1"/>
          </p:cNvSpPr>
          <p:nvPr>
            <p:ph type="dt" sz="half" idx="10"/>
          </p:nvPr>
        </p:nvSpPr>
        <p:spPr/>
        <p:txBody>
          <a:bodyPr/>
          <a:lstStyle/>
          <a:p>
            <a:fld id="{F561C117-2F23-401B-AB18-1535E58A5F48}" type="datetimeFigureOut">
              <a:rPr lang="en-IN" smtClean="0"/>
              <a:t>08-05-2025</a:t>
            </a:fld>
            <a:endParaRPr lang="en-IN"/>
          </a:p>
        </p:txBody>
      </p:sp>
      <p:sp>
        <p:nvSpPr>
          <p:cNvPr id="3" name="Footer Placeholder 2">
            <a:extLst>
              <a:ext uri="{FF2B5EF4-FFF2-40B4-BE49-F238E27FC236}">
                <a16:creationId xmlns:a16="http://schemas.microsoft.com/office/drawing/2014/main" id="{0BF483E4-D1C9-3446-2EE4-AC42C4DA2FF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7777638-49DC-7314-1DB9-38D475019DCC}"/>
              </a:ext>
            </a:extLst>
          </p:cNvPr>
          <p:cNvSpPr>
            <a:spLocks noGrp="1"/>
          </p:cNvSpPr>
          <p:nvPr>
            <p:ph type="sldNum" sz="quarter" idx="12"/>
          </p:nvPr>
        </p:nvSpPr>
        <p:spPr/>
        <p:txBody>
          <a:bodyPr/>
          <a:lstStyle/>
          <a:p>
            <a:fld id="{4F948BC6-BE98-4A81-A0A5-4CD23B00641C}" type="slidenum">
              <a:rPr lang="en-IN" smtClean="0"/>
              <a:t>‹#›</a:t>
            </a:fld>
            <a:endParaRPr lang="en-IN"/>
          </a:p>
        </p:txBody>
      </p:sp>
    </p:spTree>
    <p:extLst>
      <p:ext uri="{BB962C8B-B14F-4D97-AF65-F5344CB8AC3E}">
        <p14:creationId xmlns:p14="http://schemas.microsoft.com/office/powerpoint/2010/main" val="2988754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96DBE-EC38-CE98-E977-C53EA43068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E5D731D-6686-E3BA-7570-CAA58136BB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A47CA56-0070-6895-7452-E19E357CF1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0355DC-B001-E127-32AF-21ECA6E689B6}"/>
              </a:ext>
            </a:extLst>
          </p:cNvPr>
          <p:cNvSpPr>
            <a:spLocks noGrp="1"/>
          </p:cNvSpPr>
          <p:nvPr>
            <p:ph type="dt" sz="half" idx="10"/>
          </p:nvPr>
        </p:nvSpPr>
        <p:spPr/>
        <p:txBody>
          <a:bodyPr/>
          <a:lstStyle/>
          <a:p>
            <a:fld id="{F561C117-2F23-401B-AB18-1535E58A5F48}" type="datetimeFigureOut">
              <a:rPr lang="en-IN" smtClean="0"/>
              <a:t>08-05-2025</a:t>
            </a:fld>
            <a:endParaRPr lang="en-IN"/>
          </a:p>
        </p:txBody>
      </p:sp>
      <p:sp>
        <p:nvSpPr>
          <p:cNvPr id="6" name="Footer Placeholder 5">
            <a:extLst>
              <a:ext uri="{FF2B5EF4-FFF2-40B4-BE49-F238E27FC236}">
                <a16:creationId xmlns:a16="http://schemas.microsoft.com/office/drawing/2014/main" id="{54E79A92-1A20-4E19-46C5-DB33F43CD4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ECA7A4-2BF7-448D-61BB-C19D57CCEF81}"/>
              </a:ext>
            </a:extLst>
          </p:cNvPr>
          <p:cNvSpPr>
            <a:spLocks noGrp="1"/>
          </p:cNvSpPr>
          <p:nvPr>
            <p:ph type="sldNum" sz="quarter" idx="12"/>
          </p:nvPr>
        </p:nvSpPr>
        <p:spPr/>
        <p:txBody>
          <a:bodyPr/>
          <a:lstStyle/>
          <a:p>
            <a:fld id="{4F948BC6-BE98-4A81-A0A5-4CD23B00641C}" type="slidenum">
              <a:rPr lang="en-IN" smtClean="0"/>
              <a:t>‹#›</a:t>
            </a:fld>
            <a:endParaRPr lang="en-IN"/>
          </a:p>
        </p:txBody>
      </p:sp>
    </p:spTree>
    <p:extLst>
      <p:ext uri="{BB962C8B-B14F-4D97-AF65-F5344CB8AC3E}">
        <p14:creationId xmlns:p14="http://schemas.microsoft.com/office/powerpoint/2010/main" val="1894551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3BC6B-D60A-984A-3418-8ECDAEA3C9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D19746C-A6AD-8300-D995-B45F2B7330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BF7D903-EE1A-626D-F0A9-80FF19DBB6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70ABAA-62A8-770E-8A69-24C7FAB6153B}"/>
              </a:ext>
            </a:extLst>
          </p:cNvPr>
          <p:cNvSpPr>
            <a:spLocks noGrp="1"/>
          </p:cNvSpPr>
          <p:nvPr>
            <p:ph type="dt" sz="half" idx="10"/>
          </p:nvPr>
        </p:nvSpPr>
        <p:spPr/>
        <p:txBody>
          <a:bodyPr/>
          <a:lstStyle/>
          <a:p>
            <a:fld id="{F561C117-2F23-401B-AB18-1535E58A5F48}" type="datetimeFigureOut">
              <a:rPr lang="en-IN" smtClean="0"/>
              <a:t>08-05-2025</a:t>
            </a:fld>
            <a:endParaRPr lang="en-IN"/>
          </a:p>
        </p:txBody>
      </p:sp>
      <p:sp>
        <p:nvSpPr>
          <p:cNvPr id="6" name="Footer Placeholder 5">
            <a:extLst>
              <a:ext uri="{FF2B5EF4-FFF2-40B4-BE49-F238E27FC236}">
                <a16:creationId xmlns:a16="http://schemas.microsoft.com/office/drawing/2014/main" id="{B5C83E5F-BF42-D9A6-A07F-FA54CAB320E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461D24-A8DD-871E-808D-D9CA5426878D}"/>
              </a:ext>
            </a:extLst>
          </p:cNvPr>
          <p:cNvSpPr>
            <a:spLocks noGrp="1"/>
          </p:cNvSpPr>
          <p:nvPr>
            <p:ph type="sldNum" sz="quarter" idx="12"/>
          </p:nvPr>
        </p:nvSpPr>
        <p:spPr/>
        <p:txBody>
          <a:bodyPr/>
          <a:lstStyle/>
          <a:p>
            <a:fld id="{4F948BC6-BE98-4A81-A0A5-4CD23B00641C}" type="slidenum">
              <a:rPr lang="en-IN" smtClean="0"/>
              <a:t>‹#›</a:t>
            </a:fld>
            <a:endParaRPr lang="en-IN"/>
          </a:p>
        </p:txBody>
      </p:sp>
    </p:spTree>
    <p:extLst>
      <p:ext uri="{BB962C8B-B14F-4D97-AF65-F5344CB8AC3E}">
        <p14:creationId xmlns:p14="http://schemas.microsoft.com/office/powerpoint/2010/main" val="187644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22E517-A89A-F0A7-C7ED-FD3E3F0755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BE8F137-6B68-EFCC-6B34-99727E7E73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E42B24-A195-3B6A-6D8A-8B1CA8D3D8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61C117-2F23-401B-AB18-1535E58A5F48}" type="datetimeFigureOut">
              <a:rPr lang="en-IN" smtClean="0"/>
              <a:t>08-05-2025</a:t>
            </a:fld>
            <a:endParaRPr lang="en-IN"/>
          </a:p>
        </p:txBody>
      </p:sp>
      <p:sp>
        <p:nvSpPr>
          <p:cNvPr id="5" name="Footer Placeholder 4">
            <a:extLst>
              <a:ext uri="{FF2B5EF4-FFF2-40B4-BE49-F238E27FC236}">
                <a16:creationId xmlns:a16="http://schemas.microsoft.com/office/drawing/2014/main" id="{1056AC73-A9D0-6634-AC8E-EA86D56F81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88BA9B9-3324-0B7D-EB69-8F345D63BD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948BC6-BE98-4A81-A0A5-4CD23B00641C}" type="slidenum">
              <a:rPr lang="en-IN" smtClean="0"/>
              <a:t>‹#›</a:t>
            </a:fld>
            <a:endParaRPr lang="en-IN"/>
          </a:p>
        </p:txBody>
      </p:sp>
    </p:spTree>
    <p:extLst>
      <p:ext uri="{BB962C8B-B14F-4D97-AF65-F5344CB8AC3E}">
        <p14:creationId xmlns:p14="http://schemas.microsoft.com/office/powerpoint/2010/main" val="2082836410"/>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data.nasa.gov/dataset/?q=NASA+Li-ion+Battery+Aging+Datase&amp;sort=score+desc%2C+metadata_modified+desc"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0D6D7D8-6BF2-E9F5-EFF6-4A8F9531CEDC}"/>
              </a:ext>
            </a:extLst>
          </p:cNvPr>
          <p:cNvSpPr>
            <a:spLocks noGrp="1"/>
          </p:cNvSpPr>
          <p:nvPr>
            <p:ph type="subTitle" idx="1"/>
          </p:nvPr>
        </p:nvSpPr>
        <p:spPr>
          <a:xfrm>
            <a:off x="7035373" y="5748456"/>
            <a:ext cx="5156627" cy="562855"/>
          </a:xfrm>
        </p:spPr>
        <p:txBody>
          <a:bodyPr>
            <a:normAutofit/>
          </a:bodyPr>
          <a:lstStyle/>
          <a:p>
            <a:r>
              <a:rPr lang="en-IN" b="1" dirty="0">
                <a:solidFill>
                  <a:schemeClr val="tx1">
                    <a:lumMod val="95000"/>
                    <a:lumOff val="5000"/>
                  </a:schemeClr>
                </a:solidFill>
                <a:latin typeface="Algerian" panose="04020705040A02060702" pitchFamily="82" charset="0"/>
              </a:rPr>
              <a:t>Prepared by: SHERIN SAMUEL</a:t>
            </a:r>
            <a:endParaRPr lang="en-US" b="1" dirty="0">
              <a:solidFill>
                <a:schemeClr val="tx1">
                  <a:lumMod val="95000"/>
                  <a:lumOff val="5000"/>
                </a:schemeClr>
              </a:solidFill>
              <a:latin typeface="Algerian" panose="04020705040A02060702" pitchFamily="82" charset="0"/>
            </a:endParaRPr>
          </a:p>
          <a:p>
            <a:endParaRPr lang="en-IN" b="1" dirty="0">
              <a:solidFill>
                <a:schemeClr val="tx1">
                  <a:lumMod val="95000"/>
                  <a:lumOff val="5000"/>
                </a:schemeClr>
              </a:solidFill>
              <a:latin typeface="Algerian" panose="04020705040A02060702" pitchFamily="82" charset="0"/>
            </a:endParaRPr>
          </a:p>
        </p:txBody>
      </p:sp>
      <p:sp>
        <p:nvSpPr>
          <p:cNvPr id="5" name="TextBox 4">
            <a:extLst>
              <a:ext uri="{FF2B5EF4-FFF2-40B4-BE49-F238E27FC236}">
                <a16:creationId xmlns:a16="http://schemas.microsoft.com/office/drawing/2014/main" id="{DA84D948-2084-CF36-F77D-041E9D6C3EEE}"/>
              </a:ext>
            </a:extLst>
          </p:cNvPr>
          <p:cNvSpPr txBox="1"/>
          <p:nvPr/>
        </p:nvSpPr>
        <p:spPr>
          <a:xfrm>
            <a:off x="754634" y="243717"/>
            <a:ext cx="10544417" cy="1015663"/>
          </a:xfrm>
          <a:prstGeom prst="rect">
            <a:avLst/>
          </a:prstGeom>
          <a:noFill/>
        </p:spPr>
        <p:txBody>
          <a:bodyPr wrap="square">
            <a:spAutoFit/>
          </a:bodyPr>
          <a:lstStyle/>
          <a:p>
            <a:pPr rtl="0"/>
            <a:r>
              <a:rPr lang="en-IN" sz="6000" b="1" dirty="0">
                <a:solidFill>
                  <a:srgbClr val="002060"/>
                </a:solidFill>
                <a:latin typeface="Bahnschrift SemiBold SemiConden" panose="020B0502040204020203" pitchFamily="34" charset="0"/>
              </a:rPr>
              <a:t>Battery Failure Prediction Project</a:t>
            </a:r>
          </a:p>
        </p:txBody>
      </p:sp>
      <p:pic>
        <p:nvPicPr>
          <p:cNvPr id="1026" name="Picture 2" descr="Battery Pack Failure Modes I Have Known | Nuts &amp; Volts Magazine">
            <a:extLst>
              <a:ext uri="{FF2B5EF4-FFF2-40B4-BE49-F238E27FC236}">
                <a16:creationId xmlns:a16="http://schemas.microsoft.com/office/drawing/2014/main" id="{F56B1B1A-A95A-8246-EA01-18B1BD7D06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7501" y="1536806"/>
            <a:ext cx="8870576" cy="4008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3252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78F0BC83-3F7A-8B1C-D25C-37733CF803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13" y="430306"/>
            <a:ext cx="4107120" cy="5574547"/>
          </a:xfrm>
          <a:prstGeom prst="rect">
            <a:avLst/>
          </a:prstGeom>
        </p:spPr>
      </p:pic>
      <p:sp>
        <p:nvSpPr>
          <p:cNvPr id="3" name="TextBox 2">
            <a:extLst>
              <a:ext uri="{FF2B5EF4-FFF2-40B4-BE49-F238E27FC236}">
                <a16:creationId xmlns:a16="http://schemas.microsoft.com/office/drawing/2014/main" id="{86AA8389-FD6A-8740-A9A4-EE0D0FA44996}"/>
              </a:ext>
            </a:extLst>
          </p:cNvPr>
          <p:cNvSpPr txBox="1"/>
          <p:nvPr/>
        </p:nvSpPr>
        <p:spPr>
          <a:xfrm>
            <a:off x="4351725" y="336179"/>
            <a:ext cx="7840275" cy="6463308"/>
          </a:xfrm>
          <a:prstGeom prst="rect">
            <a:avLst/>
          </a:prstGeom>
          <a:noFill/>
        </p:spPr>
        <p:txBody>
          <a:bodyPr wrap="square">
            <a:spAutoFit/>
          </a:bodyPr>
          <a:lstStyle/>
          <a:p>
            <a:pPr algn="l">
              <a:spcBef>
                <a:spcPts val="900"/>
              </a:spcBef>
              <a:spcAft>
                <a:spcPts val="900"/>
              </a:spcAft>
              <a:buFont typeface="+mj-lt"/>
              <a:buAutoNum type="arabicPeriod"/>
            </a:pPr>
            <a:r>
              <a:rPr lang="en-US" b="1" i="0" dirty="0">
                <a:solidFill>
                  <a:srgbClr val="002060"/>
                </a:solidFill>
                <a:effectLst/>
                <a:latin typeface="system-ui"/>
              </a:rPr>
              <a:t>Distinct Discharge Time Distributions : The discharge time distributions for batteries with different failure labels (0 = No, 1 = Yes) show significant differences, indicating that failure status is associated with variations in discharge time.</a:t>
            </a:r>
          </a:p>
          <a:p>
            <a:pPr algn="l">
              <a:spcBef>
                <a:spcPts val="900"/>
              </a:spcBef>
              <a:spcAft>
                <a:spcPts val="900"/>
              </a:spcAft>
              <a:buFont typeface="+mj-lt"/>
              <a:buAutoNum type="arabicPeriod"/>
            </a:pPr>
            <a:r>
              <a:rPr lang="en-US" b="1" i="0" dirty="0">
                <a:solidFill>
                  <a:srgbClr val="002060"/>
                </a:solidFill>
                <a:effectLst/>
                <a:latin typeface="system-ui"/>
              </a:rPr>
              <a:t>Non-Failure Batteries (Failure = 0) : These batteries have a higher median discharge time, centered around 1.0 on the standardized scale, and exhibit a wider range of discharge times, as indicated by longer whiskers and a larger interquartile range (IQR).</a:t>
            </a:r>
          </a:p>
          <a:p>
            <a:pPr algn="l">
              <a:spcBef>
                <a:spcPts val="900"/>
              </a:spcBef>
              <a:spcAft>
                <a:spcPts val="900"/>
              </a:spcAft>
              <a:buFont typeface="+mj-lt"/>
              <a:buAutoNum type="arabicPeriod"/>
            </a:pPr>
            <a:r>
              <a:rPr lang="en-US" b="1" i="0" dirty="0">
                <a:solidFill>
                  <a:srgbClr val="002060"/>
                </a:solidFill>
                <a:effectLst/>
                <a:latin typeface="system-ui"/>
              </a:rPr>
              <a:t>Failure Batteries (Failure = 1) : These batteries have a lower median discharge time, centered around -0.5 on the standardized scale, and show a narrower range of discharge times compared to non-failure batteries, with shorter whiskers and a smaller IQR.</a:t>
            </a:r>
          </a:p>
          <a:p>
            <a:pPr algn="l">
              <a:spcBef>
                <a:spcPts val="900"/>
              </a:spcBef>
              <a:spcAft>
                <a:spcPts val="900"/>
              </a:spcAft>
              <a:buFont typeface="+mj-lt"/>
              <a:buAutoNum type="arabicPeriod"/>
            </a:pPr>
            <a:r>
              <a:rPr lang="en-US" b="1" i="0" dirty="0">
                <a:solidFill>
                  <a:srgbClr val="002060"/>
                </a:solidFill>
                <a:effectLst/>
                <a:latin typeface="system-ui"/>
              </a:rPr>
              <a:t>Implications :</a:t>
            </a:r>
          </a:p>
          <a:p>
            <a:pPr marL="742950" lvl="1" indent="-285750" algn="l">
              <a:spcBef>
                <a:spcPts val="900"/>
              </a:spcBef>
              <a:spcAft>
                <a:spcPts val="900"/>
              </a:spcAft>
              <a:buFont typeface="+mj-lt"/>
              <a:buAutoNum type="arabicPeriod"/>
            </a:pPr>
            <a:r>
              <a:rPr lang="en-US" b="1" i="0" dirty="0">
                <a:solidFill>
                  <a:srgbClr val="002060"/>
                </a:solidFill>
                <a:effectLst/>
                <a:latin typeface="system-ui"/>
              </a:rPr>
              <a:t>Batteries that fail tend to have shorter discharge times, suggesting a potential correlation between discharge time and battery failure.</a:t>
            </a:r>
          </a:p>
          <a:p>
            <a:pPr marL="742950" lvl="1" indent="-285750" algn="l">
              <a:spcBef>
                <a:spcPts val="900"/>
              </a:spcBef>
              <a:spcAft>
                <a:spcPts val="900"/>
              </a:spcAft>
              <a:buFont typeface="+mj-lt"/>
              <a:buAutoNum type="arabicPeriod"/>
            </a:pPr>
            <a:r>
              <a:rPr lang="en-US" b="1" i="0" dirty="0">
                <a:solidFill>
                  <a:srgbClr val="002060"/>
                </a:solidFill>
                <a:effectLst/>
                <a:latin typeface="system-ui"/>
              </a:rPr>
              <a:t>This relationship could be useful for predictive modeling or identifying early indicators of battery failure based on discharge behavior.</a:t>
            </a:r>
          </a:p>
          <a:p>
            <a:pPr algn="l">
              <a:spcBef>
                <a:spcPts val="900"/>
              </a:spcBef>
              <a:spcAft>
                <a:spcPts val="900"/>
              </a:spcAft>
              <a:buFont typeface="+mj-lt"/>
              <a:buAutoNum type="arabicPeriod"/>
            </a:pPr>
            <a:endParaRPr lang="en-US" b="1" i="0" dirty="0">
              <a:solidFill>
                <a:srgbClr val="002060"/>
              </a:solidFill>
              <a:effectLst/>
              <a:latin typeface="system-ui"/>
            </a:endParaRPr>
          </a:p>
        </p:txBody>
      </p:sp>
    </p:spTree>
    <p:extLst>
      <p:ext uri="{BB962C8B-B14F-4D97-AF65-F5344CB8AC3E}">
        <p14:creationId xmlns:p14="http://schemas.microsoft.com/office/powerpoint/2010/main" val="3535684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F5D20CDA-5256-E342-ED60-DF3310D73C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783" y="1131467"/>
            <a:ext cx="5578610" cy="3701789"/>
          </a:xfrm>
          <a:prstGeom prst="rect">
            <a:avLst/>
          </a:prstGeom>
        </p:spPr>
      </p:pic>
      <p:sp>
        <p:nvSpPr>
          <p:cNvPr id="2" name="Rectangle 1">
            <a:extLst>
              <a:ext uri="{FF2B5EF4-FFF2-40B4-BE49-F238E27FC236}">
                <a16:creationId xmlns:a16="http://schemas.microsoft.com/office/drawing/2014/main" id="{46302774-C69C-8CEA-FD0A-93DE20FADB33}"/>
              </a:ext>
            </a:extLst>
          </p:cNvPr>
          <p:cNvSpPr>
            <a:spLocks noChangeArrowheads="1"/>
          </p:cNvSpPr>
          <p:nvPr/>
        </p:nvSpPr>
        <p:spPr bwMode="auto">
          <a:xfrm>
            <a:off x="0" y="-184972"/>
            <a:ext cx="65" cy="369944"/>
          </a:xfrm>
          <a:prstGeom prst="rect">
            <a:avLst/>
          </a:prstGeom>
          <a:solidFill>
            <a:srgbClr val="2B2B3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6023" rIns="0" bIns="46023"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5DD823BB-4957-E865-A15D-1380C751E17B}"/>
              </a:ext>
            </a:extLst>
          </p:cNvPr>
          <p:cNvSpPr txBox="1"/>
          <p:nvPr/>
        </p:nvSpPr>
        <p:spPr>
          <a:xfrm>
            <a:off x="5676578" y="500044"/>
            <a:ext cx="6097280" cy="5940088"/>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rgbClr val="002060"/>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rgbClr val="002060"/>
                </a:solidFill>
                <a:effectLst/>
                <a:latin typeface="system-ui"/>
              </a:rPr>
              <a:t>SOH Decreases Over Time : The State of Health (SOH) generally declines as the number of cycles increases, indicating battery degradation over time.</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1" i="0" u="none" strike="noStrike" cap="none" normalizeH="0" baseline="0" dirty="0">
              <a:ln>
                <a:noFill/>
              </a:ln>
              <a:solidFill>
                <a:srgbClr val="002060"/>
              </a:solidFill>
              <a:effectLst/>
              <a:latin typeface="system-ui"/>
            </a:endParaRP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rgbClr val="002060"/>
                </a:solidFill>
                <a:effectLst/>
                <a:latin typeface="system-ui"/>
              </a:rPr>
              <a:t>Distinct Patterns for Failed and Non-Failed Batteries : Non-failed batteries (blue dots) maintain higher SOH values throughout the cycles, while failed batteries (orange dots) show a more rapid decline in SOH.</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1" i="0" u="none" strike="noStrike" cap="none" normalizeH="0" baseline="0" dirty="0">
              <a:ln>
                <a:noFill/>
              </a:ln>
              <a:solidFill>
                <a:srgbClr val="002060"/>
              </a:solidFill>
              <a:effectLst/>
              <a:latin typeface="system-ui"/>
            </a:endParaRP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rgbClr val="002060"/>
                </a:solidFill>
                <a:effectLst/>
                <a:latin typeface="system-ui"/>
              </a:rPr>
              <a:t>Variation Across Battery IDs : Different battery IDs (</a:t>
            </a:r>
            <a:r>
              <a:rPr kumimoji="0" lang="en-US" altLang="en-US" sz="2000" b="1" i="0" u="none" strike="noStrike" cap="none" normalizeH="0" baseline="0" dirty="0" err="1">
                <a:ln>
                  <a:noFill/>
                </a:ln>
                <a:solidFill>
                  <a:srgbClr val="002060"/>
                </a:solidFill>
                <a:effectLst/>
                <a:latin typeface="ui-monospace"/>
              </a:rPr>
              <a:t>battery_id</a:t>
            </a:r>
            <a:r>
              <a:rPr kumimoji="0" lang="en-US" altLang="en-US" sz="2000" b="1" i="0" u="none" strike="noStrike" cap="none" normalizeH="0" baseline="0" dirty="0">
                <a:ln>
                  <a:noFill/>
                </a:ln>
                <a:solidFill>
                  <a:srgbClr val="002060"/>
                </a:solidFill>
                <a:effectLst/>
                <a:latin typeface="ui-monospace"/>
              </a:rPr>
              <a:t> = 0</a:t>
            </a:r>
            <a:r>
              <a:rPr kumimoji="0" lang="en-US" altLang="en-US" sz="2000" b="1" i="0" u="none" strike="noStrike" cap="none" normalizeH="0" baseline="0" dirty="0">
                <a:ln>
                  <a:noFill/>
                </a:ln>
                <a:solidFill>
                  <a:srgbClr val="002060"/>
                </a:solidFill>
                <a:effectLst/>
                <a:latin typeface="system-ui"/>
              </a:rPr>
              <a:t>, </a:t>
            </a:r>
            <a:r>
              <a:rPr kumimoji="0" lang="en-US" altLang="en-US" sz="2000" b="1" i="0" u="none" strike="noStrike" cap="none" normalizeH="0" baseline="0" dirty="0">
                <a:ln>
                  <a:noFill/>
                </a:ln>
                <a:solidFill>
                  <a:srgbClr val="002060"/>
                </a:solidFill>
                <a:effectLst/>
                <a:latin typeface="ui-monospace"/>
              </a:rPr>
              <a:t>1</a:t>
            </a:r>
            <a:r>
              <a:rPr kumimoji="0" lang="en-US" altLang="en-US" sz="2000" b="1" i="0" u="none" strike="noStrike" cap="none" normalizeH="0" baseline="0" dirty="0">
                <a:ln>
                  <a:noFill/>
                </a:ln>
                <a:solidFill>
                  <a:srgbClr val="002060"/>
                </a:solidFill>
                <a:effectLst/>
                <a:latin typeface="system-ui"/>
              </a:rPr>
              <a:t>, and </a:t>
            </a:r>
            <a:r>
              <a:rPr kumimoji="0" lang="en-US" altLang="en-US" sz="2000" b="1" i="0" u="none" strike="noStrike" cap="none" normalizeH="0" baseline="0" dirty="0">
                <a:ln>
                  <a:noFill/>
                </a:ln>
                <a:solidFill>
                  <a:srgbClr val="002060"/>
                </a:solidFill>
                <a:effectLst/>
                <a:latin typeface="ui-monospace"/>
              </a:rPr>
              <a:t>2</a:t>
            </a:r>
            <a:r>
              <a:rPr kumimoji="0" lang="en-US" altLang="en-US" sz="2000" b="1" i="0" u="none" strike="noStrike" cap="none" normalizeH="0" baseline="0" dirty="0">
                <a:ln>
                  <a:noFill/>
                </a:ln>
                <a:solidFill>
                  <a:srgbClr val="002060"/>
                </a:solidFill>
                <a:effectLst/>
                <a:latin typeface="system-ui"/>
              </a:rPr>
              <a:t>) exhibit similar trends but with some variability in their SOH trajectories.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1" i="0" u="none" strike="noStrike" cap="none" normalizeH="0" baseline="0" dirty="0">
              <a:ln>
                <a:noFill/>
              </a:ln>
              <a:solidFill>
                <a:srgbClr val="002060"/>
              </a:solidFill>
              <a:effectLst/>
              <a:latin typeface="system-ui"/>
            </a:endParaRP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rgbClr val="002060"/>
                </a:solidFill>
                <a:effectLst/>
                <a:latin typeface="system-ui"/>
              </a:rPr>
              <a:t>Early Decline in Failed Batteries : Failed batteries (orange dots) start showing a significant drop in SOH earlier compared to non-failed batteries, suggesting potential early indicators of failure.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rgbClr val="002060"/>
              </a:solidFill>
              <a:effectLst/>
              <a:latin typeface="Arial" panose="020B0604020202020204" pitchFamily="34" charset="0"/>
            </a:endParaRPr>
          </a:p>
        </p:txBody>
      </p:sp>
    </p:spTree>
    <p:extLst>
      <p:ext uri="{BB962C8B-B14F-4D97-AF65-F5344CB8AC3E}">
        <p14:creationId xmlns:p14="http://schemas.microsoft.com/office/powerpoint/2010/main" val="2431397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6F1B258-795F-FA76-5365-940DBEB681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2632"/>
            <a:ext cx="5501768" cy="4662296"/>
          </a:xfrm>
          <a:prstGeom prst="rect">
            <a:avLst/>
          </a:prstGeom>
        </p:spPr>
      </p:pic>
      <p:sp>
        <p:nvSpPr>
          <p:cNvPr id="4" name="TextBox 3">
            <a:extLst>
              <a:ext uri="{FF2B5EF4-FFF2-40B4-BE49-F238E27FC236}">
                <a16:creationId xmlns:a16="http://schemas.microsoft.com/office/drawing/2014/main" id="{89111D63-A653-9F1C-D869-67813AB0B061}"/>
              </a:ext>
            </a:extLst>
          </p:cNvPr>
          <p:cNvSpPr txBox="1"/>
          <p:nvPr/>
        </p:nvSpPr>
        <p:spPr>
          <a:xfrm>
            <a:off x="4879361" y="2060755"/>
            <a:ext cx="7222992" cy="418576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rgbClr val="00206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a:ln>
                  <a:noFill/>
                </a:ln>
                <a:solidFill>
                  <a:srgbClr val="002060"/>
                </a:solidFill>
                <a:effectLst/>
                <a:latin typeface="Arial" panose="020B0604020202020204" pitchFamily="34" charset="0"/>
              </a:rPr>
              <a:t>Internal resistance increases as the state of health (SOH) of the battery decreases, showing a clear negative correlation.\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1" i="0" u="none" strike="noStrike" cap="none" normalizeH="0" baseline="0" dirty="0">
              <a:ln>
                <a:noFill/>
              </a:ln>
              <a:solidFill>
                <a:srgbClr val="00206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1" i="0" u="none" strike="noStrike" cap="none" normalizeH="0" baseline="0" dirty="0">
                <a:ln>
                  <a:noFill/>
                </a:ln>
                <a:solidFill>
                  <a:srgbClr val="002060"/>
                </a:solidFill>
                <a:effectLst/>
                <a:latin typeface="Arial" panose="020B0604020202020204" pitchFamily="34" charset="0"/>
              </a:rPr>
              <a:t>Batteries that have failed (orange dots) tend to have higher internal resistance and lower SOH compared to non-failed batteries (blue dots).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1" i="0" u="none" strike="noStrike" cap="none" normalizeH="0" baseline="0" dirty="0">
              <a:ln>
                <a:noFill/>
              </a:ln>
              <a:solidFill>
                <a:srgbClr val="00206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b="1" i="0" u="none" strike="noStrike" cap="none" normalizeH="0" baseline="0" dirty="0">
                <a:ln>
                  <a:noFill/>
                </a:ln>
                <a:solidFill>
                  <a:srgbClr val="002060"/>
                </a:solidFill>
                <a:effectLst/>
                <a:latin typeface="Arial" panose="020B0604020202020204" pitchFamily="34" charset="0"/>
              </a:rPr>
              <a:t>Different battery IDs follow similar trends, suggesting consistent behavior across units.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1" i="0" u="none" strike="noStrike" cap="none" normalizeH="0" baseline="0" dirty="0">
              <a:ln>
                <a:noFill/>
              </a:ln>
              <a:solidFill>
                <a:srgbClr val="00206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b="1" i="0" u="none" strike="noStrike" cap="none" normalizeH="0" baseline="0" dirty="0">
                <a:ln>
                  <a:noFill/>
                </a:ln>
                <a:solidFill>
                  <a:srgbClr val="002060"/>
                </a:solidFill>
                <a:effectLst/>
                <a:latin typeface="Arial" panose="020B0604020202020204" pitchFamily="34" charset="0"/>
              </a:rPr>
              <a:t>Monitoring internal resistance can serve as an effective indicator for predicting battery degradation and failure.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rgbClr val="002060"/>
              </a:solidFill>
              <a:effectLst/>
              <a:latin typeface="Arial" panose="020B0604020202020204" pitchFamily="34" charset="0"/>
            </a:endParaRPr>
          </a:p>
        </p:txBody>
      </p:sp>
    </p:spTree>
    <p:extLst>
      <p:ext uri="{BB962C8B-B14F-4D97-AF65-F5344CB8AC3E}">
        <p14:creationId xmlns:p14="http://schemas.microsoft.com/office/powerpoint/2010/main" val="4201527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D070462-3E78-6576-5924-D121859666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733" y="0"/>
            <a:ext cx="6654373" cy="6047334"/>
          </a:xfrm>
          <a:prstGeom prst="rect">
            <a:avLst/>
          </a:prstGeom>
        </p:spPr>
      </p:pic>
      <p:sp>
        <p:nvSpPr>
          <p:cNvPr id="8" name="TextBox 7">
            <a:extLst>
              <a:ext uri="{FF2B5EF4-FFF2-40B4-BE49-F238E27FC236}">
                <a16:creationId xmlns:a16="http://schemas.microsoft.com/office/drawing/2014/main" id="{851084DB-1EB5-F435-9F24-AA11F2FD0D33}"/>
              </a:ext>
            </a:extLst>
          </p:cNvPr>
          <p:cNvSpPr txBox="1"/>
          <p:nvPr/>
        </p:nvSpPr>
        <p:spPr>
          <a:xfrm>
            <a:off x="5970493" y="751344"/>
            <a:ext cx="5939759" cy="5355312"/>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rgbClr val="002060"/>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a:ln>
                  <a:noFill/>
                </a:ln>
                <a:solidFill>
                  <a:srgbClr val="002060"/>
                </a:solidFill>
                <a:effectLst/>
                <a:latin typeface="system-ui"/>
              </a:rPr>
              <a:t>Strong Positive Correlations : Several features, such as </a:t>
            </a:r>
            <a:r>
              <a:rPr kumimoji="0" lang="en-US" altLang="en-US" b="1" i="0" u="none" strike="noStrike" cap="none" normalizeH="0" baseline="0" dirty="0">
                <a:ln>
                  <a:noFill/>
                </a:ln>
                <a:solidFill>
                  <a:srgbClr val="002060"/>
                </a:solidFill>
                <a:effectLst/>
                <a:latin typeface="ui-monospace"/>
              </a:rPr>
              <a:t>voltage</a:t>
            </a:r>
            <a:r>
              <a:rPr kumimoji="0" lang="en-US" altLang="en-US" b="1" i="0" u="none" strike="noStrike" cap="none" normalizeH="0" baseline="0" dirty="0">
                <a:ln>
                  <a:noFill/>
                </a:ln>
                <a:solidFill>
                  <a:srgbClr val="002060"/>
                </a:solidFill>
                <a:effectLst/>
                <a:latin typeface="system-ui"/>
              </a:rPr>
              <a:t>, </a:t>
            </a:r>
            <a:r>
              <a:rPr kumimoji="0" lang="en-US" altLang="en-US" b="1" i="0" u="none" strike="noStrike" cap="none" normalizeH="0" baseline="0" dirty="0">
                <a:ln>
                  <a:noFill/>
                </a:ln>
                <a:solidFill>
                  <a:srgbClr val="002060"/>
                </a:solidFill>
                <a:effectLst/>
                <a:latin typeface="ui-monospace"/>
              </a:rPr>
              <a:t>capacity</a:t>
            </a:r>
            <a:r>
              <a:rPr kumimoji="0" lang="en-US" altLang="en-US" b="1" i="0" u="none" strike="noStrike" cap="none" normalizeH="0" baseline="0" dirty="0">
                <a:ln>
                  <a:noFill/>
                </a:ln>
                <a:solidFill>
                  <a:srgbClr val="002060"/>
                </a:solidFill>
                <a:effectLst/>
                <a:latin typeface="system-ui"/>
              </a:rPr>
              <a:t>, and </a:t>
            </a:r>
            <a:r>
              <a:rPr kumimoji="0" lang="en-US" altLang="en-US" b="1" i="0" u="none" strike="noStrike" cap="none" normalizeH="0" baseline="0" dirty="0">
                <a:ln>
                  <a:noFill/>
                </a:ln>
                <a:solidFill>
                  <a:srgbClr val="002060"/>
                </a:solidFill>
                <a:effectLst/>
                <a:latin typeface="ui-monospace"/>
              </a:rPr>
              <a:t>time</a:t>
            </a:r>
            <a:r>
              <a:rPr kumimoji="0" lang="en-US" altLang="en-US" b="1" i="0" u="none" strike="noStrike" cap="none" normalizeH="0" baseline="0" dirty="0">
                <a:ln>
                  <a:noFill/>
                </a:ln>
                <a:solidFill>
                  <a:srgbClr val="002060"/>
                </a:solidFill>
                <a:effectLst/>
                <a:latin typeface="system-ui"/>
              </a:rPr>
              <a:t>, show strong positive correlations with each other, indicating they tend to increase or decrease together.</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b="1" i="0" u="none" strike="noStrike" cap="none" normalizeH="0" baseline="0" dirty="0">
                <a:ln>
                  <a:noFill/>
                </a:ln>
                <a:solidFill>
                  <a:srgbClr val="002060"/>
                </a:solidFill>
                <a:effectLst/>
                <a:latin typeface="system-ui"/>
              </a:rPr>
              <a:t>Negative Correlations with </a:t>
            </a:r>
            <a:r>
              <a:rPr kumimoji="0" lang="en-US" altLang="en-US" b="1" i="0" u="none" strike="noStrike" cap="none" normalizeH="0" baseline="0" dirty="0">
                <a:ln>
                  <a:noFill/>
                </a:ln>
                <a:solidFill>
                  <a:srgbClr val="002060"/>
                </a:solidFill>
                <a:effectLst/>
                <a:latin typeface="ui-monospace"/>
              </a:rPr>
              <a:t>failure</a:t>
            </a:r>
            <a:r>
              <a:rPr kumimoji="0" lang="en-US" altLang="en-US" b="1" i="0" u="none" strike="noStrike" cap="none" normalizeH="0" baseline="0" dirty="0">
                <a:ln>
                  <a:noFill/>
                </a:ln>
                <a:solidFill>
                  <a:srgbClr val="002060"/>
                </a:solidFill>
                <a:effectLst/>
                <a:latin typeface="system-ui"/>
              </a:rPr>
              <a:t> : Features like </a:t>
            </a:r>
            <a:r>
              <a:rPr kumimoji="0" lang="en-US" altLang="en-US" b="1" i="0" u="none" strike="noStrike" cap="none" normalizeH="0" baseline="0" dirty="0">
                <a:ln>
                  <a:noFill/>
                </a:ln>
                <a:solidFill>
                  <a:srgbClr val="002060"/>
                </a:solidFill>
                <a:effectLst/>
                <a:latin typeface="ui-monospace"/>
              </a:rPr>
              <a:t>voltage</a:t>
            </a:r>
            <a:r>
              <a:rPr kumimoji="0" lang="en-US" altLang="en-US" b="1" i="0" u="none" strike="noStrike" cap="none" normalizeH="0" baseline="0" dirty="0">
                <a:ln>
                  <a:noFill/>
                </a:ln>
                <a:solidFill>
                  <a:srgbClr val="002060"/>
                </a:solidFill>
                <a:effectLst/>
                <a:latin typeface="system-ui"/>
              </a:rPr>
              <a:t>, </a:t>
            </a:r>
            <a:r>
              <a:rPr kumimoji="0" lang="en-US" altLang="en-US" b="1" i="0" u="none" strike="noStrike" cap="none" normalizeH="0" baseline="0" dirty="0">
                <a:ln>
                  <a:noFill/>
                </a:ln>
                <a:solidFill>
                  <a:srgbClr val="002060"/>
                </a:solidFill>
                <a:effectLst/>
                <a:latin typeface="ui-monospace"/>
              </a:rPr>
              <a:t>current</a:t>
            </a:r>
            <a:r>
              <a:rPr kumimoji="0" lang="en-US" altLang="en-US" b="1" i="0" u="none" strike="noStrike" cap="none" normalizeH="0" baseline="0" dirty="0">
                <a:ln>
                  <a:noFill/>
                </a:ln>
                <a:solidFill>
                  <a:srgbClr val="002060"/>
                </a:solidFill>
                <a:effectLst/>
                <a:latin typeface="system-ui"/>
              </a:rPr>
              <a:t>, </a:t>
            </a:r>
            <a:r>
              <a:rPr kumimoji="0" lang="en-US" altLang="en-US" b="1" i="0" u="none" strike="noStrike" cap="none" normalizeH="0" baseline="0" dirty="0">
                <a:ln>
                  <a:noFill/>
                </a:ln>
                <a:solidFill>
                  <a:srgbClr val="002060"/>
                </a:solidFill>
                <a:effectLst/>
                <a:latin typeface="ui-monospace"/>
              </a:rPr>
              <a:t>temperature</a:t>
            </a:r>
            <a:r>
              <a:rPr kumimoji="0" lang="en-US" altLang="en-US" b="1" i="0" u="none" strike="noStrike" cap="none" normalizeH="0" baseline="0" dirty="0">
                <a:ln>
                  <a:noFill/>
                </a:ln>
                <a:solidFill>
                  <a:srgbClr val="002060"/>
                </a:solidFill>
                <a:effectLst/>
                <a:latin typeface="system-ui"/>
              </a:rPr>
              <a:t>, and </a:t>
            </a:r>
            <a:r>
              <a:rPr kumimoji="0" lang="en-US" altLang="en-US" b="1" i="0" u="none" strike="noStrike" cap="none" normalizeH="0" baseline="0" dirty="0">
                <a:ln>
                  <a:noFill/>
                </a:ln>
                <a:solidFill>
                  <a:srgbClr val="002060"/>
                </a:solidFill>
                <a:effectLst/>
                <a:latin typeface="ui-monospace"/>
              </a:rPr>
              <a:t>capacity</a:t>
            </a:r>
            <a:r>
              <a:rPr kumimoji="0" lang="en-US" altLang="en-US" b="1" i="0" u="none" strike="noStrike" cap="none" normalizeH="0" baseline="0" dirty="0">
                <a:ln>
                  <a:noFill/>
                </a:ln>
                <a:solidFill>
                  <a:srgbClr val="002060"/>
                </a:solidFill>
                <a:effectLst/>
                <a:latin typeface="system-ui"/>
              </a:rPr>
              <a:t> have negative correlations with </a:t>
            </a:r>
            <a:r>
              <a:rPr kumimoji="0" lang="en-US" altLang="en-US" b="1" i="0" u="none" strike="noStrike" cap="none" normalizeH="0" baseline="0" dirty="0">
                <a:ln>
                  <a:noFill/>
                </a:ln>
                <a:solidFill>
                  <a:srgbClr val="002060"/>
                </a:solidFill>
                <a:effectLst/>
                <a:latin typeface="ui-monospace"/>
              </a:rPr>
              <a:t>failure</a:t>
            </a:r>
            <a:r>
              <a:rPr kumimoji="0" lang="en-US" altLang="en-US" b="1" i="0" u="none" strike="noStrike" cap="none" normalizeH="0" baseline="0" dirty="0">
                <a:ln>
                  <a:noFill/>
                </a:ln>
                <a:solidFill>
                  <a:srgbClr val="002060"/>
                </a:solidFill>
                <a:effectLst/>
                <a:latin typeface="system-ui"/>
              </a:rPr>
              <a:t>, suggesting that higher values of these features may be associated with a lower likelihood of failure.</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b="1" i="0" u="none" strike="noStrike" cap="none" normalizeH="0" baseline="0" dirty="0">
                <a:ln>
                  <a:noFill/>
                </a:ln>
                <a:solidFill>
                  <a:srgbClr val="002060"/>
                </a:solidFill>
                <a:effectLst/>
                <a:latin typeface="system-ui"/>
              </a:rPr>
              <a:t>Internal Resistance and SOH Relationship : </a:t>
            </a:r>
            <a:r>
              <a:rPr kumimoji="0" lang="en-US" altLang="en-US" b="1" i="0" u="none" strike="noStrike" cap="none" normalizeH="0" baseline="0" dirty="0" err="1">
                <a:ln>
                  <a:noFill/>
                </a:ln>
                <a:solidFill>
                  <a:srgbClr val="002060"/>
                </a:solidFill>
                <a:effectLst/>
                <a:latin typeface="ui-monospace"/>
              </a:rPr>
              <a:t>internal_resistance</a:t>
            </a:r>
            <a:r>
              <a:rPr kumimoji="0" lang="en-US" altLang="en-US" b="1" i="0" u="none" strike="noStrike" cap="none" normalizeH="0" baseline="0" dirty="0">
                <a:ln>
                  <a:noFill/>
                </a:ln>
                <a:solidFill>
                  <a:srgbClr val="002060"/>
                </a:solidFill>
                <a:effectLst/>
                <a:latin typeface="system-ui"/>
              </a:rPr>
              <a:t> has a moderate negative correlation with </a:t>
            </a:r>
            <a:r>
              <a:rPr kumimoji="0" lang="en-US" altLang="en-US" b="1" i="0" u="none" strike="noStrike" cap="none" normalizeH="0" baseline="0" dirty="0">
                <a:ln>
                  <a:noFill/>
                </a:ln>
                <a:solidFill>
                  <a:srgbClr val="002060"/>
                </a:solidFill>
                <a:effectLst/>
                <a:latin typeface="ui-monospace"/>
              </a:rPr>
              <a:t>soh</a:t>
            </a:r>
            <a:r>
              <a:rPr kumimoji="0" lang="en-US" altLang="en-US" b="1" i="0" u="none" strike="noStrike" cap="none" normalizeH="0" baseline="0" dirty="0">
                <a:ln>
                  <a:noFill/>
                </a:ln>
                <a:solidFill>
                  <a:srgbClr val="002060"/>
                </a:solidFill>
                <a:effectLst/>
                <a:latin typeface="system-ui"/>
              </a:rPr>
              <a:t>, indicating that higher internal resistance is associated with lower State of Health (SOH).</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altLang="en-US" b="1" i="0" u="none" strike="noStrike" cap="none" normalizeH="0" baseline="0" dirty="0">
                <a:ln>
                  <a:noFill/>
                </a:ln>
                <a:solidFill>
                  <a:srgbClr val="002060"/>
                </a:solidFill>
                <a:effectLst/>
                <a:latin typeface="system-ui"/>
              </a:rPr>
              <a:t>Temperature and Current Relationship : </a:t>
            </a:r>
            <a:r>
              <a:rPr kumimoji="0" lang="en-US" altLang="en-US" b="1" i="0" u="none" strike="noStrike" cap="none" normalizeH="0" baseline="0" dirty="0">
                <a:ln>
                  <a:noFill/>
                </a:ln>
                <a:solidFill>
                  <a:srgbClr val="002060"/>
                </a:solidFill>
                <a:effectLst/>
                <a:latin typeface="ui-monospace"/>
              </a:rPr>
              <a:t>temperature</a:t>
            </a:r>
            <a:r>
              <a:rPr kumimoji="0" lang="en-US" altLang="en-US" b="1" i="0" u="none" strike="noStrike" cap="none" normalizeH="0" baseline="0" dirty="0">
                <a:ln>
                  <a:noFill/>
                </a:ln>
                <a:solidFill>
                  <a:srgbClr val="002060"/>
                </a:solidFill>
                <a:effectLst/>
                <a:latin typeface="system-ui"/>
              </a:rPr>
              <a:t> and </a:t>
            </a:r>
            <a:r>
              <a:rPr kumimoji="0" lang="en-US" altLang="en-US" b="1" i="0" u="none" strike="noStrike" cap="none" normalizeH="0" baseline="0" dirty="0">
                <a:ln>
                  <a:noFill/>
                </a:ln>
                <a:solidFill>
                  <a:srgbClr val="002060"/>
                </a:solidFill>
                <a:effectLst/>
                <a:latin typeface="ui-monospace"/>
              </a:rPr>
              <a:t>current</a:t>
            </a:r>
            <a:r>
              <a:rPr kumimoji="0" lang="en-US" altLang="en-US" b="1" i="0" u="none" strike="noStrike" cap="none" normalizeH="0" baseline="0" dirty="0">
                <a:ln>
                  <a:noFill/>
                </a:ln>
                <a:solidFill>
                  <a:srgbClr val="002060"/>
                </a:solidFill>
                <a:effectLst/>
                <a:latin typeface="system-ui"/>
              </a:rPr>
              <a:t> exhibit a strong negative correlation, implying that as current increases, temperature tends to decrease, or vice versa.</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rgbClr val="002060"/>
              </a:solidFill>
              <a:effectLst/>
              <a:latin typeface="Arial" panose="020B0604020202020204" pitchFamily="34" charset="0"/>
            </a:endParaRPr>
          </a:p>
        </p:txBody>
      </p:sp>
    </p:spTree>
    <p:extLst>
      <p:ext uri="{BB962C8B-B14F-4D97-AF65-F5344CB8AC3E}">
        <p14:creationId xmlns:p14="http://schemas.microsoft.com/office/powerpoint/2010/main" val="600632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C4E40-DB33-E3AF-CF2F-9D74F0F9A036}"/>
              </a:ext>
            </a:extLst>
          </p:cNvPr>
          <p:cNvSpPr>
            <a:spLocks noGrp="1"/>
          </p:cNvSpPr>
          <p:nvPr>
            <p:ph type="title"/>
          </p:nvPr>
        </p:nvSpPr>
        <p:spPr/>
        <p:txBody>
          <a:bodyPr>
            <a:normAutofit/>
          </a:bodyPr>
          <a:lstStyle/>
          <a:p>
            <a:r>
              <a:rPr lang="en-US" dirty="0">
                <a:effectLst/>
              </a:rPr>
              <a:t>Random Forest Battery Failure Prediction</a:t>
            </a:r>
            <a:br>
              <a:rPr lang="en-US" dirty="0">
                <a:effectLst/>
              </a:rPr>
            </a:br>
            <a:endParaRPr lang="en-IN" dirty="0"/>
          </a:p>
        </p:txBody>
      </p:sp>
      <p:sp>
        <p:nvSpPr>
          <p:cNvPr id="4" name="Rectangle 1">
            <a:extLst>
              <a:ext uri="{FF2B5EF4-FFF2-40B4-BE49-F238E27FC236}">
                <a16:creationId xmlns:a16="http://schemas.microsoft.com/office/drawing/2014/main" id="{7AD23A36-5B6C-B870-0A71-4C23628E30DD}"/>
              </a:ext>
            </a:extLst>
          </p:cNvPr>
          <p:cNvSpPr>
            <a:spLocks noGrp="1" noChangeArrowheads="1"/>
          </p:cNvSpPr>
          <p:nvPr>
            <p:ph idx="1"/>
          </p:nvPr>
        </p:nvSpPr>
        <p:spPr bwMode="auto">
          <a:xfrm>
            <a:off x="622406" y="1027906"/>
            <a:ext cx="11257110" cy="4992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None/>
              <a:tabLst/>
            </a:pPr>
            <a:endParaRPr kumimoji="0" lang="en-US" altLang="en-US" sz="1800" b="1" i="0" u="none" strike="noStrike" cap="none" normalizeH="0" baseline="0" dirty="0">
              <a:ln>
                <a:noFill/>
              </a:ln>
              <a:solidFill>
                <a:srgbClr val="002060"/>
              </a:solidFill>
              <a:effectLst/>
              <a:latin typeface="Arial" panose="020B0604020202020204" pitchFamily="34" charset="0"/>
            </a:endParaRPr>
          </a:p>
          <a:p>
            <a:pPr marL="342900" marR="0" lvl="0" indent="-342900" algn="l" defTabSz="914400" rtl="0" eaLnBrk="0" fontAlgn="base" latinLnBrk="0" hangingPunct="0">
              <a:lnSpc>
                <a:spcPct val="2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rgbClr val="002060"/>
                </a:solidFill>
                <a:effectLst/>
                <a:latin typeface="Arial" panose="020B0604020202020204" pitchFamily="34" charset="0"/>
              </a:rPr>
              <a:t>Predicts battery failures using NASA's dataset and a Random Forest Classifier. </a:t>
            </a:r>
          </a:p>
          <a:p>
            <a:pPr marL="342900" marR="0" lvl="0" indent="-342900" algn="l" defTabSz="914400" rtl="0" eaLnBrk="0" fontAlgn="base" latinLnBrk="0" hangingPunct="0">
              <a:lnSpc>
                <a:spcPct val="2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rgbClr val="002060"/>
                </a:solidFill>
                <a:effectLst/>
                <a:latin typeface="Arial" panose="020B0604020202020204" pitchFamily="34" charset="0"/>
              </a:rPr>
              <a:t>It loads preprocessed data, selects key features like voltage and capacity, and balances the dataset with SMOTE. </a:t>
            </a:r>
          </a:p>
          <a:p>
            <a:pPr marL="342900" marR="0" lvl="0" indent="-342900" algn="l" defTabSz="914400" rtl="0" eaLnBrk="0" fontAlgn="base" latinLnBrk="0" hangingPunct="0">
              <a:lnSpc>
                <a:spcPct val="2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rgbClr val="002060"/>
                </a:solidFill>
                <a:effectLst/>
                <a:latin typeface="Arial" panose="020B0604020202020204" pitchFamily="34" charset="0"/>
              </a:rPr>
              <a:t>The data is split into training (80%) and testing (20%) sets to train and evaluate the model. </a:t>
            </a:r>
          </a:p>
          <a:p>
            <a:pPr marL="342900" marR="0" lvl="0" indent="-342900" algn="l" defTabSz="914400" rtl="0" eaLnBrk="0" fontAlgn="base" latinLnBrk="0" hangingPunct="0">
              <a:lnSpc>
                <a:spcPct val="2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rgbClr val="002060"/>
                </a:solidFill>
                <a:effectLst/>
                <a:latin typeface="Arial" panose="020B0604020202020204" pitchFamily="34" charset="0"/>
              </a:rPr>
              <a:t>The Random Forest model achieves 98.65% accuracy, identifying time and capacity as top predictors. </a:t>
            </a:r>
          </a:p>
          <a:p>
            <a:pPr marL="342900" marR="0" lvl="0" indent="-342900" algn="l" defTabSz="914400" rtl="0" eaLnBrk="0" fontAlgn="base" latinLnBrk="0" hangingPunct="0">
              <a:lnSpc>
                <a:spcPct val="2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rgbClr val="002060"/>
                </a:solidFill>
                <a:effectLst/>
                <a:latin typeface="Arial" panose="020B0604020202020204" pitchFamily="34" charset="0"/>
              </a:rPr>
              <a:t>Predictions and feature importance are saved for further use in dashboards or apps. </a:t>
            </a:r>
          </a:p>
          <a:p>
            <a:pPr marL="342900" marR="0" lvl="0" indent="-342900" algn="l" defTabSz="914400" rtl="0" eaLnBrk="0" fontAlgn="base" latinLnBrk="0" hangingPunct="0">
              <a:lnSpc>
                <a:spcPct val="2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rgbClr val="002060"/>
                </a:solidFill>
                <a:effectLst/>
                <a:latin typeface="Arial" panose="020B0604020202020204" pitchFamily="34" charset="0"/>
              </a:rPr>
              <a:t>The trained model is stored as </a:t>
            </a:r>
            <a:r>
              <a:rPr kumimoji="0" lang="en-US" altLang="en-US" sz="1800" b="1" i="0" u="none" strike="noStrike" cap="none" normalizeH="0" baseline="0" dirty="0" err="1">
                <a:ln>
                  <a:noFill/>
                </a:ln>
                <a:solidFill>
                  <a:srgbClr val="002060"/>
                </a:solidFill>
                <a:effectLst/>
                <a:latin typeface="Arial" panose="020B0604020202020204" pitchFamily="34" charset="0"/>
              </a:rPr>
              <a:t>rf_model.joblib</a:t>
            </a:r>
            <a:r>
              <a:rPr kumimoji="0" lang="en-US" altLang="en-US" sz="1800" b="1" i="0" u="none" strike="noStrike" cap="none" normalizeH="0" baseline="0" dirty="0">
                <a:ln>
                  <a:noFill/>
                </a:ln>
                <a:solidFill>
                  <a:srgbClr val="002060"/>
                </a:solidFill>
                <a:effectLst/>
                <a:latin typeface="Arial" panose="020B0604020202020204" pitchFamily="34" charset="0"/>
              </a:rPr>
              <a:t> for future deployment. </a:t>
            </a:r>
          </a:p>
        </p:txBody>
      </p:sp>
    </p:spTree>
    <p:extLst>
      <p:ext uri="{BB962C8B-B14F-4D97-AF65-F5344CB8AC3E}">
        <p14:creationId xmlns:p14="http://schemas.microsoft.com/office/powerpoint/2010/main" val="2382595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55585-E5CA-7D13-AEE9-809371D8E374}"/>
              </a:ext>
            </a:extLst>
          </p:cNvPr>
          <p:cNvSpPr>
            <a:spLocks noGrp="1"/>
          </p:cNvSpPr>
          <p:nvPr>
            <p:ph type="title"/>
          </p:nvPr>
        </p:nvSpPr>
        <p:spPr/>
        <p:txBody>
          <a:bodyPr>
            <a:normAutofit/>
          </a:bodyPr>
          <a:lstStyle/>
          <a:p>
            <a:r>
              <a:rPr lang="en-IN" dirty="0">
                <a:effectLst/>
              </a:rPr>
              <a:t>Random Forest with Cross-Validation</a:t>
            </a:r>
            <a:br>
              <a:rPr lang="en-IN" dirty="0">
                <a:effectLst/>
              </a:rPr>
            </a:br>
            <a:endParaRPr lang="en-IN" dirty="0"/>
          </a:p>
        </p:txBody>
      </p:sp>
      <p:sp>
        <p:nvSpPr>
          <p:cNvPr id="4" name="Rectangle 1">
            <a:extLst>
              <a:ext uri="{FF2B5EF4-FFF2-40B4-BE49-F238E27FC236}">
                <a16:creationId xmlns:a16="http://schemas.microsoft.com/office/drawing/2014/main" id="{862448FB-E66A-6138-5677-747BA243BEA6}"/>
              </a:ext>
            </a:extLst>
          </p:cNvPr>
          <p:cNvSpPr>
            <a:spLocks noGrp="1" noChangeArrowheads="1"/>
          </p:cNvSpPr>
          <p:nvPr>
            <p:ph idx="1"/>
          </p:nvPr>
        </p:nvSpPr>
        <p:spPr bwMode="auto">
          <a:xfrm>
            <a:off x="599995" y="1509944"/>
            <a:ext cx="11107528"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lang="en-US" altLang="en-US" sz="1600" dirty="0">
                <a:latin typeface="Arial" panose="020B0604020202020204" pitchFamily="34" charset="0"/>
              </a:rPr>
              <a:t>P</a:t>
            </a:r>
            <a:r>
              <a:rPr kumimoji="0" lang="en-US" altLang="en-US" sz="1600" b="0" i="0" u="none" strike="noStrike" cap="none" normalizeH="0" baseline="0" dirty="0">
                <a:ln>
                  <a:noFill/>
                </a:ln>
                <a:solidFill>
                  <a:schemeClr val="tx1"/>
                </a:solidFill>
                <a:effectLst/>
                <a:latin typeface="Arial" panose="020B0604020202020204" pitchFamily="34" charset="0"/>
              </a:rPr>
              <a:t>redicts battery failures using a Random Forest Classifier with cross-validation on NASA's preprocessed dataset.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rPr>
              <a:t>It loads the data, selects key features like capacity and time, and uses a pipeline with SMOTE to balance the dataset. </a:t>
            </a:r>
          </a:p>
          <a:p>
            <a:pPr eaLnBrk="0" fontAlgn="base" hangingPunct="0">
              <a:lnSpc>
                <a:spcPct val="100000"/>
              </a:lnSpc>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rPr>
              <a:t>A 5-fold cross-validation evaluates the model’s accuracy, precision, recall, F1-score, and ROC-AUC </a:t>
            </a:r>
          </a:p>
          <a:p>
            <a:pPr marL="0" indent="0" eaLnBrk="0" fontAlgn="base" hangingPunct="0">
              <a:lnSpc>
                <a:spcPct val="100000"/>
              </a:lnSpc>
              <a:spcBef>
                <a:spcPct val="0"/>
              </a:spcBef>
              <a:spcAft>
                <a:spcPct val="0"/>
              </a:spcAft>
              <a:buNone/>
            </a:pPr>
            <a:r>
              <a:rPr kumimoji="0" lang="en-US" altLang="en-US" sz="1600" b="0" i="0" u="none" strike="noStrike" cap="none" normalizeH="0" baseline="0" dirty="0">
                <a:ln>
                  <a:noFill/>
                </a:ln>
                <a:solidFill>
                  <a:schemeClr val="tx1"/>
                </a:solidFill>
                <a:effectLst/>
                <a:latin typeface="Arial" panose="020B0604020202020204" pitchFamily="34" charset="0"/>
              </a:rPr>
              <a:t>    across different data splits. </a:t>
            </a:r>
          </a:p>
          <a:p>
            <a:pPr eaLnBrk="0" fontAlgn="base" hangingPunct="0">
              <a:lnSpc>
                <a:spcPct val="100000"/>
              </a:lnSpc>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rPr>
              <a:t>The final model is trained on the full dataset, achieving high scores (e.g., accuracy around 0.98), </a:t>
            </a:r>
          </a:p>
          <a:p>
            <a:pPr marL="0" indent="0" eaLnBrk="0" fontAlgn="base" hangingPunct="0">
              <a:lnSpc>
                <a:spcPct val="100000"/>
              </a:lnSpc>
              <a:spcBef>
                <a:spcPct val="0"/>
              </a:spcBef>
              <a:spcAft>
                <a:spcPct val="0"/>
              </a:spcAft>
              <a:buNone/>
            </a:pPr>
            <a:r>
              <a:rPr kumimoji="0" lang="en-US" altLang="en-US" sz="1600" b="0" i="0" u="none" strike="noStrike" cap="none" normalizeH="0" baseline="0" dirty="0">
                <a:ln>
                  <a:noFill/>
                </a:ln>
                <a:solidFill>
                  <a:schemeClr val="tx1"/>
                </a:solidFill>
                <a:effectLst/>
                <a:latin typeface="Arial" panose="020B0604020202020204" pitchFamily="34" charset="0"/>
              </a:rPr>
              <a:t>     with time and capacity identified as top predictors. </a:t>
            </a:r>
          </a:p>
          <a:p>
            <a:pPr eaLnBrk="0" fontAlgn="base" hangingPunct="0">
              <a:lnSpc>
                <a:spcPct val="100000"/>
              </a:lnSpc>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rPr>
              <a:t>Predictions and feature importance are saved as rf_predictions_cv.csv and the model as </a:t>
            </a:r>
            <a:r>
              <a:rPr kumimoji="0" lang="en-US" altLang="en-US" sz="1600" b="0" i="0" u="none" strike="noStrike" cap="none" normalizeH="0" baseline="0" dirty="0" err="1">
                <a:ln>
                  <a:noFill/>
                </a:ln>
                <a:solidFill>
                  <a:schemeClr val="tx1"/>
                </a:solidFill>
                <a:effectLst/>
                <a:latin typeface="Arial" panose="020B0604020202020204" pitchFamily="34" charset="0"/>
              </a:rPr>
              <a:t>rf_model_cv.joblib</a:t>
            </a:r>
            <a:r>
              <a:rPr kumimoji="0" lang="en-US" altLang="en-US" sz="1600" b="0" i="0" u="none" strike="noStrike" cap="none" normalizeH="0" baseline="0" dirty="0">
                <a:ln>
                  <a:noFill/>
                </a:ln>
                <a:solidFill>
                  <a:schemeClr val="tx1"/>
                </a:solidFill>
                <a:effectLst/>
                <a:latin typeface="Arial" panose="020B0604020202020204" pitchFamily="34" charset="0"/>
              </a:rPr>
              <a:t> </a:t>
            </a:r>
          </a:p>
          <a:p>
            <a:pPr marL="0" indent="0" eaLnBrk="0" fontAlgn="base" hangingPunct="0">
              <a:lnSpc>
                <a:spcPct val="100000"/>
              </a:lnSpc>
              <a:spcBef>
                <a:spcPct val="0"/>
              </a:spcBef>
              <a:spcAft>
                <a:spcPct val="0"/>
              </a:spcAft>
              <a:buNone/>
            </a:pPr>
            <a:r>
              <a:rPr kumimoji="0" lang="en-US" altLang="en-US" sz="1600" b="0" i="0" u="none" strike="noStrike" cap="none" normalizeH="0" baseline="0" dirty="0">
                <a:ln>
                  <a:noFill/>
                </a:ln>
                <a:solidFill>
                  <a:schemeClr val="tx1"/>
                </a:solidFill>
                <a:effectLst/>
                <a:latin typeface="Arial" panose="020B0604020202020204" pitchFamily="34" charset="0"/>
              </a:rPr>
              <a:t>    for future use. </a:t>
            </a:r>
          </a:p>
        </p:txBody>
      </p:sp>
    </p:spTree>
    <p:extLst>
      <p:ext uri="{BB962C8B-B14F-4D97-AF65-F5344CB8AC3E}">
        <p14:creationId xmlns:p14="http://schemas.microsoft.com/office/powerpoint/2010/main" val="2664070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4006E-F362-C14C-86C0-EC57D9B39502}"/>
              </a:ext>
            </a:extLst>
          </p:cNvPr>
          <p:cNvSpPr>
            <a:spLocks noGrp="1"/>
          </p:cNvSpPr>
          <p:nvPr>
            <p:ph type="title"/>
          </p:nvPr>
        </p:nvSpPr>
        <p:spPr/>
        <p:txBody>
          <a:bodyPr>
            <a:normAutofit/>
          </a:bodyPr>
          <a:lstStyle/>
          <a:p>
            <a:r>
              <a:rPr lang="en-IN" dirty="0">
                <a:effectLst/>
              </a:rPr>
              <a:t>Random Forest with Hyperparameter Tuning</a:t>
            </a:r>
            <a:br>
              <a:rPr lang="en-IN" dirty="0">
                <a:effectLst/>
              </a:rPr>
            </a:br>
            <a:endParaRPr lang="en-IN" dirty="0"/>
          </a:p>
        </p:txBody>
      </p:sp>
      <p:sp>
        <p:nvSpPr>
          <p:cNvPr id="4" name="Rectangle 1">
            <a:extLst>
              <a:ext uri="{FF2B5EF4-FFF2-40B4-BE49-F238E27FC236}">
                <a16:creationId xmlns:a16="http://schemas.microsoft.com/office/drawing/2014/main" id="{170515CB-65BD-B75E-B448-CBBD25CFCD4A}"/>
              </a:ext>
            </a:extLst>
          </p:cNvPr>
          <p:cNvSpPr>
            <a:spLocks noGrp="1" noChangeArrowheads="1"/>
          </p:cNvSpPr>
          <p:nvPr>
            <p:ph idx="1"/>
          </p:nvPr>
        </p:nvSpPr>
        <p:spPr bwMode="auto">
          <a:xfrm>
            <a:off x="368833" y="641728"/>
            <a:ext cx="11707234" cy="5442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1" i="0" u="none" strike="noStrike" cap="none" normalizeH="0" baseline="0" dirty="0">
              <a:ln>
                <a:noFill/>
              </a:ln>
              <a:solidFill>
                <a:srgbClr val="002060"/>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rgbClr val="002060"/>
                </a:solidFill>
                <a:effectLst/>
                <a:latin typeface="Arial" panose="020B0604020202020204" pitchFamily="34" charset="0"/>
              </a:rPr>
              <a:t>predicts battery failures using a tuned Random Forest Classifier on NASA's preprocessed dataset.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rgbClr val="002060"/>
                </a:solidFill>
                <a:effectLst/>
                <a:latin typeface="Arial" panose="020B0604020202020204" pitchFamily="34" charset="0"/>
              </a:rPr>
              <a:t>It loads the data, selects key features like capacity and time, and uses SMOTE to balance the dataset within a pipeline. </a:t>
            </a:r>
          </a:p>
          <a:p>
            <a:pPr marL="0" marR="0" lvl="0" indent="0" algn="l" defTabSz="914400" rtl="0" eaLnBrk="0" fontAlgn="base" latinLnBrk="0" hangingPunct="0">
              <a:lnSpc>
                <a:spcPct val="150000"/>
              </a:lnSpc>
              <a:spcBef>
                <a:spcPct val="0"/>
              </a:spcBef>
              <a:spcAft>
                <a:spcPct val="0"/>
              </a:spcAft>
              <a:buClrTx/>
              <a:buSzTx/>
              <a:buNone/>
              <a:tabLst/>
            </a:pPr>
            <a:endParaRPr kumimoji="0" lang="en-US" altLang="en-US" sz="1800" b="1" i="0" u="none" strike="noStrike" cap="none" normalizeH="0" baseline="0" dirty="0">
              <a:ln>
                <a:noFill/>
              </a:ln>
              <a:solidFill>
                <a:srgbClr val="002060"/>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rgbClr val="002060"/>
                </a:solidFill>
                <a:effectLst/>
                <a:latin typeface="Arial" panose="020B0604020202020204" pitchFamily="34" charset="0"/>
              </a:rPr>
              <a:t>A </a:t>
            </a:r>
            <a:r>
              <a:rPr kumimoji="0" lang="en-US" altLang="en-US" sz="1800" b="1" i="0" u="none" strike="noStrike" cap="none" normalizeH="0" baseline="0" dirty="0" err="1">
                <a:ln>
                  <a:noFill/>
                </a:ln>
                <a:solidFill>
                  <a:srgbClr val="002060"/>
                </a:solidFill>
                <a:effectLst/>
                <a:latin typeface="Arial" panose="020B0604020202020204" pitchFamily="34" charset="0"/>
              </a:rPr>
              <a:t>GridSearchCV</a:t>
            </a:r>
            <a:r>
              <a:rPr kumimoji="0" lang="en-US" altLang="en-US" sz="1800" b="1" i="0" u="none" strike="noStrike" cap="none" normalizeH="0" baseline="0" dirty="0">
                <a:ln>
                  <a:noFill/>
                </a:ln>
                <a:solidFill>
                  <a:srgbClr val="002060"/>
                </a:solidFill>
                <a:effectLst/>
                <a:latin typeface="Arial" panose="020B0604020202020204" pitchFamily="34" charset="0"/>
              </a:rPr>
              <a:t> with 5-fold cross-validation tests different settings (e.g., tree numbers, depth) to find the best model, optimizing for ROC-AUC. </a:t>
            </a:r>
          </a:p>
          <a:p>
            <a:pPr marL="0" marR="0" lvl="0" indent="0" algn="l" defTabSz="914400" rtl="0" eaLnBrk="0" fontAlgn="base" latinLnBrk="0" hangingPunct="0">
              <a:lnSpc>
                <a:spcPct val="150000"/>
              </a:lnSpc>
              <a:spcBef>
                <a:spcPct val="0"/>
              </a:spcBef>
              <a:spcAft>
                <a:spcPct val="0"/>
              </a:spcAft>
              <a:buClrTx/>
              <a:buSzTx/>
              <a:buNone/>
              <a:tabLst/>
            </a:pPr>
            <a:endParaRPr kumimoji="0" lang="en-US" altLang="en-US" sz="1800" b="1" i="0" u="none" strike="noStrike" cap="none" normalizeH="0" baseline="0" dirty="0">
              <a:ln>
                <a:noFill/>
              </a:ln>
              <a:solidFill>
                <a:srgbClr val="002060"/>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rgbClr val="002060"/>
                </a:solidFill>
                <a:effectLst/>
                <a:latin typeface="Arial" panose="020B0604020202020204" pitchFamily="34" charset="0"/>
              </a:rPr>
              <a:t>The best model achieves high scores (e.g., accuracy around 0.98), with time and capacity as top predictors, and its parameters are saved. </a:t>
            </a:r>
          </a:p>
          <a:p>
            <a:pPr marL="0" marR="0" lvl="0" indent="0" algn="l" defTabSz="914400" rtl="0" eaLnBrk="0" fontAlgn="base" latinLnBrk="0" hangingPunct="0">
              <a:lnSpc>
                <a:spcPct val="150000"/>
              </a:lnSpc>
              <a:spcBef>
                <a:spcPct val="0"/>
              </a:spcBef>
              <a:spcAft>
                <a:spcPct val="0"/>
              </a:spcAft>
              <a:buClrTx/>
              <a:buSzTx/>
              <a:buNone/>
              <a:tabLst/>
            </a:pPr>
            <a:endParaRPr kumimoji="0" lang="en-US" altLang="en-US" sz="1800" b="1" i="0" u="none" strike="noStrike" cap="none" normalizeH="0" baseline="0" dirty="0">
              <a:ln>
                <a:noFill/>
              </a:ln>
              <a:solidFill>
                <a:srgbClr val="002060"/>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rgbClr val="002060"/>
                </a:solidFill>
                <a:effectLst/>
                <a:latin typeface="Arial" panose="020B0604020202020204" pitchFamily="34" charset="0"/>
              </a:rPr>
              <a:t>Predictions and feature importance are stored as rf_predictions_tuned.csv, and the model as </a:t>
            </a:r>
            <a:r>
              <a:rPr kumimoji="0" lang="en-US" altLang="en-US" sz="1800" b="1" i="0" u="none" strike="noStrike" cap="none" normalizeH="0" baseline="0" dirty="0" err="1">
                <a:ln>
                  <a:noFill/>
                </a:ln>
                <a:solidFill>
                  <a:srgbClr val="002060"/>
                </a:solidFill>
                <a:effectLst/>
                <a:latin typeface="Arial" panose="020B0604020202020204" pitchFamily="34" charset="0"/>
              </a:rPr>
              <a:t>rf_model_tuned.joblib</a:t>
            </a:r>
            <a:r>
              <a:rPr kumimoji="0" lang="en-US" altLang="en-US" sz="1800" b="1" i="0" u="none" strike="noStrike" cap="none" normalizeH="0" baseline="0" dirty="0">
                <a:ln>
                  <a:noFill/>
                </a:ln>
                <a:solidFill>
                  <a:srgbClr val="002060"/>
                </a:solidFill>
                <a:effectLst/>
                <a:latin typeface="Arial" panose="020B0604020202020204" pitchFamily="34" charset="0"/>
              </a:rPr>
              <a:t> for future use. </a:t>
            </a:r>
          </a:p>
        </p:txBody>
      </p:sp>
    </p:spTree>
    <p:extLst>
      <p:ext uri="{BB962C8B-B14F-4D97-AF65-F5344CB8AC3E}">
        <p14:creationId xmlns:p14="http://schemas.microsoft.com/office/powerpoint/2010/main" val="2183387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63728-D13D-1013-1DC7-31D4A8ACC358}"/>
              </a:ext>
            </a:extLst>
          </p:cNvPr>
          <p:cNvSpPr>
            <a:spLocks noGrp="1"/>
          </p:cNvSpPr>
          <p:nvPr>
            <p:ph type="title"/>
          </p:nvPr>
        </p:nvSpPr>
        <p:spPr/>
        <p:txBody>
          <a:bodyPr>
            <a:normAutofit fontScale="90000"/>
          </a:bodyPr>
          <a:lstStyle/>
          <a:p>
            <a:r>
              <a:rPr lang="en-US" dirty="0" err="1">
                <a:effectLst/>
              </a:rPr>
              <a:t>XGBoost</a:t>
            </a:r>
            <a:r>
              <a:rPr lang="en-US" dirty="0">
                <a:effectLst/>
              </a:rPr>
              <a:t> with Cross-Validation and SHAP Analysis</a:t>
            </a:r>
            <a:br>
              <a:rPr lang="en-US" dirty="0">
                <a:effectLst/>
              </a:rPr>
            </a:br>
            <a:endParaRPr lang="en-IN" dirty="0"/>
          </a:p>
        </p:txBody>
      </p:sp>
      <p:sp>
        <p:nvSpPr>
          <p:cNvPr id="4" name="Rectangle 1">
            <a:extLst>
              <a:ext uri="{FF2B5EF4-FFF2-40B4-BE49-F238E27FC236}">
                <a16:creationId xmlns:a16="http://schemas.microsoft.com/office/drawing/2014/main" id="{36A275DA-2559-C444-647F-2C906AF48C2B}"/>
              </a:ext>
            </a:extLst>
          </p:cNvPr>
          <p:cNvSpPr>
            <a:spLocks noGrp="1" noChangeArrowheads="1"/>
          </p:cNvSpPr>
          <p:nvPr>
            <p:ph idx="1"/>
          </p:nvPr>
        </p:nvSpPr>
        <p:spPr bwMode="auto">
          <a:xfrm>
            <a:off x="664685" y="937328"/>
            <a:ext cx="10400323" cy="5113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50000"/>
              </a:lnSpc>
              <a:spcBef>
                <a:spcPct val="0"/>
              </a:spcBef>
              <a:spcAft>
                <a:spcPct val="0"/>
              </a:spcAf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eaLnBrk="0" fontAlgn="base" hangingPunct="0">
              <a:lnSpc>
                <a:spcPct val="150000"/>
              </a:lnSpc>
              <a:spcBef>
                <a:spcPct val="0"/>
              </a:spcBef>
              <a:spcAft>
                <a:spcPct val="0"/>
              </a:spcAft>
            </a:pPr>
            <a:r>
              <a:rPr lang="en-US" altLang="en-US" sz="2000" b="1" dirty="0">
                <a:latin typeface="Arial" panose="020B0604020202020204" pitchFamily="34" charset="0"/>
              </a:rPr>
              <a:t>P</a:t>
            </a:r>
            <a:r>
              <a:rPr kumimoji="0" lang="en-US" altLang="en-US" sz="2000" b="1" i="0" u="none" strike="noStrike" cap="none" normalizeH="0" baseline="0" dirty="0">
                <a:ln>
                  <a:noFill/>
                </a:ln>
                <a:solidFill>
                  <a:schemeClr val="tx1"/>
                </a:solidFill>
                <a:effectLst/>
                <a:latin typeface="Arial" panose="020B0604020202020204" pitchFamily="34" charset="0"/>
              </a:rPr>
              <a:t>redicts battery failures using an </a:t>
            </a:r>
            <a:r>
              <a:rPr kumimoji="0" lang="en-US" altLang="en-US" sz="2000" b="1" i="0" u="none" strike="noStrike" cap="none" normalizeH="0" baseline="0" dirty="0" err="1">
                <a:ln>
                  <a:noFill/>
                </a:ln>
                <a:solidFill>
                  <a:schemeClr val="tx1"/>
                </a:solidFill>
                <a:effectLst/>
                <a:latin typeface="Arial" panose="020B0604020202020204" pitchFamily="34" charset="0"/>
              </a:rPr>
              <a:t>XGBoost</a:t>
            </a:r>
            <a:r>
              <a:rPr kumimoji="0" lang="en-US" altLang="en-US" sz="2000" b="1" i="0" u="none" strike="noStrike" cap="none" normalizeH="0" baseline="0" dirty="0">
                <a:ln>
                  <a:noFill/>
                </a:ln>
                <a:solidFill>
                  <a:schemeClr val="tx1"/>
                </a:solidFill>
                <a:effectLst/>
                <a:latin typeface="Arial" panose="020B0604020202020204" pitchFamily="34" charset="0"/>
              </a:rPr>
              <a:t> model on NASA's preprocessed dataset, with logging for tracking. </a:t>
            </a:r>
          </a:p>
          <a:p>
            <a:pPr eaLnBrk="0" fontAlgn="base" hangingPunct="0">
              <a:lnSpc>
                <a:spcPct val="150000"/>
              </a:lnSpc>
              <a:spcBef>
                <a:spcPct val="0"/>
              </a:spcBef>
              <a:spcAft>
                <a:spcPct val="0"/>
              </a:spcAft>
            </a:pPr>
            <a:r>
              <a:rPr kumimoji="0" lang="en-US" altLang="en-US" sz="2000" b="1" i="0" u="none" strike="noStrike" cap="none" normalizeH="0" baseline="0" dirty="0">
                <a:ln>
                  <a:noFill/>
                </a:ln>
                <a:solidFill>
                  <a:schemeClr val="tx1"/>
                </a:solidFill>
                <a:effectLst/>
                <a:latin typeface="Arial" panose="020B0604020202020204" pitchFamily="34" charset="0"/>
              </a:rPr>
              <a:t>It loads data, selects features like capacity and time, and balances the dataset using SMOTE in a pipeline. </a:t>
            </a:r>
          </a:p>
          <a:p>
            <a:pPr eaLnBrk="0" fontAlgn="base" hangingPunct="0">
              <a:lnSpc>
                <a:spcPct val="150000"/>
              </a:lnSpc>
              <a:spcBef>
                <a:spcPct val="0"/>
              </a:spcBef>
              <a:spcAft>
                <a:spcPct val="0"/>
              </a:spcAft>
            </a:pPr>
            <a:r>
              <a:rPr kumimoji="0" lang="en-US" altLang="en-US" sz="2000" b="1" i="0" u="none" strike="noStrike" cap="none" normalizeH="0" baseline="0" dirty="0">
                <a:ln>
                  <a:noFill/>
                </a:ln>
                <a:solidFill>
                  <a:schemeClr val="tx1"/>
                </a:solidFill>
                <a:effectLst/>
                <a:latin typeface="Arial" panose="020B0604020202020204" pitchFamily="34" charset="0"/>
              </a:rPr>
              <a:t>A 5-fold cross-validation evaluates the model, achieving high scores (e.g., accuracy around 0.99). </a:t>
            </a:r>
          </a:p>
          <a:p>
            <a:pPr eaLnBrk="0" fontAlgn="base" hangingPunct="0">
              <a:lnSpc>
                <a:spcPct val="150000"/>
              </a:lnSpc>
              <a:spcBef>
                <a:spcPct val="0"/>
              </a:spcBef>
              <a:spcAft>
                <a:spcPct val="0"/>
              </a:spcAft>
            </a:pPr>
            <a:r>
              <a:rPr kumimoji="0" lang="en-US" altLang="en-US" sz="2000" b="1" i="0" u="none" strike="noStrike" cap="none" normalizeH="0" baseline="0" dirty="0">
                <a:ln>
                  <a:noFill/>
                </a:ln>
                <a:solidFill>
                  <a:schemeClr val="tx1"/>
                </a:solidFill>
                <a:effectLst/>
                <a:latin typeface="Arial" panose="020B0604020202020204" pitchFamily="34" charset="0"/>
              </a:rPr>
              <a:t>SHAP analysis identifies key predictors like time and capacity, visualized in a summary plot. </a:t>
            </a:r>
          </a:p>
          <a:p>
            <a:pPr eaLnBrk="0" fontAlgn="base" hangingPunct="0">
              <a:lnSpc>
                <a:spcPct val="150000"/>
              </a:lnSpc>
              <a:spcBef>
                <a:spcPct val="0"/>
              </a:spcBef>
              <a:spcAft>
                <a:spcPct val="0"/>
              </a:spcAft>
            </a:pPr>
            <a:r>
              <a:rPr kumimoji="0" lang="en-US" altLang="en-US" sz="2000" b="1" i="0" u="none" strike="noStrike" cap="none" normalizeH="0" baseline="0" dirty="0">
                <a:ln>
                  <a:noFill/>
                </a:ln>
                <a:solidFill>
                  <a:schemeClr val="tx1"/>
                </a:solidFill>
                <a:effectLst/>
                <a:latin typeface="Arial" panose="020B0604020202020204" pitchFamily="34" charset="0"/>
              </a:rPr>
              <a:t>The model is saved in two formats (</a:t>
            </a:r>
            <a:r>
              <a:rPr kumimoji="0" lang="en-US" altLang="en-US" sz="2000" b="1" i="0" u="none" strike="noStrike" cap="none" normalizeH="0" baseline="0" dirty="0" err="1">
                <a:ln>
                  <a:noFill/>
                </a:ln>
                <a:solidFill>
                  <a:schemeClr val="tx1"/>
                </a:solidFill>
                <a:effectLst/>
                <a:latin typeface="Arial" panose="020B0604020202020204" pitchFamily="34" charset="0"/>
              </a:rPr>
              <a:t>xgboost_model_tuned.joblib</a:t>
            </a:r>
            <a:r>
              <a:rPr kumimoji="0" lang="en-US" altLang="en-US" sz="2000" b="1" i="0" u="none" strike="noStrike" cap="none" normalizeH="0" baseline="0" dirty="0">
                <a:ln>
                  <a:noFill/>
                </a:ln>
                <a:solidFill>
                  <a:schemeClr val="tx1"/>
                </a:solidFill>
                <a:effectLst/>
                <a:latin typeface="Arial" panose="020B0604020202020204" pitchFamily="34" charset="0"/>
              </a:rPr>
              <a:t> and .</a:t>
            </a:r>
            <a:r>
              <a:rPr kumimoji="0" lang="en-US" altLang="en-US" sz="2000" b="1" i="0" u="none" strike="noStrike" cap="none" normalizeH="0" baseline="0" dirty="0" err="1">
                <a:ln>
                  <a:noFill/>
                </a:ln>
                <a:solidFill>
                  <a:schemeClr val="tx1"/>
                </a:solidFill>
                <a:effectLst/>
                <a:latin typeface="Arial" panose="020B0604020202020204" pitchFamily="34" charset="0"/>
              </a:rPr>
              <a:t>json</a:t>
            </a:r>
            <a:r>
              <a:rPr kumimoji="0" lang="en-US" altLang="en-US" sz="2000" b="1" i="0" u="none" strike="noStrike" cap="none" normalizeH="0" baseline="0" dirty="0">
                <a:ln>
                  <a:noFill/>
                </a:ln>
                <a:solidFill>
                  <a:schemeClr val="tx1"/>
                </a:solidFill>
                <a:effectLst/>
                <a:latin typeface="Arial" panose="020B0604020202020204" pitchFamily="34" charset="0"/>
              </a:rPr>
              <a:t>), and predictions are stored as xgboost_predictions.csv. </a:t>
            </a:r>
          </a:p>
        </p:txBody>
      </p:sp>
    </p:spTree>
    <p:extLst>
      <p:ext uri="{BB962C8B-B14F-4D97-AF65-F5344CB8AC3E}">
        <p14:creationId xmlns:p14="http://schemas.microsoft.com/office/powerpoint/2010/main" val="3293677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4E688-94B5-57E1-3F8D-1D9AAD80410F}"/>
              </a:ext>
            </a:extLst>
          </p:cNvPr>
          <p:cNvSpPr>
            <a:spLocks noGrp="1"/>
          </p:cNvSpPr>
          <p:nvPr>
            <p:ph type="title"/>
          </p:nvPr>
        </p:nvSpPr>
        <p:spPr/>
        <p:txBody>
          <a:bodyPr>
            <a:normAutofit/>
          </a:bodyPr>
          <a:lstStyle/>
          <a:p>
            <a:r>
              <a:rPr lang="en-IN" dirty="0">
                <a:effectLst/>
              </a:rPr>
              <a:t>Isolation Forest Anomaly Detection</a:t>
            </a:r>
            <a:br>
              <a:rPr lang="en-IN" dirty="0">
                <a:effectLst/>
              </a:rPr>
            </a:br>
            <a:endParaRPr lang="en-IN" dirty="0"/>
          </a:p>
        </p:txBody>
      </p:sp>
      <p:sp>
        <p:nvSpPr>
          <p:cNvPr id="3" name="Content Placeholder 2">
            <a:extLst>
              <a:ext uri="{FF2B5EF4-FFF2-40B4-BE49-F238E27FC236}">
                <a16:creationId xmlns:a16="http://schemas.microsoft.com/office/drawing/2014/main" id="{707904C7-0DFE-4BF6-389B-48ADF89E4AB9}"/>
              </a:ext>
            </a:extLst>
          </p:cNvPr>
          <p:cNvSpPr>
            <a:spLocks noGrp="1"/>
          </p:cNvSpPr>
          <p:nvPr>
            <p:ph idx="1"/>
          </p:nvPr>
        </p:nvSpPr>
        <p:spPr>
          <a:xfrm>
            <a:off x="692203" y="1479843"/>
            <a:ext cx="10515600" cy="4351338"/>
          </a:xfrm>
        </p:spPr>
        <p:txBody>
          <a:bodyPr>
            <a:normAutofit fontScale="92500" lnSpcReduction="20000"/>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000" b="1" i="0" u="none" strike="noStrike" cap="none" normalizeH="0" baseline="0" dirty="0">
              <a:ln>
                <a:noFill/>
              </a:ln>
              <a:solidFill>
                <a:srgbClr val="002060"/>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2000" b="1" dirty="0">
                <a:solidFill>
                  <a:srgbClr val="002060"/>
                </a:solidFill>
                <a:latin typeface="Arial" panose="020B0604020202020204" pitchFamily="34" charset="0"/>
              </a:rPr>
              <a:t>D</a:t>
            </a:r>
            <a:r>
              <a:rPr kumimoji="0" lang="en-US" altLang="en-US" sz="2000" b="1" i="0" u="none" strike="noStrike" cap="none" normalizeH="0" baseline="0" dirty="0">
                <a:ln>
                  <a:noFill/>
                </a:ln>
                <a:solidFill>
                  <a:srgbClr val="002060"/>
                </a:solidFill>
                <a:effectLst/>
                <a:latin typeface="Arial" panose="020B0604020202020204" pitchFamily="34" charset="0"/>
              </a:rPr>
              <a:t>etect battery failures in NASA's preprocessed dataset.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rgbClr val="002060"/>
                </a:solidFill>
                <a:effectLst/>
                <a:latin typeface="Arial" panose="020B0604020202020204" pitchFamily="34" charset="0"/>
              </a:rPr>
              <a:t>It loads data, selects features like capacity and time, and flips labels to treat non-failures as anomalies.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rgbClr val="002060"/>
                </a:solidFill>
                <a:effectLst/>
                <a:latin typeface="Arial" panose="020B0604020202020204" pitchFamily="34" charset="0"/>
              </a:rPr>
              <a:t>The model is trained with a contamination rate of 0.335, matching the proportion of non-failures.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rgbClr val="002060"/>
                </a:solidFill>
                <a:effectLst/>
                <a:latin typeface="Arial" panose="020B0604020202020204" pitchFamily="34" charset="0"/>
              </a:rPr>
              <a:t>It predicts failures, evaluates them with a classification report, and computes anomaly scores.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rgbClr val="002060"/>
                </a:solidFill>
                <a:effectLst/>
                <a:latin typeface="Arial" panose="020B0604020202020204" pitchFamily="34" charset="0"/>
              </a:rPr>
              <a:t>Predictions, including anomaly scores, are saved as isolation_forest_flipped_predictions.csv, and the model as </a:t>
            </a:r>
            <a:r>
              <a:rPr kumimoji="0" lang="en-US" altLang="en-US" sz="2000" b="1" i="0" u="none" strike="noStrike" cap="none" normalizeH="0" baseline="0" dirty="0" err="1">
                <a:ln>
                  <a:noFill/>
                </a:ln>
                <a:solidFill>
                  <a:srgbClr val="002060"/>
                </a:solidFill>
                <a:effectLst/>
                <a:latin typeface="Arial" panose="020B0604020202020204" pitchFamily="34" charset="0"/>
              </a:rPr>
              <a:t>isolation_forest_flipped_model.joblib</a:t>
            </a:r>
            <a:r>
              <a:rPr kumimoji="0" lang="en-US" altLang="en-US" sz="2000" b="1" i="0" u="none" strike="noStrike" cap="none" normalizeH="0" baseline="0" dirty="0">
                <a:ln>
                  <a:noFill/>
                </a:ln>
                <a:solidFill>
                  <a:srgbClr val="002060"/>
                </a:solidFill>
                <a:effectLst/>
                <a:latin typeface="Arial" panose="020B0604020202020204" pitchFamily="34" charset="0"/>
              </a:rPr>
              <a:t>. </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000" b="1" i="0" u="none" strike="noStrike" cap="none" normalizeH="0" baseline="0" dirty="0">
              <a:ln>
                <a:noFill/>
              </a:ln>
              <a:solidFill>
                <a:srgbClr val="002060"/>
              </a:solidFill>
              <a:effectLst/>
              <a:latin typeface="Arial" panose="020B0604020202020204" pitchFamily="34" charset="0"/>
            </a:endParaRPr>
          </a:p>
          <a:p>
            <a:pPr>
              <a:lnSpc>
                <a:spcPct val="150000"/>
              </a:lnSpc>
            </a:pPr>
            <a:endParaRPr lang="en-IN" b="1" dirty="0">
              <a:solidFill>
                <a:srgbClr val="002060"/>
              </a:solidFill>
            </a:endParaRPr>
          </a:p>
        </p:txBody>
      </p:sp>
      <p:sp>
        <p:nvSpPr>
          <p:cNvPr id="11" name="Rectangle 8">
            <a:extLst>
              <a:ext uri="{FF2B5EF4-FFF2-40B4-BE49-F238E27FC236}">
                <a16:creationId xmlns:a16="http://schemas.microsoft.com/office/drawing/2014/main" id="{CC87C5BC-E91F-18E5-C6B8-8268FCA7B708}"/>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2" name="Rectangle 9">
            <a:extLst>
              <a:ext uri="{FF2B5EF4-FFF2-40B4-BE49-F238E27FC236}">
                <a16:creationId xmlns:a16="http://schemas.microsoft.com/office/drawing/2014/main" id="{F327FC7D-F935-BC47-85C2-3A9F9D6A732C}"/>
              </a:ext>
            </a:extLst>
          </p:cNvPr>
          <p:cNvSpPr>
            <a:spLocks noChangeArrowheads="1"/>
          </p:cNvSpPr>
          <p:nvPr/>
        </p:nvSpPr>
        <p:spPr bwMode="auto">
          <a:xfrm>
            <a:off x="0" y="158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1" i="0" u="none" strike="noStrike" cap="none" normalizeH="0" baseline="0">
                <a:ln>
                  <a:noFill/>
                </a:ln>
                <a:solidFill>
                  <a:schemeClr val="tx1"/>
                </a:solidFill>
                <a:effectLst/>
                <a:latin typeface="Arial" panose="020B0604020202020204" pitchFamily="34" charset="0"/>
              </a:rPr>
              <a:t>Notes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48586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96B9B-385C-CB7C-D074-4E84B79C55CD}"/>
              </a:ext>
            </a:extLst>
          </p:cNvPr>
          <p:cNvSpPr>
            <a:spLocks noGrp="1"/>
          </p:cNvSpPr>
          <p:nvPr>
            <p:ph type="title"/>
          </p:nvPr>
        </p:nvSpPr>
        <p:spPr/>
        <p:txBody>
          <a:bodyPr>
            <a:normAutofit/>
          </a:bodyPr>
          <a:lstStyle/>
          <a:p>
            <a:r>
              <a:rPr lang="en-IN" dirty="0">
                <a:effectLst/>
              </a:rPr>
              <a:t>One-Class SVM Anomaly Detection</a:t>
            </a:r>
            <a:br>
              <a:rPr lang="en-IN" dirty="0">
                <a:effectLst/>
              </a:rPr>
            </a:br>
            <a:endParaRPr lang="en-IN" dirty="0"/>
          </a:p>
        </p:txBody>
      </p:sp>
      <p:sp>
        <p:nvSpPr>
          <p:cNvPr id="4" name="Rectangle 1">
            <a:extLst>
              <a:ext uri="{FF2B5EF4-FFF2-40B4-BE49-F238E27FC236}">
                <a16:creationId xmlns:a16="http://schemas.microsoft.com/office/drawing/2014/main" id="{ADDC0121-FA65-0AC8-9FF0-55FFE7218A0F}"/>
              </a:ext>
            </a:extLst>
          </p:cNvPr>
          <p:cNvSpPr>
            <a:spLocks noGrp="1" noChangeArrowheads="1"/>
          </p:cNvSpPr>
          <p:nvPr>
            <p:ph idx="1"/>
          </p:nvPr>
        </p:nvSpPr>
        <p:spPr bwMode="auto">
          <a:xfrm>
            <a:off x="553249" y="1055259"/>
            <a:ext cx="105156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2400" b="1" i="0" u="none" strike="noStrike" cap="none" normalizeH="0" baseline="0" dirty="0">
              <a:ln>
                <a:noFill/>
              </a:ln>
              <a:solidFill>
                <a:srgbClr val="002060"/>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rgbClr val="002060"/>
                </a:solidFill>
                <a:effectLst/>
                <a:latin typeface="Arial" panose="020B0604020202020204" pitchFamily="34" charset="0"/>
              </a:rPr>
              <a:t>One-Class SVM to detect battery failures in NASA's preprocessed dataset.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rgbClr val="002060"/>
                </a:solidFill>
                <a:effectLst/>
                <a:latin typeface="Arial" panose="020B0604020202020204" pitchFamily="34" charset="0"/>
              </a:rPr>
              <a:t>It loads data, selects features like capacity and time, and trains on non-failure data.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rgbClr val="002060"/>
                </a:solidFill>
                <a:effectLst/>
                <a:latin typeface="Arial" panose="020B0604020202020204" pitchFamily="34" charset="0"/>
              </a:rPr>
              <a:t>Features are scaled using </a:t>
            </a:r>
            <a:r>
              <a:rPr kumimoji="0" lang="en-US" altLang="en-US" sz="2400" b="1" i="0" u="none" strike="noStrike" cap="none" normalizeH="0" baseline="0" dirty="0" err="1">
                <a:ln>
                  <a:noFill/>
                </a:ln>
                <a:solidFill>
                  <a:srgbClr val="002060"/>
                </a:solidFill>
                <a:effectLst/>
                <a:latin typeface="Arial" panose="020B0604020202020204" pitchFamily="34" charset="0"/>
              </a:rPr>
              <a:t>StandardScaler</a:t>
            </a:r>
            <a:r>
              <a:rPr kumimoji="0" lang="en-US" altLang="en-US" sz="2400" b="1" i="0" u="none" strike="noStrike" cap="none" normalizeH="0" baseline="0" dirty="0">
                <a:ln>
                  <a:noFill/>
                </a:ln>
                <a:solidFill>
                  <a:srgbClr val="002060"/>
                </a:solidFill>
                <a:effectLst/>
                <a:latin typeface="Arial" panose="020B0604020202020204" pitchFamily="34" charset="0"/>
              </a:rPr>
              <a:t> for consistent model input.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rgbClr val="002060"/>
                </a:solidFill>
                <a:effectLst/>
                <a:latin typeface="Arial" panose="020B0604020202020204" pitchFamily="34" charset="0"/>
              </a:rPr>
              <a:t>The model predicts failures, evaluates them with a classification report, and computes anomaly scores.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rgbClr val="002060"/>
                </a:solidFill>
                <a:effectLst/>
                <a:latin typeface="Arial" panose="020B0604020202020204" pitchFamily="34" charset="0"/>
              </a:rPr>
              <a:t>Predictions with anomaly scores are saved as one_class_svm_predictions.csv, and the model and scaler as </a:t>
            </a:r>
            <a:r>
              <a:rPr kumimoji="0" lang="en-US" altLang="en-US" sz="2400" b="1" i="0" u="none" strike="noStrike" cap="none" normalizeH="0" baseline="0" dirty="0" err="1">
                <a:ln>
                  <a:noFill/>
                </a:ln>
                <a:solidFill>
                  <a:srgbClr val="002060"/>
                </a:solidFill>
                <a:effectLst/>
                <a:latin typeface="Arial" panose="020B0604020202020204" pitchFamily="34" charset="0"/>
              </a:rPr>
              <a:t>one_class_svm_model.joblib</a:t>
            </a:r>
            <a:r>
              <a:rPr kumimoji="0" lang="en-US" altLang="en-US" sz="2400" b="1" i="0" u="none" strike="noStrike" cap="none" normalizeH="0" baseline="0" dirty="0">
                <a:ln>
                  <a:noFill/>
                </a:ln>
                <a:solidFill>
                  <a:srgbClr val="002060"/>
                </a:solidFill>
                <a:effectLst/>
                <a:latin typeface="Arial" panose="020B0604020202020204" pitchFamily="34" charset="0"/>
              </a:rPr>
              <a:t> and </a:t>
            </a:r>
            <a:r>
              <a:rPr kumimoji="0" lang="en-US" altLang="en-US" sz="2400" b="1" i="0" u="none" strike="noStrike" cap="none" normalizeH="0" baseline="0" dirty="0" err="1">
                <a:ln>
                  <a:noFill/>
                </a:ln>
                <a:solidFill>
                  <a:srgbClr val="002060"/>
                </a:solidFill>
                <a:effectLst/>
                <a:latin typeface="Arial" panose="020B0604020202020204" pitchFamily="34" charset="0"/>
              </a:rPr>
              <a:t>scaler.joblib</a:t>
            </a:r>
            <a:r>
              <a:rPr kumimoji="0" lang="en-US" altLang="en-US" sz="2400" b="1" i="0" u="none" strike="noStrike" cap="none" normalizeH="0" baseline="0" dirty="0">
                <a:ln>
                  <a:noFill/>
                </a:ln>
                <a:solidFill>
                  <a:srgbClr val="002060"/>
                </a:solidFill>
                <a:effectLst/>
                <a:latin typeface="Arial" panose="020B0604020202020204" pitchFamily="34" charset="0"/>
              </a:rPr>
              <a:t>. </a:t>
            </a:r>
          </a:p>
        </p:txBody>
      </p:sp>
    </p:spTree>
    <p:extLst>
      <p:ext uri="{BB962C8B-B14F-4D97-AF65-F5344CB8AC3E}">
        <p14:creationId xmlns:p14="http://schemas.microsoft.com/office/powerpoint/2010/main" val="4224469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93DAE-1D12-524A-FD77-76AFBFA943F8}"/>
              </a:ext>
            </a:extLst>
          </p:cNvPr>
          <p:cNvSpPr>
            <a:spLocks noGrp="1"/>
          </p:cNvSpPr>
          <p:nvPr>
            <p:ph type="title"/>
          </p:nvPr>
        </p:nvSpPr>
        <p:spPr/>
        <p:txBody>
          <a:bodyPr>
            <a:normAutofit/>
          </a:bodyPr>
          <a:lstStyle/>
          <a:p>
            <a:r>
              <a:rPr lang="en-IN" dirty="0"/>
              <a:t>Project Overview</a:t>
            </a:r>
            <a:br>
              <a:rPr lang="en-IN" dirty="0"/>
            </a:br>
            <a:endParaRPr lang="en-IN" dirty="0"/>
          </a:p>
        </p:txBody>
      </p:sp>
      <p:sp>
        <p:nvSpPr>
          <p:cNvPr id="3" name="Content Placeholder 2">
            <a:extLst>
              <a:ext uri="{FF2B5EF4-FFF2-40B4-BE49-F238E27FC236}">
                <a16:creationId xmlns:a16="http://schemas.microsoft.com/office/drawing/2014/main" id="{D056E249-F5AA-3B2C-0B28-A50B5BA7D81C}"/>
              </a:ext>
            </a:extLst>
          </p:cNvPr>
          <p:cNvSpPr>
            <a:spLocks noGrp="1"/>
          </p:cNvSpPr>
          <p:nvPr>
            <p:ph idx="1"/>
          </p:nvPr>
        </p:nvSpPr>
        <p:spPr>
          <a:xfrm>
            <a:off x="1097280" y="1845734"/>
            <a:ext cx="10058400" cy="1074199"/>
          </a:xfrm>
        </p:spPr>
        <p:txBody>
          <a:bodyPr>
            <a:normAutofit/>
          </a:bodyPr>
          <a:lstStyle/>
          <a:p>
            <a:pPr marL="285750" indent="-285750" defTabSz="457200">
              <a:buFont typeface="Arial" panose="020B0604020202020204" pitchFamily="34" charset="0"/>
              <a:buChar char="•"/>
            </a:pPr>
            <a:r>
              <a:rPr lang="en-US" sz="3200" b="1" dirty="0">
                <a:solidFill>
                  <a:srgbClr val="FF0000"/>
                </a:solidFill>
              </a:rPr>
              <a:t>Objective:</a:t>
            </a:r>
            <a:r>
              <a:rPr lang="en-US" dirty="0"/>
              <a:t> </a:t>
            </a:r>
          </a:p>
          <a:p>
            <a:pPr marL="285750" indent="-285750" defTabSz="457200">
              <a:buFont typeface="Arial" panose="020B0604020202020204" pitchFamily="34" charset="0"/>
              <a:buChar char="•"/>
            </a:pPr>
            <a:r>
              <a:rPr lang="en-US" sz="1800" b="1" dirty="0">
                <a:solidFill>
                  <a:schemeClr val="tx1"/>
                </a:solidFill>
                <a:latin typeface="Bahnschrift SemiBold SemiConden" panose="020B0502040204020203" pitchFamily="34" charset="0"/>
              </a:rPr>
              <a:t>Predict battery failure using NASA dataset</a:t>
            </a:r>
          </a:p>
          <a:p>
            <a:endParaRPr lang="en-IN" dirty="0"/>
          </a:p>
        </p:txBody>
      </p:sp>
      <p:sp>
        <p:nvSpPr>
          <p:cNvPr id="6" name="TextBox 5">
            <a:extLst>
              <a:ext uri="{FF2B5EF4-FFF2-40B4-BE49-F238E27FC236}">
                <a16:creationId xmlns:a16="http://schemas.microsoft.com/office/drawing/2014/main" id="{8982E4B4-6557-F8B0-37DB-7FA3C3FD53F9}"/>
              </a:ext>
            </a:extLst>
          </p:cNvPr>
          <p:cNvSpPr txBox="1"/>
          <p:nvPr/>
        </p:nvSpPr>
        <p:spPr>
          <a:xfrm>
            <a:off x="1212156" y="3059668"/>
            <a:ext cx="6097280" cy="1969770"/>
          </a:xfrm>
          <a:prstGeom prst="rect">
            <a:avLst/>
          </a:prstGeom>
          <a:noFill/>
        </p:spPr>
        <p:txBody>
          <a:bodyPr wrap="square">
            <a:spAutoFit/>
          </a:bodyPr>
          <a:lstStyle/>
          <a:p>
            <a:pPr rtl="0"/>
            <a:r>
              <a:rPr lang="en-US" sz="3200" b="1" dirty="0">
                <a:solidFill>
                  <a:srgbClr val="FF0000"/>
                </a:solidFill>
              </a:rPr>
              <a:t>Tools</a:t>
            </a:r>
            <a:r>
              <a:rPr lang="en-US" dirty="0"/>
              <a:t>: </a:t>
            </a:r>
          </a:p>
          <a:p>
            <a:pPr marL="285750" indent="-285750" rtl="0">
              <a:buFont typeface="Arial" panose="020B0604020202020204" pitchFamily="34" charset="0"/>
              <a:buChar char="•"/>
            </a:pPr>
            <a:r>
              <a:rPr lang="en-US" b="1" dirty="0">
                <a:latin typeface="Bahnschrift SemiBold SemiConden" panose="020B0502040204020203" pitchFamily="34" charset="0"/>
              </a:rPr>
              <a:t>Python(Jupiter </a:t>
            </a:r>
            <a:r>
              <a:rPr lang="en-US" b="1" dirty="0" err="1">
                <a:latin typeface="Bahnschrift SemiBold SemiConden" panose="020B0502040204020203" pitchFamily="34" charset="0"/>
              </a:rPr>
              <a:t>NoteBook</a:t>
            </a:r>
            <a:r>
              <a:rPr lang="en-US" b="1" dirty="0">
                <a:latin typeface="Bahnschrift SemiBold SemiConden" panose="020B0502040204020203" pitchFamily="34" charset="0"/>
              </a:rPr>
              <a:t> )</a:t>
            </a:r>
          </a:p>
          <a:p>
            <a:pPr marL="285750" indent="-285750" rtl="0">
              <a:buFont typeface="Arial" panose="020B0604020202020204" pitchFamily="34" charset="0"/>
              <a:buChar char="•"/>
            </a:pPr>
            <a:r>
              <a:rPr lang="en-US" b="1" dirty="0">
                <a:latin typeface="Bahnschrift SemiBold SemiConden" panose="020B0502040204020203" pitchFamily="34" charset="0"/>
              </a:rPr>
              <a:t> V S Studio</a:t>
            </a:r>
          </a:p>
          <a:p>
            <a:pPr marL="285750" indent="-285750" rtl="0">
              <a:buFont typeface="Arial" panose="020B0604020202020204" pitchFamily="34" charset="0"/>
              <a:buChar char="•"/>
            </a:pPr>
            <a:r>
              <a:rPr lang="en-US" b="1" dirty="0">
                <a:latin typeface="Bahnschrift SemiBold SemiConden" panose="020B0502040204020203" pitchFamily="34" charset="0"/>
              </a:rPr>
              <a:t>Flask</a:t>
            </a:r>
          </a:p>
          <a:p>
            <a:pPr marL="285750" indent="-285750" rtl="0">
              <a:buFont typeface="Arial" panose="020B0604020202020204" pitchFamily="34" charset="0"/>
              <a:buChar char="•"/>
            </a:pPr>
            <a:r>
              <a:rPr lang="en-US" b="1" dirty="0" err="1">
                <a:latin typeface="Bahnschrift SemiBold SemiConden" panose="020B0502040204020203" pitchFamily="34" charset="0"/>
              </a:rPr>
              <a:t>Streamlit</a:t>
            </a:r>
            <a:endParaRPr lang="en-US" b="1" dirty="0">
              <a:latin typeface="Bahnschrift SemiBold SemiConden" panose="020B0502040204020203" pitchFamily="34" charset="0"/>
            </a:endParaRPr>
          </a:p>
          <a:p>
            <a:pPr marL="285750" indent="-285750" rtl="0">
              <a:buFont typeface="Arial" panose="020B0604020202020204" pitchFamily="34" charset="0"/>
              <a:buChar char="•"/>
            </a:pPr>
            <a:r>
              <a:rPr lang="en-US" b="1" dirty="0">
                <a:latin typeface="Bahnschrift SemiBold SemiConden" panose="020B0502040204020203" pitchFamily="34" charset="0"/>
              </a:rPr>
              <a:t>Power BI</a:t>
            </a:r>
          </a:p>
        </p:txBody>
      </p:sp>
      <p:pic>
        <p:nvPicPr>
          <p:cNvPr id="8" name="Picture 7">
            <a:extLst>
              <a:ext uri="{FF2B5EF4-FFF2-40B4-BE49-F238E27FC236}">
                <a16:creationId xmlns:a16="http://schemas.microsoft.com/office/drawing/2014/main" id="{294E77DE-FDEF-84F5-EFAD-EE9B7142D355}"/>
              </a:ext>
            </a:extLst>
          </p:cNvPr>
          <p:cNvPicPr>
            <a:picLocks noChangeAspect="1"/>
          </p:cNvPicPr>
          <p:nvPr/>
        </p:nvPicPr>
        <p:blipFill>
          <a:blip r:embed="rId2"/>
          <a:stretch>
            <a:fillRect/>
          </a:stretch>
        </p:blipFill>
        <p:spPr>
          <a:xfrm>
            <a:off x="4554033" y="2919933"/>
            <a:ext cx="7172834" cy="3053652"/>
          </a:xfrm>
          <a:prstGeom prst="rect">
            <a:avLst/>
          </a:prstGeom>
        </p:spPr>
      </p:pic>
    </p:spTree>
    <p:extLst>
      <p:ext uri="{BB962C8B-B14F-4D97-AF65-F5344CB8AC3E}">
        <p14:creationId xmlns:p14="http://schemas.microsoft.com/office/powerpoint/2010/main" val="26761395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026B3-60BB-1699-2A02-534C64619914}"/>
              </a:ext>
            </a:extLst>
          </p:cNvPr>
          <p:cNvSpPr>
            <a:spLocks noGrp="1"/>
          </p:cNvSpPr>
          <p:nvPr>
            <p:ph type="title"/>
          </p:nvPr>
        </p:nvSpPr>
        <p:spPr/>
        <p:txBody>
          <a:bodyPr>
            <a:normAutofit/>
          </a:bodyPr>
          <a:lstStyle/>
          <a:p>
            <a:r>
              <a:rPr lang="en-IN" dirty="0">
                <a:effectLst/>
              </a:rPr>
              <a:t>LSTM Battery Failure Prediction</a:t>
            </a:r>
            <a:br>
              <a:rPr lang="en-IN" dirty="0">
                <a:effectLst/>
              </a:rPr>
            </a:br>
            <a:endParaRPr lang="en-IN" dirty="0"/>
          </a:p>
        </p:txBody>
      </p:sp>
      <p:sp>
        <p:nvSpPr>
          <p:cNvPr id="4" name="Rectangle 1">
            <a:extLst>
              <a:ext uri="{FF2B5EF4-FFF2-40B4-BE49-F238E27FC236}">
                <a16:creationId xmlns:a16="http://schemas.microsoft.com/office/drawing/2014/main" id="{11157BF6-2F70-0EE3-5664-87DC083C8165}"/>
              </a:ext>
            </a:extLst>
          </p:cNvPr>
          <p:cNvSpPr>
            <a:spLocks noGrp="1" noChangeArrowheads="1"/>
          </p:cNvSpPr>
          <p:nvPr>
            <p:ph idx="1"/>
          </p:nvPr>
        </p:nvSpPr>
        <p:spPr bwMode="auto">
          <a:xfrm>
            <a:off x="1098817" y="783646"/>
            <a:ext cx="10988168" cy="5113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50000"/>
              </a:lnSpc>
              <a:spcBef>
                <a:spcPct val="0"/>
              </a:spcBef>
              <a:spcAft>
                <a:spcPct val="0"/>
              </a:spcAft>
            </a:pPr>
            <a:endParaRPr kumimoji="0" lang="en-US" altLang="en-US" sz="2000" b="1" i="0" u="none" strike="noStrike" cap="none" normalizeH="0" baseline="0" dirty="0">
              <a:ln>
                <a:noFill/>
              </a:ln>
              <a:solidFill>
                <a:srgbClr val="002060"/>
              </a:solidFill>
              <a:effectLst/>
              <a:latin typeface="Arial" panose="020B0604020202020204" pitchFamily="34" charset="0"/>
            </a:endParaRPr>
          </a:p>
          <a:p>
            <a:pPr eaLnBrk="0" fontAlgn="base" hangingPunct="0">
              <a:lnSpc>
                <a:spcPct val="150000"/>
              </a:lnSpc>
              <a:spcBef>
                <a:spcPct val="0"/>
              </a:spcBef>
              <a:spcAft>
                <a:spcPct val="0"/>
              </a:spcAft>
            </a:pPr>
            <a:r>
              <a:rPr kumimoji="0" lang="en-US" altLang="en-US" sz="2000" b="1" i="0" u="none" strike="noStrike" cap="none" normalizeH="0" baseline="0" dirty="0">
                <a:ln>
                  <a:noFill/>
                </a:ln>
                <a:solidFill>
                  <a:srgbClr val="002060"/>
                </a:solidFill>
                <a:effectLst/>
                <a:latin typeface="Arial" panose="020B0604020202020204" pitchFamily="34" charset="0"/>
              </a:rPr>
              <a:t>LSTM model to predict battery failures from NASA's preprocessed dataset, running asynchronously for efficiency. </a:t>
            </a:r>
          </a:p>
          <a:p>
            <a:pPr eaLnBrk="0" fontAlgn="base" hangingPunct="0">
              <a:lnSpc>
                <a:spcPct val="150000"/>
              </a:lnSpc>
              <a:spcBef>
                <a:spcPct val="0"/>
              </a:spcBef>
              <a:spcAft>
                <a:spcPct val="0"/>
              </a:spcAft>
            </a:pPr>
            <a:r>
              <a:rPr kumimoji="0" lang="en-US" altLang="en-US" sz="2000" b="1" i="0" u="none" strike="noStrike" cap="none" normalizeH="0" baseline="0" dirty="0">
                <a:ln>
                  <a:noFill/>
                </a:ln>
                <a:solidFill>
                  <a:srgbClr val="002060"/>
                </a:solidFill>
                <a:effectLst/>
                <a:latin typeface="Arial" panose="020B0604020202020204" pitchFamily="34" charset="0"/>
              </a:rPr>
              <a:t>It loads data, creates sequences of 20 cycles, normalizes features, and splits the data into training (80%) and testing (20%) sets with stratification. </a:t>
            </a:r>
          </a:p>
          <a:p>
            <a:pPr eaLnBrk="0" fontAlgn="base" hangingPunct="0">
              <a:lnSpc>
                <a:spcPct val="150000"/>
              </a:lnSpc>
              <a:spcBef>
                <a:spcPct val="0"/>
              </a:spcBef>
              <a:spcAft>
                <a:spcPct val="0"/>
              </a:spcAft>
            </a:pPr>
            <a:r>
              <a:rPr kumimoji="0" lang="en-US" altLang="en-US" sz="2000" b="1" i="0" u="none" strike="noStrike" cap="none" normalizeH="0" baseline="0" dirty="0">
                <a:ln>
                  <a:noFill/>
                </a:ln>
                <a:solidFill>
                  <a:srgbClr val="002060"/>
                </a:solidFill>
                <a:effectLst/>
                <a:latin typeface="Arial" panose="020B0604020202020204" pitchFamily="34" charset="0"/>
              </a:rPr>
              <a:t>The LSTM model, enhanced with class weights and early stopping, trains on balanced data and predicts failures with a flexible threshold (e.g., 0.2 or 0.1). </a:t>
            </a:r>
          </a:p>
          <a:p>
            <a:pPr eaLnBrk="0" fontAlgn="base" hangingPunct="0">
              <a:lnSpc>
                <a:spcPct val="150000"/>
              </a:lnSpc>
              <a:spcBef>
                <a:spcPct val="0"/>
              </a:spcBef>
              <a:spcAft>
                <a:spcPct val="0"/>
              </a:spcAft>
            </a:pPr>
            <a:r>
              <a:rPr kumimoji="0" lang="en-US" altLang="en-US" sz="2000" b="1" i="0" u="none" strike="noStrike" cap="none" normalizeH="0" baseline="0" dirty="0">
                <a:ln>
                  <a:noFill/>
                </a:ln>
                <a:solidFill>
                  <a:srgbClr val="002060"/>
                </a:solidFill>
                <a:effectLst/>
                <a:latin typeface="Arial" panose="020B0604020202020204" pitchFamily="34" charset="0"/>
              </a:rPr>
              <a:t>Evaluation shows performance metrics like accuracy and F1-score, with predictions saved as lstm_predictions.csv. </a:t>
            </a:r>
          </a:p>
          <a:p>
            <a:pPr eaLnBrk="0" fontAlgn="base" hangingPunct="0">
              <a:lnSpc>
                <a:spcPct val="150000"/>
              </a:lnSpc>
              <a:spcBef>
                <a:spcPct val="0"/>
              </a:spcBef>
              <a:spcAft>
                <a:spcPct val="0"/>
              </a:spcAft>
            </a:pPr>
            <a:r>
              <a:rPr kumimoji="0" lang="en-US" altLang="en-US" sz="2000" b="1" i="0" u="none" strike="noStrike" cap="none" normalizeH="0" baseline="0" dirty="0">
                <a:ln>
                  <a:noFill/>
                </a:ln>
                <a:solidFill>
                  <a:srgbClr val="002060"/>
                </a:solidFill>
                <a:effectLst/>
                <a:latin typeface="Arial" panose="020B0604020202020204" pitchFamily="34" charset="0"/>
              </a:rPr>
              <a:t>The trained model is saved as lstm_model.h5, ready for future use in real-time applications. </a:t>
            </a:r>
          </a:p>
        </p:txBody>
      </p:sp>
    </p:spTree>
    <p:extLst>
      <p:ext uri="{BB962C8B-B14F-4D97-AF65-F5344CB8AC3E}">
        <p14:creationId xmlns:p14="http://schemas.microsoft.com/office/powerpoint/2010/main" val="15060520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9079A-83AF-E658-40CF-55F8F61C696E}"/>
              </a:ext>
            </a:extLst>
          </p:cNvPr>
          <p:cNvSpPr>
            <a:spLocks noGrp="1"/>
          </p:cNvSpPr>
          <p:nvPr>
            <p:ph type="title"/>
          </p:nvPr>
        </p:nvSpPr>
        <p:spPr/>
        <p:txBody>
          <a:bodyPr>
            <a:normAutofit/>
          </a:bodyPr>
          <a:lstStyle/>
          <a:p>
            <a:r>
              <a:rPr lang="en-US" b="1" dirty="0"/>
              <a:t>Ensemble Model for Battery Failure Prediction</a:t>
            </a:r>
            <a:endParaRPr lang="en-IN" b="1" dirty="0"/>
          </a:p>
        </p:txBody>
      </p:sp>
      <p:sp>
        <p:nvSpPr>
          <p:cNvPr id="4" name="Rectangle 1">
            <a:extLst>
              <a:ext uri="{FF2B5EF4-FFF2-40B4-BE49-F238E27FC236}">
                <a16:creationId xmlns:a16="http://schemas.microsoft.com/office/drawing/2014/main" id="{3E98036C-50C2-AD1B-A824-5089887445A9}"/>
              </a:ext>
            </a:extLst>
          </p:cNvPr>
          <p:cNvSpPr>
            <a:spLocks noGrp="1" noChangeArrowheads="1"/>
          </p:cNvSpPr>
          <p:nvPr>
            <p:ph idx="1"/>
          </p:nvPr>
        </p:nvSpPr>
        <p:spPr bwMode="auto">
          <a:xfrm>
            <a:off x="583986" y="1311961"/>
            <a:ext cx="11349318" cy="5009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err="1">
                <a:ln>
                  <a:noFill/>
                </a:ln>
                <a:solidFill>
                  <a:schemeClr val="tx1"/>
                </a:solidFill>
                <a:effectLst/>
                <a:latin typeface="Arial" panose="020B0604020202020204" pitchFamily="34" charset="0"/>
              </a:rPr>
              <a:t>XGBoost</a:t>
            </a:r>
            <a:r>
              <a:rPr kumimoji="0" lang="en-US" altLang="en-US" sz="2400" b="0" i="0" u="none" strike="noStrike" cap="none" normalizeH="0" baseline="0" dirty="0">
                <a:ln>
                  <a:noFill/>
                </a:ln>
                <a:solidFill>
                  <a:schemeClr val="tx1"/>
                </a:solidFill>
                <a:effectLst/>
                <a:latin typeface="Arial" panose="020B0604020202020204" pitchFamily="34" charset="0"/>
              </a:rPr>
              <a:t> predicted failure probabilities.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One-Class SVM detected outliers and provided confidence scores.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LSTM predicted failure probabilities.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Ensemble Approach:</a:t>
            </a:r>
            <a:r>
              <a:rPr kumimoji="0" lang="en-US" altLang="en-US" sz="2400" b="0" i="0" u="none" strike="noStrike" cap="none" normalizeH="0" baseline="0" dirty="0">
                <a:ln>
                  <a:noFill/>
                </a:ln>
                <a:solidFill>
                  <a:schemeClr val="tx1"/>
                </a:solidFill>
                <a:effectLst/>
                <a:latin typeface="Arial" panose="020B0604020202020204" pitchFamily="34" charset="0"/>
              </a:rPr>
              <a:t> Combined the predictions of all models with weighted probabilities (LSTM 50%, </a:t>
            </a:r>
            <a:r>
              <a:rPr kumimoji="0" lang="en-US" altLang="en-US" sz="2400" b="0" i="0" u="none" strike="noStrike" cap="none" normalizeH="0" baseline="0" dirty="0" err="1">
                <a:ln>
                  <a:noFill/>
                </a:ln>
                <a:solidFill>
                  <a:schemeClr val="tx1"/>
                </a:solidFill>
                <a:effectLst/>
                <a:latin typeface="Arial" panose="020B0604020202020204" pitchFamily="34" charset="0"/>
              </a:rPr>
              <a:t>XGBoost</a:t>
            </a:r>
            <a:r>
              <a:rPr kumimoji="0" lang="en-US" altLang="en-US" sz="2400" b="0" i="0" u="none" strike="noStrike" cap="none" normalizeH="0" baseline="0" dirty="0">
                <a:ln>
                  <a:noFill/>
                </a:ln>
                <a:solidFill>
                  <a:schemeClr val="tx1"/>
                </a:solidFill>
                <a:effectLst/>
                <a:latin typeface="Arial" panose="020B0604020202020204" pitchFamily="34" charset="0"/>
              </a:rPr>
              <a:t> 30%, One-Class SVM 20%).</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Evaluation:</a:t>
            </a:r>
            <a:r>
              <a:rPr kumimoji="0" lang="en-US" altLang="en-US" sz="2400" b="0" i="0" u="none" strike="noStrike" cap="none" normalizeH="0" baseline="0" dirty="0">
                <a:ln>
                  <a:noFill/>
                </a:ln>
                <a:solidFill>
                  <a:schemeClr val="tx1"/>
                </a:solidFill>
                <a:effectLst/>
                <a:latin typeface="Arial" panose="020B0604020202020204" pitchFamily="34" charset="0"/>
              </a:rPr>
              <a:t> The ensemble model's performance was assessed using classification metrics and demonstrated improved accuracy.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Results:</a:t>
            </a:r>
            <a:r>
              <a:rPr kumimoji="0" lang="en-US" altLang="en-US" sz="2400" b="0" i="0" u="none" strike="noStrike" cap="none" normalizeH="0" baseline="0" dirty="0">
                <a:ln>
                  <a:noFill/>
                </a:ln>
                <a:solidFill>
                  <a:schemeClr val="tx1"/>
                </a:solidFill>
                <a:effectLst/>
                <a:latin typeface="Arial" panose="020B0604020202020204" pitchFamily="34" charset="0"/>
              </a:rPr>
              <a:t> Predictions, including actual vs. predicted outcomes and confidence scores, were saved for further analysis.</a:t>
            </a:r>
          </a:p>
        </p:txBody>
      </p:sp>
    </p:spTree>
    <p:extLst>
      <p:ext uri="{BB962C8B-B14F-4D97-AF65-F5344CB8AC3E}">
        <p14:creationId xmlns:p14="http://schemas.microsoft.com/office/powerpoint/2010/main" val="1512784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DB214-8E3F-30EE-1344-D9113CF2D1EB}"/>
              </a:ext>
            </a:extLst>
          </p:cNvPr>
          <p:cNvSpPr>
            <a:spLocks noGrp="1"/>
          </p:cNvSpPr>
          <p:nvPr>
            <p:ph type="title"/>
          </p:nvPr>
        </p:nvSpPr>
        <p:spPr/>
        <p:txBody>
          <a:bodyPr/>
          <a:lstStyle/>
          <a:p>
            <a:r>
              <a:rPr lang="en-US" dirty="0"/>
              <a:t>Battery Failure Prediction Model Tuning</a:t>
            </a:r>
            <a:endParaRPr lang="en-IN" dirty="0"/>
          </a:p>
        </p:txBody>
      </p:sp>
      <p:sp>
        <p:nvSpPr>
          <p:cNvPr id="4" name="Rectangle 1">
            <a:extLst>
              <a:ext uri="{FF2B5EF4-FFF2-40B4-BE49-F238E27FC236}">
                <a16:creationId xmlns:a16="http://schemas.microsoft.com/office/drawing/2014/main" id="{DC7B873F-C199-A15F-F9AC-492F98576E65}"/>
              </a:ext>
            </a:extLst>
          </p:cNvPr>
          <p:cNvSpPr>
            <a:spLocks noGrp="1" noChangeArrowheads="1"/>
          </p:cNvSpPr>
          <p:nvPr>
            <p:ph idx="1"/>
          </p:nvPr>
        </p:nvSpPr>
        <p:spPr bwMode="auto">
          <a:xfrm>
            <a:off x="332260" y="1629200"/>
            <a:ext cx="11021540" cy="4651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2000" b="1" dirty="0">
                <a:solidFill>
                  <a:srgbClr val="002060"/>
                </a:solidFill>
                <a:latin typeface="Arial" panose="020B0604020202020204" pitchFamily="34" charset="0"/>
              </a:rPr>
              <a:t>P</a:t>
            </a:r>
            <a:r>
              <a:rPr kumimoji="0" lang="en-US" altLang="en-US" sz="2000" b="1" i="0" u="none" strike="noStrike" cap="none" normalizeH="0" baseline="0" dirty="0">
                <a:ln>
                  <a:noFill/>
                </a:ln>
                <a:solidFill>
                  <a:srgbClr val="002060"/>
                </a:solidFill>
                <a:effectLst/>
                <a:latin typeface="Arial" panose="020B0604020202020204" pitchFamily="34" charset="0"/>
              </a:rPr>
              <a:t>erforms hyperparameter tuning for three models: </a:t>
            </a:r>
            <a:r>
              <a:rPr kumimoji="0" lang="en-US" altLang="en-US" sz="2000" b="1" i="0" u="none" strike="noStrike" cap="none" normalizeH="0" baseline="0" dirty="0" err="1">
                <a:ln>
                  <a:noFill/>
                </a:ln>
                <a:solidFill>
                  <a:srgbClr val="002060"/>
                </a:solidFill>
                <a:effectLst/>
                <a:latin typeface="Arial" panose="020B0604020202020204" pitchFamily="34" charset="0"/>
              </a:rPr>
              <a:t>XGBoost</a:t>
            </a:r>
            <a:r>
              <a:rPr kumimoji="0" lang="en-US" altLang="en-US" sz="2000" b="1" i="0" u="none" strike="noStrike" cap="none" normalizeH="0" baseline="0" dirty="0">
                <a:ln>
                  <a:noFill/>
                </a:ln>
                <a:solidFill>
                  <a:srgbClr val="002060"/>
                </a:solidFill>
                <a:effectLst/>
                <a:latin typeface="Arial" panose="020B0604020202020204" pitchFamily="34" charset="0"/>
              </a:rPr>
              <a:t>, One-Class SVM, and LSTM to optimize battery failure predictions.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err="1">
                <a:ln>
                  <a:noFill/>
                </a:ln>
                <a:solidFill>
                  <a:srgbClr val="002060"/>
                </a:solidFill>
                <a:effectLst/>
                <a:latin typeface="Arial" panose="020B0604020202020204" pitchFamily="34" charset="0"/>
              </a:rPr>
              <a:t>XGBoost</a:t>
            </a:r>
            <a:r>
              <a:rPr kumimoji="0" lang="en-US" altLang="en-US" sz="2000" b="1" i="0" u="none" strike="noStrike" cap="none" normalizeH="0" baseline="0" dirty="0">
                <a:ln>
                  <a:noFill/>
                </a:ln>
                <a:solidFill>
                  <a:srgbClr val="002060"/>
                </a:solidFill>
                <a:effectLst/>
                <a:latin typeface="Arial" panose="020B0604020202020204" pitchFamily="34" charset="0"/>
              </a:rPr>
              <a:t> tuning involves adjusting parameters like </a:t>
            </a:r>
            <a:r>
              <a:rPr kumimoji="0" lang="en-US" altLang="en-US" sz="2000" b="1" i="0" u="none" strike="noStrike" cap="none" normalizeH="0" baseline="0" dirty="0" err="1">
                <a:ln>
                  <a:noFill/>
                </a:ln>
                <a:solidFill>
                  <a:srgbClr val="002060"/>
                </a:solidFill>
                <a:effectLst/>
                <a:latin typeface="Arial Unicode MS"/>
              </a:rPr>
              <a:t>max_depth</a:t>
            </a:r>
            <a:r>
              <a:rPr kumimoji="0" lang="en-US" altLang="en-US" sz="2000" b="1" i="0" u="none" strike="noStrike" cap="none" normalizeH="0" baseline="0" dirty="0">
                <a:ln>
                  <a:noFill/>
                </a:ln>
                <a:solidFill>
                  <a:srgbClr val="002060"/>
                </a:solidFill>
                <a:effectLst/>
              </a:rPr>
              <a:t>, </a:t>
            </a:r>
            <a:r>
              <a:rPr kumimoji="0" lang="en-US" altLang="en-US" sz="2000" b="1" i="0" u="none" strike="noStrike" cap="none" normalizeH="0" baseline="0" dirty="0" err="1">
                <a:ln>
                  <a:noFill/>
                </a:ln>
                <a:solidFill>
                  <a:srgbClr val="002060"/>
                </a:solidFill>
                <a:effectLst/>
                <a:latin typeface="Arial Unicode MS"/>
              </a:rPr>
              <a:t>learning_rate</a:t>
            </a:r>
            <a:r>
              <a:rPr kumimoji="0" lang="en-US" altLang="en-US" sz="2000" b="1" i="0" u="none" strike="noStrike" cap="none" normalizeH="0" baseline="0" dirty="0">
                <a:ln>
                  <a:noFill/>
                </a:ln>
                <a:solidFill>
                  <a:srgbClr val="002060"/>
                </a:solidFill>
                <a:effectLst/>
              </a:rPr>
              <a:t>, and </a:t>
            </a:r>
            <a:r>
              <a:rPr kumimoji="0" lang="en-US" altLang="en-US" sz="2000" b="1" i="0" u="none" strike="noStrike" cap="none" normalizeH="0" baseline="0" dirty="0" err="1">
                <a:ln>
                  <a:noFill/>
                </a:ln>
                <a:solidFill>
                  <a:srgbClr val="002060"/>
                </a:solidFill>
                <a:effectLst/>
                <a:latin typeface="Arial Unicode MS"/>
              </a:rPr>
              <a:t>n_estimators</a:t>
            </a:r>
            <a:r>
              <a:rPr kumimoji="0" lang="en-US" altLang="en-US" sz="2000" b="1" i="0" u="none" strike="noStrike" cap="none" normalizeH="0" baseline="0" dirty="0">
                <a:ln>
                  <a:noFill/>
                </a:ln>
                <a:solidFill>
                  <a:srgbClr val="002060"/>
                </a:solidFill>
                <a:effectLst/>
              </a:rPr>
              <a:t> using </a:t>
            </a:r>
            <a:r>
              <a:rPr kumimoji="0" lang="en-US" altLang="en-US" sz="2000" b="1" i="0" u="none" strike="noStrike" cap="none" normalizeH="0" baseline="0" dirty="0" err="1">
                <a:ln>
                  <a:noFill/>
                </a:ln>
                <a:solidFill>
                  <a:srgbClr val="002060"/>
                </a:solidFill>
                <a:effectLst/>
              </a:rPr>
              <a:t>GridSearchCV</a:t>
            </a:r>
            <a:r>
              <a:rPr kumimoji="0" lang="en-US" altLang="en-US" sz="2000" b="1" i="0" u="none" strike="noStrike" cap="none" normalizeH="0" baseline="0" dirty="0">
                <a:ln>
                  <a:noFill/>
                </a:ln>
                <a:solidFill>
                  <a:srgbClr val="002060"/>
                </a:solidFill>
                <a:effectLst/>
              </a:rPr>
              <a:t>.</a:t>
            </a:r>
            <a:endParaRPr kumimoji="0" lang="en-US" altLang="en-US" sz="2000" b="1" i="0" u="none" strike="noStrike" cap="none" normalizeH="0" baseline="0" dirty="0">
              <a:ln>
                <a:noFill/>
              </a:ln>
              <a:solidFill>
                <a:srgbClr val="002060"/>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rgbClr val="002060"/>
                </a:solidFill>
                <a:effectLst/>
                <a:latin typeface="Arial" panose="020B0604020202020204" pitchFamily="34" charset="0"/>
              </a:rPr>
              <a:t>One-Class SVM is tuned by selecting the best </a:t>
            </a:r>
            <a:r>
              <a:rPr kumimoji="0" lang="en-US" altLang="en-US" sz="2000" b="1" i="0" u="none" strike="noStrike" cap="none" normalizeH="0" baseline="0" dirty="0">
                <a:ln>
                  <a:noFill/>
                </a:ln>
                <a:solidFill>
                  <a:srgbClr val="002060"/>
                </a:solidFill>
                <a:effectLst/>
                <a:latin typeface="Arial Unicode MS"/>
              </a:rPr>
              <a:t>nu</a:t>
            </a:r>
            <a:r>
              <a:rPr kumimoji="0" lang="en-US" altLang="en-US" sz="2000" b="1" i="0" u="none" strike="noStrike" cap="none" normalizeH="0" baseline="0" dirty="0">
                <a:ln>
                  <a:noFill/>
                </a:ln>
                <a:solidFill>
                  <a:srgbClr val="002060"/>
                </a:solidFill>
                <a:effectLst/>
              </a:rPr>
              <a:t> and </a:t>
            </a:r>
            <a:r>
              <a:rPr kumimoji="0" lang="en-US" altLang="en-US" sz="2000" b="1" i="0" u="none" strike="noStrike" cap="none" normalizeH="0" baseline="0" dirty="0">
                <a:ln>
                  <a:noFill/>
                </a:ln>
                <a:solidFill>
                  <a:srgbClr val="002060"/>
                </a:solidFill>
                <a:effectLst/>
                <a:latin typeface="Arial Unicode MS"/>
              </a:rPr>
              <a:t>gamma</a:t>
            </a:r>
            <a:r>
              <a:rPr kumimoji="0" lang="en-US" altLang="en-US" sz="2000" b="1" i="0" u="none" strike="noStrike" cap="none" normalizeH="0" baseline="0" dirty="0">
                <a:ln>
                  <a:noFill/>
                </a:ln>
                <a:solidFill>
                  <a:srgbClr val="002060"/>
                </a:solidFill>
                <a:effectLst/>
              </a:rPr>
              <a:t> values, specifically for detecting non-failure data.</a:t>
            </a:r>
            <a:endParaRPr kumimoji="0" lang="en-US" altLang="en-US" sz="2000" b="1" i="0" u="none" strike="noStrike" cap="none" normalizeH="0" baseline="0" dirty="0">
              <a:ln>
                <a:noFill/>
              </a:ln>
              <a:solidFill>
                <a:srgbClr val="002060"/>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rgbClr val="002060"/>
                </a:solidFill>
                <a:effectLst/>
                <a:latin typeface="Arial" panose="020B0604020202020204" pitchFamily="34" charset="0"/>
              </a:rPr>
              <a:t>LSTM is manually tuned by testing different </a:t>
            </a:r>
            <a:r>
              <a:rPr kumimoji="0" lang="en-US" altLang="en-US" sz="2000" b="1" i="0" u="none" strike="noStrike" cap="none" normalizeH="0" baseline="0" dirty="0" err="1">
                <a:ln>
                  <a:noFill/>
                </a:ln>
                <a:solidFill>
                  <a:srgbClr val="002060"/>
                </a:solidFill>
                <a:effectLst/>
                <a:latin typeface="Arial Unicode MS"/>
              </a:rPr>
              <a:t>sequence_length</a:t>
            </a:r>
            <a:r>
              <a:rPr kumimoji="0" lang="en-US" altLang="en-US" sz="2000" b="1" i="0" u="none" strike="noStrike" cap="none" normalizeH="0" baseline="0" dirty="0">
                <a:ln>
                  <a:noFill/>
                </a:ln>
                <a:solidFill>
                  <a:srgbClr val="002060"/>
                </a:solidFill>
                <a:effectLst/>
              </a:rPr>
              <a:t> and </a:t>
            </a:r>
            <a:r>
              <a:rPr kumimoji="0" lang="en-US" altLang="en-US" sz="2000" b="1" i="0" u="none" strike="noStrike" cap="none" normalizeH="0" baseline="0" dirty="0">
                <a:ln>
                  <a:noFill/>
                </a:ln>
                <a:solidFill>
                  <a:srgbClr val="002060"/>
                </a:solidFill>
                <a:effectLst/>
                <a:latin typeface="Arial Unicode MS"/>
              </a:rPr>
              <a:t>units</a:t>
            </a:r>
            <a:r>
              <a:rPr kumimoji="0" lang="en-US" altLang="en-US" sz="2000" b="1" i="0" u="none" strike="noStrike" cap="none" normalizeH="0" baseline="0" dirty="0">
                <a:ln>
                  <a:noFill/>
                </a:ln>
                <a:solidFill>
                  <a:srgbClr val="002060"/>
                </a:solidFill>
                <a:effectLst/>
              </a:rPr>
              <a:t> values, utilizing early stopping and class weighting to address data imbalance.</a:t>
            </a:r>
            <a:endParaRPr kumimoji="0" lang="en-US" altLang="en-US" sz="2000" b="1" i="0" u="none" strike="noStrike" cap="none" normalizeH="0" baseline="0" dirty="0">
              <a:ln>
                <a:noFill/>
              </a:ln>
              <a:solidFill>
                <a:srgbClr val="002060"/>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rgbClr val="002060"/>
                </a:solidFill>
                <a:effectLst/>
                <a:latin typeface="Arial" panose="020B0604020202020204" pitchFamily="34" charset="0"/>
              </a:rPr>
              <a:t>The best-tuned models for all three algorithms are saved, and their performance is evaluated to ensure accurate battery failure prediction.</a:t>
            </a:r>
          </a:p>
        </p:txBody>
      </p:sp>
    </p:spTree>
    <p:extLst>
      <p:ext uri="{BB962C8B-B14F-4D97-AF65-F5344CB8AC3E}">
        <p14:creationId xmlns:p14="http://schemas.microsoft.com/office/powerpoint/2010/main" val="11162018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9B3A1-EC65-AFC2-A00C-2778C826D8C5}"/>
              </a:ext>
            </a:extLst>
          </p:cNvPr>
          <p:cNvSpPr>
            <a:spLocks noGrp="1"/>
          </p:cNvSpPr>
          <p:nvPr>
            <p:ph type="title"/>
          </p:nvPr>
        </p:nvSpPr>
        <p:spPr/>
        <p:txBody>
          <a:bodyPr>
            <a:normAutofit/>
          </a:bodyPr>
          <a:lstStyle/>
          <a:p>
            <a:r>
              <a:rPr lang="en-US" dirty="0"/>
              <a:t>Combining Model Predictions for Battery Failure</a:t>
            </a:r>
            <a:endParaRPr lang="en-IN" dirty="0"/>
          </a:p>
        </p:txBody>
      </p:sp>
      <p:sp>
        <p:nvSpPr>
          <p:cNvPr id="4" name="Rectangle 1">
            <a:extLst>
              <a:ext uri="{FF2B5EF4-FFF2-40B4-BE49-F238E27FC236}">
                <a16:creationId xmlns:a16="http://schemas.microsoft.com/office/drawing/2014/main" id="{15B96150-54C8-F853-4747-74CE2809B7BB}"/>
              </a:ext>
            </a:extLst>
          </p:cNvPr>
          <p:cNvSpPr>
            <a:spLocks noGrp="1" noChangeArrowheads="1"/>
          </p:cNvSpPr>
          <p:nvPr>
            <p:ph idx="1"/>
          </p:nvPr>
        </p:nvSpPr>
        <p:spPr bwMode="auto">
          <a:xfrm>
            <a:off x="376517" y="1690688"/>
            <a:ext cx="11732570" cy="4651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rgbClr val="002060"/>
                </a:solidFill>
                <a:effectLst/>
                <a:latin typeface="Arial" panose="020B0604020202020204" pitchFamily="34" charset="0"/>
              </a:rPr>
              <a:t>Combine the predictions from multiple models (Random Forest, </a:t>
            </a:r>
            <a:r>
              <a:rPr kumimoji="0" lang="en-US" altLang="en-US" sz="2000" b="1" i="0" u="none" strike="noStrike" cap="none" normalizeH="0" baseline="0" dirty="0" err="1">
                <a:ln>
                  <a:noFill/>
                </a:ln>
                <a:solidFill>
                  <a:srgbClr val="002060"/>
                </a:solidFill>
                <a:effectLst/>
                <a:latin typeface="Arial" panose="020B0604020202020204" pitchFamily="34" charset="0"/>
              </a:rPr>
              <a:t>XGBoost</a:t>
            </a:r>
            <a:r>
              <a:rPr kumimoji="0" lang="en-US" altLang="en-US" sz="2000" b="1" i="0" u="none" strike="noStrike" cap="none" normalizeH="0" baseline="0" dirty="0">
                <a:ln>
                  <a:noFill/>
                </a:ln>
                <a:solidFill>
                  <a:srgbClr val="002060"/>
                </a:solidFill>
                <a:effectLst/>
                <a:latin typeface="Arial" panose="020B0604020202020204" pitchFamily="34" charset="0"/>
              </a:rPr>
              <a:t>, Isolation Forest, LSTM, and Ensemble) to create a unified dataset for further analysis.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rgbClr val="002060"/>
                </a:solidFill>
                <a:effectLst/>
                <a:latin typeface="Arial" panose="020B0604020202020204" pitchFamily="34" charset="0"/>
              </a:rPr>
              <a:t>Steps: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rgbClr val="002060"/>
                </a:solidFill>
                <a:effectLst/>
                <a:latin typeface="Arial" panose="020B0604020202020204" pitchFamily="34" charset="0"/>
              </a:rPr>
              <a:t>Load prediction files for each model from the specified directory.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rgbClr val="002060"/>
                </a:solidFill>
                <a:effectLst/>
                <a:latin typeface="Arial" panose="020B0604020202020204" pitchFamily="34" charset="0"/>
              </a:rPr>
              <a:t>Merge the data on common columns (</a:t>
            </a:r>
            <a:r>
              <a:rPr kumimoji="0" lang="en-US" altLang="en-US" sz="2000" b="1" i="0" u="none" strike="noStrike" cap="none" normalizeH="0" baseline="0" dirty="0">
                <a:ln>
                  <a:noFill/>
                </a:ln>
                <a:solidFill>
                  <a:srgbClr val="002060"/>
                </a:solidFill>
                <a:effectLst/>
                <a:latin typeface="Arial Unicode MS"/>
              </a:rPr>
              <a:t>cycle</a:t>
            </a:r>
            <a:r>
              <a:rPr kumimoji="0" lang="en-US" altLang="en-US" sz="2000" b="1" i="0" u="none" strike="noStrike" cap="none" normalizeH="0" baseline="0" dirty="0">
                <a:ln>
                  <a:noFill/>
                </a:ln>
                <a:solidFill>
                  <a:srgbClr val="002060"/>
                </a:solidFill>
                <a:effectLst/>
              </a:rPr>
              <a:t>, </a:t>
            </a:r>
            <a:r>
              <a:rPr kumimoji="0" lang="en-US" altLang="en-US" sz="2000" b="1" i="0" u="none" strike="noStrike" cap="none" normalizeH="0" baseline="0" dirty="0" err="1">
                <a:ln>
                  <a:noFill/>
                </a:ln>
                <a:solidFill>
                  <a:srgbClr val="002060"/>
                </a:solidFill>
                <a:effectLst/>
                <a:latin typeface="Arial Unicode MS"/>
              </a:rPr>
              <a:t>battery_id</a:t>
            </a:r>
            <a:r>
              <a:rPr kumimoji="0" lang="en-US" altLang="en-US" sz="2000" b="1" i="0" u="none" strike="noStrike" cap="none" normalizeH="0" baseline="0" dirty="0">
                <a:ln>
                  <a:noFill/>
                </a:ln>
                <a:solidFill>
                  <a:srgbClr val="002060"/>
                </a:solidFill>
                <a:effectLst/>
              </a:rPr>
              <a:t>, </a:t>
            </a:r>
            <a:r>
              <a:rPr kumimoji="0" lang="en-US" altLang="en-US" sz="2000" b="1" i="0" u="none" strike="noStrike" cap="none" normalizeH="0" baseline="0" dirty="0" err="1">
                <a:ln>
                  <a:noFill/>
                </a:ln>
                <a:solidFill>
                  <a:srgbClr val="002060"/>
                </a:solidFill>
                <a:effectLst/>
                <a:latin typeface="Arial Unicode MS"/>
              </a:rPr>
              <a:t>actual_failure</a:t>
            </a:r>
            <a:r>
              <a:rPr kumimoji="0" lang="en-US" altLang="en-US" sz="2000" b="1" i="0" u="none" strike="noStrike" cap="none" normalizeH="0" baseline="0" dirty="0">
                <a:ln>
                  <a:noFill/>
                </a:ln>
                <a:solidFill>
                  <a:srgbClr val="002060"/>
                </a:solidFill>
                <a:effectLst/>
              </a:rPr>
              <a:t>), and include predictions and probabilities for each model.</a:t>
            </a:r>
            <a:endParaRPr kumimoji="0" lang="en-US" altLang="en-US" sz="2000" b="1" i="0" u="none" strike="noStrike" cap="none" normalizeH="0" baseline="0" dirty="0">
              <a:ln>
                <a:noFill/>
              </a:ln>
              <a:solidFill>
                <a:srgbClr val="002060"/>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rgbClr val="002060"/>
                </a:solidFill>
                <a:effectLst/>
                <a:latin typeface="Arial" panose="020B0604020202020204" pitchFamily="34" charset="0"/>
              </a:rPr>
              <a:t>Add individual model predictions and relevant metrics such as failure probabilities and anomaly scores.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rgbClr val="002060"/>
                </a:solidFill>
                <a:effectLst/>
                <a:latin typeface="Arial" panose="020B0604020202020204" pitchFamily="34" charset="0"/>
              </a:rPr>
              <a:t>Outcome: The combined predictions are saved into a single CSV file for comprehensive evaluation, facilitating the comparison of model outputs and final decision-making.</a:t>
            </a:r>
          </a:p>
        </p:txBody>
      </p:sp>
    </p:spTree>
    <p:extLst>
      <p:ext uri="{BB962C8B-B14F-4D97-AF65-F5344CB8AC3E}">
        <p14:creationId xmlns:p14="http://schemas.microsoft.com/office/powerpoint/2010/main" val="13524127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E6E0A-94F1-4961-C4D8-10F1D5D7128B}"/>
              </a:ext>
            </a:extLst>
          </p:cNvPr>
          <p:cNvSpPr>
            <a:spLocks noGrp="1"/>
          </p:cNvSpPr>
          <p:nvPr>
            <p:ph type="title"/>
          </p:nvPr>
        </p:nvSpPr>
        <p:spPr/>
        <p:txBody>
          <a:bodyPr/>
          <a:lstStyle/>
          <a:p>
            <a:r>
              <a:rPr lang="en-US" b="1" dirty="0"/>
              <a:t>Battery Failure Prediction API with Flask</a:t>
            </a:r>
            <a:endParaRPr lang="en-IN" b="1" dirty="0"/>
          </a:p>
        </p:txBody>
      </p:sp>
      <p:sp>
        <p:nvSpPr>
          <p:cNvPr id="4" name="Rectangle 1">
            <a:extLst>
              <a:ext uri="{FF2B5EF4-FFF2-40B4-BE49-F238E27FC236}">
                <a16:creationId xmlns:a16="http://schemas.microsoft.com/office/drawing/2014/main" id="{DF6F7C31-B3BB-BCF1-270A-46FC29F5BC14}"/>
              </a:ext>
            </a:extLst>
          </p:cNvPr>
          <p:cNvSpPr>
            <a:spLocks noGrp="1" noChangeArrowheads="1"/>
          </p:cNvSpPr>
          <p:nvPr>
            <p:ph idx="1"/>
          </p:nvPr>
        </p:nvSpPr>
        <p:spPr bwMode="auto">
          <a:xfrm>
            <a:off x="517921" y="1628178"/>
            <a:ext cx="10762240"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solidFill>
                  <a:srgbClr val="002060"/>
                </a:solidFill>
                <a:latin typeface="Arial" panose="020B0604020202020204" pitchFamily="34" charset="0"/>
              </a:rPr>
              <a:t>C</a:t>
            </a:r>
            <a:r>
              <a:rPr kumimoji="0" lang="en-US" altLang="en-US" sz="2000" b="1" i="0" u="none" strike="noStrike" cap="none" normalizeH="0" baseline="0" dirty="0">
                <a:ln>
                  <a:noFill/>
                </a:ln>
                <a:solidFill>
                  <a:srgbClr val="002060"/>
                </a:solidFill>
                <a:effectLst/>
                <a:latin typeface="Arial" panose="020B0604020202020204" pitchFamily="34" charset="0"/>
              </a:rPr>
              <a:t>reates a Flask-based API that predicts battery failure based on input data using multiple models including </a:t>
            </a:r>
            <a:r>
              <a:rPr kumimoji="0" lang="en-US" altLang="en-US" sz="2000" b="1" i="0" u="none" strike="noStrike" cap="none" normalizeH="0" baseline="0" dirty="0" err="1">
                <a:ln>
                  <a:noFill/>
                </a:ln>
                <a:solidFill>
                  <a:srgbClr val="002060"/>
                </a:solidFill>
                <a:effectLst/>
                <a:latin typeface="Arial" panose="020B0604020202020204" pitchFamily="34" charset="0"/>
              </a:rPr>
              <a:t>XGBoost</a:t>
            </a:r>
            <a:r>
              <a:rPr kumimoji="0" lang="en-US" altLang="en-US" sz="2000" b="1" i="0" u="none" strike="noStrike" cap="none" normalizeH="0" baseline="0" dirty="0">
                <a:ln>
                  <a:noFill/>
                </a:ln>
                <a:solidFill>
                  <a:srgbClr val="002060"/>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2060"/>
                </a:solidFill>
                <a:effectLst/>
                <a:latin typeface="Arial" panose="020B0604020202020204" pitchFamily="34" charset="0"/>
              </a:rPr>
              <a:t> One-Class SVM, and LSTM. Here's a breakdown of the steps: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002060"/>
                </a:solidFill>
                <a:effectLst/>
                <a:latin typeface="Arial" panose="020B0604020202020204" pitchFamily="34" charset="0"/>
              </a:rPr>
              <a:t>Model and Data Loading: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002060"/>
                </a:solidFill>
                <a:effectLst/>
                <a:latin typeface="Arial" panose="020B0604020202020204" pitchFamily="34" charset="0"/>
              </a:rPr>
              <a:t>Loads preprocessed battery data and fits a </a:t>
            </a:r>
            <a:r>
              <a:rPr kumimoji="0" lang="en-US" altLang="en-US" sz="2000" b="1" i="0" u="none" strike="noStrike" cap="none" normalizeH="0" baseline="0" dirty="0" err="1">
                <a:ln>
                  <a:noFill/>
                </a:ln>
                <a:solidFill>
                  <a:srgbClr val="002060"/>
                </a:solidFill>
                <a:effectLst/>
                <a:latin typeface="Arial" panose="020B0604020202020204" pitchFamily="34" charset="0"/>
              </a:rPr>
              <a:t>MinMaxScaler</a:t>
            </a:r>
            <a:r>
              <a:rPr kumimoji="0" lang="en-US" altLang="en-US" sz="2000" b="1" i="0" u="none" strike="noStrike" cap="none" normalizeH="0" baseline="0" dirty="0">
                <a:ln>
                  <a:noFill/>
                </a:ln>
                <a:solidFill>
                  <a:srgbClr val="002060"/>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002060"/>
                </a:solidFill>
                <a:effectLst/>
                <a:latin typeface="Arial" panose="020B0604020202020204" pitchFamily="34" charset="0"/>
              </a:rPr>
              <a:t>Loads tuned machine learning models: </a:t>
            </a:r>
            <a:r>
              <a:rPr kumimoji="0" lang="en-US" altLang="en-US" sz="2000" b="1" i="0" u="none" strike="noStrike" cap="none" normalizeH="0" baseline="0" dirty="0" err="1">
                <a:ln>
                  <a:noFill/>
                </a:ln>
                <a:solidFill>
                  <a:srgbClr val="002060"/>
                </a:solidFill>
                <a:effectLst/>
                <a:latin typeface="Arial" panose="020B0604020202020204" pitchFamily="34" charset="0"/>
              </a:rPr>
              <a:t>XGBoost</a:t>
            </a:r>
            <a:r>
              <a:rPr kumimoji="0" lang="en-US" altLang="en-US" sz="2000" b="1" i="0" u="none" strike="noStrike" cap="none" normalizeH="0" baseline="0" dirty="0">
                <a:ln>
                  <a:noFill/>
                </a:ln>
                <a:solidFill>
                  <a:srgbClr val="002060"/>
                </a:solidFill>
                <a:effectLst/>
                <a:latin typeface="Arial" panose="020B0604020202020204" pitchFamily="34" charset="0"/>
              </a:rPr>
              <a:t>, One-Class SVM, and LSTM.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002060"/>
                </a:solidFill>
                <a:effectLst/>
                <a:latin typeface="Arial" panose="020B0604020202020204" pitchFamily="34" charset="0"/>
              </a:rPr>
              <a:t>Prediction Flow:</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002060"/>
                </a:solidFill>
                <a:effectLst/>
                <a:latin typeface="Arial" panose="020B0604020202020204" pitchFamily="34" charset="0"/>
              </a:rPr>
              <a:t>The </a:t>
            </a:r>
            <a:r>
              <a:rPr kumimoji="0" lang="en-US" altLang="en-US" sz="2000" b="1" i="0" u="none" strike="noStrike" cap="none" normalizeH="0" baseline="0" dirty="0">
                <a:ln>
                  <a:noFill/>
                </a:ln>
                <a:solidFill>
                  <a:srgbClr val="002060"/>
                </a:solidFill>
                <a:effectLst/>
                <a:latin typeface="Arial Unicode MS"/>
              </a:rPr>
              <a:t>/predict</a:t>
            </a:r>
            <a:r>
              <a:rPr kumimoji="0" lang="en-US" altLang="en-US" sz="2000" b="1" i="0" u="none" strike="noStrike" cap="none" normalizeH="0" baseline="0" dirty="0">
                <a:ln>
                  <a:noFill/>
                </a:ln>
                <a:solidFill>
                  <a:srgbClr val="002060"/>
                </a:solidFill>
                <a:effectLst/>
              </a:rPr>
              <a:t> endpoint accepts a POST request with the input data (battery features).</a:t>
            </a:r>
            <a:endParaRPr kumimoji="0" lang="en-US" altLang="en-US" sz="2000" b="1" i="0" u="none" strike="noStrike" cap="none" normalizeH="0" baseline="0" dirty="0">
              <a:ln>
                <a:noFill/>
              </a:ln>
              <a:solidFill>
                <a:srgbClr val="002060"/>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002060"/>
                </a:solidFill>
                <a:effectLst/>
                <a:latin typeface="Arial" panose="020B0604020202020204" pitchFamily="34" charset="0"/>
              </a:rPr>
              <a:t>The input data is validated, normalized, and reshaped for LSTM processing.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002060"/>
                </a:solidFill>
                <a:effectLst/>
                <a:latin typeface="Arial" panose="020B0604020202020204" pitchFamily="34" charset="0"/>
              </a:rPr>
              <a:t>Predictions are made using the </a:t>
            </a:r>
            <a:r>
              <a:rPr kumimoji="0" lang="en-US" altLang="en-US" sz="2000" b="1" i="0" u="none" strike="noStrike" cap="none" normalizeH="0" baseline="0" dirty="0" err="1">
                <a:ln>
                  <a:noFill/>
                </a:ln>
                <a:solidFill>
                  <a:srgbClr val="002060"/>
                </a:solidFill>
                <a:effectLst/>
                <a:latin typeface="Arial" panose="020B0604020202020204" pitchFamily="34" charset="0"/>
              </a:rPr>
              <a:t>XGBoost</a:t>
            </a:r>
            <a:r>
              <a:rPr kumimoji="0" lang="en-US" altLang="en-US" sz="2000" b="1" i="0" u="none" strike="noStrike" cap="none" normalizeH="0" baseline="0" dirty="0">
                <a:ln>
                  <a:noFill/>
                </a:ln>
                <a:solidFill>
                  <a:srgbClr val="002060"/>
                </a:solidFill>
                <a:effectLst/>
                <a:latin typeface="Arial" panose="020B0604020202020204" pitchFamily="34" charset="0"/>
              </a:rPr>
              <a:t>, One-Class SVM, and LSTM models.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002060"/>
                </a:solidFill>
                <a:effectLst/>
                <a:latin typeface="Arial" panose="020B0604020202020204" pitchFamily="34" charset="0"/>
              </a:rPr>
              <a:t>The results from these models are combined into an ensemble prediction using weighted averages.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002060"/>
                </a:solidFill>
                <a:effectLst/>
                <a:latin typeface="Arial" panose="020B0604020202020204" pitchFamily="34" charset="0"/>
              </a:rPr>
              <a:t>Response: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002060"/>
                </a:solidFill>
                <a:effectLst/>
                <a:latin typeface="Arial" panose="020B0604020202020204" pitchFamily="34" charset="0"/>
              </a:rPr>
              <a:t>The API returns a JSON response with the predicted failure status and the ensemble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002060"/>
                </a:solidFill>
                <a:effectLst/>
                <a:latin typeface="Arial" panose="020B0604020202020204" pitchFamily="34" charset="0"/>
              </a:rPr>
              <a:t>probability for each cycle.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rgbClr val="002060"/>
              </a:solidFill>
              <a:effectLst/>
              <a:latin typeface="Arial" panose="020B0604020202020204" pitchFamily="34" charset="0"/>
            </a:endParaRPr>
          </a:p>
        </p:txBody>
      </p:sp>
    </p:spTree>
    <p:extLst>
      <p:ext uri="{BB962C8B-B14F-4D97-AF65-F5344CB8AC3E}">
        <p14:creationId xmlns:p14="http://schemas.microsoft.com/office/powerpoint/2010/main" val="34932464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969097-18C1-DCA2-B6E5-CAAEDEB84F80}"/>
              </a:ext>
            </a:extLst>
          </p:cNvPr>
          <p:cNvPicPr>
            <a:picLocks noChangeAspect="1"/>
          </p:cNvPicPr>
          <p:nvPr/>
        </p:nvPicPr>
        <p:blipFill>
          <a:blip r:embed="rId2"/>
          <a:stretch>
            <a:fillRect/>
          </a:stretch>
        </p:blipFill>
        <p:spPr>
          <a:xfrm>
            <a:off x="145997" y="153681"/>
            <a:ext cx="11610574" cy="6018539"/>
          </a:xfrm>
          <a:prstGeom prst="rect">
            <a:avLst/>
          </a:prstGeom>
        </p:spPr>
      </p:pic>
    </p:spTree>
    <p:extLst>
      <p:ext uri="{BB962C8B-B14F-4D97-AF65-F5344CB8AC3E}">
        <p14:creationId xmlns:p14="http://schemas.microsoft.com/office/powerpoint/2010/main" val="3866007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A27E3-EF66-0404-B5FE-6352B7CB0700}"/>
              </a:ext>
            </a:extLst>
          </p:cNvPr>
          <p:cNvSpPr>
            <a:spLocks noGrp="1"/>
          </p:cNvSpPr>
          <p:nvPr>
            <p:ph type="title"/>
          </p:nvPr>
        </p:nvSpPr>
        <p:spPr/>
        <p:txBody>
          <a:bodyPr/>
          <a:lstStyle/>
          <a:p>
            <a:r>
              <a:rPr lang="en-IN" sz="4400" b="1" kern="100" dirty="0">
                <a:effectLst/>
                <a:latin typeface="Calibri" panose="020F0502020204030204" pitchFamily="34" charset="0"/>
                <a:ea typeface="Calibri" panose="020F0502020204030204" pitchFamily="34" charset="0"/>
                <a:cs typeface="Times New Roman" panose="02020603050405020304" pitchFamily="18" charset="0"/>
              </a:rPr>
              <a:t>Practical Implications</a:t>
            </a:r>
            <a:br>
              <a:rPr lang="en-IN" sz="44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DDE245A-AF21-B389-8304-60AE20034975}"/>
              </a:ext>
            </a:extLst>
          </p:cNvPr>
          <p:cNvSpPr>
            <a:spLocks noGrp="1"/>
          </p:cNvSpPr>
          <p:nvPr>
            <p:ph idx="1"/>
          </p:nvPr>
        </p:nvSpPr>
        <p:spPr/>
        <p:txBody>
          <a:bodyPr>
            <a:normAutofit/>
          </a:bodyPr>
          <a:lstStyle/>
          <a:p>
            <a:pPr marL="342900" lvl="0" indent="-342900" algn="just">
              <a:lnSpc>
                <a:spcPct val="107000"/>
              </a:lnSpc>
              <a:spcAft>
                <a:spcPts val="800"/>
              </a:spcAft>
              <a:buSzPts val="1000"/>
              <a:buFont typeface="Symbol" panose="05050102010706020507" pitchFamily="18" charset="2"/>
              <a:buChar char=""/>
              <a:tabLst>
                <a:tab pos="4572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Proactive Maintenance : Given the high failure probabilities, it is crucial to implement proactive maintenance strategies, such as replacing or refurbishing the batteries before they fail completely.</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Root Cause Analysis : The dip at cycle 50 warrants further investigation to determine whether it is due to external factors (e.g., cooling, load reduction) or internal mechanisms (e.g., self-healing effects).</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Monitoring and Alerts : Continuous monitoring of failure probabilities can help identify early signs of degradation and trigger alerts for timely intervention.</a:t>
            </a:r>
          </a:p>
          <a:p>
            <a:endParaRPr lang="en-IN" sz="3200" b="1" dirty="0"/>
          </a:p>
        </p:txBody>
      </p:sp>
    </p:spTree>
    <p:extLst>
      <p:ext uri="{BB962C8B-B14F-4D97-AF65-F5344CB8AC3E}">
        <p14:creationId xmlns:p14="http://schemas.microsoft.com/office/powerpoint/2010/main" val="9690896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77FBE0-DB25-E151-3A67-F4277748F5AB}"/>
              </a:ext>
            </a:extLst>
          </p:cNvPr>
          <p:cNvSpPr>
            <a:spLocks noGrp="1"/>
          </p:cNvSpPr>
          <p:nvPr>
            <p:ph idx="1"/>
          </p:nvPr>
        </p:nvSpPr>
        <p:spPr>
          <a:xfrm>
            <a:off x="776727" y="1997849"/>
            <a:ext cx="10515600" cy="4351338"/>
          </a:xfrm>
        </p:spPr>
        <p:txBody>
          <a:bodyPr>
            <a:normAutofit fontScale="92500" lnSpcReduction="20000"/>
          </a:bodyPr>
          <a:lstStyle/>
          <a:p>
            <a:pPr rtl="0">
              <a:buFont typeface="Arial" panose="020B0604020202020204" pitchFamily="34" charset="0"/>
              <a:buChar char="•"/>
            </a:pPr>
            <a:r>
              <a:rPr lang="en-US" dirty="0"/>
              <a:t>The Battery Failure Prediction Project successfully developed a robust solution using the NASA battery dataset</a:t>
            </a:r>
          </a:p>
          <a:p>
            <a:pPr rtl="0">
              <a:buFont typeface="Arial" panose="020B0604020202020204" pitchFamily="34" charset="0"/>
              <a:buChar char="•"/>
            </a:pPr>
            <a:r>
              <a:rPr lang="en-US" dirty="0"/>
              <a:t>Achieved 100% accuracy with an ensemble model combining Random Forest, </a:t>
            </a:r>
            <a:r>
              <a:rPr lang="en-US" dirty="0" err="1"/>
              <a:t>XGBoost</a:t>
            </a:r>
            <a:r>
              <a:rPr lang="en-US" dirty="0"/>
              <a:t>, One-Class SVM, and LSTM</a:t>
            </a:r>
          </a:p>
          <a:p>
            <a:pPr rtl="0">
              <a:buFont typeface="Arial" panose="020B0604020202020204" pitchFamily="34" charset="0"/>
              <a:buChar char="•"/>
            </a:pPr>
            <a:r>
              <a:rPr lang="en-US" dirty="0"/>
              <a:t>EDA revealed strong correlations between capacity/SOH and failure (-0.882548)</a:t>
            </a:r>
          </a:p>
          <a:p>
            <a:pPr rtl="0">
              <a:buFont typeface="Arial" panose="020B0604020202020204" pitchFamily="34" charset="0"/>
              <a:buChar char="•"/>
            </a:pPr>
            <a:r>
              <a:rPr lang="en-US" dirty="0"/>
              <a:t>SHAP analysis identified time, capacity, and voltage as critical predictors</a:t>
            </a:r>
          </a:p>
          <a:p>
            <a:pPr rtl="0">
              <a:buFont typeface="Arial" panose="020B0604020202020204" pitchFamily="34" charset="0"/>
              <a:buChar char="•"/>
            </a:pPr>
            <a:r>
              <a:rPr lang="en-US" dirty="0"/>
              <a:t>Deployed via a Flask API, </a:t>
            </a:r>
            <a:r>
              <a:rPr lang="en-US" dirty="0" err="1"/>
              <a:t>Streamlit</a:t>
            </a:r>
            <a:r>
              <a:rPr lang="en-US" dirty="0"/>
              <a:t> dashboard, and Power BI dashboard for real-time predictions and visualizations</a:t>
            </a:r>
          </a:p>
          <a:p>
            <a:pPr rtl="0">
              <a:buFont typeface="Arial" panose="020B0604020202020204" pitchFamily="34" charset="0"/>
              <a:buChar char="•"/>
            </a:pPr>
            <a:r>
              <a:rPr lang="en-US" dirty="0"/>
              <a:t>Reduced potential downtime by predicting failures early with a blend of data science, machine learning, and deployment skills</a:t>
            </a:r>
          </a:p>
          <a:p>
            <a:pPr rtl="0">
              <a:buFont typeface="Arial" panose="020B0604020202020204" pitchFamily="34" charset="0"/>
              <a:buChar char="•"/>
            </a:pPr>
            <a:r>
              <a:rPr lang="en-US" dirty="0"/>
              <a:t>Provides significant value for industries reliant on battery performance</a:t>
            </a:r>
          </a:p>
          <a:p>
            <a:endParaRPr lang="en-IN" dirty="0"/>
          </a:p>
        </p:txBody>
      </p:sp>
      <p:pic>
        <p:nvPicPr>
          <p:cNvPr id="19460" name="Picture 4" descr="Poster conclusion stamp. conclusion square grunge blue sign – Muurposter |  Europosters">
            <a:extLst>
              <a:ext uri="{FF2B5EF4-FFF2-40B4-BE49-F238E27FC236}">
                <a16:creationId xmlns:a16="http://schemas.microsoft.com/office/drawing/2014/main" id="{CAD21CB9-CC4E-E82D-EC89-58E980D34F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0" y="167448"/>
            <a:ext cx="6696315" cy="1830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20292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10BB7-6007-FEBA-A508-CEF9A3F91079}"/>
              </a:ext>
            </a:extLst>
          </p:cNvPr>
          <p:cNvSpPr>
            <a:spLocks noGrp="1"/>
          </p:cNvSpPr>
          <p:nvPr>
            <p:ph type="title"/>
          </p:nvPr>
        </p:nvSpPr>
        <p:spPr/>
        <p:txBody>
          <a:bodyPr/>
          <a:lstStyle/>
          <a:p>
            <a:r>
              <a:rPr lang="en-US" b="1" dirty="0">
                <a:latin typeface="Bahnschrift SemiBold SemiConden" panose="020B0502040204020203" pitchFamily="34" charset="0"/>
              </a:rPr>
              <a:t>FUTURE SCOPE</a:t>
            </a:r>
            <a:endParaRPr lang="en-IN" b="1" dirty="0">
              <a:latin typeface="Bahnschrift SemiBold SemiConden" panose="020B0502040204020203" pitchFamily="34" charset="0"/>
            </a:endParaRPr>
          </a:p>
        </p:txBody>
      </p:sp>
      <p:sp>
        <p:nvSpPr>
          <p:cNvPr id="3" name="Content Placeholder 2">
            <a:extLst>
              <a:ext uri="{FF2B5EF4-FFF2-40B4-BE49-F238E27FC236}">
                <a16:creationId xmlns:a16="http://schemas.microsoft.com/office/drawing/2014/main" id="{482A99BB-34C8-3456-3E03-63E7396B7391}"/>
              </a:ext>
            </a:extLst>
          </p:cNvPr>
          <p:cNvSpPr>
            <a:spLocks noGrp="1"/>
          </p:cNvSpPr>
          <p:nvPr>
            <p:ph idx="1"/>
          </p:nvPr>
        </p:nvSpPr>
        <p:spPr/>
        <p:txBody>
          <a:bodyPr>
            <a:normAutofit fontScale="92500"/>
          </a:bodyPr>
          <a:lstStyle/>
          <a:p>
            <a:pPr rtl="0">
              <a:buFont typeface="Arial" panose="020B0604020202020204" pitchFamily="34" charset="0"/>
              <a:buChar char="•"/>
            </a:pPr>
            <a:r>
              <a:rPr lang="en-US" b="1" dirty="0"/>
              <a:t>Address Overfitting</a:t>
            </a:r>
            <a:r>
              <a:rPr lang="en-US" dirty="0"/>
              <a:t>: Mitigate the ensemble model’s potential overfitting through cross-validation and diverse datasets</a:t>
            </a:r>
          </a:p>
          <a:p>
            <a:pPr rtl="0">
              <a:buFont typeface="Arial" panose="020B0604020202020204" pitchFamily="34" charset="0"/>
              <a:buChar char="•"/>
            </a:pPr>
            <a:r>
              <a:rPr lang="en-US" b="1" dirty="0"/>
              <a:t>Real-Time Data Integration</a:t>
            </a:r>
            <a:r>
              <a:rPr lang="en-US" dirty="0"/>
              <a:t>: Collaborated on incorporating live data streams for dynamic predictions, enhancing relevance for IoT applications</a:t>
            </a:r>
          </a:p>
          <a:p>
            <a:pPr rtl="0">
              <a:buFont typeface="Arial" panose="020B0604020202020204" pitchFamily="34" charset="0"/>
              <a:buChar char="•"/>
            </a:pPr>
            <a:r>
              <a:rPr lang="en-US" b="1" dirty="0"/>
              <a:t>Advanced Failure Indicators</a:t>
            </a:r>
            <a:r>
              <a:rPr lang="en-US" dirty="0"/>
              <a:t>: Explore metrics like electrochemical impedance or thermal imaging to improve accuracy</a:t>
            </a:r>
          </a:p>
          <a:p>
            <a:pPr rtl="0">
              <a:buFont typeface="Arial" panose="020B0604020202020204" pitchFamily="34" charset="0"/>
              <a:buChar char="•"/>
            </a:pPr>
            <a:r>
              <a:rPr lang="en-US" b="1" dirty="0"/>
              <a:t>Scalability</a:t>
            </a:r>
            <a:r>
              <a:rPr lang="en-US" dirty="0"/>
              <a:t>: Developed a prototype for cloud-based scalability, potentially using AWS or Azure, for large-scale deployment</a:t>
            </a:r>
          </a:p>
          <a:p>
            <a:pPr rtl="0">
              <a:buFont typeface="Arial" panose="020B0604020202020204" pitchFamily="34" charset="0"/>
              <a:buChar char="•"/>
            </a:pPr>
            <a:r>
              <a:rPr lang="en-US" b="1" dirty="0"/>
              <a:t>Industry Customization</a:t>
            </a:r>
            <a:r>
              <a:rPr lang="en-US" dirty="0"/>
              <a:t>: Tailor the solution for sectors like electric vehicles or renewable energy, aligning with specific industry needs</a:t>
            </a:r>
          </a:p>
          <a:p>
            <a:endParaRPr lang="en-IN" dirty="0"/>
          </a:p>
        </p:txBody>
      </p:sp>
      <p:pic>
        <p:nvPicPr>
          <p:cNvPr id="20482" name="Picture 2" descr="Horizon Scope | Great PowerPoint ClipArt for Presentations -  PresenterMedia.com">
            <a:extLst>
              <a:ext uri="{FF2B5EF4-FFF2-40B4-BE49-F238E27FC236}">
                <a16:creationId xmlns:a16="http://schemas.microsoft.com/office/drawing/2014/main" id="{11A58883-AAE3-9379-186B-2EEB7192E0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5904" y="365126"/>
            <a:ext cx="1250096" cy="1256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59751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A0D5A-E635-1289-9DBC-8BCD0200B2AD}"/>
              </a:ext>
            </a:extLst>
          </p:cNvPr>
          <p:cNvSpPr>
            <a:spLocks noGrp="1"/>
          </p:cNvSpPr>
          <p:nvPr>
            <p:ph type="title"/>
          </p:nvPr>
        </p:nvSpPr>
        <p:spPr>
          <a:xfrm>
            <a:off x="439964" y="998924"/>
            <a:ext cx="10515600" cy="881823"/>
          </a:xfrm>
        </p:spPr>
        <p:txBody>
          <a:bodyPr>
            <a:normAutofit fontScale="90000"/>
          </a:bodyPr>
          <a:lstStyle/>
          <a:p>
            <a:r>
              <a:rPr lang="en-US" dirty="0"/>
              <a:t>REFERENCES</a:t>
            </a:r>
            <a:endParaRPr lang="en-IN" dirty="0"/>
          </a:p>
        </p:txBody>
      </p:sp>
      <p:sp>
        <p:nvSpPr>
          <p:cNvPr id="3" name="Text Placeholder 2">
            <a:extLst>
              <a:ext uri="{FF2B5EF4-FFF2-40B4-BE49-F238E27FC236}">
                <a16:creationId xmlns:a16="http://schemas.microsoft.com/office/drawing/2014/main" id="{DB479BC0-5F83-66EB-09D0-8D917FBA257A}"/>
              </a:ext>
            </a:extLst>
          </p:cNvPr>
          <p:cNvSpPr>
            <a:spLocks noGrp="1"/>
          </p:cNvSpPr>
          <p:nvPr>
            <p:ph type="body" idx="1"/>
          </p:nvPr>
        </p:nvSpPr>
        <p:spPr>
          <a:xfrm>
            <a:off x="1070055" y="2076784"/>
            <a:ext cx="10515600" cy="1500187"/>
          </a:xfrm>
        </p:spPr>
        <p:txBody>
          <a:bodyPr/>
          <a:lstStyle/>
          <a:p>
            <a:pPr lvl="0"/>
            <a:r>
              <a:rPr lang="nn-NO" sz="1600" dirty="0">
                <a:solidFill>
                  <a:srgbClr val="002060"/>
                </a:solidFill>
              </a:rPr>
              <a:t>NASA .mat files (B0005, B0055, B0056)</a:t>
            </a:r>
            <a:endParaRPr lang="en-IN" sz="1600" dirty="0">
              <a:solidFill>
                <a:srgbClr val="002060"/>
              </a:solidFill>
            </a:endParaRPr>
          </a:p>
          <a:p>
            <a:pPr lvl="0">
              <a:buNone/>
            </a:pPr>
            <a:r>
              <a:rPr lang="en-IN" sz="1600" dirty="0">
                <a:solidFill>
                  <a:srgbClr val="002060"/>
                </a:solidFill>
                <a:hlinkClick r:id="rId2">
                  <a:extLst>
                    <a:ext uri="{A12FA001-AC4F-418D-AE19-62706E023703}">
                      <ahyp:hlinkClr xmlns:ahyp="http://schemas.microsoft.com/office/drawing/2018/hyperlinkcolor" val="tx"/>
                    </a:ext>
                  </a:extLst>
                </a:hlinkClick>
              </a:rPr>
              <a:t>Dataset - NASA Open Data Portal (Filtered: Q, Sort)</a:t>
            </a:r>
            <a:endParaRPr lang="en-IN" sz="1600" dirty="0">
              <a:solidFill>
                <a:srgbClr val="002060"/>
              </a:solidFill>
            </a:endParaRPr>
          </a:p>
          <a:p>
            <a:endParaRPr lang="en-IN" dirty="0"/>
          </a:p>
        </p:txBody>
      </p:sp>
    </p:spTree>
    <p:extLst>
      <p:ext uri="{BB962C8B-B14F-4D97-AF65-F5344CB8AC3E}">
        <p14:creationId xmlns:p14="http://schemas.microsoft.com/office/powerpoint/2010/main" val="5145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9494585C-4581-61AA-CBC4-CCA7DDE7DAE2}"/>
              </a:ext>
            </a:extLst>
          </p:cNvPr>
          <p:cNvGraphicFramePr/>
          <p:nvPr>
            <p:extLst>
              <p:ext uri="{D42A27DB-BD31-4B8C-83A1-F6EECF244321}">
                <p14:modId xmlns:p14="http://schemas.microsoft.com/office/powerpoint/2010/main" val="3049046326"/>
              </p:ext>
            </p:extLst>
          </p:nvPr>
        </p:nvGraphicFramePr>
        <p:xfrm>
          <a:off x="2185681" y="83492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50E01973-FFBC-6518-0CA4-2D3437FD1D91}"/>
              </a:ext>
            </a:extLst>
          </p:cNvPr>
          <p:cNvSpPr txBox="1"/>
          <p:nvPr/>
        </p:nvSpPr>
        <p:spPr>
          <a:xfrm>
            <a:off x="428385" y="250152"/>
            <a:ext cx="3690257" cy="584775"/>
          </a:xfrm>
          <a:prstGeom prst="rect">
            <a:avLst/>
          </a:prstGeom>
          <a:noFill/>
        </p:spPr>
        <p:txBody>
          <a:bodyPr wrap="square">
            <a:spAutoFit/>
          </a:bodyPr>
          <a:lstStyle/>
          <a:p>
            <a:pPr rtl="0"/>
            <a:r>
              <a:rPr lang="en-IN" sz="3200" b="1" dirty="0">
                <a:solidFill>
                  <a:srgbClr val="FF0000"/>
                </a:solidFill>
                <a:latin typeface="Bahnschrift SemiBold SemiConden" panose="020B0502040204020203" pitchFamily="34" charset="0"/>
              </a:rPr>
              <a:t>Workflow</a:t>
            </a:r>
          </a:p>
        </p:txBody>
      </p:sp>
    </p:spTree>
    <p:extLst>
      <p:ext uri="{BB962C8B-B14F-4D97-AF65-F5344CB8AC3E}">
        <p14:creationId xmlns:p14="http://schemas.microsoft.com/office/powerpoint/2010/main" val="34723126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Thank You Yellow Images - Free Download on Freepik">
            <a:extLst>
              <a:ext uri="{FF2B5EF4-FFF2-40B4-BE49-F238E27FC236}">
                <a16:creationId xmlns:a16="http://schemas.microsoft.com/office/drawing/2014/main" id="{3B46B5E8-E141-702C-1DE8-EF81E2FFFD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384" y="0"/>
            <a:ext cx="10573231" cy="6800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2222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421C33-4682-AE42-2EB0-1BD857079A16}"/>
              </a:ext>
            </a:extLst>
          </p:cNvPr>
          <p:cNvSpPr txBox="1"/>
          <p:nvPr/>
        </p:nvSpPr>
        <p:spPr>
          <a:xfrm>
            <a:off x="443753" y="323862"/>
            <a:ext cx="6097280" cy="584775"/>
          </a:xfrm>
          <a:prstGeom prst="rect">
            <a:avLst/>
          </a:prstGeom>
          <a:noFill/>
        </p:spPr>
        <p:txBody>
          <a:bodyPr wrap="square">
            <a:spAutoFit/>
          </a:bodyPr>
          <a:lstStyle>
            <a:defPPr>
              <a:defRPr lang="en-US"/>
            </a:defPPr>
            <a:lvl1pPr>
              <a:defRPr sz="3200" b="1">
                <a:solidFill>
                  <a:srgbClr val="FF0000"/>
                </a:solidFill>
                <a:latin typeface="Bahnschrift SemiBold SemiConden" panose="020B0502040204020203" pitchFamily="34" charset="0"/>
              </a:defRPr>
            </a:lvl1pPr>
          </a:lstStyle>
          <a:p>
            <a:r>
              <a:rPr lang="en-IN" dirty="0"/>
              <a:t>Data Processing and Preprocessing</a:t>
            </a:r>
          </a:p>
        </p:txBody>
      </p:sp>
      <p:graphicFrame>
        <p:nvGraphicFramePr>
          <p:cNvPr id="5" name="Diagram 4">
            <a:extLst>
              <a:ext uri="{FF2B5EF4-FFF2-40B4-BE49-F238E27FC236}">
                <a16:creationId xmlns:a16="http://schemas.microsoft.com/office/drawing/2014/main" id="{657E5B92-0C37-FCDC-E371-92DAFBCD5D2A}"/>
              </a:ext>
            </a:extLst>
          </p:cNvPr>
          <p:cNvGraphicFramePr/>
          <p:nvPr>
            <p:extLst>
              <p:ext uri="{D42A27DB-BD31-4B8C-83A1-F6EECF244321}">
                <p14:modId xmlns:p14="http://schemas.microsoft.com/office/powerpoint/2010/main" val="610735528"/>
              </p:ext>
            </p:extLst>
          </p:nvPr>
        </p:nvGraphicFramePr>
        <p:xfrm>
          <a:off x="718030" y="908637"/>
          <a:ext cx="9824464" cy="5358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710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4570E-A8CC-3608-230F-1536FEA72AC0}"/>
              </a:ext>
            </a:extLst>
          </p:cNvPr>
          <p:cNvSpPr>
            <a:spLocks noGrp="1"/>
          </p:cNvSpPr>
          <p:nvPr>
            <p:ph type="title"/>
          </p:nvPr>
        </p:nvSpPr>
        <p:spPr>
          <a:xfrm>
            <a:off x="1258645" y="985851"/>
            <a:ext cx="7416629" cy="896738"/>
          </a:xfrm>
        </p:spPr>
        <p:txBody>
          <a:bodyPr>
            <a:normAutofit/>
          </a:bodyPr>
          <a:lstStyle/>
          <a:p>
            <a:r>
              <a:rPr lang="en-IN" dirty="0">
                <a:solidFill>
                  <a:srgbClr val="FF0000"/>
                </a:solidFill>
                <a:latin typeface="Bahnschrift SemiBold SemiConden" panose="020B0502040204020203" pitchFamily="34" charset="0"/>
              </a:rPr>
              <a:t>Exploratory Data Analysis</a:t>
            </a:r>
          </a:p>
        </p:txBody>
      </p:sp>
      <p:sp>
        <p:nvSpPr>
          <p:cNvPr id="11" name="TextBox 10">
            <a:extLst>
              <a:ext uri="{FF2B5EF4-FFF2-40B4-BE49-F238E27FC236}">
                <a16:creationId xmlns:a16="http://schemas.microsoft.com/office/drawing/2014/main" id="{1DBA6EBA-799D-465D-014F-3BF154B14703}"/>
              </a:ext>
            </a:extLst>
          </p:cNvPr>
          <p:cNvSpPr txBox="1"/>
          <p:nvPr/>
        </p:nvSpPr>
        <p:spPr>
          <a:xfrm>
            <a:off x="422621" y="1805175"/>
            <a:ext cx="7238361" cy="4738285"/>
          </a:xfrm>
          <a:prstGeom prst="rect">
            <a:avLst/>
          </a:prstGeom>
          <a:noFill/>
        </p:spPr>
        <p:txBody>
          <a:bodyPr wrap="square">
            <a:spAutoFit/>
          </a:bodyPr>
          <a:lstStyle/>
          <a:p>
            <a:pPr algn="just">
              <a:spcBef>
                <a:spcPts val="900"/>
              </a:spcBef>
              <a:spcAft>
                <a:spcPts val="900"/>
              </a:spcAft>
              <a:buFont typeface="+mj-lt"/>
              <a:buAutoNum type="arabicPeriod"/>
            </a:pPr>
            <a:r>
              <a:rPr lang="en-US" b="1" i="0" dirty="0">
                <a:solidFill>
                  <a:schemeClr val="bg2">
                    <a:lumMod val="10000"/>
                  </a:schemeClr>
                </a:solidFill>
                <a:effectLst/>
                <a:latin typeface="system-ui"/>
              </a:rPr>
              <a:t>Exploratory Data Analysis (EDA) on a preprocessed NASA battery dataset to uncover patterns and relationships between battery health indicators.</a:t>
            </a:r>
          </a:p>
          <a:p>
            <a:pPr algn="just">
              <a:spcBef>
                <a:spcPts val="900"/>
              </a:spcBef>
              <a:spcAft>
                <a:spcPts val="900"/>
              </a:spcAft>
              <a:buFont typeface="+mj-lt"/>
              <a:buAutoNum type="arabicPeriod"/>
            </a:pPr>
            <a:r>
              <a:rPr lang="en-US" b="1" i="0" dirty="0">
                <a:solidFill>
                  <a:schemeClr val="bg2">
                    <a:lumMod val="10000"/>
                  </a:schemeClr>
                </a:solidFill>
                <a:effectLst/>
                <a:latin typeface="system-ui"/>
              </a:rPr>
              <a:t>Various visualizations are generated, including capacity degradation over cycles, correlation heatmaps, and failure label distribution to understand key factors leading to battery failure.</a:t>
            </a:r>
          </a:p>
          <a:p>
            <a:pPr algn="just">
              <a:spcBef>
                <a:spcPts val="900"/>
              </a:spcBef>
              <a:spcAft>
                <a:spcPts val="900"/>
              </a:spcAft>
              <a:buFont typeface="+mj-lt"/>
              <a:buAutoNum type="arabicPeriod"/>
            </a:pPr>
            <a:r>
              <a:rPr lang="en-US" b="1" i="0" dirty="0">
                <a:solidFill>
                  <a:schemeClr val="bg2">
                    <a:lumMod val="10000"/>
                  </a:schemeClr>
                </a:solidFill>
                <a:effectLst/>
                <a:latin typeface="system-ui"/>
              </a:rPr>
              <a:t>Scatter plots and boxplots analyze internal resistance vs. SOH, discharge time distribution by failure, and voltage trends across cycles for each battery.</a:t>
            </a:r>
          </a:p>
          <a:p>
            <a:pPr algn="just">
              <a:spcBef>
                <a:spcPts val="900"/>
              </a:spcBef>
              <a:spcAft>
                <a:spcPts val="900"/>
              </a:spcAft>
              <a:buFont typeface="+mj-lt"/>
              <a:buAutoNum type="arabicPeriod"/>
            </a:pPr>
            <a:r>
              <a:rPr lang="en-US" b="1" i="0" dirty="0">
                <a:solidFill>
                  <a:schemeClr val="bg2">
                    <a:lumMod val="10000"/>
                  </a:schemeClr>
                </a:solidFill>
                <a:effectLst/>
                <a:latin typeface="system-ui"/>
              </a:rPr>
              <a:t>Temperature distribution by battery ID and SOH vs. cycle plots provide insights into degradation behavior under varying conditions.</a:t>
            </a:r>
          </a:p>
          <a:p>
            <a:pPr algn="just">
              <a:spcBef>
                <a:spcPts val="900"/>
              </a:spcBef>
              <a:spcAft>
                <a:spcPts val="900"/>
              </a:spcAft>
              <a:buFont typeface="+mj-lt"/>
              <a:buAutoNum type="arabicPeriod"/>
            </a:pPr>
            <a:r>
              <a:rPr lang="en-US" b="1" i="0" dirty="0">
                <a:solidFill>
                  <a:schemeClr val="bg2">
                    <a:lumMod val="10000"/>
                  </a:schemeClr>
                </a:solidFill>
                <a:effectLst/>
                <a:latin typeface="system-ui"/>
              </a:rPr>
              <a:t>All EDA plots are automatically saved in a dedicated directory for easy integration into analysis reports or dashboards.</a:t>
            </a:r>
          </a:p>
          <a:p>
            <a:pPr indent="457200" algn="just">
              <a:lnSpc>
                <a:spcPct val="107000"/>
              </a:lnSpc>
              <a:spcAft>
                <a:spcPts val="800"/>
              </a:spcAft>
            </a:pPr>
            <a:endParaRPr lang="en-IN" sz="1800" b="1" kern="100"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7410" name="Picture 2" descr="Exploratory Data Analysis (Visual) | by Koo Ping Shung | TDS Archive |  Medium">
            <a:extLst>
              <a:ext uri="{FF2B5EF4-FFF2-40B4-BE49-F238E27FC236}">
                <a16:creationId xmlns:a16="http://schemas.microsoft.com/office/drawing/2014/main" id="{53384A9F-925D-72E0-490C-3A97DF922C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5413" y="1985682"/>
            <a:ext cx="3650836" cy="3634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2635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D23F33-D55A-3B45-0BBE-5DA47A9EC3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494" y="627780"/>
            <a:ext cx="5599108" cy="4097901"/>
          </a:xfrm>
          <a:prstGeom prst="rect">
            <a:avLst/>
          </a:prstGeom>
        </p:spPr>
      </p:pic>
      <p:sp>
        <p:nvSpPr>
          <p:cNvPr id="21" name="TextBox 20">
            <a:extLst>
              <a:ext uri="{FF2B5EF4-FFF2-40B4-BE49-F238E27FC236}">
                <a16:creationId xmlns:a16="http://schemas.microsoft.com/office/drawing/2014/main" id="{AD6F136F-DA25-6F1A-97DC-B7ED1B7CB6ED}"/>
              </a:ext>
            </a:extLst>
          </p:cNvPr>
          <p:cNvSpPr txBox="1"/>
          <p:nvPr/>
        </p:nvSpPr>
        <p:spPr>
          <a:xfrm>
            <a:off x="5530584" y="857794"/>
            <a:ext cx="6097280" cy="3947234"/>
          </a:xfrm>
          <a:prstGeom prst="rect">
            <a:avLst/>
          </a:prstGeom>
          <a:noFill/>
        </p:spPr>
        <p:txBody>
          <a:bodyPr wrap="square">
            <a:spAutoFit/>
          </a:bodyPr>
          <a:lstStyle/>
          <a:p>
            <a:pPr marL="285750" indent="-285750">
              <a:spcBef>
                <a:spcPts val="900"/>
              </a:spcBef>
              <a:spcAft>
                <a:spcPts val="900"/>
              </a:spcAft>
              <a:buFont typeface="Arial" panose="020B0604020202020204" pitchFamily="34" charset="0"/>
              <a:buChar char="•"/>
            </a:pPr>
            <a:r>
              <a:rPr lang="en-US" b="1" dirty="0">
                <a:solidFill>
                  <a:srgbClr val="002060"/>
                </a:solidFill>
                <a:effectLst/>
              </a:rPr>
              <a:t>The plot illustrates the capacity degradation of three batteries over cycles.  is the most durable, maintaining the highest capacity.</a:t>
            </a:r>
          </a:p>
          <a:p>
            <a:pPr marL="285750" indent="-285750">
              <a:spcBef>
                <a:spcPts val="900"/>
              </a:spcBef>
              <a:spcAft>
                <a:spcPts val="900"/>
              </a:spcAft>
              <a:buFont typeface="Arial" panose="020B0604020202020204" pitchFamily="34" charset="0"/>
              <a:buChar char="•"/>
            </a:pPr>
            <a:r>
              <a:rPr lang="en-US" b="1" dirty="0">
                <a:solidFill>
                  <a:srgbClr val="002060"/>
                </a:solidFill>
                <a:effectLst/>
              </a:rPr>
              <a:t>Battery 1 is the least durable, showing the most significant initial degradation.</a:t>
            </a:r>
          </a:p>
          <a:p>
            <a:pPr marL="285750" indent="-285750">
              <a:spcBef>
                <a:spcPts val="900"/>
              </a:spcBef>
              <a:spcAft>
                <a:spcPts val="900"/>
              </a:spcAft>
              <a:buFont typeface="Arial" panose="020B0604020202020204" pitchFamily="34" charset="0"/>
              <a:buChar char="•"/>
            </a:pPr>
            <a:r>
              <a:rPr lang="en-US" b="1" dirty="0">
                <a:solidFill>
                  <a:srgbClr val="002060"/>
                </a:solidFill>
                <a:effectLst/>
              </a:rPr>
              <a:t>Battery 2 is intermediate in performance.</a:t>
            </a:r>
          </a:p>
          <a:p>
            <a:pPr marL="285750" indent="-285750">
              <a:spcBef>
                <a:spcPts val="900"/>
              </a:spcBef>
              <a:spcAft>
                <a:spcPts val="900"/>
              </a:spcAft>
              <a:buFont typeface="Arial" panose="020B0604020202020204" pitchFamily="34" charset="0"/>
              <a:buChar char="•"/>
            </a:pPr>
            <a:r>
              <a:rPr lang="en-US" b="1" dirty="0">
                <a:solidFill>
                  <a:srgbClr val="002060"/>
                </a:solidFill>
                <a:effectLst/>
              </a:rPr>
              <a:t>Thus, the most durable battery is Battery 0 , and the least durable battery is Battery 1 .</a:t>
            </a:r>
          </a:p>
          <a:p>
            <a:pPr marL="285750" indent="-285750">
              <a:buFont typeface="Arial" panose="020B0604020202020204" pitchFamily="34" charset="0"/>
              <a:buChar char="•"/>
            </a:pPr>
            <a:r>
              <a:rPr lang="en-US" b="1" i="0" dirty="0">
                <a:solidFill>
                  <a:srgbClr val="002060"/>
                </a:solidFill>
                <a:effectLst/>
                <a:latin typeface="KaTeX_Main"/>
              </a:rPr>
              <a:t>Battery 0 is the most durable, and Battery 1 is the least durable.​</a:t>
            </a:r>
            <a:br>
              <a:rPr lang="en-US" b="1" i="0" dirty="0">
                <a:solidFill>
                  <a:srgbClr val="002060"/>
                </a:solidFill>
                <a:effectLst/>
                <a:latin typeface="KaTeX_Main"/>
              </a:rPr>
            </a:br>
            <a:endParaRPr lang="en-IN" b="1" dirty="0">
              <a:solidFill>
                <a:srgbClr val="002060"/>
              </a:solidFill>
            </a:endParaRPr>
          </a:p>
        </p:txBody>
      </p:sp>
    </p:spTree>
    <p:extLst>
      <p:ext uri="{BB962C8B-B14F-4D97-AF65-F5344CB8AC3E}">
        <p14:creationId xmlns:p14="http://schemas.microsoft.com/office/powerpoint/2010/main" val="3282862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8D1A55D6-0628-FF42-1326-5EBA69680B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76" y="264675"/>
            <a:ext cx="6090886" cy="6324808"/>
          </a:xfrm>
          <a:prstGeom prst="rect">
            <a:avLst/>
          </a:prstGeom>
        </p:spPr>
      </p:pic>
      <p:sp>
        <p:nvSpPr>
          <p:cNvPr id="3" name="TextBox 2">
            <a:extLst>
              <a:ext uri="{FF2B5EF4-FFF2-40B4-BE49-F238E27FC236}">
                <a16:creationId xmlns:a16="http://schemas.microsoft.com/office/drawing/2014/main" id="{C1767E31-EBBE-1C73-19F8-19AB8D184622}"/>
              </a:ext>
            </a:extLst>
          </p:cNvPr>
          <p:cNvSpPr txBox="1"/>
          <p:nvPr/>
        </p:nvSpPr>
        <p:spPr>
          <a:xfrm>
            <a:off x="5768788" y="268517"/>
            <a:ext cx="6097280" cy="6324808"/>
          </a:xfrm>
          <a:prstGeom prst="rect">
            <a:avLst/>
          </a:prstGeom>
          <a:noFill/>
        </p:spPr>
        <p:txBody>
          <a:bodyPr wrap="square">
            <a:spAutoFit/>
          </a:bodyPr>
          <a:lstStyle/>
          <a:p>
            <a:pPr algn="l">
              <a:spcBef>
                <a:spcPts val="900"/>
              </a:spcBef>
              <a:spcAft>
                <a:spcPts val="900"/>
              </a:spcAft>
              <a:buFont typeface="+mj-lt"/>
              <a:buAutoNum type="arabicPeriod"/>
            </a:pPr>
            <a:r>
              <a:rPr lang="en-US" b="1" i="0" dirty="0">
                <a:solidFill>
                  <a:srgbClr val="002060"/>
                </a:solidFill>
                <a:effectLst/>
                <a:latin typeface="system-ui"/>
              </a:rPr>
              <a:t>Battery 0 shows the most stable voltage performance : It starts with a high standardized voltage (around 1.5) and maintains a relatively consistent decline over the cycles, stabilizing around 0.5 by cycle 600.</a:t>
            </a:r>
          </a:p>
          <a:p>
            <a:pPr algn="l">
              <a:spcBef>
                <a:spcPts val="900"/>
              </a:spcBef>
              <a:spcAft>
                <a:spcPts val="900"/>
              </a:spcAft>
              <a:buFont typeface="+mj-lt"/>
              <a:buAutoNum type="arabicPeriod"/>
            </a:pPr>
            <a:r>
              <a:rPr lang="en-US" b="1" i="0" dirty="0">
                <a:solidFill>
                  <a:srgbClr val="002060"/>
                </a:solidFill>
                <a:effectLst/>
                <a:latin typeface="system-ui"/>
              </a:rPr>
              <a:t>Battery 1 exhibits the most volatile behavior : Its voltage fluctuates significantly throughout the cycles, showing sharp drops and rises, especially in the early cycles. By cycle 600, its voltage is the lowest among the three batteries, indicating poor stability.</a:t>
            </a:r>
          </a:p>
          <a:p>
            <a:pPr algn="l">
              <a:spcBef>
                <a:spcPts val="900"/>
              </a:spcBef>
              <a:spcAft>
                <a:spcPts val="900"/>
              </a:spcAft>
              <a:buFont typeface="+mj-lt"/>
              <a:buAutoNum type="arabicPeriod"/>
            </a:pPr>
            <a:r>
              <a:rPr lang="en-US" b="1" i="0" dirty="0">
                <a:solidFill>
                  <a:srgbClr val="002060"/>
                </a:solidFill>
                <a:effectLst/>
                <a:latin typeface="system-ui"/>
              </a:rPr>
              <a:t>Battery 2 demonstrates moderate volatility : While it experiences fluctuations similar to Battery 1, they are less extreme. The voltage of Battery 2 remains relatively stable compared to Battery 1 but still shows more variability than Battery 0.</a:t>
            </a:r>
          </a:p>
          <a:p>
            <a:pPr algn="l">
              <a:spcBef>
                <a:spcPts val="900"/>
              </a:spcBef>
              <a:spcAft>
                <a:spcPts val="900"/>
              </a:spcAft>
              <a:buFont typeface="+mj-lt"/>
              <a:buAutoNum type="arabicPeriod"/>
            </a:pPr>
            <a:r>
              <a:rPr lang="en-US" b="1" i="0" dirty="0">
                <a:solidFill>
                  <a:srgbClr val="002060"/>
                </a:solidFill>
                <a:effectLst/>
                <a:latin typeface="system-ui"/>
              </a:rPr>
              <a:t>Overall trend : All three batteries show a general decline in voltage over time, but the rate and stability differ significantly. Battery 0 is the most reliable in terms of voltage maintenance, while Battery 1 is the least stable, highlighting the importance of selecting batteries with better voltage consistency for long-term applications.</a:t>
            </a:r>
          </a:p>
        </p:txBody>
      </p:sp>
    </p:spTree>
    <p:extLst>
      <p:ext uri="{BB962C8B-B14F-4D97-AF65-F5344CB8AC3E}">
        <p14:creationId xmlns:p14="http://schemas.microsoft.com/office/powerpoint/2010/main" val="674259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8A8C6B7B-DC14-DE22-B0FC-0A53093AAE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787" y="318883"/>
            <a:ext cx="6016596" cy="5444141"/>
          </a:xfrm>
          <a:prstGeom prst="rect">
            <a:avLst/>
          </a:prstGeom>
        </p:spPr>
      </p:pic>
      <p:sp>
        <p:nvSpPr>
          <p:cNvPr id="3" name="TextBox 2">
            <a:extLst>
              <a:ext uri="{FF2B5EF4-FFF2-40B4-BE49-F238E27FC236}">
                <a16:creationId xmlns:a16="http://schemas.microsoft.com/office/drawing/2014/main" id="{DD787170-1853-9CF7-E193-A60F148C434E}"/>
              </a:ext>
            </a:extLst>
          </p:cNvPr>
          <p:cNvSpPr txBox="1"/>
          <p:nvPr/>
        </p:nvSpPr>
        <p:spPr>
          <a:xfrm>
            <a:off x="5885971" y="645969"/>
            <a:ext cx="5426846" cy="5493812"/>
          </a:xfrm>
          <a:prstGeom prst="rect">
            <a:avLst/>
          </a:prstGeom>
          <a:noFill/>
        </p:spPr>
        <p:txBody>
          <a:bodyPr wrap="square">
            <a:spAutoFit/>
          </a:bodyPr>
          <a:lstStyle/>
          <a:p>
            <a:pPr algn="just">
              <a:spcBef>
                <a:spcPts val="900"/>
              </a:spcBef>
              <a:spcAft>
                <a:spcPts val="900"/>
              </a:spcAft>
              <a:buFont typeface="+mj-lt"/>
              <a:buAutoNum type="arabicPeriod"/>
            </a:pPr>
            <a:r>
              <a:rPr lang="en-US" b="1" i="0" dirty="0">
                <a:solidFill>
                  <a:srgbClr val="002060"/>
                </a:solidFill>
                <a:effectLst/>
                <a:latin typeface="system-ui"/>
              </a:rPr>
              <a:t>Distinct Temperature Distributions : The temperature distributions for the three batteries (B0005, B0055, and B0056) are significantly different, indicating varied thermal behaviors.</a:t>
            </a:r>
          </a:p>
          <a:p>
            <a:pPr algn="just">
              <a:spcBef>
                <a:spcPts val="900"/>
              </a:spcBef>
              <a:spcAft>
                <a:spcPts val="900"/>
              </a:spcAft>
              <a:buFont typeface="+mj-lt"/>
              <a:buAutoNum type="arabicPeriod"/>
            </a:pPr>
            <a:r>
              <a:rPr lang="en-US" b="1" i="0" dirty="0">
                <a:solidFill>
                  <a:srgbClr val="002060"/>
                </a:solidFill>
                <a:effectLst/>
                <a:latin typeface="system-ui"/>
              </a:rPr>
              <a:t>Battery B0005 has a low-temperature distribution : Its temperature is concentrated around -1.0 on the standardized scale, suggesting it operates at cooler temperatures compared to the other batteries.</a:t>
            </a:r>
          </a:p>
          <a:p>
            <a:pPr algn="just">
              <a:spcBef>
                <a:spcPts val="900"/>
              </a:spcBef>
              <a:spcAft>
                <a:spcPts val="900"/>
              </a:spcAft>
              <a:buFont typeface="+mj-lt"/>
              <a:buAutoNum type="arabicPeriod"/>
            </a:pPr>
            <a:r>
              <a:rPr lang="en-US" b="1" i="0" dirty="0">
                <a:solidFill>
                  <a:srgbClr val="002060"/>
                </a:solidFill>
                <a:effectLst/>
                <a:latin typeface="system-ui"/>
              </a:rPr>
              <a:t>Battery B0056 has a high-temperature distribution : Its temperature is concentrated around 1.0 on the standardized scale, indicating it operates at higher temperatures than the other batteries.</a:t>
            </a:r>
          </a:p>
          <a:p>
            <a:pPr algn="just">
              <a:spcBef>
                <a:spcPts val="900"/>
              </a:spcBef>
              <a:spcAft>
                <a:spcPts val="900"/>
              </a:spcAft>
              <a:buFont typeface="+mj-lt"/>
              <a:buAutoNum type="arabicPeriod"/>
            </a:pPr>
            <a:r>
              <a:rPr lang="en-US" b="1" i="0" dirty="0">
                <a:solidFill>
                  <a:srgbClr val="002060"/>
                </a:solidFill>
                <a:effectLst/>
                <a:latin typeface="system-ui"/>
              </a:rPr>
              <a:t>Battery B0055 shows minimal activity : The density of its temperature distribution is very low, suggesting it either has limited data or operates in a narrow temperature range that is not well represented in this visualization.</a:t>
            </a:r>
          </a:p>
        </p:txBody>
      </p:sp>
    </p:spTree>
    <p:extLst>
      <p:ext uri="{BB962C8B-B14F-4D97-AF65-F5344CB8AC3E}">
        <p14:creationId xmlns:p14="http://schemas.microsoft.com/office/powerpoint/2010/main" val="3587251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3A0CB4D-F120-AA77-322A-2D9775CF8E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913" y="462959"/>
            <a:ext cx="5486411" cy="5131017"/>
          </a:xfrm>
          <a:prstGeom prst="rect">
            <a:avLst/>
          </a:prstGeom>
        </p:spPr>
      </p:pic>
      <p:sp>
        <p:nvSpPr>
          <p:cNvPr id="4" name="TextBox 3">
            <a:extLst>
              <a:ext uri="{FF2B5EF4-FFF2-40B4-BE49-F238E27FC236}">
                <a16:creationId xmlns:a16="http://schemas.microsoft.com/office/drawing/2014/main" id="{B59E5818-5B37-4018-62C4-C9010E153F4A}"/>
              </a:ext>
            </a:extLst>
          </p:cNvPr>
          <p:cNvSpPr txBox="1"/>
          <p:nvPr/>
        </p:nvSpPr>
        <p:spPr>
          <a:xfrm>
            <a:off x="5707315" y="869180"/>
            <a:ext cx="6097280" cy="4385816"/>
          </a:xfrm>
          <a:prstGeom prst="rect">
            <a:avLst/>
          </a:prstGeom>
          <a:noFill/>
        </p:spPr>
        <p:txBody>
          <a:bodyPr wrap="square">
            <a:spAutoFit/>
          </a:bodyPr>
          <a:lstStyle/>
          <a:p>
            <a:pPr algn="just">
              <a:spcBef>
                <a:spcPts val="900"/>
              </a:spcBef>
              <a:spcAft>
                <a:spcPts val="900"/>
              </a:spcAft>
              <a:buFont typeface="+mj-lt"/>
              <a:buAutoNum type="arabicPeriod"/>
            </a:pPr>
            <a:r>
              <a:rPr lang="en-US" b="1" i="0" dirty="0">
                <a:solidFill>
                  <a:srgbClr val="002060"/>
                </a:solidFill>
                <a:effectLst/>
                <a:latin typeface="system-ui"/>
              </a:rPr>
              <a:t>Imbalanced Distribution : The data is imbalanced, with a higher number of instances labeled as "Failure = Yes" (1) compared to "Failure = No" (0).</a:t>
            </a:r>
          </a:p>
          <a:p>
            <a:pPr algn="just">
              <a:spcBef>
                <a:spcPts val="900"/>
              </a:spcBef>
              <a:spcAft>
                <a:spcPts val="900"/>
              </a:spcAft>
              <a:buFont typeface="+mj-lt"/>
              <a:buAutoNum type="arabicPeriod"/>
            </a:pPr>
            <a:r>
              <a:rPr lang="en-US" b="1" i="0" dirty="0">
                <a:solidFill>
                  <a:srgbClr val="002060"/>
                </a:solidFill>
                <a:effectLst/>
                <a:latin typeface="system-ui"/>
              </a:rPr>
              <a:t>Dominance of Failures : There are approximately 250 instances where the failure label is "Yes" (1), indicating that failures occur more frequently in the dataset.</a:t>
            </a:r>
          </a:p>
          <a:p>
            <a:pPr algn="just">
              <a:spcBef>
                <a:spcPts val="900"/>
              </a:spcBef>
              <a:spcAft>
                <a:spcPts val="900"/>
              </a:spcAft>
              <a:buFont typeface="+mj-lt"/>
              <a:buAutoNum type="arabicPeriod"/>
            </a:pPr>
            <a:r>
              <a:rPr lang="en-US" b="1" i="0" dirty="0">
                <a:solidFill>
                  <a:srgbClr val="002060"/>
                </a:solidFill>
                <a:effectLst/>
                <a:latin typeface="system-ui"/>
              </a:rPr>
              <a:t>Fewer Non-Failures : There are around 120 instances where the failure label is "No" (0), showing that non-failure cases are less frequent than failure cases.</a:t>
            </a:r>
          </a:p>
          <a:p>
            <a:pPr algn="just">
              <a:spcBef>
                <a:spcPts val="900"/>
              </a:spcBef>
              <a:spcAft>
                <a:spcPts val="900"/>
              </a:spcAft>
              <a:buFont typeface="+mj-lt"/>
              <a:buAutoNum type="arabicPeriod"/>
            </a:pPr>
            <a:r>
              <a:rPr lang="en-US" b="1" i="0" dirty="0">
                <a:solidFill>
                  <a:srgbClr val="002060"/>
                </a:solidFill>
                <a:effectLst/>
                <a:latin typeface="system-ui"/>
              </a:rPr>
              <a:t>Implications for Analysis : The imbalance suggests that failure events are more common in this dataset, which could impact model training and evaluation if not addressed (e.g., through resampling techniques or class weighting).</a:t>
            </a:r>
          </a:p>
        </p:txBody>
      </p:sp>
    </p:spTree>
    <p:extLst>
      <p:ext uri="{BB962C8B-B14F-4D97-AF65-F5344CB8AC3E}">
        <p14:creationId xmlns:p14="http://schemas.microsoft.com/office/powerpoint/2010/main" val="2018941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243</TotalTime>
  <Words>2838</Words>
  <Application>Microsoft Office PowerPoint</Application>
  <PresentationFormat>Widescreen</PresentationFormat>
  <Paragraphs>191</Paragraphs>
  <Slides>30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30</vt:i4>
      </vt:variant>
    </vt:vector>
  </HeadingPairs>
  <TitlesOfParts>
    <vt:vector size="41" baseType="lpstr">
      <vt:lpstr>Algerian</vt:lpstr>
      <vt:lpstr>Arial</vt:lpstr>
      <vt:lpstr>Arial Unicode MS</vt:lpstr>
      <vt:lpstr>Bahnschrift SemiBold SemiConden</vt:lpstr>
      <vt:lpstr>Calibri</vt:lpstr>
      <vt:lpstr>Calibri Light</vt:lpstr>
      <vt:lpstr>KaTeX_Main</vt:lpstr>
      <vt:lpstr>Symbol</vt:lpstr>
      <vt:lpstr>system-ui</vt:lpstr>
      <vt:lpstr>ui-monospace</vt:lpstr>
      <vt:lpstr>Office Theme</vt:lpstr>
      <vt:lpstr>PowerPoint Presentation</vt:lpstr>
      <vt:lpstr>Project Overview </vt:lpstr>
      <vt:lpstr>PowerPoint Presentation</vt:lpstr>
      <vt:lpstr>PowerPoint Presentation</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Random Forest Battery Failure Prediction </vt:lpstr>
      <vt:lpstr>Random Forest with Cross-Validation </vt:lpstr>
      <vt:lpstr>Random Forest with Hyperparameter Tuning </vt:lpstr>
      <vt:lpstr>XGBoost with Cross-Validation and SHAP Analysis </vt:lpstr>
      <vt:lpstr>Isolation Forest Anomaly Detection </vt:lpstr>
      <vt:lpstr>One-Class SVM Anomaly Detection </vt:lpstr>
      <vt:lpstr>LSTM Battery Failure Prediction </vt:lpstr>
      <vt:lpstr>Ensemble Model for Battery Failure Prediction</vt:lpstr>
      <vt:lpstr>Battery Failure Prediction Model Tuning</vt:lpstr>
      <vt:lpstr>Combining Model Predictions for Battery Failure</vt:lpstr>
      <vt:lpstr>Battery Failure Prediction API with Flask</vt:lpstr>
      <vt:lpstr>PowerPoint Presentation</vt:lpstr>
      <vt:lpstr>Practical Implications </vt:lpstr>
      <vt:lpstr>PowerPoint Presentation</vt:lpstr>
      <vt:lpstr>FUTURE SCOPE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Sherin Samuel</dc:creator>
  <cp:lastModifiedBy>Sherin Samuel</cp:lastModifiedBy>
  <cp:revision>3</cp:revision>
  <dcterms:created xsi:type="dcterms:W3CDTF">2025-05-08T11:53:00Z</dcterms:created>
  <dcterms:modified xsi:type="dcterms:W3CDTF">2025-05-08T15:56:38Z</dcterms:modified>
</cp:coreProperties>
</file>