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83" r:id="rId3"/>
    <p:sldId id="285" r:id="rId4"/>
    <p:sldId id="286" r:id="rId5"/>
    <p:sldId id="28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y Jolic" initials="RJ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565" autoAdjust="0"/>
    <p:restoredTop sz="94660"/>
  </p:normalViewPr>
  <p:slideViewPr>
    <p:cSldViewPr snapToGrid="0">
      <p:cViewPr varScale="1">
        <p:scale>
          <a:sx n="67" d="100"/>
          <a:sy n="67" d="100"/>
        </p:scale>
        <p:origin x="316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8" d="100"/>
          <a:sy n="108" d="100"/>
        </p:scale>
        <p:origin x="339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D4DF1C-760E-4904-B6E1-EE67E6495328}" type="doc">
      <dgm:prSet loTypeId="urn:microsoft.com/office/officeart/2005/8/layout/cycle7#2" loCatId="cycle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452C023D-4BFD-4D1B-905C-6EF724B7942A}" type="pres">
      <dgm:prSet presAssocID="{31D4DF1C-760E-4904-B6E1-EE67E6495328}" presName="Name0" presStyleCnt="0">
        <dgm:presLayoutVars>
          <dgm:dir/>
          <dgm:resizeHandles val="exact"/>
        </dgm:presLayoutVars>
      </dgm:prSet>
      <dgm:spPr/>
    </dgm:pt>
  </dgm:ptLst>
  <dgm:cxnLst>
    <dgm:cxn modelId="{25F68F26-698E-4AF9-AB3D-03D9D0B1EEB2}" type="presOf" srcId="{31D4DF1C-760E-4904-B6E1-EE67E6495328}" destId="{452C023D-4BFD-4D1B-905C-6EF724B7942A}" srcOrd="0" destOrd="0" presId="urn:microsoft.com/office/officeart/2005/8/layout/cycle7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D4DF1C-760E-4904-B6E1-EE67E6495328}" type="doc">
      <dgm:prSet loTypeId="urn:microsoft.com/office/officeart/2005/8/layout/cycle7#2" loCatId="cycle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452C023D-4BFD-4D1B-905C-6EF724B7942A}" type="pres">
      <dgm:prSet presAssocID="{31D4DF1C-760E-4904-B6E1-EE67E6495328}" presName="Name0" presStyleCnt="0">
        <dgm:presLayoutVars>
          <dgm:dir/>
          <dgm:resizeHandles val="exact"/>
        </dgm:presLayoutVars>
      </dgm:prSet>
      <dgm:spPr/>
    </dgm:pt>
  </dgm:ptLst>
  <dgm:cxnLst>
    <dgm:cxn modelId="{25F68F26-698E-4AF9-AB3D-03D9D0B1EEB2}" type="presOf" srcId="{31D4DF1C-760E-4904-B6E1-EE67E6495328}" destId="{452C023D-4BFD-4D1B-905C-6EF724B7942A}" srcOrd="0" destOrd="0" presId="urn:microsoft.com/office/officeart/2005/8/layout/cycle7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#2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Sty" val="arr"/>
                    <dgm:param type="endSty" val="arr"/>
                    <dgm:param type="begPts" val="radial"/>
                    <dgm:param type="endPts" val="radial"/>
                  </dgm:alg>
                </dgm:if>
                <dgm:else name="Name8">
                  <dgm:alg type="conn">
                    <dgm:param type="begSty" val="arr"/>
                    <dgm:param type="endSty" val="arr"/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#2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Sty" val="arr"/>
                    <dgm:param type="endSty" val="arr"/>
                    <dgm:param type="begPts" val="radial"/>
                    <dgm:param type="endPts" val="radial"/>
                  </dgm:alg>
                </dgm:if>
                <dgm:else name="Name8">
                  <dgm:alg type="conn">
                    <dgm:param type="begSty" val="arr"/>
                    <dgm:param type="endSty" val="arr"/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1C03A-7D5E-40A2-ACC7-487BBAD490CE}" type="datetimeFigureOut">
              <a:rPr lang="en-AU" smtClean="0"/>
              <a:t>3/11/2021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202B5-69D8-4A0F-B314-779986B766BD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02B5-69D8-4A0F-B314-779986B766BD}" type="slidenum">
              <a:rPr lang="en-AU" smtClean="0"/>
              <a:t>1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met to establish some questions for them to answer (read dot point four) and wanted them to look at client data over a 10 year period.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02B5-69D8-4A0F-B314-779986B766BD}" type="slidenum">
              <a:rPr lang="en-AU" smtClean="0"/>
              <a:t>2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Last year, after trying to get a program going with RMIT,  we ended up getting together with a group of senior Data Analytics students, who were trying to establish a real world project with NFPs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02B5-69D8-4A0F-B314-779986B766BD}" type="slidenum">
              <a:rPr lang="en-AU" smtClean="0"/>
              <a:t>3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Last year, after trying to get a program going with RMIT,  we ended up getting together with a group of senior Data Analytics students, who were trying to establish a real world project with NFPs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02B5-69D8-4A0F-B314-779986B766B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6794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c/ga-customer-revenue-prediction/data?select=train.csv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acustomerrevenue.herokuapp.com/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958788"/>
            <a:ext cx="11029615" cy="798991"/>
          </a:xfrm>
        </p:spPr>
        <p:txBody>
          <a:bodyPr>
            <a:normAutofit fontScale="90000"/>
          </a:bodyPr>
          <a:lstStyle/>
          <a:p>
            <a:r>
              <a:rPr lang="en-AU" dirty="0"/>
              <a:t>Google Analytics Customer Revenue Analysis &amp;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581192" y="1757779"/>
            <a:ext cx="11029615" cy="3384194"/>
          </a:xfrm>
        </p:spPr>
        <p:txBody>
          <a:bodyPr/>
          <a:lstStyle/>
          <a:p>
            <a:endParaRPr lang="en-AU" dirty="0"/>
          </a:p>
          <a:p>
            <a:r>
              <a:rPr lang="en-AU" dirty="0"/>
              <a:t>By: </a:t>
            </a:r>
            <a:br>
              <a:rPr lang="en-AU" dirty="0"/>
            </a:br>
            <a:r>
              <a:rPr lang="en-AU" dirty="0"/>
              <a:t>SHERIN THOMAS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PROJECT BRIEF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398" y="1988598"/>
            <a:ext cx="11029615" cy="42098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project to do exploratory data analysis of Google Merchandise Store customer dataset and predict revenue per customer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A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A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revenue distribution was analysed on various aspects, specifically:</a:t>
            </a:r>
          </a:p>
          <a:p>
            <a:pPr lvl="2"/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Analysis based on Country, Continent, Device, Channel, Traffic Source type</a:t>
            </a:r>
          </a:p>
          <a:p>
            <a:pPr lvl="2" algn="just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Time Series of Total Visits and Revenue</a:t>
            </a:r>
          </a:p>
          <a:p>
            <a:pPr lvl="1" algn="just"/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Customer Revenue Prediction was done using Light GBM model</a:t>
            </a:r>
            <a:endParaRPr lang="en-A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ETL (Extract,  TRANSFORM, LOAD) PROCESS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15562" y="1715956"/>
          <a:ext cx="3401836" cy="2278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5562" y="2150757"/>
            <a:ext cx="4564811" cy="1783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AU" sz="1600" dirty="0">
                <a:latin typeface="Calibri" panose="020F0502020204030204" pitchFamily="34" charset="0"/>
                <a:cs typeface="Calibri" panose="020F0502020204030204" pitchFamily="34" charset="0"/>
              </a:rPr>
              <a:t>Data File : </a:t>
            </a:r>
            <a:r>
              <a:rPr lang="en-AU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CSV File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AU" sz="1600" dirty="0">
                <a:latin typeface="Calibri" panose="020F0502020204030204" pitchFamily="34" charset="0"/>
                <a:cs typeface="Calibri" panose="020F0502020204030204" pitchFamily="34" charset="0"/>
              </a:rPr>
              <a:t>Data Extraction &amp; Transformation : </a:t>
            </a:r>
            <a:r>
              <a:rPr lang="en-AU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Python, Pandas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AU" sz="1600" dirty="0">
                <a:latin typeface="Calibri" panose="020F0502020204030204" pitchFamily="34" charset="0"/>
                <a:cs typeface="Calibri" panose="020F0502020204030204" pitchFamily="34" charset="0"/>
              </a:rPr>
              <a:t>Data Loading : </a:t>
            </a:r>
            <a:r>
              <a:rPr lang="en-AU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MongoDB, </a:t>
            </a:r>
            <a:r>
              <a:rPr lang="en-GB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Flask–powered API</a:t>
            </a:r>
            <a:endParaRPr lang="en-AU" sz="1600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AU" sz="1600" dirty="0">
                <a:latin typeface="Calibri" panose="020F0502020204030204" pitchFamily="34" charset="0"/>
                <a:cs typeface="Calibri" panose="020F0502020204030204" pitchFamily="34" charset="0"/>
              </a:rPr>
              <a:t>Data Visualization : </a:t>
            </a:r>
            <a:r>
              <a:rPr lang="en-AU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JavaScript, HTML, </a:t>
            </a:r>
            <a:r>
              <a:rPr lang="en-AU" sz="1600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Plotly</a:t>
            </a:r>
            <a:r>
              <a:rPr lang="en-AU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Choropleth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endParaRPr lang="en-AU" sz="1600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10688" y="2150757"/>
            <a:ext cx="646960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Used </a:t>
            </a:r>
            <a:r>
              <a:rPr lang="en-AU" sz="1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en-AU" sz="1600" dirty="0">
                <a:latin typeface="Calibri" panose="020F0502020204030204" pitchFamily="34" charset="0"/>
                <a:cs typeface="Calibri" panose="020F0502020204030204" pitchFamily="34" charset="0"/>
              </a:rPr>
              <a:t>The dataset was obtained from Kaggle competition</a:t>
            </a:r>
            <a:br>
              <a:rPr lang="en-AU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AU" sz="1600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https://www.kaggle.com/c/ga-customer-revenue-prediction/data?select=train.csv</a:t>
            </a:r>
            <a:endParaRPr lang="en-A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App Deployment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15562" y="1715956"/>
          <a:ext cx="3401836" cy="2278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5562" y="2150757"/>
            <a:ext cx="4564811" cy="491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AU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 is deployed with Heroku at </a:t>
            </a:r>
            <a:r>
              <a:rPr lang="en-AU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https://gacustomerrevenue.herokuapp.com/</a:t>
            </a:r>
            <a:r>
              <a:rPr lang="en-AU" sz="1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96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36806" y="1847375"/>
            <a:ext cx="10993546" cy="590321"/>
          </a:xfrm>
        </p:spPr>
        <p:txBody>
          <a:bodyPr>
            <a:normAutofit/>
          </a:bodyPr>
          <a:lstStyle/>
          <a:p>
            <a:pPr algn="ctr"/>
            <a:r>
              <a:rPr lang="en-AU" sz="2800" dirty="0">
                <a:latin typeface="Calibri" panose="020F0502020204030204" pitchFamily="34" charset="0"/>
                <a:cs typeface="Calibri" panose="020F0502020204030204" pitchFamily="34" charset="0"/>
              </a:rPr>
              <a:t>Thank YOU!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0</TotalTime>
  <Words>276</Words>
  <Application>Microsoft Office PowerPoint</Application>
  <PresentationFormat>Widescreen</PresentationFormat>
  <Paragraphs>27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Dividend</vt:lpstr>
      <vt:lpstr>Google Analytics Customer Revenue Analysis &amp; Prediction</vt:lpstr>
      <vt:lpstr>PROJECT BRIEF</vt:lpstr>
      <vt:lpstr>ETL (Extract,  TRANSFORM, LOAD) PROCESS</vt:lpstr>
      <vt:lpstr>App Deployment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Rosy Jolic</dc:creator>
  <cp:lastModifiedBy>JAYJO</cp:lastModifiedBy>
  <cp:revision>75</cp:revision>
  <dcterms:created xsi:type="dcterms:W3CDTF">2021-04-29T23:23:00Z</dcterms:created>
  <dcterms:modified xsi:type="dcterms:W3CDTF">2021-11-03T05:10:13Z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