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83" r:id="rId5"/>
    <p:sldId id="285" r:id="rId6"/>
    <p:sldId id="286" r:id="rId7"/>
    <p:sldId id="284" r:id="rId8"/>
    <p:sldId id="287" r:id="rId9"/>
    <p:sldId id="272" r:id="rId10"/>
    <p:sldId id="266" r:id="rId11"/>
    <p:sldId id="273" r:id="rId12"/>
    <p:sldId id="274" r:id="rId13"/>
    <p:sldId id="276"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y Jolic" initials="RJ"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65" autoAdjust="0"/>
    <p:restoredTop sz="94660"/>
  </p:normalViewPr>
  <p:slideViewPr>
    <p:cSldViewPr snapToGrid="0">
      <p:cViewPr varScale="1">
        <p:scale>
          <a:sx n="108" d="100"/>
          <a:sy n="108" d="100"/>
        </p:scale>
        <p:origin x="138" y="528"/>
      </p:cViewPr>
      <p:guideLst/>
    </p:cSldViewPr>
  </p:slideViewPr>
  <p:notesTextViewPr>
    <p:cViewPr>
      <p:scale>
        <a:sx n="3" d="2"/>
        <a:sy n="3" d="2"/>
      </p:scale>
      <p:origin x="0" y="0"/>
    </p:cViewPr>
  </p:notesTextViewPr>
  <p:notesViewPr>
    <p:cSldViewPr snapToGrid="0">
      <p:cViewPr varScale="1">
        <p:scale>
          <a:sx n="108" d="100"/>
          <a:sy n="108" d="100"/>
        </p:scale>
        <p:origin x="339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1D4DF1C-760E-4904-B6E1-EE67E6495328}"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452C023D-4BFD-4D1B-905C-6EF724B7942A}" type="pres">
      <dgm:prSet presAssocID="{31D4DF1C-760E-4904-B6E1-EE67E6495328}" presName="Name0" presStyleCnt="0">
        <dgm:presLayoutVars>
          <dgm:dir/>
          <dgm:resizeHandles val="exact"/>
        </dgm:presLayoutVars>
      </dgm:prSet>
      <dgm:spPr/>
    </dgm:pt>
  </dgm:ptLst>
  <dgm:cxnLst>
    <dgm:cxn modelId="{25F68F26-698E-4AF9-AB3D-03D9D0B1EEB2}" type="presOf" srcId="{31D4DF1C-760E-4904-B6E1-EE67E6495328}" destId="{452C023D-4BFD-4D1B-905C-6EF724B7942A}" srcOrd="0" destOrd="0" presId="urn:microsoft.com/office/officeart/2005/8/layout/cycle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Sty" val="arr"/>
                    <dgm:param type="endSty" val="arr"/>
                    <dgm:param type="begPts" val="radial"/>
                    <dgm:param type="endPts" val="radial"/>
                  </dgm:alg>
                </dgm:if>
                <dgm:else name="Name8">
                  <dgm:alg type="conn">
                    <dgm:param type="begSty" val="arr"/>
                    <dgm:param type="endSty" val="arr"/>
                    <dgm:param type="begPts" val="auto"/>
                    <dgm:param type="endPts" val="auto"/>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1C03A-7D5E-40A2-ACC7-487BBAD490CE}" type="datetimeFigureOut">
              <a:rPr lang="en-AU" smtClean="0"/>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202B5-69D8-4A0F-B314-779986B766BD}" type="slidenum">
              <a:rPr lang="en-AU" smtClean="0"/>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559202B5-69D8-4A0F-B314-779986B766BD}" type="slidenum">
              <a:rPr lang="en-AU" smtClean="0"/>
            </a:fld>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Unlike ATSI, this profile is older than the general population</a:t>
            </a:r>
            <a:endParaRPr lang="en-US" dirty="0"/>
          </a:p>
          <a:p>
            <a:pPr marL="171450" indent="-171450">
              <a:buFont typeface="Arial" panose="020B0604020202020204" pitchFamily="34" charset="0"/>
              <a:buChar char="•"/>
            </a:pPr>
            <a:r>
              <a:rPr lang="en-US" dirty="0"/>
              <a:t>Much smaller percentage of services to LOTE females than other categories</a:t>
            </a:r>
            <a:endParaRPr lang="en-US" dirty="0"/>
          </a:p>
          <a:p>
            <a:pPr marL="171450" indent="-171450">
              <a:buFont typeface="Arial" panose="020B0604020202020204" pitchFamily="34" charset="0"/>
              <a:buChar char="•"/>
            </a:pPr>
            <a:r>
              <a:rPr lang="en-US" dirty="0"/>
              <a:t>Top LGAs tend to be LGAs with higher concentrations of overseas born people</a:t>
            </a:r>
            <a:endParaRPr lang="en-US" dirty="0"/>
          </a:p>
          <a:p>
            <a:pPr marL="171450" indent="-171450">
              <a:buFont typeface="Arial" panose="020B0604020202020204" pitchFamily="34" charset="0"/>
              <a:buChar char="•"/>
            </a:pPr>
            <a:r>
              <a:rPr lang="en-US" dirty="0"/>
              <a:t>The matter types tend to differ for this group. We see a different range of top matter types, </a:t>
            </a:r>
            <a:r>
              <a:rPr lang="en-US" dirty="0" err="1"/>
              <a:t>eg</a:t>
            </a:r>
            <a:r>
              <a:rPr lang="en-US" dirty="0"/>
              <a:t>. More services in infringement and breaches of family violence in this group (and in ATSI).</a:t>
            </a:r>
            <a:endParaRPr lang="en-AU" dirty="0"/>
          </a:p>
        </p:txBody>
      </p:sp>
      <p:sp>
        <p:nvSpPr>
          <p:cNvPr id="4" name="Slide Number Placeholder 3"/>
          <p:cNvSpPr>
            <a:spLocks noGrp="1"/>
          </p:cNvSpPr>
          <p:nvPr>
            <p:ph type="sldNum" sz="quarter" idx="10"/>
          </p:nvPr>
        </p:nvSpPr>
        <p:spPr/>
        <p:txBody>
          <a:bodyPr/>
          <a:lstStyle/>
          <a:p>
            <a:fld id="{559202B5-69D8-4A0F-B314-779986B766BD}" type="slidenum">
              <a:rPr lang="en-AU" smtClean="0"/>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Read slide.</a:t>
            </a:r>
            <a:endParaRPr lang="en-AU" dirty="0"/>
          </a:p>
        </p:txBody>
      </p:sp>
      <p:sp>
        <p:nvSpPr>
          <p:cNvPr id="4" name="Slide Number Placeholder 3"/>
          <p:cNvSpPr>
            <a:spLocks noGrp="1"/>
          </p:cNvSpPr>
          <p:nvPr>
            <p:ph type="sldNum" sz="quarter" idx="10"/>
          </p:nvPr>
        </p:nvSpPr>
        <p:spPr/>
        <p:txBody>
          <a:bodyPr/>
          <a:lstStyle/>
          <a:p>
            <a:fld id="{559202B5-69D8-4A0F-B314-779986B766BD}" type="slidenum">
              <a:rPr lang="en-AU" smtClean="0"/>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met to establish some questions for them to answer (read dot point four) and wanted them to look at client data over a 10 year period. </a:t>
            </a:r>
            <a:endParaRPr lang="en-AU" dirty="0"/>
          </a:p>
        </p:txBody>
      </p:sp>
      <p:sp>
        <p:nvSpPr>
          <p:cNvPr id="4" name="Slide Number Placeholder 3"/>
          <p:cNvSpPr>
            <a:spLocks noGrp="1"/>
          </p:cNvSpPr>
          <p:nvPr>
            <p:ph type="sldNum" sz="quarter" idx="10"/>
          </p:nvPr>
        </p:nvSpPr>
        <p:spPr/>
        <p:txBody>
          <a:bodyPr/>
          <a:lstStyle/>
          <a:p>
            <a:fld id="{559202B5-69D8-4A0F-B314-779986B766BD}" type="slidenum">
              <a:rPr lang="en-AU" smtClean="0"/>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Last year, after trying to get a program going with RMIT,  we ended up getting together with a group of senior Data Analytics students, who were trying to establish a real world project with NFPs</a:t>
            </a:r>
            <a:endParaRPr lang="en-AU" dirty="0"/>
          </a:p>
        </p:txBody>
      </p:sp>
      <p:sp>
        <p:nvSpPr>
          <p:cNvPr id="4" name="Slide Number Placeholder 3"/>
          <p:cNvSpPr>
            <a:spLocks noGrp="1"/>
          </p:cNvSpPr>
          <p:nvPr>
            <p:ph type="sldNum" sz="quarter" idx="10"/>
          </p:nvPr>
        </p:nvSpPr>
        <p:spPr/>
        <p:txBody>
          <a:bodyPr/>
          <a:lstStyle/>
          <a:p>
            <a:fld id="{559202B5-69D8-4A0F-B314-779986B766BD}" type="slidenum">
              <a:rPr lang="en-AU" smtClean="0"/>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met to establish some questions for them to answer (read dot point four) and wanted them to look at client data over a 10 year period. </a:t>
            </a:r>
            <a:endParaRPr lang="en-AU" dirty="0"/>
          </a:p>
        </p:txBody>
      </p:sp>
      <p:sp>
        <p:nvSpPr>
          <p:cNvPr id="4" name="Slide Number Placeholder 3"/>
          <p:cNvSpPr>
            <a:spLocks noGrp="1"/>
          </p:cNvSpPr>
          <p:nvPr>
            <p:ph type="sldNum" sz="quarter" idx="10"/>
          </p:nvPr>
        </p:nvSpPr>
        <p:spPr/>
        <p:txBody>
          <a:bodyPr/>
          <a:lstStyle/>
          <a:p>
            <a:fld id="{559202B5-69D8-4A0F-B314-779986B766BD}" type="slidenum">
              <a:rPr lang="en-AU" smtClean="0"/>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met to establish some questions for them to answer (read dot point four) and wanted them to look at client data over a 10 year period. </a:t>
            </a:r>
            <a:endParaRPr lang="en-AU" dirty="0"/>
          </a:p>
        </p:txBody>
      </p:sp>
      <p:sp>
        <p:nvSpPr>
          <p:cNvPr id="4" name="Slide Number Placeholder 3"/>
          <p:cNvSpPr>
            <a:spLocks noGrp="1"/>
          </p:cNvSpPr>
          <p:nvPr>
            <p:ph type="sldNum" sz="quarter" idx="10"/>
          </p:nvPr>
        </p:nvSpPr>
        <p:spPr/>
        <p:txBody>
          <a:bodyPr/>
          <a:lstStyle/>
          <a:p>
            <a:fld id="{559202B5-69D8-4A0F-B314-779986B766BD}" type="slidenum">
              <a:rPr lang="en-AU" smtClean="0"/>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met to establish some questions for them to answer (read dot point four) and wanted them to look at client data over a 10 year period. </a:t>
            </a:r>
            <a:endParaRPr lang="en-AU" dirty="0"/>
          </a:p>
        </p:txBody>
      </p:sp>
      <p:sp>
        <p:nvSpPr>
          <p:cNvPr id="4" name="Slide Number Placeholder 3"/>
          <p:cNvSpPr>
            <a:spLocks noGrp="1"/>
          </p:cNvSpPr>
          <p:nvPr>
            <p:ph type="sldNum" sz="quarter" idx="10"/>
          </p:nvPr>
        </p:nvSpPr>
        <p:spPr/>
        <p:txBody>
          <a:bodyPr/>
          <a:lstStyle/>
          <a:p>
            <a:fld id="{559202B5-69D8-4A0F-B314-779986B766BD}" type="slidenum">
              <a:rPr lang="en-AU" smtClean="0"/>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that all this data will relate to services, not clients, so in others words, read the percentages as a percentage of total service so 32% of our services are to female clients, while 68% are to men.</a:t>
            </a:r>
            <a:endParaRPr lang="en-AU" dirty="0"/>
          </a:p>
          <a:p>
            <a:r>
              <a:rPr lang="en-AU" dirty="0"/>
              <a:t>(go through data)</a:t>
            </a:r>
            <a:endParaRPr lang="en-AU" dirty="0"/>
          </a:p>
          <a:p>
            <a:pPr marL="171450" indent="-171450">
              <a:buFontTx/>
              <a:buChar char="-"/>
            </a:pPr>
            <a:r>
              <a:rPr lang="en-AU" dirty="0"/>
              <a:t>Median age</a:t>
            </a:r>
            <a:endParaRPr lang="en-AU" dirty="0"/>
          </a:p>
          <a:p>
            <a:pPr marL="171450" indent="-171450">
              <a:buFontTx/>
              <a:buChar char="-"/>
            </a:pPr>
            <a:r>
              <a:rPr lang="en-AU" dirty="0"/>
              <a:t>Top matters</a:t>
            </a:r>
            <a:endParaRPr lang="en-AU" dirty="0"/>
          </a:p>
          <a:p>
            <a:pPr marL="171450" indent="-171450">
              <a:buFontTx/>
              <a:buChar char="-"/>
            </a:pPr>
            <a:r>
              <a:rPr lang="en-AU" dirty="0"/>
              <a:t>Duty lawyer predominant service type, Crim dominant program</a:t>
            </a:r>
            <a:endParaRPr lang="en-AU" dirty="0"/>
          </a:p>
          <a:p>
            <a:pPr marL="171450" indent="-171450">
              <a:buFontTx/>
              <a:buChar char="-"/>
            </a:pPr>
            <a:r>
              <a:rPr lang="en-AU" dirty="0"/>
              <a:t>From Casey, Hume, Greater Geelong</a:t>
            </a:r>
            <a:endParaRPr lang="en-AU" dirty="0"/>
          </a:p>
          <a:p>
            <a:pPr marL="171450" indent="-171450">
              <a:buFontTx/>
              <a:buChar char="-"/>
            </a:pPr>
            <a:r>
              <a:rPr lang="en-AU" dirty="0"/>
              <a:t>Approx. two thirds of services to men, a third to women.</a:t>
            </a:r>
            <a:endParaRPr lang="en-AU" dirty="0"/>
          </a:p>
          <a:p>
            <a:pPr marL="171450" indent="-171450">
              <a:buFontTx/>
              <a:buChar char="-"/>
            </a:pPr>
            <a:r>
              <a:rPr lang="en-AU" dirty="0"/>
              <a:t>Co-occurring legal </a:t>
            </a:r>
            <a:r>
              <a:rPr lang="en-AU" dirty="0" err="1"/>
              <a:t>probs</a:t>
            </a:r>
            <a:r>
              <a:rPr lang="en-AU" dirty="0"/>
              <a:t> include FV and family law/child protection</a:t>
            </a:r>
            <a:endParaRPr lang="en-AU" dirty="0"/>
          </a:p>
        </p:txBody>
      </p:sp>
      <p:sp>
        <p:nvSpPr>
          <p:cNvPr id="4" name="Slide Number Placeholder 3"/>
          <p:cNvSpPr>
            <a:spLocks noGrp="1"/>
          </p:cNvSpPr>
          <p:nvPr>
            <p:ph type="sldNum" sz="quarter" idx="10"/>
          </p:nvPr>
        </p:nvSpPr>
        <p:spPr/>
        <p:txBody>
          <a:bodyPr/>
          <a:lstStyle/>
          <a:p>
            <a:fld id="{559202B5-69D8-4A0F-B314-779986B766BD}" type="slidenum">
              <a:rPr lang="en-AU" smtClean="0"/>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differences in this group compared with the “all VLA” group</a:t>
            </a:r>
            <a:endParaRPr lang="en-US" dirty="0"/>
          </a:p>
          <a:p>
            <a:pPr marL="171450" indent="-171450">
              <a:buFontTx/>
              <a:buChar char="-"/>
            </a:pPr>
            <a:r>
              <a:rPr lang="en-US" dirty="0"/>
              <a:t>Higher percentage of services going to females</a:t>
            </a:r>
            <a:endParaRPr lang="en-US" dirty="0"/>
          </a:p>
          <a:p>
            <a:pPr marL="171450" indent="-171450">
              <a:buFontTx/>
              <a:buChar char="-"/>
            </a:pPr>
            <a:r>
              <a:rPr lang="en-US" dirty="0"/>
              <a:t>Protection application is the dominant matter type, well ahead of the others</a:t>
            </a:r>
            <a:endParaRPr lang="en-US" dirty="0"/>
          </a:p>
          <a:p>
            <a:pPr marL="171450" indent="-171450">
              <a:buFontTx/>
              <a:buChar char="-"/>
            </a:pPr>
            <a:r>
              <a:rPr lang="en-US" dirty="0"/>
              <a:t>Predominant service type is grant of aid.</a:t>
            </a:r>
            <a:endParaRPr lang="en-AU" dirty="0"/>
          </a:p>
        </p:txBody>
      </p:sp>
      <p:sp>
        <p:nvSpPr>
          <p:cNvPr id="4" name="Slide Number Placeholder 3"/>
          <p:cNvSpPr>
            <a:spLocks noGrp="1"/>
          </p:cNvSpPr>
          <p:nvPr>
            <p:ph type="sldNum" sz="quarter" idx="10"/>
          </p:nvPr>
        </p:nvSpPr>
        <p:spPr/>
        <p:txBody>
          <a:bodyPr/>
          <a:lstStyle/>
          <a:p>
            <a:fld id="{559202B5-69D8-4A0F-B314-779986B766BD}" type="slidenum">
              <a:rPr lang="en-AU" smtClean="0"/>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let’s have a look at this group and differences/similarities</a:t>
            </a:r>
            <a:endParaRPr lang="en-US" dirty="0"/>
          </a:p>
          <a:p>
            <a:pPr marL="171450" indent="-171450">
              <a:buFont typeface="Arial" panose="020B0604020202020204" pitchFamily="34" charset="0"/>
              <a:buChar char="•"/>
            </a:pPr>
            <a:r>
              <a:rPr lang="en-US" dirty="0"/>
              <a:t>Younger median age – reflects the younger profile of this group in the community</a:t>
            </a:r>
            <a:endParaRPr lang="en-US" dirty="0"/>
          </a:p>
          <a:p>
            <a:pPr marL="171450" indent="-171450">
              <a:buFont typeface="Arial" panose="020B0604020202020204" pitchFamily="34" charset="0"/>
              <a:buChar char="•"/>
            </a:pPr>
            <a:r>
              <a:rPr lang="en-US" dirty="0"/>
              <a:t>More services provided to females than in the general group</a:t>
            </a:r>
            <a:endParaRPr lang="en-US" dirty="0"/>
          </a:p>
          <a:p>
            <a:pPr marL="171450" indent="-171450">
              <a:buFont typeface="Arial" panose="020B0604020202020204" pitchFamily="34" charset="0"/>
              <a:buChar char="•"/>
            </a:pPr>
            <a:r>
              <a:rPr lang="en-US" dirty="0"/>
              <a:t>Similar to young people, child protection applications are the most dominant type of service</a:t>
            </a:r>
            <a:endParaRPr lang="en-US" dirty="0"/>
          </a:p>
          <a:p>
            <a:pPr marL="171450" indent="-171450">
              <a:buFont typeface="Arial" panose="020B0604020202020204" pitchFamily="34" charset="0"/>
              <a:buChar char="•"/>
            </a:pPr>
            <a:r>
              <a:rPr lang="en-US" dirty="0"/>
              <a:t>The top LGAs are different from the general group – tend to be regional areas</a:t>
            </a:r>
            <a:endParaRPr lang="en-US" dirty="0"/>
          </a:p>
          <a:p>
            <a:pPr marL="171450" indent="-171450">
              <a:buFont typeface="Arial" panose="020B0604020202020204" pitchFamily="34" charset="0"/>
              <a:buChar char="•"/>
            </a:pPr>
            <a:r>
              <a:rPr lang="en-US" dirty="0"/>
              <a:t>Predominant service type is grant of aid, similar to young people</a:t>
            </a:r>
            <a:endParaRPr lang="en-AU" dirty="0"/>
          </a:p>
        </p:txBody>
      </p:sp>
      <p:sp>
        <p:nvSpPr>
          <p:cNvPr id="4" name="Slide Number Placeholder 3"/>
          <p:cNvSpPr>
            <a:spLocks noGrp="1"/>
          </p:cNvSpPr>
          <p:nvPr>
            <p:ph type="sldNum" sz="quarter" idx="10"/>
          </p:nvPr>
        </p:nvSpPr>
        <p:spPr/>
        <p:txBody>
          <a:bodyPr/>
          <a:lstStyle/>
          <a:p>
            <a:fld id="{559202B5-69D8-4A0F-B314-779986B766BD}" type="slidenum">
              <a:rPr lang="en-AU" smtClean="0"/>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2.xml"/><Relationship Id="rId7" Type="http://schemas.openxmlformats.org/officeDocument/2006/relationships/hyperlink" Target="https://www.crimestatistics.vic.gov.au/crime-statistics/latest-victorian-crime-data/download-data" TargetMode="External"/><Relationship Id="rId6" Type="http://schemas.openxmlformats.org/officeDocument/2006/relationships/image" Target="../media/image1.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958788"/>
            <a:ext cx="11029615" cy="798991"/>
          </a:xfrm>
        </p:spPr>
        <p:txBody>
          <a:bodyPr/>
          <a:lstStyle/>
          <a:p>
            <a:r>
              <a:rPr lang="en-AU" dirty="0"/>
              <a:t>VICTORIA CRIME DATA ANALYSIS</a:t>
            </a:r>
            <a:endParaRPr lang="en-AU" dirty="0"/>
          </a:p>
        </p:txBody>
      </p:sp>
      <p:sp>
        <p:nvSpPr>
          <p:cNvPr id="3" name="Subtitle 2"/>
          <p:cNvSpPr>
            <a:spLocks noGrp="1"/>
          </p:cNvSpPr>
          <p:nvPr>
            <p:ph type="body" idx="1"/>
          </p:nvPr>
        </p:nvSpPr>
        <p:spPr>
          <a:xfrm>
            <a:off x="581192" y="1757779"/>
            <a:ext cx="11029615" cy="3384194"/>
          </a:xfrm>
        </p:spPr>
        <p:txBody>
          <a:bodyPr/>
          <a:lstStyle/>
          <a:p>
            <a:endParaRPr lang="en-AU" dirty="0"/>
          </a:p>
          <a:p>
            <a:r>
              <a:rPr lang="en-AU" dirty="0"/>
              <a:t>Team MEMBERS : </a:t>
            </a:r>
            <a:br>
              <a:rPr lang="en-AU" dirty="0"/>
            </a:br>
            <a:r>
              <a:rPr lang="en-AU" dirty="0"/>
              <a:t>HEEJUN SEO, SHERIN THOMAS, NEENA MANI (Group 3)</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FAMILY INCIDENTS </a:t>
            </a:r>
            <a:endParaRPr lang="en-AU" dirty="0">
              <a:latin typeface="Calibri" panose="020F0502020204030204" pitchFamily="34" charset="0"/>
              <a:cs typeface="Calibri" panose="020F0502020204030204" pitchFamily="34" charset="0"/>
            </a:endParaRPr>
          </a:p>
        </p:txBody>
      </p:sp>
      <p:sp>
        <p:nvSpPr>
          <p:cNvPr id="13" name="TextBox 12"/>
          <p:cNvSpPr txBox="1"/>
          <p:nvPr/>
        </p:nvSpPr>
        <p:spPr>
          <a:xfrm>
            <a:off x="16492540" y="5482816"/>
            <a:ext cx="2952382" cy="369332"/>
          </a:xfrm>
          <a:prstGeom prst="rect">
            <a:avLst/>
          </a:prstGeom>
          <a:noFill/>
        </p:spPr>
        <p:txBody>
          <a:bodyPr wrap="square" rtlCol="0">
            <a:spAutoFit/>
          </a:bodyPr>
          <a:lstStyle/>
          <a:p>
            <a:r>
              <a:rPr lang="en-US" dirty="0"/>
              <a:t>Gender: </a:t>
            </a:r>
            <a:endParaRPr lang="en-AU" dirty="0"/>
          </a:p>
        </p:txBody>
      </p:sp>
      <p:pic>
        <p:nvPicPr>
          <p:cNvPr id="1038" name="Picture 14" descr="Image result for male female symbol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73885" y="2247122"/>
            <a:ext cx="1906621" cy="128972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602463" y="1963152"/>
            <a:ext cx="820516" cy="369332"/>
          </a:xfrm>
          <a:prstGeom prst="rect">
            <a:avLst/>
          </a:prstGeom>
          <a:noFill/>
        </p:spPr>
        <p:txBody>
          <a:bodyPr wrap="square" rtlCol="0">
            <a:spAutoFit/>
          </a:bodyPr>
          <a:lstStyle/>
          <a:p>
            <a:r>
              <a:rPr lang="en-US" dirty="0"/>
              <a:t>75%</a:t>
            </a:r>
            <a:endParaRPr lang="en-AU" dirty="0"/>
          </a:p>
        </p:txBody>
      </p:sp>
      <p:sp>
        <p:nvSpPr>
          <p:cNvPr id="15" name="TextBox 14"/>
          <p:cNvSpPr txBox="1"/>
          <p:nvPr/>
        </p:nvSpPr>
        <p:spPr>
          <a:xfrm>
            <a:off x="10759844" y="3429000"/>
            <a:ext cx="641324" cy="369332"/>
          </a:xfrm>
          <a:prstGeom prst="rect">
            <a:avLst/>
          </a:prstGeom>
          <a:noFill/>
        </p:spPr>
        <p:txBody>
          <a:bodyPr wrap="square" rtlCol="0">
            <a:spAutoFit/>
          </a:bodyPr>
          <a:lstStyle/>
          <a:p>
            <a:r>
              <a:rPr lang="en-US" dirty="0"/>
              <a:t>25%</a:t>
            </a:r>
            <a:endParaRPr lang="en-AU" dirty="0"/>
          </a:p>
        </p:txBody>
      </p:sp>
      <p:sp>
        <p:nvSpPr>
          <p:cNvPr id="5" name="TextBox 4"/>
          <p:cNvSpPr txBox="1"/>
          <p:nvPr/>
        </p:nvSpPr>
        <p:spPr>
          <a:xfrm>
            <a:off x="8460259" y="4011827"/>
            <a:ext cx="2940909" cy="2512541"/>
          </a:xfrm>
          <a:prstGeom prst="rect">
            <a:avLst/>
          </a:prstGeom>
          <a:noFill/>
        </p:spPr>
        <p:txBody>
          <a:bodyPr wrap="square" rtlCol="0">
            <a:spAutoFit/>
          </a:bodyPr>
          <a:lstStyle/>
          <a:p>
            <a:endParaRPr lang="en-AU" dirty="0"/>
          </a:p>
        </p:txBody>
      </p:sp>
      <p:sp>
        <p:nvSpPr>
          <p:cNvPr id="7" name="AutoShape 2" descr="Image result for silhouette young m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AU"/>
          </a:p>
        </p:txBody>
      </p:sp>
      <p:sp>
        <p:nvSpPr>
          <p:cNvPr id="10" name="AutoShape 6" descr="Image result for silhouette young m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AU"/>
          </a:p>
        </p:txBody>
      </p:sp>
      <p:sp>
        <p:nvSpPr>
          <p:cNvPr id="11" name="AutoShape 8" descr="Image result for silhouette young ma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AU"/>
          </a:p>
        </p:txBody>
      </p:sp>
      <p:sp>
        <p:nvSpPr>
          <p:cNvPr id="20" name="TextBox 19"/>
          <p:cNvSpPr txBox="1"/>
          <p:nvPr/>
        </p:nvSpPr>
        <p:spPr>
          <a:xfrm>
            <a:off x="460375" y="2255684"/>
            <a:ext cx="4232953" cy="1077218"/>
          </a:xfrm>
          <a:prstGeom prst="rect">
            <a:avLst/>
          </a:prstGeom>
          <a:noFill/>
        </p:spPr>
        <p:txBody>
          <a:bodyPr wrap="square" rtlCol="0">
            <a:spAutoFit/>
          </a:bodyPr>
          <a:lstStyle/>
          <a:p>
            <a:pPr marL="0" indent="0">
              <a:buNone/>
            </a:pPr>
            <a:r>
              <a:rPr lang="en-US" sz="1600" dirty="0">
                <a:solidFill>
                  <a:schemeClr val="accent2">
                    <a:lumMod val="60000"/>
                    <a:lumOff val="40000"/>
                  </a:schemeClr>
                </a:solidFill>
                <a:latin typeface="Calibri" panose="020F0502020204030204" pitchFamily="34" charset="0"/>
                <a:cs typeface="Calibri" panose="020F0502020204030204" pitchFamily="34" charset="0"/>
              </a:rPr>
              <a:t>2021 Data</a:t>
            </a:r>
            <a:br>
              <a:rPr lang="en-US" sz="1600" dirty="0">
                <a:solidFill>
                  <a:schemeClr val="accent2">
                    <a:lumMod val="60000"/>
                    <a:lumOff val="40000"/>
                  </a:schemeClr>
                </a:solidFill>
                <a:latin typeface="Calibri" panose="020F0502020204030204" pitchFamily="34" charset="0"/>
                <a:cs typeface="Calibri" panose="020F0502020204030204" pitchFamily="34" charset="0"/>
              </a:rPr>
            </a:br>
            <a:r>
              <a:rPr lang="en-GB" sz="1600" dirty="0">
                <a:solidFill>
                  <a:schemeClr val="accent2">
                    <a:lumMod val="60000"/>
                    <a:lumOff val="40000"/>
                  </a:schemeClr>
                </a:solidFill>
                <a:latin typeface="Calibri" panose="020F0502020204030204" pitchFamily="34" charset="0"/>
                <a:cs typeface="Calibri" panose="020F0502020204030204" pitchFamily="34" charset="0"/>
              </a:rPr>
              <a:t>75% </a:t>
            </a:r>
            <a:r>
              <a:rPr lang="en-GB" sz="1600" dirty="0">
                <a:solidFill>
                  <a:schemeClr val="tx1"/>
                </a:solidFill>
                <a:latin typeface="Calibri" panose="020F0502020204030204" pitchFamily="34" charset="0"/>
                <a:cs typeface="Calibri" panose="020F0502020204030204" pitchFamily="34" charset="0"/>
              </a:rPr>
              <a:t>Victims are Females</a:t>
            </a:r>
            <a:endParaRPr lang="en-GB" sz="1600" dirty="0">
              <a:solidFill>
                <a:schemeClr val="tx1"/>
              </a:solidFill>
              <a:latin typeface="Calibri" panose="020F0502020204030204" pitchFamily="34" charset="0"/>
              <a:cs typeface="Calibri" panose="020F0502020204030204" pitchFamily="34" charset="0"/>
            </a:endParaRPr>
          </a:p>
          <a:p>
            <a:pPr marL="0" indent="0">
              <a:buNone/>
            </a:pPr>
            <a:r>
              <a:rPr lang="en-GB" sz="1600" dirty="0">
                <a:latin typeface="Calibri" panose="020F0502020204030204" pitchFamily="34" charset="0"/>
                <a:cs typeface="Calibri" panose="020F0502020204030204" pitchFamily="34" charset="0"/>
              </a:rPr>
              <a:t>Age group most subject to Family Violence </a:t>
            </a:r>
            <a:r>
              <a:rPr lang="en-GB" sz="1600" dirty="0">
                <a:solidFill>
                  <a:schemeClr val="accent2">
                    <a:lumMod val="60000"/>
                    <a:lumOff val="40000"/>
                  </a:schemeClr>
                </a:solidFill>
                <a:latin typeface="Calibri" panose="020F0502020204030204" pitchFamily="34" charset="0"/>
                <a:cs typeface="Calibri" panose="020F0502020204030204" pitchFamily="34" charset="0"/>
              </a:rPr>
              <a:t>30-35 Years</a:t>
            </a:r>
            <a:endParaRPr lang="en-AU" sz="1600" dirty="0">
              <a:solidFill>
                <a:schemeClr val="accent2">
                  <a:lumMod val="60000"/>
                  <a:lumOff val="40000"/>
                </a:schemeClr>
              </a:solidFill>
              <a:latin typeface="Calibri" panose="020F0502020204030204" pitchFamily="34" charset="0"/>
              <a:cs typeface="Calibri" panose="020F0502020204030204" pitchFamily="34" charset="0"/>
            </a:endParaRPr>
          </a:p>
        </p:txBody>
      </p:sp>
      <p:sp>
        <p:nvSpPr>
          <p:cNvPr id="8" name="TextBox 7"/>
          <p:cNvSpPr txBox="1"/>
          <p:nvPr/>
        </p:nvSpPr>
        <p:spPr>
          <a:xfrm>
            <a:off x="3332480" y="4693920"/>
            <a:ext cx="2245360" cy="1940560"/>
          </a:xfrm>
          <a:prstGeom prst="rect">
            <a:avLst/>
          </a:prstGeom>
          <a:noFill/>
        </p:spPr>
        <p:txBody>
          <a:bodyPr wrap="square" rtlCol="0">
            <a:spAutoFit/>
          </a:bodyPr>
          <a:lstStyle/>
          <a:p>
            <a:endParaRPr lang="en-AU" dirty="0"/>
          </a:p>
        </p:txBody>
      </p:sp>
      <p:pic>
        <p:nvPicPr>
          <p:cNvPr id="9" name="Picture 8"/>
          <p:cNvPicPr>
            <a:picLocks noChangeAspect="1"/>
          </p:cNvPicPr>
          <p:nvPr/>
        </p:nvPicPr>
        <p:blipFill>
          <a:blip r:embed="rId2"/>
          <a:stretch>
            <a:fillRect/>
          </a:stretch>
        </p:blipFill>
        <p:spPr>
          <a:xfrm>
            <a:off x="683580" y="3769471"/>
            <a:ext cx="10830758" cy="29281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DEMONSTRATION AND Conclusions</a:t>
            </a:r>
            <a:endParaRPr lang="en-AU" dirty="0">
              <a:latin typeface="Calibri" panose="020F0502020204030204" pitchFamily="34" charset="0"/>
              <a:cs typeface="Calibri" panose="020F0502020204030204" pitchFamily="34" charset="0"/>
            </a:endParaRPr>
          </a:p>
        </p:txBody>
      </p:sp>
      <p:sp>
        <p:nvSpPr>
          <p:cNvPr id="7" name="TextBox 6"/>
          <p:cNvSpPr txBox="1"/>
          <p:nvPr/>
        </p:nvSpPr>
        <p:spPr>
          <a:xfrm>
            <a:off x="461639" y="2110202"/>
            <a:ext cx="13118976" cy="2031325"/>
          </a:xfrm>
          <a:prstGeom prst="rect">
            <a:avLst/>
          </a:prstGeom>
          <a:noFill/>
        </p:spPr>
        <p:txBody>
          <a:bodyPr wrap="square">
            <a:spAutoFit/>
          </a:bodyPr>
          <a:lstStyle/>
          <a:p>
            <a:r>
              <a:rPr lang="en-US" dirty="0">
                <a:solidFill>
                  <a:schemeClr val="accent1">
                    <a:lumMod val="75000"/>
                    <a:lumOff val="25000"/>
                  </a:schemeClr>
                </a:solidFill>
                <a:latin typeface="Calibri" panose="020F0502020204030204" pitchFamily="34" charset="0"/>
                <a:cs typeface="Calibri" panose="020F0502020204030204" pitchFamily="34" charset="0"/>
              </a:rPr>
              <a:t>Conclusions:</a:t>
            </a:r>
            <a:endParaRPr lang="en-US" dirty="0">
              <a:solidFill>
                <a:schemeClr val="accent1">
                  <a:lumMod val="75000"/>
                  <a:lumOff val="25000"/>
                </a:schemeClr>
              </a:solidFill>
              <a:latin typeface="Calibri" panose="020F0502020204030204" pitchFamily="34" charset="0"/>
              <a:cs typeface="Calibri" panose="020F0502020204030204" pitchFamily="34" charset="0"/>
            </a:endParaRPr>
          </a:p>
          <a:p>
            <a:endParaRPr lang="en-US" dirty="0">
              <a:solidFill>
                <a:schemeClr val="accent1">
                  <a:lumMod val="25000"/>
                  <a:lumOff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LGAs with most crime rates in Victoria – Melbourne, </a:t>
            </a:r>
            <a:r>
              <a:rPr lang="en-US" dirty="0" err="1">
                <a:latin typeface="Calibri" panose="020F0502020204030204" pitchFamily="34" charset="0"/>
                <a:cs typeface="Calibri" panose="020F0502020204030204" pitchFamily="34" charset="0"/>
              </a:rPr>
              <a:t>LaTrobe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Yarra</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LGAs with least crime rates in Victoria – Golden Plains, </a:t>
            </a:r>
            <a:r>
              <a:rPr lang="en-US" dirty="0" err="1">
                <a:latin typeface="Calibri" panose="020F0502020204030204" pitchFamily="34" charset="0"/>
                <a:cs typeface="Calibri" panose="020F0502020204030204" pitchFamily="34" charset="0"/>
              </a:rPr>
              <a:t>Nilumbik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Towong</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Most common crime offence type in the past five years is Property and deception offences. This has seen a decrease from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2017 to 2021. The offences listed as others has gone up in 2021.</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75 % of the family violence victims are females and majority are in the age bracket of 30-35.</a:t>
            </a:r>
            <a:r>
              <a:rPr lang="en-US" dirty="0">
                <a:solidFill>
                  <a:schemeClr val="accent1">
                    <a:lumMod val="75000"/>
                    <a:lumOff val="25000"/>
                  </a:schemeClr>
                </a:solidFill>
              </a:rPr>
              <a:t>	</a:t>
            </a:r>
            <a:endParaRPr lang="en-US" dirty="0">
              <a:solidFill>
                <a:schemeClr val="accent1">
                  <a:lumMod val="75000"/>
                  <a:lumOff val="2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536806" y="1847375"/>
            <a:ext cx="10993546" cy="590321"/>
          </a:xfrm>
        </p:spPr>
        <p:txBody>
          <a:bodyPr>
            <a:normAutofit/>
          </a:bodyPr>
          <a:lstStyle/>
          <a:p>
            <a:pPr algn="ctr"/>
            <a:r>
              <a:rPr lang="en-AU" sz="2800" dirty="0">
                <a:latin typeface="Calibri" panose="020F0502020204030204" pitchFamily="34" charset="0"/>
                <a:cs typeface="Calibri" panose="020F0502020204030204" pitchFamily="34" charset="0"/>
              </a:rPr>
              <a:t>Thank YOU! Questions?</a:t>
            </a:r>
            <a:endParaRPr lang="en-AU" sz="2800"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Calibri" panose="020F0502020204030204" pitchFamily="34" charset="0"/>
                <a:cs typeface="Calibri" panose="020F0502020204030204" pitchFamily="34" charset="0"/>
              </a:rPr>
              <a:t>PROJECT BRIEF</a:t>
            </a:r>
            <a:endParaRPr lang="en-AU"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85398" y="1988598"/>
            <a:ext cx="11029615" cy="4209835"/>
          </a:xfrm>
        </p:spPr>
        <p:txBody>
          <a:bodyPr>
            <a:normAutofit/>
          </a:bodyPr>
          <a:lstStyle/>
          <a:p>
            <a:pPr marL="0" indent="0">
              <a:buNone/>
            </a:pPr>
            <a:endParaRPr lang="en-AU" dirty="0"/>
          </a:p>
          <a:p>
            <a:r>
              <a:rPr lang="en-GB" sz="1600" dirty="0">
                <a:latin typeface="Calibri" panose="020F0502020204030204" pitchFamily="34" charset="0"/>
                <a:cs typeface="Calibri" panose="020F0502020204030204" pitchFamily="34" charset="0"/>
              </a:rPr>
              <a:t>Our project aimed to look at available data for Crime Incidents across Victoria for the past five years from 2017 to 2021 to identify the safest LGAs (Local Government Areas) in Victoria.</a:t>
            </a:r>
            <a:br>
              <a:rPr lang="en-AU" sz="1600" dirty="0">
                <a:latin typeface="Calibri" panose="020F0502020204030204" pitchFamily="34" charset="0"/>
                <a:cs typeface="Calibri" panose="020F0502020204030204" pitchFamily="34" charset="0"/>
              </a:rPr>
            </a:br>
            <a:r>
              <a:rPr lang="en-AU" sz="1600" dirty="0">
                <a:latin typeface="Calibri" panose="020F0502020204030204" pitchFamily="34" charset="0"/>
                <a:cs typeface="Calibri" panose="020F0502020204030204" pitchFamily="34" charset="0"/>
              </a:rPr>
              <a:t>Specifically, we looked at:</a:t>
            </a:r>
            <a:endParaRPr lang="en-AU" sz="1600" dirty="0">
              <a:latin typeface="Calibri" panose="020F0502020204030204" pitchFamily="34" charset="0"/>
              <a:cs typeface="Calibri" panose="020F0502020204030204" pitchFamily="34" charset="0"/>
            </a:endParaRPr>
          </a:p>
          <a:p>
            <a:pPr lvl="1" algn="just"/>
            <a:r>
              <a:rPr lang="en-GB" dirty="0">
                <a:latin typeface="Calibri" panose="020F0502020204030204" pitchFamily="34" charset="0"/>
                <a:cs typeface="Calibri" panose="020F0502020204030204" pitchFamily="34" charset="0"/>
              </a:rPr>
              <a:t>Geo Spatial mapping of the crime rates across the 79 LGAs in Victoria</a:t>
            </a:r>
            <a:endParaRPr lang="en-GB" dirty="0">
              <a:latin typeface="Calibri" panose="020F0502020204030204" pitchFamily="34" charset="0"/>
              <a:cs typeface="Calibri" panose="020F0502020204030204" pitchFamily="34" charset="0"/>
            </a:endParaRPr>
          </a:p>
          <a:p>
            <a:pPr lvl="1" algn="just"/>
            <a:r>
              <a:rPr lang="en-GB" dirty="0">
                <a:latin typeface="Calibri" panose="020F0502020204030204" pitchFamily="34" charset="0"/>
                <a:cs typeface="Calibri" panose="020F0502020204030204" pitchFamily="34" charset="0"/>
              </a:rPr>
              <a:t>Top 10 LGAs in Victoria with lowest crime rates</a:t>
            </a:r>
            <a:endParaRPr lang="en-GB" dirty="0">
              <a:latin typeface="Calibri" panose="020F0502020204030204" pitchFamily="34" charset="0"/>
              <a:cs typeface="Calibri" panose="020F0502020204030204" pitchFamily="34" charset="0"/>
            </a:endParaRPr>
          </a:p>
          <a:p>
            <a:pPr lvl="1" algn="just"/>
            <a:r>
              <a:rPr lang="en-GB" dirty="0">
                <a:latin typeface="Calibri" panose="020F0502020204030204" pitchFamily="34" charset="0"/>
                <a:cs typeface="Calibri" panose="020F0502020204030204" pitchFamily="34" charset="0"/>
              </a:rPr>
              <a:t>Top 10 LGAs in Victoria with highest crime rates</a:t>
            </a:r>
            <a:endParaRPr lang="en-GB" dirty="0">
              <a:latin typeface="Calibri" panose="020F0502020204030204" pitchFamily="34" charset="0"/>
              <a:cs typeface="Calibri" panose="020F0502020204030204" pitchFamily="34" charset="0"/>
            </a:endParaRPr>
          </a:p>
          <a:p>
            <a:pPr lvl="1" algn="just"/>
            <a:r>
              <a:rPr lang="en-GB" dirty="0">
                <a:latin typeface="Calibri" panose="020F0502020204030204" pitchFamily="34" charset="0"/>
                <a:cs typeface="Calibri" panose="020F0502020204030204" pitchFamily="34" charset="0"/>
              </a:rPr>
              <a:t>What are the most common offence types under the crime incidents</a:t>
            </a:r>
            <a:endParaRPr lang="en-GB" dirty="0">
              <a:latin typeface="Calibri" panose="020F0502020204030204" pitchFamily="34" charset="0"/>
              <a:cs typeface="Calibri" panose="020F0502020204030204" pitchFamily="34" charset="0"/>
            </a:endParaRPr>
          </a:p>
          <a:p>
            <a:pPr lvl="1" algn="just"/>
            <a:r>
              <a:rPr lang="en-GB" dirty="0">
                <a:latin typeface="Calibri" panose="020F0502020204030204" pitchFamily="34" charset="0"/>
                <a:cs typeface="Calibri" panose="020F0502020204030204" pitchFamily="34" charset="0"/>
              </a:rPr>
              <a:t>How the crime rates by offence types have changed over the years from 2017 to 2021</a:t>
            </a:r>
            <a:endParaRPr lang="en-GB" dirty="0">
              <a:latin typeface="Calibri" panose="020F0502020204030204" pitchFamily="34" charset="0"/>
              <a:cs typeface="Calibri" panose="020F0502020204030204" pitchFamily="34" charset="0"/>
            </a:endParaRPr>
          </a:p>
          <a:p>
            <a:pPr lvl="1" algn="just"/>
            <a:r>
              <a:rPr lang="en-GB" dirty="0">
                <a:latin typeface="Calibri" panose="020F0502020204030204" pitchFamily="34" charset="0"/>
                <a:cs typeface="Calibri" panose="020F0502020204030204" pitchFamily="34" charset="0"/>
              </a:rPr>
              <a:t>Breakdown of the Family Crime Victims based on gender and age</a:t>
            </a:r>
            <a:endParaRPr lang="en-AU" dirty="0">
              <a:latin typeface="Calibri" panose="020F0502020204030204" pitchFamily="34" charset="0"/>
              <a:cs typeface="Calibri" panose="020F0502020204030204" pitchFamily="34" charset="0"/>
            </a:endParaRPr>
          </a:p>
          <a:p>
            <a:endParaRPr lang="en-AU" dirty="0">
              <a:latin typeface="Calibri" panose="020F0502020204030204" pitchFamily="34" charset="0"/>
              <a:cs typeface="Calibri" panose="020F0502020204030204" pitchFamily="34" charset="0"/>
            </a:endParaRPr>
          </a:p>
          <a:p>
            <a:pPr marL="0" indent="0">
              <a:buNone/>
            </a:pPr>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Calibri" panose="020F0502020204030204" pitchFamily="34" charset="0"/>
                <a:cs typeface="Calibri" panose="020F0502020204030204" pitchFamily="34" charset="0"/>
              </a:rPr>
              <a:t>ETL (Extract,  TRANSFORM, LOAD) PROCESS</a:t>
            </a:r>
            <a:endParaRPr lang="en-AU" dirty="0">
              <a:latin typeface="Calibri" panose="020F0502020204030204" pitchFamily="34" charset="0"/>
              <a:cs typeface="Calibri" panose="020F0502020204030204" pitchFamily="34" charset="0"/>
            </a:endParaRPr>
          </a:p>
        </p:txBody>
      </p:sp>
      <p:graphicFrame>
        <p:nvGraphicFramePr>
          <p:cNvPr id="7" name="Content Placeholder 6"/>
          <p:cNvGraphicFramePr>
            <a:graphicFrameLocks noGrp="1"/>
          </p:cNvGraphicFramePr>
          <p:nvPr>
            <p:ph idx="1"/>
          </p:nvPr>
        </p:nvGraphicFramePr>
        <p:xfrm>
          <a:off x="415562" y="1715956"/>
          <a:ext cx="3401836" cy="22789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Box 2"/>
          <p:cNvSpPr txBox="1"/>
          <p:nvPr/>
        </p:nvSpPr>
        <p:spPr>
          <a:xfrm>
            <a:off x="415561" y="2129591"/>
            <a:ext cx="4564811" cy="1263679"/>
          </a:xfrm>
          <a:prstGeom prst="rect">
            <a:avLst/>
          </a:prstGeom>
          <a:noFill/>
        </p:spPr>
        <p:txBody>
          <a:bodyPr wrap="square" rtlCol="0">
            <a:spAutoFit/>
          </a:bodyPr>
          <a:lstStyle/>
          <a:p>
            <a:pPr>
              <a:lnSpc>
                <a:spcPct val="80000"/>
              </a:lnSpc>
              <a:spcBef>
                <a:spcPct val="20000"/>
              </a:spcBef>
              <a:spcAft>
                <a:spcPts val="600"/>
              </a:spcAft>
              <a:buClr>
                <a:schemeClr val="accent2"/>
              </a:buClr>
              <a:buSzPct val="92000"/>
            </a:pPr>
            <a:r>
              <a:rPr lang="en-AU" sz="1600" dirty="0">
                <a:latin typeface="Calibri" panose="020F0502020204030204" pitchFamily="34" charset="0"/>
                <a:cs typeface="Calibri" panose="020F0502020204030204" pitchFamily="34" charset="0"/>
              </a:rPr>
              <a:t>Data Files : </a:t>
            </a:r>
            <a:r>
              <a:rPr lang="en-AU" sz="1600" dirty="0">
                <a:solidFill>
                  <a:schemeClr val="accent3">
                    <a:lumMod val="75000"/>
                  </a:schemeClr>
                </a:solidFill>
                <a:latin typeface="Calibri" panose="020F0502020204030204" pitchFamily="34" charset="0"/>
                <a:cs typeface="Calibri" panose="020F0502020204030204" pitchFamily="34" charset="0"/>
              </a:rPr>
              <a:t>CSV Files</a:t>
            </a:r>
            <a:endParaRPr lang="en-AU" sz="1600" dirty="0">
              <a:solidFill>
                <a:schemeClr val="accent3">
                  <a:lumMod val="75000"/>
                </a:schemeClr>
              </a:solidFill>
              <a:latin typeface="Calibri" panose="020F0502020204030204" pitchFamily="34" charset="0"/>
              <a:cs typeface="Calibri" panose="020F0502020204030204" pitchFamily="34" charset="0"/>
            </a:endParaRPr>
          </a:p>
          <a:p>
            <a:pPr>
              <a:lnSpc>
                <a:spcPct val="80000"/>
              </a:lnSpc>
              <a:spcBef>
                <a:spcPct val="20000"/>
              </a:spcBef>
              <a:spcAft>
                <a:spcPts val="600"/>
              </a:spcAft>
              <a:buClr>
                <a:schemeClr val="accent2"/>
              </a:buClr>
              <a:buSzPct val="92000"/>
            </a:pPr>
            <a:r>
              <a:rPr lang="en-AU" sz="1600" dirty="0">
                <a:latin typeface="Calibri" panose="020F0502020204030204" pitchFamily="34" charset="0"/>
                <a:cs typeface="Calibri" panose="020F0502020204030204" pitchFamily="34" charset="0"/>
              </a:rPr>
              <a:t>Data Cleaning : </a:t>
            </a:r>
            <a:r>
              <a:rPr lang="en-AU" sz="1600" dirty="0">
                <a:solidFill>
                  <a:schemeClr val="accent3">
                    <a:lumMod val="75000"/>
                  </a:schemeClr>
                </a:solidFill>
                <a:latin typeface="Calibri" panose="020F0502020204030204" pitchFamily="34" charset="0"/>
                <a:cs typeface="Calibri" panose="020F0502020204030204" pitchFamily="34" charset="0"/>
              </a:rPr>
              <a:t>Python</a:t>
            </a:r>
            <a:endParaRPr lang="en-AU" sz="1600" dirty="0">
              <a:solidFill>
                <a:schemeClr val="accent3">
                  <a:lumMod val="75000"/>
                </a:schemeClr>
              </a:solidFill>
              <a:latin typeface="Calibri" panose="020F0502020204030204" pitchFamily="34" charset="0"/>
              <a:cs typeface="Calibri" panose="020F0502020204030204" pitchFamily="34" charset="0"/>
            </a:endParaRPr>
          </a:p>
          <a:p>
            <a:pPr>
              <a:lnSpc>
                <a:spcPct val="80000"/>
              </a:lnSpc>
              <a:spcBef>
                <a:spcPct val="20000"/>
              </a:spcBef>
              <a:spcAft>
                <a:spcPts val="600"/>
              </a:spcAft>
              <a:buClr>
                <a:schemeClr val="accent2"/>
              </a:buClr>
              <a:buSzPct val="92000"/>
            </a:pPr>
            <a:r>
              <a:rPr lang="en-AU" sz="1600" dirty="0">
                <a:latin typeface="Calibri" panose="020F0502020204030204" pitchFamily="34" charset="0"/>
                <a:cs typeface="Calibri" panose="020F0502020204030204" pitchFamily="34" charset="0"/>
              </a:rPr>
              <a:t>Data Loading : </a:t>
            </a:r>
            <a:r>
              <a:rPr lang="en-AU" sz="1600" dirty="0">
                <a:solidFill>
                  <a:schemeClr val="accent3">
                    <a:lumMod val="75000"/>
                  </a:schemeClr>
                </a:solidFill>
                <a:latin typeface="Calibri" panose="020F0502020204030204" pitchFamily="34" charset="0"/>
                <a:cs typeface="Calibri" panose="020F0502020204030204" pitchFamily="34" charset="0"/>
              </a:rPr>
              <a:t>MongoDB, </a:t>
            </a:r>
            <a:r>
              <a:rPr lang="en-GB" sz="1600" dirty="0">
                <a:solidFill>
                  <a:schemeClr val="accent3">
                    <a:lumMod val="75000"/>
                  </a:schemeClr>
                </a:solidFill>
                <a:latin typeface="Calibri" panose="020F0502020204030204" pitchFamily="34" charset="0"/>
                <a:cs typeface="Calibri" panose="020F0502020204030204" pitchFamily="34" charset="0"/>
              </a:rPr>
              <a:t>Python Flask–powered API</a:t>
            </a:r>
            <a:endParaRPr lang="en-AU" sz="1600" dirty="0">
              <a:solidFill>
                <a:schemeClr val="accent3">
                  <a:lumMod val="75000"/>
                </a:schemeClr>
              </a:solidFill>
              <a:latin typeface="Calibri" panose="020F0502020204030204" pitchFamily="34" charset="0"/>
              <a:cs typeface="Calibri" panose="020F0502020204030204" pitchFamily="34" charset="0"/>
            </a:endParaRPr>
          </a:p>
          <a:p>
            <a:pPr>
              <a:lnSpc>
                <a:spcPct val="80000"/>
              </a:lnSpc>
              <a:spcBef>
                <a:spcPct val="20000"/>
              </a:spcBef>
              <a:spcAft>
                <a:spcPts val="600"/>
              </a:spcAft>
              <a:buClr>
                <a:schemeClr val="accent2"/>
              </a:buClr>
              <a:buSzPct val="92000"/>
            </a:pPr>
            <a:r>
              <a:rPr lang="en-AU" sz="1600" dirty="0">
                <a:latin typeface="Calibri" panose="020F0502020204030204" pitchFamily="34" charset="0"/>
                <a:cs typeface="Calibri" panose="020F0502020204030204" pitchFamily="34" charset="0"/>
              </a:rPr>
              <a:t>Data Visualization : </a:t>
            </a:r>
            <a:r>
              <a:rPr lang="en-AU" sz="1600" dirty="0">
                <a:solidFill>
                  <a:schemeClr val="accent3">
                    <a:lumMod val="75000"/>
                  </a:schemeClr>
                </a:solidFill>
                <a:latin typeface="Calibri" panose="020F0502020204030204" pitchFamily="34" charset="0"/>
                <a:cs typeface="Calibri" panose="020F0502020204030204" pitchFamily="34" charset="0"/>
              </a:rPr>
              <a:t>JavaScript, HTML, </a:t>
            </a:r>
            <a:r>
              <a:rPr lang="en-AU" sz="1600" dirty="0" err="1">
                <a:solidFill>
                  <a:schemeClr val="accent3">
                    <a:lumMod val="75000"/>
                  </a:schemeClr>
                </a:solidFill>
                <a:latin typeface="Calibri" panose="020F0502020204030204" pitchFamily="34" charset="0"/>
                <a:cs typeface="Calibri" panose="020F0502020204030204" pitchFamily="34" charset="0"/>
              </a:rPr>
              <a:t>Plotly</a:t>
            </a:r>
            <a:r>
              <a:rPr lang="en-AU" sz="1600" dirty="0">
                <a:solidFill>
                  <a:schemeClr val="accent3">
                    <a:lumMod val="75000"/>
                  </a:schemeClr>
                </a:solidFill>
                <a:latin typeface="Calibri" panose="020F0502020204030204" pitchFamily="34" charset="0"/>
                <a:cs typeface="Calibri" panose="020F0502020204030204" pitchFamily="34" charset="0"/>
              </a:rPr>
              <a:t>, Leaflet</a:t>
            </a:r>
            <a:endParaRPr lang="en-AU" sz="1600" dirty="0">
              <a:solidFill>
                <a:schemeClr val="accent3">
                  <a:lumMod val="75000"/>
                </a:schemeClr>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6"/>
          <a:stretch>
            <a:fillRect/>
          </a:stretch>
        </p:blipFill>
        <p:spPr>
          <a:xfrm>
            <a:off x="28576" y="4126475"/>
            <a:ext cx="5582112" cy="2381488"/>
          </a:xfrm>
          <a:prstGeom prst="rect">
            <a:avLst/>
          </a:prstGeom>
        </p:spPr>
      </p:pic>
      <p:sp>
        <p:nvSpPr>
          <p:cNvPr id="12" name="TextBox 11"/>
          <p:cNvSpPr txBox="1"/>
          <p:nvPr/>
        </p:nvSpPr>
        <p:spPr>
          <a:xfrm>
            <a:off x="5610688" y="2150757"/>
            <a:ext cx="6469601" cy="4246245"/>
          </a:xfrm>
          <a:prstGeom prst="rect">
            <a:avLst/>
          </a:prstGeom>
          <a:noFill/>
        </p:spPr>
        <p:txBody>
          <a:bodyPr wrap="square">
            <a:spAutoFit/>
          </a:bodyPr>
          <a:lstStyle/>
          <a:p>
            <a:r>
              <a:rPr lang="en-AU" sz="1600" b="1" dirty="0">
                <a:solidFill>
                  <a:schemeClr val="accent3">
                    <a:lumMod val="75000"/>
                  </a:schemeClr>
                </a:solidFill>
                <a:latin typeface="Calibri" panose="020F0502020204030204" pitchFamily="34" charset="0"/>
                <a:cs typeface="Calibri" panose="020F0502020204030204" pitchFamily="34" charset="0"/>
              </a:rPr>
              <a:t>Data Used </a:t>
            </a:r>
            <a:r>
              <a:rPr lang="en-AU" sz="1600" dirty="0">
                <a:latin typeface="Calibri" panose="020F0502020204030204" pitchFamily="34" charset="0"/>
                <a:cs typeface="Calibri" panose="020F0502020204030204" pitchFamily="34" charset="0"/>
              </a:rPr>
              <a:t>: </a:t>
            </a:r>
            <a:endParaRPr lang="en-AU" sz="1600" dirty="0">
              <a:latin typeface="Calibri" panose="020F0502020204030204" pitchFamily="34" charset="0"/>
              <a:cs typeface="Calibri" panose="020F0502020204030204" pitchFamily="34" charset="0"/>
            </a:endParaRPr>
          </a:p>
          <a:p>
            <a:r>
              <a:rPr lang="en-AU" sz="1600" dirty="0">
                <a:latin typeface="Calibri" panose="020F0502020204030204" pitchFamily="34" charset="0"/>
                <a:cs typeface="Calibri" panose="020F0502020204030204" pitchFamily="34" charset="0"/>
              </a:rPr>
              <a:t>There were two datasets used for this project from </a:t>
            </a:r>
            <a:br>
              <a:rPr lang="en-AU" sz="1600" dirty="0">
                <a:latin typeface="Calibri" panose="020F0502020204030204" pitchFamily="34" charset="0"/>
                <a:cs typeface="Calibri" panose="020F0502020204030204" pitchFamily="34" charset="0"/>
              </a:rPr>
            </a:br>
            <a:r>
              <a:rPr lang="en-AU" sz="1600" dirty="0">
                <a:solidFill>
                  <a:schemeClr val="accent3">
                    <a:lumMod val="75000"/>
                  </a:schemeClr>
                </a:solidFill>
                <a:latin typeface="Calibri" panose="020F0502020204030204" pitchFamily="34" charset="0"/>
                <a:cs typeface="Calibri" panose="020F0502020204030204" pitchFamily="34" charset="0"/>
                <a:hlinkClick r:id="rId7"/>
              </a:rPr>
              <a:t>https://www.crimestatistics.vic.gov.au/crime-statistics/latest-victorian-crime-data/download-data</a:t>
            </a:r>
            <a:endParaRPr lang="en-AU" sz="1600" dirty="0">
              <a:solidFill>
                <a:schemeClr val="accent3">
                  <a:lumMod val="75000"/>
                </a:schemeClr>
              </a:solidFill>
              <a:latin typeface="Calibri" panose="020F0502020204030204" pitchFamily="34" charset="0"/>
              <a:cs typeface="Calibri" panose="020F0502020204030204" pitchFamily="34" charset="0"/>
            </a:endParaRPr>
          </a:p>
          <a:p>
            <a:endParaRPr lang="en-AU" sz="1600" dirty="0">
              <a:solidFill>
                <a:schemeClr val="accent3">
                  <a:lumMod val="7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GB" sz="1600" i="1" dirty="0">
                <a:solidFill>
                  <a:schemeClr val="accent3">
                    <a:lumMod val="75000"/>
                  </a:schemeClr>
                </a:solidFill>
                <a:latin typeface="Calibri" panose="020F0502020204030204" pitchFamily="34" charset="0"/>
                <a:cs typeface="Calibri" panose="020F0502020204030204" pitchFamily="34" charset="0"/>
              </a:rPr>
              <a:t>Data_Tables_LGA_Criminal_Incidents_Year_Ending_March_2021 </a:t>
            </a:r>
            <a:endParaRPr lang="en-GB" sz="1600" i="1" dirty="0">
              <a:solidFill>
                <a:schemeClr val="accent3">
                  <a:lumMod val="75000"/>
                </a:schemeClr>
              </a:solidFill>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
            </a:pPr>
            <a:r>
              <a:rPr lang="en-AU" sz="1600" dirty="0">
                <a:latin typeface="Calibri" panose="020F0502020204030204" pitchFamily="34" charset="0"/>
                <a:cs typeface="Calibri" panose="020F0502020204030204" pitchFamily="34" charset="0"/>
              </a:rPr>
              <a:t>This file contains the crime incidents recorded and the crime rate </a:t>
            </a:r>
            <a:br>
              <a:rPr lang="en-AU" sz="1600" dirty="0">
                <a:latin typeface="Calibri" panose="020F0502020204030204" pitchFamily="34" charset="0"/>
                <a:cs typeface="Calibri" panose="020F0502020204030204" pitchFamily="34" charset="0"/>
              </a:rPr>
            </a:br>
            <a:r>
              <a:rPr lang="en-AU" sz="1600" dirty="0">
                <a:latin typeface="Calibri" panose="020F0502020204030204" pitchFamily="34" charset="0"/>
                <a:cs typeface="Calibri" panose="020F0502020204030204" pitchFamily="34" charset="0"/>
              </a:rPr>
              <a:t>per 100,000 population for each of the 79 LGAs for the time period </a:t>
            </a:r>
            <a:br>
              <a:rPr lang="en-AU" sz="1600" dirty="0">
                <a:latin typeface="Calibri" panose="020F0502020204030204" pitchFamily="34" charset="0"/>
                <a:cs typeface="Calibri" panose="020F0502020204030204" pitchFamily="34" charset="0"/>
              </a:rPr>
            </a:br>
            <a:r>
              <a:rPr lang="en-AU" sz="1600" dirty="0">
                <a:latin typeface="Calibri" panose="020F0502020204030204" pitchFamily="34" charset="0"/>
                <a:cs typeface="Calibri" panose="020F0502020204030204" pitchFamily="34" charset="0"/>
              </a:rPr>
              <a:t>2012 - 2021</a:t>
            </a:r>
            <a:endParaRPr lang="en-AU" sz="1600"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
            </a:pPr>
            <a:r>
              <a:rPr lang="en-AU" sz="1600" dirty="0">
                <a:latin typeface="Calibri" panose="020F0502020204030204" pitchFamily="34" charset="0"/>
                <a:cs typeface="Calibri" panose="020F0502020204030204" pitchFamily="34" charset="0"/>
              </a:rPr>
              <a:t>It also contains the crimes categorised by offence types </a:t>
            </a:r>
            <a:endParaRPr lang="en-AU" sz="1600"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
            </a:pPr>
            <a:r>
              <a:rPr lang="en-AU" sz="1600" dirty="0">
                <a:latin typeface="Calibri" panose="020F0502020204030204" pitchFamily="34" charset="0"/>
                <a:cs typeface="Calibri" panose="020F0502020204030204" pitchFamily="34" charset="0"/>
              </a:rPr>
              <a:t>CSV File</a:t>
            </a:r>
            <a:endParaRPr lang="en-AU"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GB" sz="1600" i="1" dirty="0">
                <a:solidFill>
                  <a:schemeClr val="accent3">
                    <a:lumMod val="75000"/>
                  </a:schemeClr>
                </a:solidFill>
                <a:latin typeface="Calibri" panose="020F0502020204030204" pitchFamily="34" charset="0"/>
                <a:cs typeface="Calibri" panose="020F0502020204030204" pitchFamily="34" charset="0"/>
              </a:rPr>
              <a:t>Data_Tables_Family_Incidents_Visualisation_Year_Ending_March_2021</a:t>
            </a:r>
            <a:endParaRPr lang="en-AU" sz="1600" i="1" dirty="0">
              <a:solidFill>
                <a:schemeClr val="accent3">
                  <a:lumMod val="75000"/>
                </a:schemeClr>
              </a:solidFill>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
            </a:pPr>
            <a:r>
              <a:rPr lang="en-AU" sz="1600" dirty="0">
                <a:latin typeface="Calibri" panose="020F0502020204030204" pitchFamily="34" charset="0"/>
                <a:cs typeface="Calibri" panose="020F0502020204030204" pitchFamily="34" charset="0"/>
              </a:rPr>
              <a:t>This file contains the Family Crimes Victim data categorized by Gender and Age for the period 2017 - 2021</a:t>
            </a:r>
            <a:endParaRPr lang="en-AU" sz="1600"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
            </a:pPr>
            <a:r>
              <a:rPr lang="en-AU" sz="1600" dirty="0">
                <a:latin typeface="Calibri" panose="020F0502020204030204" pitchFamily="34" charset="0"/>
                <a:cs typeface="Calibri" panose="020F0502020204030204" pitchFamily="34" charset="0"/>
              </a:rPr>
              <a:t>CSV file</a:t>
            </a:r>
            <a:endParaRPr lang="en-AU"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GB" sz="1600" dirty="0" err="1">
                <a:latin typeface="Calibri" panose="020F0502020204030204" pitchFamily="34" charset="0"/>
                <a:cs typeface="Calibri" panose="020F0502020204030204" pitchFamily="34" charset="0"/>
              </a:rPr>
              <a:t>Addit</a:t>
            </a:r>
            <a:r>
              <a:rPr lang="en-AU" altLang="en-GB" sz="1600" dirty="0" err="1">
                <a:latin typeface="Calibri" panose="020F0502020204030204" pitchFamily="34" charset="0"/>
                <a:cs typeface="Calibri" panose="020F0502020204030204" pitchFamily="34" charset="0"/>
              </a:rPr>
              <a:t>i</a:t>
            </a:r>
            <a:r>
              <a:rPr lang="en-GB" sz="1600" dirty="0" err="1">
                <a:latin typeface="Calibri" panose="020F0502020204030204" pitchFamily="34" charset="0"/>
                <a:cs typeface="Calibri" panose="020F0502020204030204" pitchFamily="34" charset="0"/>
              </a:rPr>
              <a:t>onal</a:t>
            </a:r>
            <a:r>
              <a:rPr lang="en-GB" sz="1600" dirty="0">
                <a:latin typeface="Calibri" panose="020F0502020204030204" pitchFamily="34" charset="0"/>
                <a:cs typeface="Calibri" panose="020F0502020204030204" pitchFamily="34" charset="0"/>
              </a:rPr>
              <a:t> GEO JSON LGA polygon data from </a:t>
            </a:r>
            <a:r>
              <a:rPr lang="en-GB" sz="1600" u="sng" dirty="0">
                <a:solidFill>
                  <a:schemeClr val="accent3">
                    <a:lumMod val="75000"/>
                  </a:schemeClr>
                </a:solidFill>
                <a:latin typeface="Calibri" panose="020F0502020204030204" pitchFamily="34" charset="0"/>
                <a:cs typeface="Calibri" panose="020F0502020204030204" pitchFamily="34" charset="0"/>
              </a:rPr>
              <a:t>data.gov.au</a:t>
            </a:r>
            <a:endParaRPr lang="en-AU" sz="1600" u="sng" dirty="0">
              <a:solidFill>
                <a:schemeClr val="accent3">
                  <a:lumMod val="75000"/>
                </a:schemeClr>
              </a:solidFill>
              <a:latin typeface="Calibri" panose="020F0502020204030204" pitchFamily="34" charset="0"/>
              <a:cs typeface="Calibri" panose="020F0502020204030204" pitchFamily="34" charset="0"/>
            </a:endParaRPr>
          </a:p>
          <a:p>
            <a:pPr lvl="1"/>
            <a:endParaRPr lang="en-AU"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Calibri" panose="020F0502020204030204" pitchFamily="34" charset="0"/>
                <a:cs typeface="Calibri" panose="020F0502020204030204" pitchFamily="34" charset="0"/>
              </a:rPr>
              <a:t>DATA TRANSFORM</a:t>
            </a:r>
            <a:r>
              <a:rPr lang="en-AU" dirty="0"/>
              <a:t>	</a:t>
            </a:r>
            <a:endParaRPr lang="en-AU" dirty="0"/>
          </a:p>
        </p:txBody>
      </p:sp>
      <p:sp>
        <p:nvSpPr>
          <p:cNvPr id="3" name="Content Placeholder 2"/>
          <p:cNvSpPr>
            <a:spLocks noGrp="1"/>
          </p:cNvSpPr>
          <p:nvPr>
            <p:ph idx="1"/>
          </p:nvPr>
        </p:nvSpPr>
        <p:spPr>
          <a:xfrm>
            <a:off x="227946" y="702156"/>
            <a:ext cx="11029615" cy="5453687"/>
          </a:xfrm>
        </p:spPr>
        <p:txBody>
          <a:bodyPr>
            <a:normAutofit/>
          </a:bodyPr>
          <a:lstStyle/>
          <a:p>
            <a:r>
              <a:rPr lang="en-GB" sz="1600" dirty="0">
                <a:latin typeface="Calibri" panose="020F0502020204030204" pitchFamily="34" charset="0"/>
                <a:cs typeface="Calibri" panose="020F0502020204030204" pitchFamily="34" charset="0"/>
              </a:rPr>
              <a:t>Jupyter notebook and Python Pandas were used to read, clean and manipulate data to find answer for our queries.</a:t>
            </a:r>
            <a:endParaRPr lang="en-GB" sz="1600" dirty="0">
              <a:latin typeface="Calibri" panose="020F0502020204030204" pitchFamily="34" charset="0"/>
              <a:cs typeface="Calibri" panose="020F0502020204030204" pitchFamily="34" charset="0"/>
            </a:endParaRPr>
          </a:p>
          <a:p>
            <a:pPr lvl="1"/>
            <a:endParaRPr lang="en-AU" dirty="0"/>
          </a:p>
          <a:p>
            <a:endParaRPr lang="en-AU" dirty="0"/>
          </a:p>
          <a:p>
            <a:pPr marL="0" indent="0">
              <a:buNone/>
            </a:pPr>
            <a:endParaRPr lang="en-AU" dirty="0"/>
          </a:p>
          <a:p>
            <a:endParaRPr lang="en-AU" dirty="0"/>
          </a:p>
          <a:p>
            <a:pPr marL="0" indent="0">
              <a:buNone/>
            </a:pPr>
            <a:endParaRPr lang="en-AU" dirty="0"/>
          </a:p>
        </p:txBody>
      </p:sp>
      <p:pic>
        <p:nvPicPr>
          <p:cNvPr id="9" name="Picture 8"/>
          <p:cNvPicPr>
            <a:picLocks noChangeAspect="1"/>
          </p:cNvPicPr>
          <p:nvPr/>
        </p:nvPicPr>
        <p:blipFill>
          <a:blip r:embed="rId1"/>
          <a:stretch>
            <a:fillRect/>
          </a:stretch>
        </p:blipFill>
        <p:spPr>
          <a:xfrm>
            <a:off x="5389675" y="2958946"/>
            <a:ext cx="5867886" cy="1266825"/>
          </a:xfrm>
          <a:prstGeom prst="rect">
            <a:avLst/>
          </a:prstGeom>
        </p:spPr>
      </p:pic>
      <p:pic>
        <p:nvPicPr>
          <p:cNvPr id="11" name="Picture 10"/>
          <p:cNvPicPr>
            <a:picLocks noChangeAspect="1"/>
          </p:cNvPicPr>
          <p:nvPr/>
        </p:nvPicPr>
        <p:blipFill>
          <a:blip r:embed="rId2"/>
          <a:stretch>
            <a:fillRect/>
          </a:stretch>
        </p:blipFill>
        <p:spPr>
          <a:xfrm>
            <a:off x="581192" y="2672178"/>
            <a:ext cx="4097339" cy="3195961"/>
          </a:xfrm>
          <a:prstGeom prst="rect">
            <a:avLst/>
          </a:prstGeom>
        </p:spPr>
      </p:pic>
      <p:pic>
        <p:nvPicPr>
          <p:cNvPr id="13" name="Picture 12"/>
          <p:cNvPicPr>
            <a:picLocks noChangeAspect="1"/>
          </p:cNvPicPr>
          <p:nvPr/>
        </p:nvPicPr>
        <p:blipFill>
          <a:blip r:embed="rId3"/>
          <a:stretch>
            <a:fillRect/>
          </a:stretch>
        </p:blipFill>
        <p:spPr>
          <a:xfrm>
            <a:off x="5389675" y="4421080"/>
            <a:ext cx="5867886" cy="1047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Calibri" panose="020F0502020204030204" pitchFamily="34" charset="0"/>
                <a:cs typeface="Calibri" panose="020F0502020204030204" pitchFamily="34" charset="0"/>
              </a:rPr>
              <a:t>DATA LOAD</a:t>
            </a:r>
            <a:endParaRPr lang="en-AU"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85398" y="-656948"/>
            <a:ext cx="11029615" cy="6855381"/>
          </a:xfrm>
        </p:spPr>
        <p:txBody>
          <a:bodyPr>
            <a:normAutofit/>
          </a:bodyPr>
          <a:lstStyle/>
          <a:p>
            <a:pPr marL="0" indent="0">
              <a:buNone/>
            </a:pPr>
            <a:endParaRPr lang="en-AU" dirty="0"/>
          </a:p>
          <a:p>
            <a:r>
              <a:rPr lang="en-GB" dirty="0">
                <a:latin typeface="Calibri" panose="020F0502020204030204" pitchFamily="34" charset="0"/>
                <a:cs typeface="Calibri" panose="020F0502020204030204" pitchFamily="34" charset="0"/>
              </a:rPr>
              <a:t>The transformed data was loaded into Mongo DB to the database </a:t>
            </a:r>
            <a:r>
              <a:rPr lang="en-GB" dirty="0" err="1">
                <a:solidFill>
                  <a:schemeClr val="accent3">
                    <a:lumMod val="75000"/>
                  </a:schemeClr>
                </a:solidFill>
                <a:latin typeface="Calibri" panose="020F0502020204030204" pitchFamily="34" charset="0"/>
                <a:cs typeface="Calibri" panose="020F0502020204030204" pitchFamily="34" charset="0"/>
              </a:rPr>
              <a:t>crime_database</a:t>
            </a:r>
            <a:r>
              <a:rPr lang="en-GB" dirty="0">
                <a:solidFill>
                  <a:schemeClr val="accent3">
                    <a:lumMod val="75000"/>
                  </a:schemeClr>
                </a:solidFill>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with 4 collections as shown</a:t>
            </a:r>
            <a:endParaRPr lang="en-GB" dirty="0">
              <a:latin typeface="Calibri" panose="020F0502020204030204" pitchFamily="34" charset="0"/>
              <a:cs typeface="Calibri" panose="020F0502020204030204" pitchFamily="34" charset="0"/>
            </a:endParaRPr>
          </a:p>
          <a:p>
            <a:endParaRPr lang="en-AU" dirty="0"/>
          </a:p>
          <a:p>
            <a:endParaRPr lang="en-AU" dirty="0"/>
          </a:p>
          <a:p>
            <a:pPr marL="0" indent="0">
              <a:buNone/>
            </a:pPr>
            <a:endParaRPr lang="en-AU" dirty="0"/>
          </a:p>
        </p:txBody>
      </p:sp>
      <p:pic>
        <p:nvPicPr>
          <p:cNvPr id="5" name="Picture 4"/>
          <p:cNvPicPr>
            <a:picLocks noChangeAspect="1"/>
          </p:cNvPicPr>
          <p:nvPr/>
        </p:nvPicPr>
        <p:blipFill>
          <a:blip r:embed="rId1"/>
          <a:stretch>
            <a:fillRect/>
          </a:stretch>
        </p:blipFill>
        <p:spPr>
          <a:xfrm>
            <a:off x="1333935" y="3054573"/>
            <a:ext cx="2933978" cy="2397311"/>
          </a:xfrm>
          <a:prstGeom prst="rect">
            <a:avLst/>
          </a:prstGeom>
        </p:spPr>
      </p:pic>
      <p:pic>
        <p:nvPicPr>
          <p:cNvPr id="9" name="Picture 8"/>
          <p:cNvPicPr>
            <a:picLocks noChangeAspect="1"/>
          </p:cNvPicPr>
          <p:nvPr/>
        </p:nvPicPr>
        <p:blipFill>
          <a:blip r:embed="rId2"/>
          <a:stretch>
            <a:fillRect/>
          </a:stretch>
        </p:blipFill>
        <p:spPr>
          <a:xfrm>
            <a:off x="5381764" y="2620168"/>
            <a:ext cx="4362450" cy="36452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Calibri" panose="020F0502020204030204" pitchFamily="34" charset="0"/>
                <a:cs typeface="Calibri" panose="020F0502020204030204" pitchFamily="34" charset="0"/>
              </a:rPr>
              <a:t>API – PYTHON FLASK POWERED API</a:t>
            </a:r>
            <a:endParaRPr lang="en-AU"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85398" y="-656948"/>
            <a:ext cx="11029615" cy="6855381"/>
          </a:xfrm>
        </p:spPr>
        <p:txBody>
          <a:bodyPr>
            <a:normAutofit/>
          </a:bodyPr>
          <a:lstStyle/>
          <a:p>
            <a:r>
              <a:rPr lang="en-AU" altLang="en-GB" dirty="0">
                <a:latin typeface="Calibri" panose="020F0502020204030204" pitchFamily="34" charset="0"/>
                <a:cs typeface="Calibri" panose="020F0502020204030204" pitchFamily="34" charset="0"/>
              </a:rPr>
              <a:t>Python Flask application was used to provide the API endpoints.</a:t>
            </a:r>
            <a:endParaRPr lang="en-AU" alt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The data from MongoDB collections were converted to JSON format and </a:t>
            </a:r>
            <a:r>
              <a:rPr lang="en-AU" altLang="en-GB" dirty="0">
                <a:latin typeface="Calibri" panose="020F0502020204030204" pitchFamily="34" charset="0"/>
                <a:cs typeface="Calibri" panose="020F0502020204030204" pitchFamily="34" charset="0"/>
              </a:rPr>
              <a:t>returned with each API endpoint.</a:t>
            </a:r>
            <a:endParaRPr lang="en-AU" dirty="0"/>
          </a:p>
          <a:p>
            <a:pPr marL="0" indent="0">
              <a:buNone/>
            </a:pPr>
            <a:endParaRPr lang="en-AU" dirty="0"/>
          </a:p>
        </p:txBody>
      </p:sp>
      <p:pic>
        <p:nvPicPr>
          <p:cNvPr id="6" name="Picture 5"/>
          <p:cNvPicPr>
            <a:picLocks noChangeAspect="1"/>
          </p:cNvPicPr>
          <p:nvPr/>
        </p:nvPicPr>
        <p:blipFill>
          <a:blip r:embed="rId1"/>
          <a:stretch>
            <a:fillRect/>
          </a:stretch>
        </p:blipFill>
        <p:spPr>
          <a:xfrm>
            <a:off x="371098" y="3239979"/>
            <a:ext cx="4244805" cy="2290068"/>
          </a:xfrm>
          <a:prstGeom prst="rect">
            <a:avLst/>
          </a:prstGeom>
        </p:spPr>
      </p:pic>
      <p:pic>
        <p:nvPicPr>
          <p:cNvPr id="10" name="Picture 9"/>
          <p:cNvPicPr>
            <a:picLocks noChangeAspect="1"/>
          </p:cNvPicPr>
          <p:nvPr/>
        </p:nvPicPr>
        <p:blipFill>
          <a:blip r:embed="rId2"/>
          <a:stretch>
            <a:fillRect/>
          </a:stretch>
        </p:blipFill>
        <p:spPr>
          <a:xfrm>
            <a:off x="5115018" y="2994234"/>
            <a:ext cx="6726980" cy="25355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GEO spatial representation of crime rates</a:t>
            </a:r>
            <a:endParaRPr lang="en-AU" dirty="0">
              <a:latin typeface="Calibri" panose="020F0502020204030204" pitchFamily="34" charset="0"/>
              <a:cs typeface="Calibri" panose="020F0502020204030204" pitchFamily="34" charset="0"/>
            </a:endParaRPr>
          </a:p>
        </p:txBody>
      </p:sp>
      <p:sp>
        <p:nvSpPr>
          <p:cNvPr id="13" name="TextBox 12"/>
          <p:cNvSpPr txBox="1"/>
          <p:nvPr/>
        </p:nvSpPr>
        <p:spPr>
          <a:xfrm>
            <a:off x="16492540" y="5482816"/>
            <a:ext cx="2952382" cy="369332"/>
          </a:xfrm>
          <a:prstGeom prst="rect">
            <a:avLst/>
          </a:prstGeom>
          <a:noFill/>
        </p:spPr>
        <p:txBody>
          <a:bodyPr wrap="square" rtlCol="0">
            <a:spAutoFit/>
          </a:bodyPr>
          <a:lstStyle/>
          <a:p>
            <a:r>
              <a:rPr lang="en-US" dirty="0"/>
              <a:t>Gender: </a:t>
            </a:r>
            <a:endParaRPr lang="en-AU" dirty="0"/>
          </a:p>
        </p:txBody>
      </p:sp>
      <p:sp>
        <p:nvSpPr>
          <p:cNvPr id="5" name="TextBox 4"/>
          <p:cNvSpPr txBox="1"/>
          <p:nvPr/>
        </p:nvSpPr>
        <p:spPr>
          <a:xfrm>
            <a:off x="8460259" y="4011827"/>
            <a:ext cx="2940909" cy="2512541"/>
          </a:xfrm>
          <a:prstGeom prst="rect">
            <a:avLst/>
          </a:prstGeom>
          <a:noFill/>
        </p:spPr>
        <p:txBody>
          <a:bodyPr wrap="square" rtlCol="0">
            <a:spAutoFit/>
          </a:bodyPr>
          <a:lstStyle/>
          <a:p>
            <a:endParaRPr lang="en-AU" dirty="0"/>
          </a:p>
        </p:txBody>
      </p:sp>
      <p:sp>
        <p:nvSpPr>
          <p:cNvPr id="7" name="AutoShape 2" descr="Image result for silhouette young m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AU"/>
          </a:p>
        </p:txBody>
      </p:sp>
      <p:sp>
        <p:nvSpPr>
          <p:cNvPr id="10" name="AutoShape 6" descr="Image result for silhouette young m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AU"/>
          </a:p>
        </p:txBody>
      </p:sp>
      <p:sp>
        <p:nvSpPr>
          <p:cNvPr id="11" name="AutoShape 8" descr="Image result for silhouette young ma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AU"/>
          </a:p>
        </p:txBody>
      </p:sp>
      <p:sp>
        <p:nvSpPr>
          <p:cNvPr id="20" name="TextBox 19"/>
          <p:cNvSpPr txBox="1"/>
          <p:nvPr/>
        </p:nvSpPr>
        <p:spPr>
          <a:xfrm>
            <a:off x="1484934" y="2268473"/>
            <a:ext cx="3247764" cy="646331"/>
          </a:xfrm>
          <a:prstGeom prst="rect">
            <a:avLst/>
          </a:prstGeom>
          <a:noFill/>
        </p:spPr>
        <p:txBody>
          <a:bodyPr wrap="square" rtlCol="0">
            <a:spAutoFit/>
          </a:bodyPr>
          <a:lstStyle/>
          <a:p>
            <a:endParaRPr lang="en-US" dirty="0"/>
          </a:p>
          <a:p>
            <a:endParaRPr lang="en-AU" dirty="0"/>
          </a:p>
        </p:txBody>
      </p:sp>
      <p:pic>
        <p:nvPicPr>
          <p:cNvPr id="8" name="Picture 7"/>
          <p:cNvPicPr>
            <a:picLocks noChangeAspect="1"/>
          </p:cNvPicPr>
          <p:nvPr/>
        </p:nvPicPr>
        <p:blipFill>
          <a:blip r:embed="rId1"/>
          <a:stretch>
            <a:fillRect/>
          </a:stretch>
        </p:blipFill>
        <p:spPr>
          <a:xfrm>
            <a:off x="230819" y="2268475"/>
            <a:ext cx="9198674" cy="3759464"/>
          </a:xfrm>
          <a:prstGeom prst="rect">
            <a:avLst/>
          </a:prstGeom>
        </p:spPr>
      </p:pic>
      <p:pic>
        <p:nvPicPr>
          <p:cNvPr id="12" name="Picture 11"/>
          <p:cNvPicPr>
            <a:picLocks noChangeAspect="1"/>
          </p:cNvPicPr>
          <p:nvPr/>
        </p:nvPicPr>
        <p:blipFill>
          <a:blip r:embed="rId2"/>
          <a:stretch>
            <a:fillRect/>
          </a:stretch>
        </p:blipFill>
        <p:spPr>
          <a:xfrm>
            <a:off x="9824070" y="2268473"/>
            <a:ext cx="1971675" cy="3759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TOP 10 </a:t>
            </a:r>
            <a:r>
              <a:rPr lang="en-US" dirty="0" err="1">
                <a:latin typeface="Calibri" panose="020F0502020204030204" pitchFamily="34" charset="0"/>
                <a:cs typeface="Calibri" panose="020F0502020204030204" pitchFamily="34" charset="0"/>
              </a:rPr>
              <a:t>lgas</a:t>
            </a:r>
            <a:r>
              <a:rPr lang="en-US" dirty="0">
                <a:latin typeface="Calibri" panose="020F0502020204030204" pitchFamily="34" charset="0"/>
                <a:cs typeface="Calibri" panose="020F0502020204030204" pitchFamily="34" charset="0"/>
              </a:rPr>
              <a:t> With most and least crimes</a:t>
            </a:r>
            <a:endParaRPr lang="en-AU" dirty="0">
              <a:latin typeface="Calibri" panose="020F0502020204030204" pitchFamily="34" charset="0"/>
              <a:cs typeface="Calibri" panose="020F0502020204030204" pitchFamily="34" charset="0"/>
            </a:endParaRPr>
          </a:p>
        </p:txBody>
      </p:sp>
      <p:sp>
        <p:nvSpPr>
          <p:cNvPr id="13" name="TextBox 12"/>
          <p:cNvSpPr txBox="1"/>
          <p:nvPr/>
        </p:nvSpPr>
        <p:spPr>
          <a:xfrm>
            <a:off x="16492540" y="5482816"/>
            <a:ext cx="2952382" cy="369332"/>
          </a:xfrm>
          <a:prstGeom prst="rect">
            <a:avLst/>
          </a:prstGeom>
          <a:noFill/>
        </p:spPr>
        <p:txBody>
          <a:bodyPr wrap="square" rtlCol="0">
            <a:spAutoFit/>
          </a:bodyPr>
          <a:lstStyle/>
          <a:p>
            <a:r>
              <a:rPr lang="en-US" dirty="0"/>
              <a:t>Gender: </a:t>
            </a:r>
            <a:endParaRPr lang="en-AU" dirty="0"/>
          </a:p>
        </p:txBody>
      </p:sp>
      <p:sp>
        <p:nvSpPr>
          <p:cNvPr id="5" name="TextBox 4"/>
          <p:cNvSpPr txBox="1"/>
          <p:nvPr/>
        </p:nvSpPr>
        <p:spPr>
          <a:xfrm>
            <a:off x="8460259" y="4011827"/>
            <a:ext cx="2940909" cy="2512541"/>
          </a:xfrm>
          <a:prstGeom prst="rect">
            <a:avLst/>
          </a:prstGeom>
          <a:noFill/>
        </p:spPr>
        <p:txBody>
          <a:bodyPr wrap="square" rtlCol="0">
            <a:spAutoFit/>
          </a:bodyPr>
          <a:lstStyle/>
          <a:p>
            <a:endParaRPr lang="en-AU" dirty="0"/>
          </a:p>
        </p:txBody>
      </p:sp>
      <p:sp>
        <p:nvSpPr>
          <p:cNvPr id="7" name="AutoShape 2" descr="Image result for silhouette young m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AU"/>
          </a:p>
        </p:txBody>
      </p:sp>
      <p:sp>
        <p:nvSpPr>
          <p:cNvPr id="10" name="AutoShape 6" descr="Image result for silhouette young m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AU"/>
          </a:p>
        </p:txBody>
      </p:sp>
      <p:sp>
        <p:nvSpPr>
          <p:cNvPr id="11" name="AutoShape 8" descr="Image result for silhouette young ma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AU"/>
          </a:p>
        </p:txBody>
      </p:sp>
      <p:sp>
        <p:nvSpPr>
          <p:cNvPr id="20" name="TextBox 19"/>
          <p:cNvSpPr txBox="1"/>
          <p:nvPr/>
        </p:nvSpPr>
        <p:spPr>
          <a:xfrm>
            <a:off x="307976" y="2086384"/>
            <a:ext cx="4450072" cy="190821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LGAs with Maximum Crime Rates</a:t>
            </a:r>
            <a:endParaRPr lang="en-US" sz="1600" dirty="0">
              <a:solidFill>
                <a:schemeClr val="accent1">
                  <a:lumMod val="25000"/>
                  <a:lumOff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accent1">
                    <a:lumMod val="75000"/>
                    <a:lumOff val="25000"/>
                  </a:schemeClr>
                </a:solidFill>
                <a:latin typeface="Calibri" panose="020F0502020204030204" pitchFamily="34" charset="0"/>
                <a:cs typeface="Calibri" panose="020F0502020204030204" pitchFamily="34" charset="0"/>
              </a:rPr>
              <a:t>Melbourne</a:t>
            </a:r>
            <a:endParaRPr lang="en-US" sz="1600" dirty="0">
              <a:solidFill>
                <a:schemeClr val="accent1">
                  <a:lumMod val="75000"/>
                  <a:lumOff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err="1">
                <a:solidFill>
                  <a:schemeClr val="accent1">
                    <a:lumMod val="75000"/>
                    <a:lumOff val="25000"/>
                  </a:schemeClr>
                </a:solidFill>
                <a:latin typeface="Calibri" panose="020F0502020204030204" pitchFamily="34" charset="0"/>
                <a:cs typeface="Calibri" panose="020F0502020204030204" pitchFamily="34" charset="0"/>
              </a:rPr>
              <a:t>LaTorbe</a:t>
            </a:r>
            <a:endParaRPr lang="en-US" sz="1600" dirty="0">
              <a:solidFill>
                <a:schemeClr val="accent1">
                  <a:lumMod val="75000"/>
                  <a:lumOff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err="1">
                <a:solidFill>
                  <a:schemeClr val="accent1">
                    <a:lumMod val="75000"/>
                    <a:lumOff val="25000"/>
                  </a:schemeClr>
                </a:solidFill>
                <a:latin typeface="Calibri" panose="020F0502020204030204" pitchFamily="34" charset="0"/>
                <a:cs typeface="Calibri" panose="020F0502020204030204" pitchFamily="34" charset="0"/>
              </a:rPr>
              <a:t>Yarra</a:t>
            </a:r>
            <a:r>
              <a:rPr lang="en-US" sz="1600" dirty="0">
                <a:solidFill>
                  <a:schemeClr val="accent1">
                    <a:lumMod val="75000"/>
                    <a:lumOff val="25000"/>
                  </a:schemeClr>
                </a:solidFill>
                <a:latin typeface="Calibri" panose="020F0502020204030204" pitchFamily="34" charset="0"/>
                <a:cs typeface="Calibri" panose="020F0502020204030204" pitchFamily="34" charset="0"/>
              </a:rPr>
              <a:t>	</a:t>
            </a:r>
            <a:endParaRPr lang="en-US" sz="1600" dirty="0">
              <a:solidFill>
                <a:schemeClr val="accent1">
                  <a:lumMod val="75000"/>
                  <a:lumOff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solidFill>
                <a:schemeClr val="accent1">
                  <a:lumMod val="75000"/>
                  <a:lumOff val="25000"/>
                </a:schemeClr>
              </a:solidFill>
            </a:endParaRPr>
          </a:p>
          <a:p>
            <a:endParaRPr lang="en-US" dirty="0"/>
          </a:p>
          <a:p>
            <a:endParaRPr lang="en-AU" dirty="0"/>
          </a:p>
        </p:txBody>
      </p:sp>
      <p:pic>
        <p:nvPicPr>
          <p:cNvPr id="8" name="Picture 7"/>
          <p:cNvPicPr>
            <a:picLocks noChangeAspect="1"/>
          </p:cNvPicPr>
          <p:nvPr/>
        </p:nvPicPr>
        <p:blipFill>
          <a:blip r:embed="rId1"/>
          <a:stretch>
            <a:fillRect/>
          </a:stretch>
        </p:blipFill>
        <p:spPr>
          <a:xfrm>
            <a:off x="4345554" y="3715356"/>
            <a:ext cx="3377939" cy="2809012"/>
          </a:xfrm>
          <a:prstGeom prst="rect">
            <a:avLst/>
          </a:prstGeom>
        </p:spPr>
      </p:pic>
      <p:pic>
        <p:nvPicPr>
          <p:cNvPr id="18" name="Picture 17"/>
          <p:cNvPicPr>
            <a:picLocks noChangeAspect="1"/>
          </p:cNvPicPr>
          <p:nvPr/>
        </p:nvPicPr>
        <p:blipFill>
          <a:blip r:embed="rId2"/>
          <a:stretch>
            <a:fillRect/>
          </a:stretch>
        </p:blipFill>
        <p:spPr>
          <a:xfrm>
            <a:off x="202408" y="3800680"/>
            <a:ext cx="3332142" cy="2512541"/>
          </a:xfrm>
          <a:prstGeom prst="rect">
            <a:avLst/>
          </a:prstGeom>
        </p:spPr>
      </p:pic>
      <p:pic>
        <p:nvPicPr>
          <p:cNvPr id="21" name="Picture 20"/>
          <p:cNvPicPr>
            <a:picLocks noChangeAspect="1"/>
          </p:cNvPicPr>
          <p:nvPr/>
        </p:nvPicPr>
        <p:blipFill>
          <a:blip r:embed="rId3"/>
          <a:stretch>
            <a:fillRect/>
          </a:stretch>
        </p:blipFill>
        <p:spPr>
          <a:xfrm>
            <a:off x="8160450" y="3429000"/>
            <a:ext cx="3377939" cy="2809012"/>
          </a:xfrm>
          <a:prstGeom prst="rect">
            <a:avLst/>
          </a:prstGeom>
        </p:spPr>
      </p:pic>
      <p:sp>
        <p:nvSpPr>
          <p:cNvPr id="25" name="TextBox 24"/>
          <p:cNvSpPr txBox="1"/>
          <p:nvPr/>
        </p:nvSpPr>
        <p:spPr>
          <a:xfrm>
            <a:off x="4168772" y="2086383"/>
            <a:ext cx="12029307" cy="1138773"/>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LGAs with Least Crime Rates</a:t>
            </a:r>
            <a:endParaRPr lang="en-US" sz="1600" dirty="0">
              <a:solidFill>
                <a:schemeClr val="accent1">
                  <a:lumMod val="25000"/>
                  <a:lumOff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accent1">
                    <a:lumMod val="75000"/>
                    <a:lumOff val="25000"/>
                  </a:schemeClr>
                </a:solidFill>
                <a:latin typeface="Calibri" panose="020F0502020204030204" pitchFamily="34" charset="0"/>
                <a:cs typeface="Calibri" panose="020F0502020204030204" pitchFamily="34" charset="0"/>
              </a:rPr>
              <a:t>Golden Plains</a:t>
            </a:r>
            <a:endParaRPr lang="en-US" sz="1600" dirty="0">
              <a:solidFill>
                <a:schemeClr val="accent1">
                  <a:lumMod val="75000"/>
                  <a:lumOff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err="1">
                <a:solidFill>
                  <a:schemeClr val="accent1">
                    <a:lumMod val="75000"/>
                    <a:lumOff val="25000"/>
                  </a:schemeClr>
                </a:solidFill>
                <a:latin typeface="Calibri" panose="020F0502020204030204" pitchFamily="34" charset="0"/>
                <a:cs typeface="Calibri" panose="020F0502020204030204" pitchFamily="34" charset="0"/>
              </a:rPr>
              <a:t>Nilumbik</a:t>
            </a:r>
            <a:endParaRPr lang="en-US" sz="1600" dirty="0">
              <a:solidFill>
                <a:schemeClr val="accent1">
                  <a:lumMod val="75000"/>
                  <a:lumOff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err="1">
                <a:solidFill>
                  <a:schemeClr val="accent1">
                    <a:lumMod val="75000"/>
                    <a:lumOff val="25000"/>
                  </a:schemeClr>
                </a:solidFill>
                <a:latin typeface="Calibri" panose="020F0502020204030204" pitchFamily="34" charset="0"/>
                <a:cs typeface="Calibri" panose="020F0502020204030204" pitchFamily="34" charset="0"/>
              </a:rPr>
              <a:t>Towong</a:t>
            </a:r>
            <a:r>
              <a:rPr lang="en-US" dirty="0">
                <a:solidFill>
                  <a:schemeClr val="accent1">
                    <a:lumMod val="75000"/>
                    <a:lumOff val="25000"/>
                  </a:schemeClr>
                </a:solidFill>
              </a:rPr>
              <a:t>	</a:t>
            </a:r>
            <a:endParaRPr lang="en-US" dirty="0">
              <a:solidFill>
                <a:schemeClr val="accent1">
                  <a:lumMod val="75000"/>
                  <a:lumOff val="2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CRIME INCIDENTS BY OFFENCE TYPES	</a:t>
            </a:r>
            <a:endParaRPr lang="en-AU"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55575" y="4693920"/>
            <a:ext cx="4344464" cy="1738583"/>
          </a:xfrm>
        </p:spPr>
        <p:txBody>
          <a:bodyPr>
            <a:noAutofit/>
          </a:bodyPr>
          <a:lstStyle/>
          <a:p>
            <a:pPr marL="0" indent="0">
              <a:buNone/>
            </a:pPr>
            <a:r>
              <a:rPr lang="en-US" sz="1600" dirty="0">
                <a:solidFill>
                  <a:schemeClr val="accent2">
                    <a:lumMod val="60000"/>
                    <a:lumOff val="40000"/>
                  </a:schemeClr>
                </a:solidFill>
                <a:latin typeface="Calibri" panose="020F0502020204030204" pitchFamily="34" charset="0"/>
                <a:cs typeface="Calibri" panose="020F0502020204030204" pitchFamily="34" charset="0"/>
              </a:rPr>
              <a:t>2021 Data</a:t>
            </a:r>
            <a:br>
              <a:rPr lang="en-US" sz="1600" dirty="0">
                <a:solidFill>
                  <a:schemeClr val="accent2">
                    <a:lumMod val="60000"/>
                    <a:lumOff val="40000"/>
                  </a:schemeClr>
                </a:solidFill>
                <a:latin typeface="Calibri" panose="020F0502020204030204" pitchFamily="34" charset="0"/>
                <a:cs typeface="Calibri" panose="020F0502020204030204" pitchFamily="34" charset="0"/>
              </a:rPr>
            </a:br>
            <a:r>
              <a:rPr lang="en-US" sz="1600" dirty="0">
                <a:solidFill>
                  <a:schemeClr val="tx1"/>
                </a:solidFill>
                <a:latin typeface="Calibri" panose="020F0502020204030204" pitchFamily="34" charset="0"/>
                <a:cs typeface="Calibri" panose="020F0502020204030204" pitchFamily="34" charset="0"/>
              </a:rPr>
              <a:t>Property and Deception Offences: </a:t>
            </a:r>
            <a:r>
              <a:rPr lang="en-US" sz="1600" dirty="0">
                <a:solidFill>
                  <a:schemeClr val="accent2">
                    <a:lumMod val="60000"/>
                    <a:lumOff val="40000"/>
                  </a:schemeClr>
                </a:solidFill>
                <a:latin typeface="Calibri" panose="020F0502020204030204" pitchFamily="34" charset="0"/>
                <a:cs typeface="Calibri" panose="020F0502020204030204" pitchFamily="34" charset="0"/>
              </a:rPr>
              <a:t>50.2 %</a:t>
            </a:r>
            <a:endParaRPr lang="en-US" sz="1600" dirty="0">
              <a:solidFill>
                <a:schemeClr val="accent2">
                  <a:lumMod val="60000"/>
                  <a:lumOff val="40000"/>
                </a:schemeClr>
              </a:solidFill>
              <a:latin typeface="Calibri" panose="020F0502020204030204" pitchFamily="34" charset="0"/>
              <a:cs typeface="Calibri" panose="020F0502020204030204" pitchFamily="34" charset="0"/>
            </a:endParaRPr>
          </a:p>
          <a:p>
            <a:pPr marL="0" indent="0">
              <a:buNone/>
            </a:pPr>
            <a:r>
              <a:rPr lang="en-US" sz="1600" dirty="0">
                <a:solidFill>
                  <a:schemeClr val="accent2">
                    <a:lumMod val="60000"/>
                    <a:lumOff val="40000"/>
                  </a:schemeClr>
                </a:solidFill>
                <a:latin typeface="Calibri" panose="020F0502020204030204" pitchFamily="34" charset="0"/>
                <a:cs typeface="Calibri" panose="020F0502020204030204" pitchFamily="34" charset="0"/>
              </a:rPr>
              <a:t>Slight Decline </a:t>
            </a:r>
            <a:r>
              <a:rPr lang="en-US" sz="1600" dirty="0">
                <a:solidFill>
                  <a:schemeClr val="tx1"/>
                </a:solidFill>
                <a:latin typeface="Calibri" panose="020F0502020204030204" pitchFamily="34" charset="0"/>
                <a:cs typeface="Calibri" panose="020F0502020204030204" pitchFamily="34" charset="0"/>
              </a:rPr>
              <a:t>in Property and deception offences</a:t>
            </a:r>
            <a:endParaRPr lang="en-US" sz="1600" dirty="0">
              <a:solidFill>
                <a:schemeClr val="tx1"/>
              </a:solidFill>
              <a:latin typeface="Calibri" panose="020F0502020204030204" pitchFamily="34" charset="0"/>
              <a:cs typeface="Calibri" panose="020F0502020204030204" pitchFamily="34" charset="0"/>
            </a:endParaRPr>
          </a:p>
          <a:p>
            <a:pPr marL="0" indent="0">
              <a:buNone/>
            </a:pPr>
            <a:r>
              <a:rPr lang="en-US" sz="1600" dirty="0">
                <a:solidFill>
                  <a:schemeClr val="accent2">
                    <a:lumMod val="60000"/>
                    <a:lumOff val="40000"/>
                  </a:schemeClr>
                </a:solidFill>
                <a:latin typeface="Calibri" panose="020F0502020204030204" pitchFamily="34" charset="0"/>
                <a:cs typeface="Calibri" panose="020F0502020204030204" pitchFamily="34" charset="0"/>
              </a:rPr>
              <a:t>Increase </a:t>
            </a:r>
            <a:r>
              <a:rPr lang="en-US" sz="1600" dirty="0">
                <a:solidFill>
                  <a:schemeClr val="tx1"/>
                </a:solidFill>
                <a:latin typeface="Calibri" panose="020F0502020204030204" pitchFamily="34" charset="0"/>
                <a:cs typeface="Calibri" panose="020F0502020204030204" pitchFamily="34" charset="0"/>
              </a:rPr>
              <a:t>in Other Offences – including transport/government/miscellaneous offences</a:t>
            </a:r>
            <a:endParaRPr lang="en-US" sz="1600" dirty="0">
              <a:solidFill>
                <a:schemeClr val="tx1"/>
              </a:solidFill>
              <a:latin typeface="Calibri" panose="020F0502020204030204" pitchFamily="34" charset="0"/>
              <a:cs typeface="Calibri" panose="020F0502020204030204" pitchFamily="34" charset="0"/>
            </a:endParaRPr>
          </a:p>
        </p:txBody>
      </p:sp>
      <p:sp>
        <p:nvSpPr>
          <p:cNvPr id="13" name="TextBox 12"/>
          <p:cNvSpPr txBox="1"/>
          <p:nvPr/>
        </p:nvSpPr>
        <p:spPr>
          <a:xfrm>
            <a:off x="16492540" y="5482816"/>
            <a:ext cx="2952382" cy="369332"/>
          </a:xfrm>
          <a:prstGeom prst="rect">
            <a:avLst/>
          </a:prstGeom>
          <a:noFill/>
        </p:spPr>
        <p:txBody>
          <a:bodyPr wrap="square" rtlCol="0">
            <a:spAutoFit/>
          </a:bodyPr>
          <a:lstStyle/>
          <a:p>
            <a:r>
              <a:rPr lang="en-US" dirty="0"/>
              <a:t>Gender: </a:t>
            </a:r>
            <a:endParaRPr lang="en-AU" dirty="0"/>
          </a:p>
        </p:txBody>
      </p:sp>
      <p:sp>
        <p:nvSpPr>
          <p:cNvPr id="5" name="TextBox 4"/>
          <p:cNvSpPr txBox="1"/>
          <p:nvPr/>
        </p:nvSpPr>
        <p:spPr>
          <a:xfrm>
            <a:off x="8460259" y="4011827"/>
            <a:ext cx="2940909" cy="2512541"/>
          </a:xfrm>
          <a:prstGeom prst="rect">
            <a:avLst/>
          </a:prstGeom>
          <a:noFill/>
        </p:spPr>
        <p:txBody>
          <a:bodyPr wrap="square" rtlCol="0">
            <a:spAutoFit/>
          </a:bodyPr>
          <a:lstStyle/>
          <a:p>
            <a:endParaRPr lang="en-AU" dirty="0"/>
          </a:p>
        </p:txBody>
      </p:sp>
      <p:sp>
        <p:nvSpPr>
          <p:cNvPr id="7" name="AutoShape 2" descr="Image result for silhouette young m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AU"/>
          </a:p>
        </p:txBody>
      </p:sp>
      <p:sp>
        <p:nvSpPr>
          <p:cNvPr id="10" name="AutoShape 6" descr="Image result for silhouette young m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AU"/>
          </a:p>
        </p:txBody>
      </p:sp>
      <p:sp>
        <p:nvSpPr>
          <p:cNvPr id="11" name="AutoShape 8" descr="Image result for silhouette young ma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AU"/>
          </a:p>
        </p:txBody>
      </p:sp>
      <p:sp>
        <p:nvSpPr>
          <p:cNvPr id="20" name="TextBox 19"/>
          <p:cNvSpPr txBox="1"/>
          <p:nvPr/>
        </p:nvSpPr>
        <p:spPr>
          <a:xfrm>
            <a:off x="307975" y="2004609"/>
            <a:ext cx="3832983" cy="258532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Most common Crime Incidents…</a:t>
            </a:r>
            <a:endParaRPr lang="en-US" dirty="0">
              <a:solidFill>
                <a:schemeClr val="accent1">
                  <a:lumMod val="25000"/>
                  <a:lumOff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accent1">
                    <a:lumMod val="75000"/>
                    <a:lumOff val="25000"/>
                  </a:schemeClr>
                </a:solidFill>
                <a:latin typeface="Calibri" panose="020F0502020204030204" pitchFamily="34" charset="0"/>
                <a:cs typeface="Calibri" panose="020F0502020204030204" pitchFamily="34" charset="0"/>
              </a:rPr>
              <a:t>Crimes against the person</a:t>
            </a:r>
            <a:endParaRPr lang="en-US" dirty="0">
              <a:solidFill>
                <a:schemeClr val="accent1">
                  <a:lumMod val="75000"/>
                  <a:lumOff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accent1">
                    <a:lumMod val="75000"/>
                    <a:lumOff val="25000"/>
                  </a:schemeClr>
                </a:solidFill>
                <a:latin typeface="Calibri" panose="020F0502020204030204" pitchFamily="34" charset="0"/>
                <a:cs typeface="Calibri" panose="020F0502020204030204" pitchFamily="34" charset="0"/>
              </a:rPr>
              <a:t>Property and deception offences</a:t>
            </a:r>
            <a:endParaRPr lang="en-US" dirty="0">
              <a:solidFill>
                <a:schemeClr val="accent1">
                  <a:lumMod val="75000"/>
                  <a:lumOff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accent1">
                    <a:lumMod val="75000"/>
                    <a:lumOff val="25000"/>
                  </a:schemeClr>
                </a:solidFill>
                <a:latin typeface="Calibri" panose="020F0502020204030204" pitchFamily="34" charset="0"/>
                <a:cs typeface="Calibri" panose="020F0502020204030204" pitchFamily="34" charset="0"/>
              </a:rPr>
              <a:t>Drug offences</a:t>
            </a:r>
            <a:endParaRPr lang="en-US" dirty="0">
              <a:solidFill>
                <a:schemeClr val="accent1">
                  <a:lumMod val="75000"/>
                  <a:lumOff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dirty="0">
                <a:solidFill>
                  <a:schemeClr val="accent1">
                    <a:lumMod val="75000"/>
                    <a:lumOff val="25000"/>
                  </a:schemeClr>
                </a:solidFill>
                <a:latin typeface="Calibri" panose="020F0502020204030204" pitchFamily="34" charset="0"/>
                <a:cs typeface="Calibri" panose="020F0502020204030204" pitchFamily="34" charset="0"/>
              </a:rPr>
              <a:t>Public order and security offences</a:t>
            </a:r>
            <a:endParaRPr lang="en-US" dirty="0">
              <a:solidFill>
                <a:schemeClr val="accent1">
                  <a:lumMod val="75000"/>
                  <a:lumOff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accent1">
                    <a:lumMod val="75000"/>
                    <a:lumOff val="25000"/>
                  </a:schemeClr>
                </a:solidFill>
                <a:latin typeface="Calibri" panose="020F0502020204030204" pitchFamily="34" charset="0"/>
                <a:cs typeface="Calibri" panose="020F0502020204030204" pitchFamily="34" charset="0"/>
              </a:rPr>
              <a:t>Justice procedures offences</a:t>
            </a:r>
            <a:endParaRPr lang="en-US" dirty="0">
              <a:solidFill>
                <a:schemeClr val="accent1">
                  <a:lumMod val="75000"/>
                  <a:lumOff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accent1">
                    <a:lumMod val="75000"/>
                    <a:lumOff val="25000"/>
                  </a:schemeClr>
                </a:solidFill>
                <a:latin typeface="Calibri" panose="020F0502020204030204" pitchFamily="34" charset="0"/>
                <a:cs typeface="Calibri" panose="020F0502020204030204" pitchFamily="34" charset="0"/>
              </a:rPr>
              <a:t>Other Offences	</a:t>
            </a:r>
            <a:endParaRPr lang="en-US" dirty="0">
              <a:solidFill>
                <a:schemeClr val="accent1">
                  <a:lumMod val="75000"/>
                  <a:lumOff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p>
          <a:p>
            <a:endParaRPr lang="en-AU" dirty="0"/>
          </a:p>
        </p:txBody>
      </p:sp>
      <p:sp>
        <p:nvSpPr>
          <p:cNvPr id="8" name="TextBox 7"/>
          <p:cNvSpPr txBox="1"/>
          <p:nvPr/>
        </p:nvSpPr>
        <p:spPr>
          <a:xfrm>
            <a:off x="3332480" y="4693920"/>
            <a:ext cx="2245360" cy="1940560"/>
          </a:xfrm>
          <a:prstGeom prst="rect">
            <a:avLst/>
          </a:prstGeom>
          <a:noFill/>
        </p:spPr>
        <p:txBody>
          <a:bodyPr wrap="square" rtlCol="0">
            <a:spAutoFit/>
          </a:bodyPr>
          <a:lstStyle/>
          <a:p>
            <a:endParaRPr lang="en-AU" dirty="0"/>
          </a:p>
        </p:txBody>
      </p:sp>
      <p:pic>
        <p:nvPicPr>
          <p:cNvPr id="9" name="Picture 8"/>
          <p:cNvPicPr>
            <a:picLocks noChangeAspect="1"/>
          </p:cNvPicPr>
          <p:nvPr/>
        </p:nvPicPr>
        <p:blipFill>
          <a:blip r:embed="rId1"/>
          <a:stretch>
            <a:fillRect/>
          </a:stretch>
        </p:blipFill>
        <p:spPr>
          <a:xfrm>
            <a:off x="5796116" y="2213982"/>
            <a:ext cx="4509855" cy="2092449"/>
          </a:xfrm>
          <a:prstGeom prst="rect">
            <a:avLst/>
          </a:prstGeom>
        </p:spPr>
      </p:pic>
      <p:pic>
        <p:nvPicPr>
          <p:cNvPr id="16" name="Picture 15"/>
          <p:cNvPicPr>
            <a:picLocks noChangeAspect="1"/>
          </p:cNvPicPr>
          <p:nvPr/>
        </p:nvPicPr>
        <p:blipFill>
          <a:blip r:embed="rId2"/>
          <a:stretch>
            <a:fillRect/>
          </a:stretch>
        </p:blipFill>
        <p:spPr>
          <a:xfrm>
            <a:off x="5577840" y="4408142"/>
            <a:ext cx="5563636" cy="2204524"/>
          </a:xfrm>
          <a:prstGeom prst="rect">
            <a:avLst/>
          </a:prstGeom>
        </p:spPr>
      </p:pic>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3165</Words>
  <Application>WPS Presentation</Application>
  <PresentationFormat>Widescreen</PresentationFormat>
  <Paragraphs>121</Paragraphs>
  <Slides>12</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Wingdings 2</vt:lpstr>
      <vt:lpstr>Wingdings</vt:lpstr>
      <vt:lpstr>Calibri</vt:lpstr>
      <vt:lpstr>Gill Sans MT</vt:lpstr>
      <vt:lpstr>Microsoft YaHei</vt:lpstr>
      <vt:lpstr>Arial Unicode MS</vt:lpstr>
      <vt:lpstr>Dividend</vt:lpstr>
      <vt:lpstr>VICTORIA CRIME DATA ANALYSIS</vt:lpstr>
      <vt:lpstr>PROJECT BRIEF</vt:lpstr>
      <vt:lpstr>ETL (Extract,  TRANSFORM, LOAD) PROCESS</vt:lpstr>
      <vt:lpstr>DATA TRANSFORM	</vt:lpstr>
      <vt:lpstr>DATA LOAD</vt:lpstr>
      <vt:lpstr>API – PYTHON FLASK POWERED API</vt:lpstr>
      <vt:lpstr>GEO spatial representation of crime rates</vt:lpstr>
      <vt:lpstr>TOP 10 lgas With most and least crimes</vt:lpstr>
      <vt:lpstr>CRIME INCIDENTS BY OFFENCE TYPES	</vt:lpstr>
      <vt:lpstr>FAMILY INCIDENTS </vt:lpstr>
      <vt:lpstr>DEMONSTRATION AND Conclusions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Rosy Jolic</dc:creator>
  <cp:lastModifiedBy>JAYJO</cp:lastModifiedBy>
  <cp:revision>69</cp:revision>
  <dcterms:created xsi:type="dcterms:W3CDTF">2021-04-29T23:23:00Z</dcterms:created>
  <dcterms:modified xsi:type="dcterms:W3CDTF">2021-09-13T06:16:01Z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