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83" r:id="rId3"/>
    <p:sldId id="257" r:id="rId4"/>
    <p:sldId id="285" r:id="rId5"/>
    <p:sldId id="286" r:id="rId6"/>
    <p:sldId id="284" r:id="rId7"/>
    <p:sldId id="287" r:id="rId8"/>
    <p:sldId id="272" r:id="rId9"/>
    <p:sldId id="266" r:id="rId10"/>
    <p:sldId id="273" r:id="rId11"/>
    <p:sldId id="274" r:id="rId12"/>
    <p:sldId id="276" r:id="rId13"/>
    <p:sldId id="28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y Jolic" initials="RJ" lastIdx="3" clrIdx="0">
    <p:extLst>
      <p:ext uri="{19B8F6BF-5375-455C-9EA6-DF929625EA0E}">
        <p15:presenceInfo xmlns:p15="http://schemas.microsoft.com/office/powerpoint/2012/main" userId="S-1-5-21-2123399481-3922744232-3379064061-15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65" autoAdjust="0"/>
    <p:restoredTop sz="94660"/>
  </p:normalViewPr>
  <p:slideViewPr>
    <p:cSldViewPr snapToGrid="0">
      <p:cViewPr varScale="1">
        <p:scale>
          <a:sx n="108" d="100"/>
          <a:sy n="108" d="100"/>
        </p:scale>
        <p:origin x="138" y="438"/>
      </p:cViewPr>
      <p:guideLst/>
    </p:cSldViewPr>
  </p:slideViewPr>
  <p:notesTextViewPr>
    <p:cViewPr>
      <p:scale>
        <a:sx n="3" d="2"/>
        <a:sy n="3" d="2"/>
      </p:scale>
      <p:origin x="0" y="0"/>
    </p:cViewPr>
  </p:notesTextViewPr>
  <p:notesViewPr>
    <p:cSldViewPr snapToGrid="0">
      <p:cViewPr varScale="1">
        <p:scale>
          <a:sx n="108" d="100"/>
          <a:sy n="108" d="100"/>
        </p:scale>
        <p:origin x="339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D4DF1C-760E-4904-B6E1-EE67E6495328}"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452C023D-4BFD-4D1B-905C-6EF724B7942A}" type="pres">
      <dgm:prSet presAssocID="{31D4DF1C-760E-4904-B6E1-EE67E6495328}" presName="Name0" presStyleCnt="0">
        <dgm:presLayoutVars>
          <dgm:dir/>
          <dgm:resizeHandles val="exact"/>
        </dgm:presLayoutVars>
      </dgm:prSet>
      <dgm:spPr/>
    </dgm:pt>
  </dgm:ptLst>
  <dgm:cxnLst>
    <dgm:cxn modelId="{25F68F26-698E-4AF9-AB3D-03D9D0B1EEB2}" type="presOf" srcId="{31D4DF1C-760E-4904-B6E1-EE67E6495328}" destId="{452C023D-4BFD-4D1B-905C-6EF724B7942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1C03A-7D5E-40A2-ACC7-487BBAD490CE}" type="datetimeFigureOut">
              <a:rPr lang="en-AU" smtClean="0"/>
              <a:t>12/09/2021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202B5-69D8-4A0F-B314-779986B766BD}" type="slidenum">
              <a:rPr lang="en-AU" smtClean="0"/>
              <a:t>‹#›</a:t>
            </a:fld>
            <a:endParaRPr lang="en-AU"/>
          </a:p>
        </p:txBody>
      </p:sp>
    </p:spTree>
    <p:extLst>
      <p:ext uri="{BB962C8B-B14F-4D97-AF65-F5344CB8AC3E}">
        <p14:creationId xmlns:p14="http://schemas.microsoft.com/office/powerpoint/2010/main" val="371512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559202B5-69D8-4A0F-B314-779986B766BD}" type="slidenum">
              <a:rPr lang="en-AU" smtClean="0"/>
              <a:t>1</a:t>
            </a:fld>
            <a:endParaRPr lang="en-AU"/>
          </a:p>
        </p:txBody>
      </p:sp>
    </p:spTree>
    <p:extLst>
      <p:ext uri="{BB962C8B-B14F-4D97-AF65-F5344CB8AC3E}">
        <p14:creationId xmlns:p14="http://schemas.microsoft.com/office/powerpoint/2010/main" val="3559758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let’s have a look at this group and differences/similarities</a:t>
            </a:r>
          </a:p>
          <a:p>
            <a:pPr marL="171450" indent="-171450">
              <a:buFont typeface="Arial" panose="020B0604020202020204" pitchFamily="34" charset="0"/>
              <a:buChar char="•"/>
            </a:pPr>
            <a:r>
              <a:rPr lang="en-US" dirty="0"/>
              <a:t>Younger median age – reflects the younger profile of this group in the community</a:t>
            </a:r>
          </a:p>
          <a:p>
            <a:pPr marL="171450" indent="-171450">
              <a:buFont typeface="Arial" panose="020B0604020202020204" pitchFamily="34" charset="0"/>
              <a:buChar char="•"/>
            </a:pPr>
            <a:r>
              <a:rPr lang="en-US" dirty="0"/>
              <a:t>More services provided to females than in the general group</a:t>
            </a:r>
          </a:p>
          <a:p>
            <a:pPr marL="171450" indent="-171450">
              <a:buFont typeface="Arial" panose="020B0604020202020204" pitchFamily="34" charset="0"/>
              <a:buChar char="•"/>
            </a:pPr>
            <a:r>
              <a:rPr lang="en-US" dirty="0"/>
              <a:t>Similar to young people, child protection applications are the most dominant type of service</a:t>
            </a:r>
          </a:p>
          <a:p>
            <a:pPr marL="171450" indent="-171450">
              <a:buFont typeface="Arial" panose="020B0604020202020204" pitchFamily="34" charset="0"/>
              <a:buChar char="•"/>
            </a:pPr>
            <a:r>
              <a:rPr lang="en-US" dirty="0"/>
              <a:t>The top LGAs are different from the general group – tend to be regional areas</a:t>
            </a:r>
          </a:p>
          <a:p>
            <a:pPr marL="171450" indent="-171450">
              <a:buFont typeface="Arial" panose="020B0604020202020204" pitchFamily="34" charset="0"/>
              <a:buChar char="•"/>
            </a:pPr>
            <a:r>
              <a:rPr lang="en-US" dirty="0"/>
              <a:t>Predominant service type is grant of aid, similar to young people</a:t>
            </a:r>
            <a:endParaRPr lang="en-AU" dirty="0"/>
          </a:p>
        </p:txBody>
      </p:sp>
      <p:sp>
        <p:nvSpPr>
          <p:cNvPr id="4" name="Slide Number Placeholder 3"/>
          <p:cNvSpPr>
            <a:spLocks noGrp="1"/>
          </p:cNvSpPr>
          <p:nvPr>
            <p:ph type="sldNum" sz="quarter" idx="10"/>
          </p:nvPr>
        </p:nvSpPr>
        <p:spPr/>
        <p:txBody>
          <a:bodyPr/>
          <a:lstStyle/>
          <a:p>
            <a:fld id="{559202B5-69D8-4A0F-B314-779986B766BD}" type="slidenum">
              <a:rPr lang="en-AU" smtClean="0"/>
              <a:t>10</a:t>
            </a:fld>
            <a:endParaRPr lang="en-AU"/>
          </a:p>
        </p:txBody>
      </p:sp>
    </p:spTree>
    <p:extLst>
      <p:ext uri="{BB962C8B-B14F-4D97-AF65-F5344CB8AC3E}">
        <p14:creationId xmlns:p14="http://schemas.microsoft.com/office/powerpoint/2010/main" val="3324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Unlike ATSI, this profile is older than the general population</a:t>
            </a:r>
          </a:p>
          <a:p>
            <a:pPr marL="171450" indent="-171450">
              <a:buFont typeface="Arial" panose="020B0604020202020204" pitchFamily="34" charset="0"/>
              <a:buChar char="•"/>
            </a:pPr>
            <a:r>
              <a:rPr lang="en-US" dirty="0"/>
              <a:t>Much smaller percentage of services to LOTE females than other categories</a:t>
            </a:r>
          </a:p>
          <a:p>
            <a:pPr marL="171450" indent="-171450">
              <a:buFont typeface="Arial" panose="020B0604020202020204" pitchFamily="34" charset="0"/>
              <a:buChar char="•"/>
            </a:pPr>
            <a:r>
              <a:rPr lang="en-US" dirty="0"/>
              <a:t>Top LGAs tend to be LGAs with higher concentrations of overseas born people</a:t>
            </a:r>
          </a:p>
          <a:p>
            <a:pPr marL="171450" indent="-171450">
              <a:buFont typeface="Arial" panose="020B0604020202020204" pitchFamily="34" charset="0"/>
              <a:buChar char="•"/>
            </a:pPr>
            <a:r>
              <a:rPr lang="en-US" dirty="0"/>
              <a:t>The matter types tend to differ for this group. We see a different range of top matter types, </a:t>
            </a:r>
            <a:r>
              <a:rPr lang="en-US" dirty="0" err="1"/>
              <a:t>eg</a:t>
            </a:r>
            <a:r>
              <a:rPr lang="en-US" dirty="0"/>
              <a:t>. More services in infringement and breaches of family violence in this group (and in ATSI).</a:t>
            </a:r>
            <a:endParaRPr lang="en-AU" dirty="0"/>
          </a:p>
        </p:txBody>
      </p:sp>
      <p:sp>
        <p:nvSpPr>
          <p:cNvPr id="4" name="Slide Number Placeholder 3"/>
          <p:cNvSpPr>
            <a:spLocks noGrp="1"/>
          </p:cNvSpPr>
          <p:nvPr>
            <p:ph type="sldNum" sz="quarter" idx="10"/>
          </p:nvPr>
        </p:nvSpPr>
        <p:spPr/>
        <p:txBody>
          <a:bodyPr/>
          <a:lstStyle/>
          <a:p>
            <a:fld id="{559202B5-69D8-4A0F-B314-779986B766BD}" type="slidenum">
              <a:rPr lang="en-AU" smtClean="0"/>
              <a:t>11</a:t>
            </a:fld>
            <a:endParaRPr lang="en-AU"/>
          </a:p>
        </p:txBody>
      </p:sp>
    </p:spTree>
    <p:extLst>
      <p:ext uri="{BB962C8B-B14F-4D97-AF65-F5344CB8AC3E}">
        <p14:creationId xmlns:p14="http://schemas.microsoft.com/office/powerpoint/2010/main" val="2279963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Read slide.</a:t>
            </a:r>
          </a:p>
        </p:txBody>
      </p:sp>
      <p:sp>
        <p:nvSpPr>
          <p:cNvPr id="4" name="Slide Number Placeholder 3"/>
          <p:cNvSpPr>
            <a:spLocks noGrp="1"/>
          </p:cNvSpPr>
          <p:nvPr>
            <p:ph type="sldNum" sz="quarter" idx="10"/>
          </p:nvPr>
        </p:nvSpPr>
        <p:spPr/>
        <p:txBody>
          <a:bodyPr/>
          <a:lstStyle/>
          <a:p>
            <a:fld id="{559202B5-69D8-4A0F-B314-779986B766BD}" type="slidenum">
              <a:rPr lang="en-AU" smtClean="0"/>
              <a:t>12</a:t>
            </a:fld>
            <a:endParaRPr lang="en-AU"/>
          </a:p>
        </p:txBody>
      </p:sp>
    </p:spTree>
    <p:extLst>
      <p:ext uri="{BB962C8B-B14F-4D97-AF65-F5344CB8AC3E}">
        <p14:creationId xmlns:p14="http://schemas.microsoft.com/office/powerpoint/2010/main" val="3712757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met to establish some questions for them to answer (read dot point four) and wanted them to look at client data over a 10 year period. </a:t>
            </a:r>
          </a:p>
        </p:txBody>
      </p:sp>
      <p:sp>
        <p:nvSpPr>
          <p:cNvPr id="4" name="Slide Number Placeholder 3"/>
          <p:cNvSpPr>
            <a:spLocks noGrp="1"/>
          </p:cNvSpPr>
          <p:nvPr>
            <p:ph type="sldNum" sz="quarter" idx="10"/>
          </p:nvPr>
        </p:nvSpPr>
        <p:spPr/>
        <p:txBody>
          <a:bodyPr/>
          <a:lstStyle/>
          <a:p>
            <a:fld id="{559202B5-69D8-4A0F-B314-779986B766BD}" type="slidenum">
              <a:rPr lang="en-AU" smtClean="0"/>
              <a:t>2</a:t>
            </a:fld>
            <a:endParaRPr lang="en-AU"/>
          </a:p>
        </p:txBody>
      </p:sp>
    </p:spTree>
    <p:extLst>
      <p:ext uri="{BB962C8B-B14F-4D97-AF65-F5344CB8AC3E}">
        <p14:creationId xmlns:p14="http://schemas.microsoft.com/office/powerpoint/2010/main" val="2620154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Last year, after trying to get a program going with RMIT,  we ended up getting together with a group of senior Data Analytics students, who were trying to establish a real world project with NFPs</a:t>
            </a:r>
          </a:p>
        </p:txBody>
      </p:sp>
      <p:sp>
        <p:nvSpPr>
          <p:cNvPr id="4" name="Slide Number Placeholder 3"/>
          <p:cNvSpPr>
            <a:spLocks noGrp="1"/>
          </p:cNvSpPr>
          <p:nvPr>
            <p:ph type="sldNum" sz="quarter" idx="10"/>
          </p:nvPr>
        </p:nvSpPr>
        <p:spPr/>
        <p:txBody>
          <a:bodyPr/>
          <a:lstStyle/>
          <a:p>
            <a:fld id="{559202B5-69D8-4A0F-B314-779986B766BD}" type="slidenum">
              <a:rPr lang="en-AU" smtClean="0"/>
              <a:t>3</a:t>
            </a:fld>
            <a:endParaRPr lang="en-AU"/>
          </a:p>
        </p:txBody>
      </p:sp>
    </p:spTree>
    <p:extLst>
      <p:ext uri="{BB962C8B-B14F-4D97-AF65-F5344CB8AC3E}">
        <p14:creationId xmlns:p14="http://schemas.microsoft.com/office/powerpoint/2010/main" val="2630299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Last year, after trying to get a program going with RMIT,  we ended up getting together with a group of senior Data Analytics students, who were trying to establish a real world project with NFPs</a:t>
            </a:r>
          </a:p>
        </p:txBody>
      </p:sp>
      <p:sp>
        <p:nvSpPr>
          <p:cNvPr id="4" name="Slide Number Placeholder 3"/>
          <p:cNvSpPr>
            <a:spLocks noGrp="1"/>
          </p:cNvSpPr>
          <p:nvPr>
            <p:ph type="sldNum" sz="quarter" idx="10"/>
          </p:nvPr>
        </p:nvSpPr>
        <p:spPr/>
        <p:txBody>
          <a:bodyPr/>
          <a:lstStyle/>
          <a:p>
            <a:fld id="{559202B5-69D8-4A0F-B314-779986B766BD}" type="slidenum">
              <a:rPr lang="en-AU" smtClean="0"/>
              <a:t>4</a:t>
            </a:fld>
            <a:endParaRPr lang="en-AU"/>
          </a:p>
        </p:txBody>
      </p:sp>
    </p:spTree>
    <p:extLst>
      <p:ext uri="{BB962C8B-B14F-4D97-AF65-F5344CB8AC3E}">
        <p14:creationId xmlns:p14="http://schemas.microsoft.com/office/powerpoint/2010/main" val="366632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met to establish some questions for them to answer (read dot point four) and wanted them to look at client data over a 10 year period. </a:t>
            </a:r>
          </a:p>
        </p:txBody>
      </p:sp>
      <p:sp>
        <p:nvSpPr>
          <p:cNvPr id="4" name="Slide Number Placeholder 3"/>
          <p:cNvSpPr>
            <a:spLocks noGrp="1"/>
          </p:cNvSpPr>
          <p:nvPr>
            <p:ph type="sldNum" sz="quarter" idx="10"/>
          </p:nvPr>
        </p:nvSpPr>
        <p:spPr/>
        <p:txBody>
          <a:bodyPr/>
          <a:lstStyle/>
          <a:p>
            <a:fld id="{559202B5-69D8-4A0F-B314-779986B766BD}" type="slidenum">
              <a:rPr lang="en-AU" smtClean="0"/>
              <a:t>5</a:t>
            </a:fld>
            <a:endParaRPr lang="en-AU"/>
          </a:p>
        </p:txBody>
      </p:sp>
    </p:spTree>
    <p:extLst>
      <p:ext uri="{BB962C8B-B14F-4D97-AF65-F5344CB8AC3E}">
        <p14:creationId xmlns:p14="http://schemas.microsoft.com/office/powerpoint/2010/main" val="989441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met to establish some questions for them to answer (read dot point four) and wanted them to look at client data over a 10 year period. </a:t>
            </a:r>
          </a:p>
        </p:txBody>
      </p:sp>
      <p:sp>
        <p:nvSpPr>
          <p:cNvPr id="4" name="Slide Number Placeholder 3"/>
          <p:cNvSpPr>
            <a:spLocks noGrp="1"/>
          </p:cNvSpPr>
          <p:nvPr>
            <p:ph type="sldNum" sz="quarter" idx="10"/>
          </p:nvPr>
        </p:nvSpPr>
        <p:spPr/>
        <p:txBody>
          <a:bodyPr/>
          <a:lstStyle/>
          <a:p>
            <a:fld id="{559202B5-69D8-4A0F-B314-779986B766BD}" type="slidenum">
              <a:rPr lang="en-AU" smtClean="0"/>
              <a:t>6</a:t>
            </a:fld>
            <a:endParaRPr lang="en-AU"/>
          </a:p>
        </p:txBody>
      </p:sp>
    </p:spTree>
    <p:extLst>
      <p:ext uri="{BB962C8B-B14F-4D97-AF65-F5344CB8AC3E}">
        <p14:creationId xmlns:p14="http://schemas.microsoft.com/office/powerpoint/2010/main" val="2089823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met to establish some questions for them to answer (read dot point four) and wanted them to look at client data over a 10 year period. </a:t>
            </a:r>
          </a:p>
        </p:txBody>
      </p:sp>
      <p:sp>
        <p:nvSpPr>
          <p:cNvPr id="4" name="Slide Number Placeholder 3"/>
          <p:cNvSpPr>
            <a:spLocks noGrp="1"/>
          </p:cNvSpPr>
          <p:nvPr>
            <p:ph type="sldNum" sz="quarter" idx="10"/>
          </p:nvPr>
        </p:nvSpPr>
        <p:spPr/>
        <p:txBody>
          <a:bodyPr/>
          <a:lstStyle/>
          <a:p>
            <a:fld id="{559202B5-69D8-4A0F-B314-779986B766BD}" type="slidenum">
              <a:rPr lang="en-AU" smtClean="0"/>
              <a:t>7</a:t>
            </a:fld>
            <a:endParaRPr lang="en-AU"/>
          </a:p>
        </p:txBody>
      </p:sp>
    </p:spTree>
    <p:extLst>
      <p:ext uri="{BB962C8B-B14F-4D97-AF65-F5344CB8AC3E}">
        <p14:creationId xmlns:p14="http://schemas.microsoft.com/office/powerpoint/2010/main" val="388287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that all this data will relate to services, not clients, so in others words, read the percentages as a percentage of total service so 32% of our services are to female clients, while 68% are to men.</a:t>
            </a:r>
          </a:p>
          <a:p>
            <a:r>
              <a:rPr lang="en-AU" dirty="0"/>
              <a:t>(go through data)</a:t>
            </a:r>
          </a:p>
          <a:p>
            <a:pPr marL="171450" indent="-171450">
              <a:buFontTx/>
              <a:buChar char="-"/>
            </a:pPr>
            <a:r>
              <a:rPr lang="en-AU" dirty="0"/>
              <a:t>Median age</a:t>
            </a:r>
          </a:p>
          <a:p>
            <a:pPr marL="171450" indent="-171450">
              <a:buFontTx/>
              <a:buChar char="-"/>
            </a:pPr>
            <a:r>
              <a:rPr lang="en-AU" dirty="0"/>
              <a:t>Top matters</a:t>
            </a:r>
          </a:p>
          <a:p>
            <a:pPr marL="171450" indent="-171450">
              <a:buFontTx/>
              <a:buChar char="-"/>
            </a:pPr>
            <a:r>
              <a:rPr lang="en-AU" dirty="0"/>
              <a:t>Duty lawyer predominant service type, Crim dominant program</a:t>
            </a:r>
          </a:p>
          <a:p>
            <a:pPr marL="171450" indent="-171450">
              <a:buFontTx/>
              <a:buChar char="-"/>
            </a:pPr>
            <a:r>
              <a:rPr lang="en-AU" dirty="0"/>
              <a:t>From Casey, Hume, Greater Geelong</a:t>
            </a:r>
          </a:p>
          <a:p>
            <a:pPr marL="171450" indent="-171450">
              <a:buFontTx/>
              <a:buChar char="-"/>
            </a:pPr>
            <a:r>
              <a:rPr lang="en-AU" dirty="0"/>
              <a:t>Approx. two thirds of services to men, a third to women.</a:t>
            </a:r>
          </a:p>
          <a:p>
            <a:pPr marL="171450" indent="-171450">
              <a:buFontTx/>
              <a:buChar char="-"/>
            </a:pPr>
            <a:r>
              <a:rPr lang="en-AU" dirty="0"/>
              <a:t>Co-occurring legal </a:t>
            </a:r>
            <a:r>
              <a:rPr lang="en-AU" dirty="0" err="1"/>
              <a:t>probs</a:t>
            </a:r>
            <a:r>
              <a:rPr lang="en-AU" dirty="0"/>
              <a:t> include FV and family law/child protection</a:t>
            </a:r>
          </a:p>
        </p:txBody>
      </p:sp>
      <p:sp>
        <p:nvSpPr>
          <p:cNvPr id="4" name="Slide Number Placeholder 3"/>
          <p:cNvSpPr>
            <a:spLocks noGrp="1"/>
          </p:cNvSpPr>
          <p:nvPr>
            <p:ph type="sldNum" sz="quarter" idx="10"/>
          </p:nvPr>
        </p:nvSpPr>
        <p:spPr/>
        <p:txBody>
          <a:bodyPr/>
          <a:lstStyle/>
          <a:p>
            <a:fld id="{559202B5-69D8-4A0F-B314-779986B766BD}" type="slidenum">
              <a:rPr lang="en-AU" smtClean="0"/>
              <a:t>8</a:t>
            </a:fld>
            <a:endParaRPr lang="en-AU"/>
          </a:p>
        </p:txBody>
      </p:sp>
    </p:spTree>
    <p:extLst>
      <p:ext uri="{BB962C8B-B14F-4D97-AF65-F5344CB8AC3E}">
        <p14:creationId xmlns:p14="http://schemas.microsoft.com/office/powerpoint/2010/main" val="658496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differences in this group compared with the “all VLA” group</a:t>
            </a:r>
          </a:p>
          <a:p>
            <a:pPr marL="171450" indent="-171450">
              <a:buFontTx/>
              <a:buChar char="-"/>
            </a:pPr>
            <a:r>
              <a:rPr lang="en-US" dirty="0"/>
              <a:t>Higher percentage of services going to females</a:t>
            </a:r>
          </a:p>
          <a:p>
            <a:pPr marL="171450" indent="-171450">
              <a:buFontTx/>
              <a:buChar char="-"/>
            </a:pPr>
            <a:r>
              <a:rPr lang="en-US" dirty="0"/>
              <a:t>Protection application is the dominant matter type, well ahead of the others</a:t>
            </a:r>
          </a:p>
          <a:p>
            <a:pPr marL="171450" indent="-171450">
              <a:buFontTx/>
              <a:buChar char="-"/>
            </a:pPr>
            <a:r>
              <a:rPr lang="en-US" dirty="0"/>
              <a:t>Predominant service type is grant of aid.</a:t>
            </a:r>
            <a:endParaRPr lang="en-AU" dirty="0"/>
          </a:p>
        </p:txBody>
      </p:sp>
      <p:sp>
        <p:nvSpPr>
          <p:cNvPr id="4" name="Slide Number Placeholder 3"/>
          <p:cNvSpPr>
            <a:spLocks noGrp="1"/>
          </p:cNvSpPr>
          <p:nvPr>
            <p:ph type="sldNum" sz="quarter" idx="10"/>
          </p:nvPr>
        </p:nvSpPr>
        <p:spPr/>
        <p:txBody>
          <a:bodyPr/>
          <a:lstStyle/>
          <a:p>
            <a:fld id="{559202B5-69D8-4A0F-B314-779986B766BD}" type="slidenum">
              <a:rPr lang="en-AU" smtClean="0"/>
              <a:t>9</a:t>
            </a:fld>
            <a:endParaRPr lang="en-AU"/>
          </a:p>
        </p:txBody>
      </p:sp>
    </p:spTree>
    <p:extLst>
      <p:ext uri="{BB962C8B-B14F-4D97-AF65-F5344CB8AC3E}">
        <p14:creationId xmlns:p14="http://schemas.microsoft.com/office/powerpoint/2010/main" val="400784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9/12/2021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9/12/2021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9/12/2021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9/12/2021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9/12/2021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research@vla.vic.gov.a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www.crimestatistics.vic.gov.au/crime-statistics/latest-victorian-crime-data/download-dat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3" y="958788"/>
            <a:ext cx="11029615" cy="798991"/>
          </a:xfrm>
        </p:spPr>
        <p:txBody>
          <a:bodyPr/>
          <a:lstStyle/>
          <a:p>
            <a:r>
              <a:rPr lang="en-AU" dirty="0"/>
              <a:t>VICTORIA CRIME DATA ANALYSIS</a:t>
            </a:r>
          </a:p>
        </p:txBody>
      </p:sp>
      <p:sp>
        <p:nvSpPr>
          <p:cNvPr id="3" name="Subtitle 2"/>
          <p:cNvSpPr>
            <a:spLocks noGrp="1"/>
          </p:cNvSpPr>
          <p:nvPr>
            <p:ph type="body" idx="1"/>
          </p:nvPr>
        </p:nvSpPr>
        <p:spPr>
          <a:xfrm>
            <a:off x="581192" y="1757779"/>
            <a:ext cx="11029615" cy="3384194"/>
          </a:xfrm>
        </p:spPr>
        <p:txBody>
          <a:bodyPr/>
          <a:lstStyle/>
          <a:p>
            <a:r>
              <a:rPr lang="en-AU" dirty="0"/>
              <a:t>Team MEMBERS : HEEJUN SEO, SHERIN THOMAS, NEENA MANI (Group 3)</a:t>
            </a:r>
          </a:p>
        </p:txBody>
      </p:sp>
    </p:spTree>
    <p:extLst>
      <p:ext uri="{BB962C8B-B14F-4D97-AF65-F5344CB8AC3E}">
        <p14:creationId xmlns:p14="http://schemas.microsoft.com/office/powerpoint/2010/main" val="12405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CRIME INCIDENTS BY OFFENCE TYPES	</a:t>
            </a:r>
            <a:endParaRPr lang="en-AU" dirty="0"/>
          </a:p>
        </p:txBody>
      </p:sp>
      <p:sp>
        <p:nvSpPr>
          <p:cNvPr id="3" name="Content Placeholder 2"/>
          <p:cNvSpPr>
            <a:spLocks noGrp="1"/>
          </p:cNvSpPr>
          <p:nvPr>
            <p:ph idx="1"/>
          </p:nvPr>
        </p:nvSpPr>
        <p:spPr>
          <a:xfrm>
            <a:off x="200903" y="4959080"/>
            <a:ext cx="4344464" cy="1738583"/>
          </a:xfrm>
        </p:spPr>
        <p:txBody>
          <a:bodyPr>
            <a:normAutofit fontScale="55000" lnSpcReduction="20000"/>
          </a:bodyPr>
          <a:lstStyle/>
          <a:p>
            <a:pPr marL="0" indent="0">
              <a:buNone/>
            </a:pPr>
            <a:r>
              <a:rPr lang="en-US" sz="2800" dirty="0">
                <a:solidFill>
                  <a:schemeClr val="accent2">
                    <a:lumMod val="60000"/>
                    <a:lumOff val="40000"/>
                  </a:schemeClr>
                </a:solidFill>
              </a:rPr>
              <a:t>2021 Data</a:t>
            </a:r>
            <a:br>
              <a:rPr lang="en-US" sz="2800" dirty="0">
                <a:solidFill>
                  <a:schemeClr val="accent2">
                    <a:lumMod val="60000"/>
                    <a:lumOff val="40000"/>
                  </a:schemeClr>
                </a:solidFill>
              </a:rPr>
            </a:br>
            <a:r>
              <a:rPr lang="en-US" sz="2900" dirty="0">
                <a:solidFill>
                  <a:schemeClr val="tx1"/>
                </a:solidFill>
              </a:rPr>
              <a:t>Property and Deception Offences: </a:t>
            </a:r>
            <a:r>
              <a:rPr lang="en-US" sz="2900" dirty="0">
                <a:solidFill>
                  <a:schemeClr val="accent2">
                    <a:lumMod val="60000"/>
                    <a:lumOff val="40000"/>
                  </a:schemeClr>
                </a:solidFill>
              </a:rPr>
              <a:t>50.2 %</a:t>
            </a:r>
          </a:p>
          <a:p>
            <a:pPr marL="0" indent="0">
              <a:buNone/>
            </a:pPr>
            <a:r>
              <a:rPr lang="en-US" sz="2900" dirty="0">
                <a:solidFill>
                  <a:schemeClr val="accent2">
                    <a:lumMod val="60000"/>
                    <a:lumOff val="40000"/>
                  </a:schemeClr>
                </a:solidFill>
              </a:rPr>
              <a:t>Slight Decline </a:t>
            </a:r>
            <a:r>
              <a:rPr lang="en-US" sz="2900" dirty="0">
                <a:solidFill>
                  <a:schemeClr val="tx1"/>
                </a:solidFill>
              </a:rPr>
              <a:t>in Property and deception offences</a:t>
            </a:r>
          </a:p>
          <a:p>
            <a:pPr marL="0" indent="0">
              <a:buNone/>
            </a:pPr>
            <a:r>
              <a:rPr lang="en-US" sz="2900" dirty="0">
                <a:solidFill>
                  <a:schemeClr val="accent2">
                    <a:lumMod val="60000"/>
                    <a:lumOff val="40000"/>
                  </a:schemeClr>
                </a:solidFill>
              </a:rPr>
              <a:t>Increase </a:t>
            </a:r>
            <a:r>
              <a:rPr lang="en-US" sz="2900" dirty="0">
                <a:solidFill>
                  <a:schemeClr val="tx1"/>
                </a:solidFill>
              </a:rPr>
              <a:t>in Other Offences – including transport/government/miscellaneous offences</a:t>
            </a:r>
          </a:p>
        </p:txBody>
      </p:sp>
      <p:sp>
        <p:nvSpPr>
          <p:cNvPr id="13" name="TextBox 12"/>
          <p:cNvSpPr txBox="1"/>
          <p:nvPr/>
        </p:nvSpPr>
        <p:spPr>
          <a:xfrm>
            <a:off x="16492540" y="5482816"/>
            <a:ext cx="2952382" cy="369332"/>
          </a:xfrm>
          <a:prstGeom prst="rect">
            <a:avLst/>
          </a:prstGeom>
          <a:noFill/>
        </p:spPr>
        <p:txBody>
          <a:bodyPr wrap="square" rtlCol="0">
            <a:spAutoFit/>
          </a:bodyPr>
          <a:lstStyle/>
          <a:p>
            <a:r>
              <a:rPr lang="en-US" dirty="0"/>
              <a:t>Gender: </a:t>
            </a:r>
            <a:endParaRPr lang="en-AU" dirty="0"/>
          </a:p>
        </p:txBody>
      </p:sp>
      <p:sp>
        <p:nvSpPr>
          <p:cNvPr id="5" name="TextBox 4"/>
          <p:cNvSpPr txBox="1"/>
          <p:nvPr/>
        </p:nvSpPr>
        <p:spPr>
          <a:xfrm>
            <a:off x="8460259" y="4011827"/>
            <a:ext cx="2940909" cy="2512541"/>
          </a:xfrm>
          <a:prstGeom prst="rect">
            <a:avLst/>
          </a:prstGeom>
          <a:noFill/>
        </p:spPr>
        <p:txBody>
          <a:bodyPr wrap="square" rtlCol="0">
            <a:spAutoFit/>
          </a:bodyPr>
          <a:lstStyle/>
          <a:p>
            <a:endParaRPr lang="en-AU" dirty="0"/>
          </a:p>
        </p:txBody>
      </p:sp>
      <p:sp>
        <p:nvSpPr>
          <p:cNvPr id="7" name="AutoShape 2" descr="Image result for silhouette young ma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0" name="AutoShape 6" descr="Image result for silhouette young m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8" descr="Image result for silhouette young ma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0" name="TextBox 19"/>
          <p:cNvSpPr txBox="1"/>
          <p:nvPr/>
        </p:nvSpPr>
        <p:spPr>
          <a:xfrm>
            <a:off x="307975" y="2004609"/>
            <a:ext cx="3832983" cy="3139321"/>
          </a:xfrm>
          <a:prstGeom prst="rect">
            <a:avLst/>
          </a:prstGeom>
          <a:noFill/>
        </p:spPr>
        <p:txBody>
          <a:bodyPr wrap="square" rtlCol="0">
            <a:spAutoFit/>
          </a:bodyPr>
          <a:lstStyle/>
          <a:p>
            <a:r>
              <a:rPr lang="en-US" dirty="0"/>
              <a:t>Most common Crime </a:t>
            </a:r>
          </a:p>
          <a:p>
            <a:r>
              <a:rPr lang="en-US" dirty="0"/>
              <a:t>Incidents…</a:t>
            </a:r>
          </a:p>
          <a:p>
            <a:endParaRPr lang="en-US" dirty="0">
              <a:solidFill>
                <a:schemeClr val="accent1">
                  <a:lumMod val="25000"/>
                  <a:lumOff val="75000"/>
                </a:schemeClr>
              </a:solidFill>
            </a:endParaRPr>
          </a:p>
          <a:p>
            <a:pPr marL="285750" indent="-285750">
              <a:buFont typeface="Arial" panose="020B0604020202020204" pitchFamily="34" charset="0"/>
              <a:buChar char="•"/>
            </a:pPr>
            <a:r>
              <a:rPr lang="en-US" dirty="0">
                <a:solidFill>
                  <a:schemeClr val="accent1">
                    <a:lumMod val="75000"/>
                    <a:lumOff val="25000"/>
                  </a:schemeClr>
                </a:solidFill>
              </a:rPr>
              <a:t>Crimes against the person</a:t>
            </a:r>
          </a:p>
          <a:p>
            <a:pPr marL="285750" indent="-285750">
              <a:buFont typeface="Arial" panose="020B0604020202020204" pitchFamily="34" charset="0"/>
              <a:buChar char="•"/>
            </a:pPr>
            <a:r>
              <a:rPr lang="en-US" dirty="0">
                <a:solidFill>
                  <a:schemeClr val="accent1">
                    <a:lumMod val="75000"/>
                    <a:lumOff val="25000"/>
                  </a:schemeClr>
                </a:solidFill>
              </a:rPr>
              <a:t>Property and deception offences</a:t>
            </a:r>
          </a:p>
          <a:p>
            <a:pPr marL="285750" indent="-285750">
              <a:buFont typeface="Arial" panose="020B0604020202020204" pitchFamily="34" charset="0"/>
              <a:buChar char="•"/>
            </a:pPr>
            <a:r>
              <a:rPr lang="en-US" dirty="0">
                <a:solidFill>
                  <a:schemeClr val="accent1">
                    <a:lumMod val="75000"/>
                    <a:lumOff val="25000"/>
                  </a:schemeClr>
                </a:solidFill>
              </a:rPr>
              <a:t>Drug offences</a:t>
            </a:r>
          </a:p>
          <a:p>
            <a:pPr marL="285750" indent="-285750">
              <a:buFont typeface="Arial" panose="020B0604020202020204" pitchFamily="34" charset="0"/>
              <a:buChar char="•"/>
            </a:pPr>
            <a:r>
              <a:rPr lang="en-GB" dirty="0">
                <a:solidFill>
                  <a:schemeClr val="accent1">
                    <a:lumMod val="75000"/>
                    <a:lumOff val="25000"/>
                  </a:schemeClr>
                </a:solidFill>
              </a:rPr>
              <a:t>Public order and security offences</a:t>
            </a:r>
            <a:endParaRPr lang="en-US" dirty="0">
              <a:solidFill>
                <a:schemeClr val="accent1">
                  <a:lumMod val="75000"/>
                  <a:lumOff val="25000"/>
                </a:schemeClr>
              </a:solidFill>
            </a:endParaRPr>
          </a:p>
          <a:p>
            <a:pPr marL="285750" indent="-285750">
              <a:buFont typeface="Arial" panose="020B0604020202020204" pitchFamily="34" charset="0"/>
              <a:buChar char="•"/>
            </a:pPr>
            <a:r>
              <a:rPr lang="en-US" dirty="0">
                <a:solidFill>
                  <a:schemeClr val="accent1">
                    <a:lumMod val="75000"/>
                    <a:lumOff val="25000"/>
                  </a:schemeClr>
                </a:solidFill>
              </a:rPr>
              <a:t>Justice procedures offences</a:t>
            </a:r>
          </a:p>
          <a:p>
            <a:pPr marL="285750" indent="-285750">
              <a:buFont typeface="Arial" panose="020B0604020202020204" pitchFamily="34" charset="0"/>
              <a:buChar char="•"/>
            </a:pPr>
            <a:r>
              <a:rPr lang="en-US" dirty="0">
                <a:solidFill>
                  <a:schemeClr val="accent1">
                    <a:lumMod val="75000"/>
                    <a:lumOff val="25000"/>
                  </a:schemeClr>
                </a:solidFill>
              </a:rPr>
              <a:t>Other Offences	</a:t>
            </a:r>
          </a:p>
          <a:p>
            <a:pPr marL="285750" indent="-285750">
              <a:buFont typeface="Arial" panose="020B0604020202020204" pitchFamily="34" charset="0"/>
              <a:buChar char="•"/>
            </a:pPr>
            <a:endParaRPr lang="en-US" dirty="0"/>
          </a:p>
          <a:p>
            <a:endParaRPr lang="en-AU" dirty="0"/>
          </a:p>
        </p:txBody>
      </p:sp>
      <p:sp>
        <p:nvSpPr>
          <p:cNvPr id="8" name="TextBox 7"/>
          <p:cNvSpPr txBox="1"/>
          <p:nvPr/>
        </p:nvSpPr>
        <p:spPr>
          <a:xfrm>
            <a:off x="3332480" y="4693920"/>
            <a:ext cx="2245360" cy="1940560"/>
          </a:xfrm>
          <a:prstGeom prst="rect">
            <a:avLst/>
          </a:prstGeom>
          <a:noFill/>
        </p:spPr>
        <p:txBody>
          <a:bodyPr wrap="square" rtlCol="0">
            <a:spAutoFit/>
          </a:bodyPr>
          <a:lstStyle/>
          <a:p>
            <a:endParaRPr lang="en-AU" dirty="0"/>
          </a:p>
        </p:txBody>
      </p:sp>
      <p:pic>
        <p:nvPicPr>
          <p:cNvPr id="9" name="Picture 8">
            <a:extLst>
              <a:ext uri="{FF2B5EF4-FFF2-40B4-BE49-F238E27FC236}">
                <a16:creationId xmlns:a16="http://schemas.microsoft.com/office/drawing/2014/main" id="{93B22DF5-9061-450A-81E9-2DAC0249A1FB}"/>
              </a:ext>
            </a:extLst>
          </p:cNvPr>
          <p:cNvPicPr>
            <a:picLocks noChangeAspect="1"/>
          </p:cNvPicPr>
          <p:nvPr/>
        </p:nvPicPr>
        <p:blipFill>
          <a:blip r:embed="rId3"/>
          <a:stretch>
            <a:fillRect/>
          </a:stretch>
        </p:blipFill>
        <p:spPr>
          <a:xfrm>
            <a:off x="5577840" y="2227395"/>
            <a:ext cx="4509855" cy="2092449"/>
          </a:xfrm>
          <a:prstGeom prst="rect">
            <a:avLst/>
          </a:prstGeom>
        </p:spPr>
      </p:pic>
      <p:pic>
        <p:nvPicPr>
          <p:cNvPr id="16" name="Picture 15">
            <a:extLst>
              <a:ext uri="{FF2B5EF4-FFF2-40B4-BE49-F238E27FC236}">
                <a16:creationId xmlns:a16="http://schemas.microsoft.com/office/drawing/2014/main" id="{17198CF5-5F8D-4289-9AE6-5273624A65E3}"/>
              </a:ext>
            </a:extLst>
          </p:cNvPr>
          <p:cNvPicPr>
            <a:picLocks noChangeAspect="1"/>
          </p:cNvPicPr>
          <p:nvPr/>
        </p:nvPicPr>
        <p:blipFill>
          <a:blip r:embed="rId4"/>
          <a:stretch>
            <a:fillRect/>
          </a:stretch>
        </p:blipFill>
        <p:spPr>
          <a:xfrm>
            <a:off x="5577840" y="4408142"/>
            <a:ext cx="5563636" cy="2204524"/>
          </a:xfrm>
          <a:prstGeom prst="rect">
            <a:avLst/>
          </a:prstGeom>
        </p:spPr>
      </p:pic>
    </p:spTree>
    <p:extLst>
      <p:ext uri="{BB962C8B-B14F-4D97-AF65-F5344CB8AC3E}">
        <p14:creationId xmlns:p14="http://schemas.microsoft.com/office/powerpoint/2010/main" val="269688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INCIDENTS </a:t>
            </a:r>
            <a:endParaRPr lang="en-AU" dirty="0"/>
          </a:p>
        </p:txBody>
      </p:sp>
      <p:sp>
        <p:nvSpPr>
          <p:cNvPr id="13" name="TextBox 12"/>
          <p:cNvSpPr txBox="1"/>
          <p:nvPr/>
        </p:nvSpPr>
        <p:spPr>
          <a:xfrm>
            <a:off x="16492540" y="5482816"/>
            <a:ext cx="2952382" cy="369332"/>
          </a:xfrm>
          <a:prstGeom prst="rect">
            <a:avLst/>
          </a:prstGeom>
          <a:noFill/>
        </p:spPr>
        <p:txBody>
          <a:bodyPr wrap="square" rtlCol="0">
            <a:spAutoFit/>
          </a:bodyPr>
          <a:lstStyle/>
          <a:p>
            <a:r>
              <a:rPr lang="en-US" dirty="0"/>
              <a:t>Gender: </a:t>
            </a:r>
            <a:endParaRPr lang="en-AU" dirty="0"/>
          </a:p>
        </p:txBody>
      </p:sp>
      <p:pic>
        <p:nvPicPr>
          <p:cNvPr id="1038" name="Picture 14" descr="Image result for male female symbo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3885" y="2005517"/>
            <a:ext cx="1906621" cy="128972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8712859" y="1963152"/>
            <a:ext cx="710119" cy="369332"/>
          </a:xfrm>
          <a:prstGeom prst="rect">
            <a:avLst/>
          </a:prstGeom>
          <a:noFill/>
        </p:spPr>
        <p:txBody>
          <a:bodyPr wrap="square" rtlCol="0">
            <a:spAutoFit/>
          </a:bodyPr>
          <a:lstStyle/>
          <a:p>
            <a:r>
              <a:rPr lang="en-US" dirty="0"/>
              <a:t>75%</a:t>
            </a:r>
            <a:endParaRPr lang="en-AU" dirty="0"/>
          </a:p>
        </p:txBody>
      </p:sp>
      <p:sp>
        <p:nvSpPr>
          <p:cNvPr id="15" name="TextBox 14"/>
          <p:cNvSpPr txBox="1"/>
          <p:nvPr/>
        </p:nvSpPr>
        <p:spPr>
          <a:xfrm>
            <a:off x="10759844" y="3152942"/>
            <a:ext cx="641324" cy="369332"/>
          </a:xfrm>
          <a:prstGeom prst="rect">
            <a:avLst/>
          </a:prstGeom>
          <a:noFill/>
        </p:spPr>
        <p:txBody>
          <a:bodyPr wrap="square" rtlCol="0">
            <a:spAutoFit/>
          </a:bodyPr>
          <a:lstStyle/>
          <a:p>
            <a:r>
              <a:rPr lang="en-US" dirty="0"/>
              <a:t>25%</a:t>
            </a:r>
            <a:endParaRPr lang="en-AU" dirty="0"/>
          </a:p>
        </p:txBody>
      </p:sp>
      <p:sp>
        <p:nvSpPr>
          <p:cNvPr id="5" name="TextBox 4"/>
          <p:cNvSpPr txBox="1"/>
          <p:nvPr/>
        </p:nvSpPr>
        <p:spPr>
          <a:xfrm>
            <a:off x="8460259" y="4011827"/>
            <a:ext cx="2940909" cy="2512541"/>
          </a:xfrm>
          <a:prstGeom prst="rect">
            <a:avLst/>
          </a:prstGeom>
          <a:noFill/>
        </p:spPr>
        <p:txBody>
          <a:bodyPr wrap="square" rtlCol="0">
            <a:spAutoFit/>
          </a:bodyPr>
          <a:lstStyle/>
          <a:p>
            <a:endParaRPr lang="en-AU" dirty="0"/>
          </a:p>
        </p:txBody>
      </p:sp>
      <p:sp>
        <p:nvSpPr>
          <p:cNvPr id="7" name="AutoShape 2" descr="Image result for silhouette young ma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0" name="AutoShape 6" descr="Image result for silhouette young m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8" descr="Image result for silhouette young ma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0" name="TextBox 19"/>
          <p:cNvSpPr txBox="1"/>
          <p:nvPr/>
        </p:nvSpPr>
        <p:spPr>
          <a:xfrm>
            <a:off x="765174" y="2193019"/>
            <a:ext cx="4232953" cy="769441"/>
          </a:xfrm>
          <a:prstGeom prst="rect">
            <a:avLst/>
          </a:prstGeom>
          <a:noFill/>
        </p:spPr>
        <p:txBody>
          <a:bodyPr wrap="square" rtlCol="0">
            <a:spAutoFit/>
          </a:bodyPr>
          <a:lstStyle/>
          <a:p>
            <a:pPr marL="0" indent="0">
              <a:buNone/>
            </a:pPr>
            <a:r>
              <a:rPr lang="en-US" sz="1600" dirty="0">
                <a:solidFill>
                  <a:schemeClr val="accent2">
                    <a:lumMod val="60000"/>
                    <a:lumOff val="40000"/>
                  </a:schemeClr>
                </a:solidFill>
              </a:rPr>
              <a:t>2021 Data</a:t>
            </a:r>
            <a:br>
              <a:rPr lang="en-US" sz="1600" dirty="0">
                <a:solidFill>
                  <a:schemeClr val="accent2">
                    <a:lumMod val="60000"/>
                    <a:lumOff val="40000"/>
                  </a:schemeClr>
                </a:solidFill>
              </a:rPr>
            </a:br>
            <a:r>
              <a:rPr lang="en-GB" sz="1400" dirty="0">
                <a:solidFill>
                  <a:schemeClr val="accent2">
                    <a:lumMod val="60000"/>
                    <a:lumOff val="40000"/>
                  </a:schemeClr>
                </a:solidFill>
              </a:rPr>
              <a:t>75% </a:t>
            </a:r>
            <a:r>
              <a:rPr lang="en-GB" sz="1400" dirty="0">
                <a:solidFill>
                  <a:schemeClr val="tx1"/>
                </a:solidFill>
              </a:rPr>
              <a:t>Victims are Females</a:t>
            </a:r>
          </a:p>
          <a:p>
            <a:pPr marL="0" indent="0">
              <a:buNone/>
            </a:pPr>
            <a:r>
              <a:rPr lang="en-GB" sz="1400" dirty="0"/>
              <a:t>Age group most subject to Family Violence </a:t>
            </a:r>
            <a:r>
              <a:rPr lang="en-GB" sz="1400" dirty="0">
                <a:solidFill>
                  <a:schemeClr val="accent2">
                    <a:lumMod val="60000"/>
                    <a:lumOff val="40000"/>
                  </a:schemeClr>
                </a:solidFill>
              </a:rPr>
              <a:t>30-35 Years</a:t>
            </a:r>
            <a:endParaRPr lang="en-AU" sz="1400" dirty="0">
              <a:solidFill>
                <a:schemeClr val="accent2">
                  <a:lumMod val="60000"/>
                  <a:lumOff val="40000"/>
                </a:schemeClr>
              </a:solidFill>
            </a:endParaRPr>
          </a:p>
        </p:txBody>
      </p:sp>
      <p:sp>
        <p:nvSpPr>
          <p:cNvPr id="8" name="TextBox 7"/>
          <p:cNvSpPr txBox="1"/>
          <p:nvPr/>
        </p:nvSpPr>
        <p:spPr>
          <a:xfrm>
            <a:off x="3332480" y="4693920"/>
            <a:ext cx="2245360" cy="1940560"/>
          </a:xfrm>
          <a:prstGeom prst="rect">
            <a:avLst/>
          </a:prstGeom>
          <a:noFill/>
        </p:spPr>
        <p:txBody>
          <a:bodyPr wrap="square" rtlCol="0">
            <a:spAutoFit/>
          </a:bodyPr>
          <a:lstStyle/>
          <a:p>
            <a:endParaRPr lang="en-AU" dirty="0"/>
          </a:p>
        </p:txBody>
      </p:sp>
      <p:pic>
        <p:nvPicPr>
          <p:cNvPr id="9" name="Picture 8">
            <a:extLst>
              <a:ext uri="{FF2B5EF4-FFF2-40B4-BE49-F238E27FC236}">
                <a16:creationId xmlns:a16="http://schemas.microsoft.com/office/drawing/2014/main" id="{CAD08669-5522-4BE4-83E8-78132BFDF164}"/>
              </a:ext>
            </a:extLst>
          </p:cNvPr>
          <p:cNvPicPr>
            <a:picLocks noChangeAspect="1"/>
          </p:cNvPicPr>
          <p:nvPr/>
        </p:nvPicPr>
        <p:blipFill>
          <a:blip r:embed="rId4"/>
          <a:stretch>
            <a:fillRect/>
          </a:stretch>
        </p:blipFill>
        <p:spPr>
          <a:xfrm>
            <a:off x="683580" y="3769471"/>
            <a:ext cx="10830758" cy="2928192"/>
          </a:xfrm>
          <a:prstGeom prst="rect">
            <a:avLst/>
          </a:prstGeom>
        </p:spPr>
      </p:pic>
    </p:spTree>
    <p:extLst>
      <p:ext uri="{BB962C8B-B14F-4D97-AF65-F5344CB8AC3E}">
        <p14:creationId xmlns:p14="http://schemas.microsoft.com/office/powerpoint/2010/main" val="3837294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AND DASHBOARD DEPLOYMENT</a:t>
            </a:r>
            <a:endParaRPr lang="en-AU" dirty="0"/>
          </a:p>
        </p:txBody>
      </p:sp>
      <p:pic>
        <p:nvPicPr>
          <p:cNvPr id="5" name="Content Placeholder 4">
            <a:extLst>
              <a:ext uri="{FF2B5EF4-FFF2-40B4-BE49-F238E27FC236}">
                <a16:creationId xmlns:a16="http://schemas.microsoft.com/office/drawing/2014/main" id="{612A4003-1AE9-409A-A740-558814870F54}"/>
              </a:ext>
            </a:extLst>
          </p:cNvPr>
          <p:cNvPicPr>
            <a:picLocks noGrp="1" noChangeAspect="1"/>
          </p:cNvPicPr>
          <p:nvPr>
            <p:ph idx="1"/>
          </p:nvPr>
        </p:nvPicPr>
        <p:blipFill>
          <a:blip r:embed="rId3"/>
          <a:stretch>
            <a:fillRect/>
          </a:stretch>
        </p:blipFill>
        <p:spPr>
          <a:xfrm>
            <a:off x="504341" y="2056936"/>
            <a:ext cx="6495909" cy="4098908"/>
          </a:xfrm>
        </p:spPr>
      </p:pic>
      <p:sp>
        <p:nvSpPr>
          <p:cNvPr id="7" name="TextBox 6">
            <a:extLst>
              <a:ext uri="{FF2B5EF4-FFF2-40B4-BE49-F238E27FC236}">
                <a16:creationId xmlns:a16="http://schemas.microsoft.com/office/drawing/2014/main" id="{7E43DCA5-3C3C-40E9-B52C-0764D7D49237}"/>
              </a:ext>
            </a:extLst>
          </p:cNvPr>
          <p:cNvSpPr txBox="1"/>
          <p:nvPr/>
        </p:nvSpPr>
        <p:spPr>
          <a:xfrm>
            <a:off x="7494973" y="2056936"/>
            <a:ext cx="6094520" cy="2585323"/>
          </a:xfrm>
          <a:prstGeom prst="rect">
            <a:avLst/>
          </a:prstGeom>
          <a:noFill/>
        </p:spPr>
        <p:txBody>
          <a:bodyPr wrap="square">
            <a:spAutoFit/>
          </a:bodyPr>
          <a:lstStyle/>
          <a:p>
            <a:r>
              <a:rPr lang="en-US" dirty="0"/>
              <a:t>Most common Crime </a:t>
            </a:r>
          </a:p>
          <a:p>
            <a:r>
              <a:rPr lang="en-US" dirty="0"/>
              <a:t>Incidents…</a:t>
            </a:r>
          </a:p>
          <a:p>
            <a:endParaRPr lang="en-US" dirty="0">
              <a:solidFill>
                <a:schemeClr val="accent1">
                  <a:lumMod val="25000"/>
                  <a:lumOff val="75000"/>
                </a:schemeClr>
              </a:solidFill>
            </a:endParaRPr>
          </a:p>
          <a:p>
            <a:pPr marL="285750" indent="-285750">
              <a:buFont typeface="Arial" panose="020B0604020202020204" pitchFamily="34" charset="0"/>
              <a:buChar char="•"/>
            </a:pPr>
            <a:r>
              <a:rPr lang="en-US" dirty="0">
                <a:solidFill>
                  <a:schemeClr val="accent1">
                    <a:lumMod val="75000"/>
                    <a:lumOff val="25000"/>
                  </a:schemeClr>
                </a:solidFill>
              </a:rPr>
              <a:t>Crimes against the person</a:t>
            </a:r>
          </a:p>
          <a:p>
            <a:pPr marL="285750" indent="-285750">
              <a:buFont typeface="Arial" panose="020B0604020202020204" pitchFamily="34" charset="0"/>
              <a:buChar char="•"/>
            </a:pPr>
            <a:r>
              <a:rPr lang="en-US" dirty="0">
                <a:solidFill>
                  <a:schemeClr val="accent1">
                    <a:lumMod val="75000"/>
                    <a:lumOff val="25000"/>
                  </a:schemeClr>
                </a:solidFill>
              </a:rPr>
              <a:t>Property and deception offences</a:t>
            </a:r>
          </a:p>
          <a:p>
            <a:pPr marL="285750" indent="-285750">
              <a:buFont typeface="Arial" panose="020B0604020202020204" pitchFamily="34" charset="0"/>
              <a:buChar char="•"/>
            </a:pPr>
            <a:r>
              <a:rPr lang="en-US" dirty="0">
                <a:solidFill>
                  <a:schemeClr val="accent1">
                    <a:lumMod val="75000"/>
                    <a:lumOff val="25000"/>
                  </a:schemeClr>
                </a:solidFill>
              </a:rPr>
              <a:t>Drug offences</a:t>
            </a:r>
          </a:p>
          <a:p>
            <a:pPr marL="285750" indent="-285750">
              <a:buFont typeface="Arial" panose="020B0604020202020204" pitchFamily="34" charset="0"/>
              <a:buChar char="•"/>
            </a:pPr>
            <a:r>
              <a:rPr lang="en-GB" dirty="0">
                <a:solidFill>
                  <a:schemeClr val="accent1">
                    <a:lumMod val="75000"/>
                    <a:lumOff val="25000"/>
                  </a:schemeClr>
                </a:solidFill>
              </a:rPr>
              <a:t>Public order and security offences</a:t>
            </a:r>
            <a:endParaRPr lang="en-US" dirty="0">
              <a:solidFill>
                <a:schemeClr val="accent1">
                  <a:lumMod val="75000"/>
                  <a:lumOff val="25000"/>
                </a:schemeClr>
              </a:solidFill>
            </a:endParaRPr>
          </a:p>
          <a:p>
            <a:pPr marL="285750" indent="-285750">
              <a:buFont typeface="Arial" panose="020B0604020202020204" pitchFamily="34" charset="0"/>
              <a:buChar char="•"/>
            </a:pPr>
            <a:r>
              <a:rPr lang="en-US" dirty="0">
                <a:solidFill>
                  <a:schemeClr val="accent1">
                    <a:lumMod val="75000"/>
                    <a:lumOff val="25000"/>
                  </a:schemeClr>
                </a:solidFill>
              </a:rPr>
              <a:t>Justice procedures offences</a:t>
            </a:r>
          </a:p>
          <a:p>
            <a:pPr marL="285750" indent="-285750">
              <a:buFont typeface="Arial" panose="020B0604020202020204" pitchFamily="34" charset="0"/>
              <a:buChar char="•"/>
            </a:pPr>
            <a:r>
              <a:rPr lang="en-US" dirty="0">
                <a:solidFill>
                  <a:schemeClr val="accent1">
                    <a:lumMod val="75000"/>
                    <a:lumOff val="25000"/>
                  </a:schemeClr>
                </a:solidFill>
              </a:rPr>
              <a:t>Other Offences	</a:t>
            </a:r>
          </a:p>
        </p:txBody>
      </p:sp>
    </p:spTree>
    <p:extLst>
      <p:ext uri="{BB962C8B-B14F-4D97-AF65-F5344CB8AC3E}">
        <p14:creationId xmlns:p14="http://schemas.microsoft.com/office/powerpoint/2010/main" val="918594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lstStyle/>
          <a:p>
            <a:r>
              <a:rPr lang="en-AU" dirty="0"/>
              <a:t>You can view the full report on our website, or contact </a:t>
            </a:r>
            <a:r>
              <a:rPr lang="en-AU" dirty="0">
                <a:hlinkClick r:id="rId2"/>
              </a:rPr>
              <a:t>research@vla.vic.gov.au</a:t>
            </a:r>
            <a:r>
              <a:rPr lang="en-AU" dirty="0"/>
              <a:t> for more information.</a:t>
            </a:r>
          </a:p>
        </p:txBody>
      </p:sp>
    </p:spTree>
    <p:extLst>
      <p:ext uri="{BB962C8B-B14F-4D97-AF65-F5344CB8AC3E}">
        <p14:creationId xmlns:p14="http://schemas.microsoft.com/office/powerpoint/2010/main" val="3570209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PROJECT BRIEF</a:t>
            </a:r>
          </a:p>
        </p:txBody>
      </p:sp>
      <p:sp>
        <p:nvSpPr>
          <p:cNvPr id="3" name="Content Placeholder 2"/>
          <p:cNvSpPr>
            <a:spLocks noGrp="1"/>
          </p:cNvSpPr>
          <p:nvPr>
            <p:ph idx="1"/>
          </p:nvPr>
        </p:nvSpPr>
        <p:spPr>
          <a:xfrm>
            <a:off x="485398" y="1988598"/>
            <a:ext cx="11029615" cy="4209835"/>
          </a:xfrm>
        </p:spPr>
        <p:txBody>
          <a:bodyPr>
            <a:normAutofit/>
          </a:bodyPr>
          <a:lstStyle/>
          <a:p>
            <a:pPr marL="0" indent="0">
              <a:buNone/>
            </a:pPr>
            <a:endParaRPr lang="en-AU" dirty="0"/>
          </a:p>
          <a:p>
            <a:r>
              <a:rPr lang="en-GB" dirty="0"/>
              <a:t>Our project aimed to look at available data for Crime Incidents across Victoria for the past five years from 2017 to 2021 to identify the safest LGAs (Local Government Areas) in Victoria.</a:t>
            </a:r>
            <a:br>
              <a:rPr lang="en-AU" dirty="0"/>
            </a:br>
            <a:r>
              <a:rPr lang="en-AU" dirty="0"/>
              <a:t>Specifically, we looked at:</a:t>
            </a:r>
          </a:p>
          <a:p>
            <a:pPr lvl="1" algn="just"/>
            <a:r>
              <a:rPr lang="en-GB" dirty="0"/>
              <a:t>Geo Spatial mapping of the crime rates across the 79 LGAs in Victoria</a:t>
            </a:r>
          </a:p>
          <a:p>
            <a:pPr lvl="1" algn="just"/>
            <a:r>
              <a:rPr lang="en-GB" dirty="0"/>
              <a:t>Top 10 LGAs in Vitoria with lowest crime rates</a:t>
            </a:r>
          </a:p>
          <a:p>
            <a:pPr lvl="1" algn="just"/>
            <a:r>
              <a:rPr lang="en-GB" dirty="0"/>
              <a:t>Top 10 LGAs in Victoria with highest crime rates</a:t>
            </a:r>
          </a:p>
          <a:p>
            <a:pPr lvl="1" algn="just"/>
            <a:r>
              <a:rPr lang="en-GB" dirty="0"/>
              <a:t>What are the most common offence types under the crime incidents</a:t>
            </a:r>
          </a:p>
          <a:p>
            <a:pPr lvl="1" algn="just"/>
            <a:r>
              <a:rPr lang="en-GB" dirty="0"/>
              <a:t>How the crime rates by offence types have changed over the years from 2017 to 2021</a:t>
            </a:r>
          </a:p>
          <a:p>
            <a:pPr lvl="1" algn="just"/>
            <a:r>
              <a:rPr lang="en-GB" dirty="0"/>
              <a:t>Breakdown of the Family Crime Victims based on gender and age</a:t>
            </a:r>
            <a:endParaRPr lang="en-AU" dirty="0"/>
          </a:p>
          <a:p>
            <a:endParaRPr lang="en-AU" dirty="0"/>
          </a:p>
          <a:p>
            <a:pPr marL="0" indent="0">
              <a:buNone/>
            </a:pPr>
            <a:endParaRPr lang="en-AU" dirty="0"/>
          </a:p>
        </p:txBody>
      </p:sp>
    </p:spTree>
    <p:extLst>
      <p:ext uri="{BB962C8B-B14F-4D97-AF65-F5344CB8AC3E}">
        <p14:creationId xmlns:p14="http://schemas.microsoft.com/office/powerpoint/2010/main" val="4235959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APPROACH</a:t>
            </a:r>
          </a:p>
        </p:txBody>
      </p:sp>
      <p:pic>
        <p:nvPicPr>
          <p:cNvPr id="5" name="Picture 4">
            <a:extLst>
              <a:ext uri="{FF2B5EF4-FFF2-40B4-BE49-F238E27FC236}">
                <a16:creationId xmlns:a16="http://schemas.microsoft.com/office/drawing/2014/main" id="{8A1498C9-4C0A-4034-A866-F6E6CDB97B9C}"/>
              </a:ext>
            </a:extLst>
          </p:cNvPr>
          <p:cNvPicPr>
            <a:picLocks noChangeAspect="1"/>
          </p:cNvPicPr>
          <p:nvPr/>
        </p:nvPicPr>
        <p:blipFill>
          <a:blip r:embed="rId3"/>
          <a:stretch>
            <a:fillRect/>
          </a:stretch>
        </p:blipFill>
        <p:spPr>
          <a:xfrm>
            <a:off x="1283302" y="2446053"/>
            <a:ext cx="9454720" cy="1965894"/>
          </a:xfrm>
          <a:prstGeom prst="rect">
            <a:avLst/>
          </a:prstGeom>
        </p:spPr>
      </p:pic>
    </p:spTree>
    <p:extLst>
      <p:ext uri="{BB962C8B-B14F-4D97-AF65-F5344CB8AC3E}">
        <p14:creationId xmlns:p14="http://schemas.microsoft.com/office/powerpoint/2010/main" val="3163227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ETL (Extract,  TRANSFORM, LOAD) PROCESS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70053410"/>
              </p:ext>
            </p:extLst>
          </p:nvPr>
        </p:nvGraphicFramePr>
        <p:xfrm>
          <a:off x="415562" y="1715956"/>
          <a:ext cx="3401836" cy="2278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415562" y="2228718"/>
            <a:ext cx="4316236" cy="1200329"/>
          </a:xfrm>
          <a:prstGeom prst="rect">
            <a:avLst/>
          </a:prstGeom>
          <a:noFill/>
        </p:spPr>
        <p:txBody>
          <a:bodyPr wrap="square" rtlCol="0">
            <a:spAutoFit/>
          </a:bodyPr>
          <a:lstStyle/>
          <a:p>
            <a:pPr>
              <a:lnSpc>
                <a:spcPct val="80000"/>
              </a:lnSpc>
              <a:spcBef>
                <a:spcPct val="20000"/>
              </a:spcBef>
              <a:spcAft>
                <a:spcPts val="600"/>
              </a:spcAft>
              <a:buClr>
                <a:schemeClr val="accent2"/>
              </a:buClr>
              <a:buSzPct val="92000"/>
            </a:pPr>
            <a:r>
              <a:rPr lang="en-AU" sz="1500" dirty="0"/>
              <a:t>Data Files : </a:t>
            </a:r>
            <a:r>
              <a:rPr lang="en-AU" sz="1500" dirty="0">
                <a:solidFill>
                  <a:schemeClr val="accent3">
                    <a:lumMod val="75000"/>
                  </a:schemeClr>
                </a:solidFill>
              </a:rPr>
              <a:t>CSV Files</a:t>
            </a:r>
          </a:p>
          <a:p>
            <a:pPr>
              <a:lnSpc>
                <a:spcPct val="80000"/>
              </a:lnSpc>
              <a:spcBef>
                <a:spcPct val="20000"/>
              </a:spcBef>
              <a:spcAft>
                <a:spcPts val="600"/>
              </a:spcAft>
              <a:buClr>
                <a:schemeClr val="accent2"/>
              </a:buClr>
              <a:buSzPct val="92000"/>
            </a:pPr>
            <a:r>
              <a:rPr lang="en-AU" sz="1500" dirty="0"/>
              <a:t>Data Cleaning : </a:t>
            </a:r>
            <a:r>
              <a:rPr lang="en-AU" sz="1500" dirty="0">
                <a:solidFill>
                  <a:schemeClr val="accent3">
                    <a:lumMod val="75000"/>
                  </a:schemeClr>
                </a:solidFill>
              </a:rPr>
              <a:t>Python</a:t>
            </a:r>
          </a:p>
          <a:p>
            <a:pPr>
              <a:lnSpc>
                <a:spcPct val="80000"/>
              </a:lnSpc>
              <a:spcBef>
                <a:spcPct val="20000"/>
              </a:spcBef>
              <a:spcAft>
                <a:spcPts val="600"/>
              </a:spcAft>
              <a:buClr>
                <a:schemeClr val="accent2"/>
              </a:buClr>
              <a:buSzPct val="92000"/>
            </a:pPr>
            <a:r>
              <a:rPr lang="en-AU" sz="1500" dirty="0"/>
              <a:t>Data Loading : </a:t>
            </a:r>
            <a:r>
              <a:rPr lang="en-AU" sz="1500" dirty="0">
                <a:solidFill>
                  <a:schemeClr val="accent3">
                    <a:lumMod val="75000"/>
                  </a:schemeClr>
                </a:solidFill>
              </a:rPr>
              <a:t>MongoDB, </a:t>
            </a:r>
            <a:r>
              <a:rPr lang="en-GB" sz="1500" dirty="0">
                <a:solidFill>
                  <a:schemeClr val="accent3">
                    <a:lumMod val="75000"/>
                  </a:schemeClr>
                </a:solidFill>
              </a:rPr>
              <a:t>Python Flask–powered API</a:t>
            </a:r>
            <a:endParaRPr lang="en-AU" sz="1500" dirty="0">
              <a:solidFill>
                <a:schemeClr val="accent3">
                  <a:lumMod val="75000"/>
                </a:schemeClr>
              </a:solidFill>
            </a:endParaRPr>
          </a:p>
          <a:p>
            <a:pPr>
              <a:lnSpc>
                <a:spcPct val="80000"/>
              </a:lnSpc>
              <a:spcBef>
                <a:spcPct val="20000"/>
              </a:spcBef>
              <a:spcAft>
                <a:spcPts val="600"/>
              </a:spcAft>
              <a:buClr>
                <a:schemeClr val="accent2"/>
              </a:buClr>
              <a:buSzPct val="92000"/>
            </a:pPr>
            <a:r>
              <a:rPr lang="en-AU" sz="1500" dirty="0"/>
              <a:t>Data Visualization : </a:t>
            </a:r>
            <a:r>
              <a:rPr lang="en-AU" sz="1500" dirty="0">
                <a:solidFill>
                  <a:schemeClr val="accent3">
                    <a:lumMod val="75000"/>
                  </a:schemeClr>
                </a:solidFill>
              </a:rPr>
              <a:t>JavaScript, HTML, </a:t>
            </a:r>
            <a:r>
              <a:rPr lang="en-AU" sz="1500" dirty="0" err="1">
                <a:solidFill>
                  <a:schemeClr val="accent3">
                    <a:lumMod val="75000"/>
                  </a:schemeClr>
                </a:solidFill>
              </a:rPr>
              <a:t>Plotly</a:t>
            </a:r>
            <a:r>
              <a:rPr lang="en-AU" sz="1500" dirty="0">
                <a:solidFill>
                  <a:schemeClr val="accent3">
                    <a:lumMod val="75000"/>
                  </a:schemeClr>
                </a:solidFill>
              </a:rPr>
              <a:t>, Leaflet</a:t>
            </a:r>
          </a:p>
        </p:txBody>
      </p:sp>
      <p:pic>
        <p:nvPicPr>
          <p:cNvPr id="5" name="Picture 4">
            <a:extLst>
              <a:ext uri="{FF2B5EF4-FFF2-40B4-BE49-F238E27FC236}">
                <a16:creationId xmlns:a16="http://schemas.microsoft.com/office/drawing/2014/main" id="{B2F1B03A-9161-4BDC-BAC8-0E7995708451}"/>
              </a:ext>
            </a:extLst>
          </p:cNvPr>
          <p:cNvPicPr>
            <a:picLocks noChangeAspect="1"/>
          </p:cNvPicPr>
          <p:nvPr/>
        </p:nvPicPr>
        <p:blipFill>
          <a:blip r:embed="rId8"/>
          <a:stretch>
            <a:fillRect/>
          </a:stretch>
        </p:blipFill>
        <p:spPr>
          <a:xfrm>
            <a:off x="28576" y="4126475"/>
            <a:ext cx="5582112" cy="2381488"/>
          </a:xfrm>
          <a:prstGeom prst="rect">
            <a:avLst/>
          </a:prstGeom>
        </p:spPr>
      </p:pic>
      <p:sp>
        <p:nvSpPr>
          <p:cNvPr id="12" name="TextBox 11">
            <a:extLst>
              <a:ext uri="{FF2B5EF4-FFF2-40B4-BE49-F238E27FC236}">
                <a16:creationId xmlns:a16="http://schemas.microsoft.com/office/drawing/2014/main" id="{D73F0BD1-3953-4B5E-AAA2-EF2C7F324FB2}"/>
              </a:ext>
            </a:extLst>
          </p:cNvPr>
          <p:cNvSpPr txBox="1"/>
          <p:nvPr/>
        </p:nvSpPr>
        <p:spPr>
          <a:xfrm>
            <a:off x="5717219" y="2150757"/>
            <a:ext cx="6363070" cy="3539430"/>
          </a:xfrm>
          <a:prstGeom prst="rect">
            <a:avLst/>
          </a:prstGeom>
          <a:noFill/>
        </p:spPr>
        <p:txBody>
          <a:bodyPr wrap="square">
            <a:spAutoFit/>
          </a:bodyPr>
          <a:lstStyle/>
          <a:p>
            <a:r>
              <a:rPr lang="en-AU" sz="1600" b="1" dirty="0">
                <a:solidFill>
                  <a:schemeClr val="accent3">
                    <a:lumMod val="75000"/>
                  </a:schemeClr>
                </a:solidFill>
              </a:rPr>
              <a:t>Data Used </a:t>
            </a:r>
            <a:r>
              <a:rPr lang="en-AU" sz="1600" dirty="0"/>
              <a:t>: </a:t>
            </a:r>
          </a:p>
          <a:p>
            <a:r>
              <a:rPr lang="en-AU" sz="1600" dirty="0"/>
              <a:t>There were two datasets used for this project from </a:t>
            </a:r>
            <a:br>
              <a:rPr lang="en-AU" sz="1600" dirty="0"/>
            </a:br>
            <a:r>
              <a:rPr lang="en-AU" sz="1600" dirty="0">
                <a:solidFill>
                  <a:schemeClr val="accent3">
                    <a:lumMod val="75000"/>
                  </a:schemeClr>
                </a:solidFill>
                <a:hlinkClick r:id="rId9">
                  <a:extLst>
                    <a:ext uri="{A12FA001-AC4F-418D-AE19-62706E023703}">
                      <ahyp:hlinkClr xmlns:ahyp="http://schemas.microsoft.com/office/drawing/2018/hyperlinkcolor" val="tx"/>
                    </a:ext>
                  </a:extLst>
                </a:hlinkClick>
              </a:rPr>
              <a:t>https://www.crimestatistics.vic.gov.au/crime-statistics/latest-victorian-crime-data/download-data</a:t>
            </a:r>
            <a:endParaRPr lang="en-AU" sz="1600" dirty="0">
              <a:solidFill>
                <a:schemeClr val="accent3">
                  <a:lumMod val="75000"/>
                </a:schemeClr>
              </a:solidFill>
            </a:endParaRPr>
          </a:p>
          <a:p>
            <a:endParaRPr lang="en-AU" sz="1600" dirty="0">
              <a:solidFill>
                <a:schemeClr val="accent3">
                  <a:lumMod val="75000"/>
                </a:schemeClr>
              </a:solidFill>
            </a:endParaRPr>
          </a:p>
          <a:p>
            <a:pPr marL="285750" indent="-285750">
              <a:buFont typeface="Wingdings" panose="05000000000000000000" pitchFamily="2" charset="2"/>
              <a:buChar char="§"/>
            </a:pPr>
            <a:r>
              <a:rPr lang="en-GB" sz="1600" i="1" dirty="0">
                <a:solidFill>
                  <a:schemeClr val="accent3">
                    <a:lumMod val="75000"/>
                  </a:schemeClr>
                </a:solidFill>
              </a:rPr>
              <a:t>Data_Tables_LGA_Criminal_Incidents_Year_Ending_March_2021 </a:t>
            </a:r>
          </a:p>
          <a:p>
            <a:pPr marL="742950" lvl="1" indent="-285750">
              <a:buFont typeface="Wingdings" panose="05000000000000000000" pitchFamily="2" charset="2"/>
              <a:buChar char="§"/>
            </a:pPr>
            <a:r>
              <a:rPr lang="en-AU" sz="1400" dirty="0"/>
              <a:t>This file contains the crime incidents recorded and the crime rate </a:t>
            </a:r>
            <a:br>
              <a:rPr lang="en-AU" sz="1400" dirty="0"/>
            </a:br>
            <a:r>
              <a:rPr lang="en-AU" sz="1400" dirty="0"/>
              <a:t>per 100,000 population for each of the 79 LGAs for the time period </a:t>
            </a:r>
            <a:br>
              <a:rPr lang="en-AU" sz="1400" dirty="0"/>
            </a:br>
            <a:r>
              <a:rPr lang="en-AU" sz="1400" dirty="0"/>
              <a:t>2012 - 2021</a:t>
            </a:r>
          </a:p>
          <a:p>
            <a:pPr marL="742950" lvl="1" indent="-285750">
              <a:buFont typeface="Wingdings" panose="05000000000000000000" pitchFamily="2" charset="2"/>
              <a:buChar char="§"/>
            </a:pPr>
            <a:r>
              <a:rPr lang="en-AU" sz="1400" dirty="0"/>
              <a:t>It also contains the crimes categorised by offence types </a:t>
            </a:r>
          </a:p>
          <a:p>
            <a:pPr marL="742950" lvl="1" indent="-285750">
              <a:buFont typeface="Wingdings" panose="05000000000000000000" pitchFamily="2" charset="2"/>
              <a:buChar char="§"/>
            </a:pPr>
            <a:r>
              <a:rPr lang="en-AU" sz="1400" dirty="0"/>
              <a:t>CSV File</a:t>
            </a:r>
          </a:p>
          <a:p>
            <a:pPr marL="285750" indent="-285750">
              <a:buFont typeface="Wingdings" panose="05000000000000000000" pitchFamily="2" charset="2"/>
              <a:buChar char="§"/>
            </a:pPr>
            <a:r>
              <a:rPr lang="en-GB" sz="1600" i="1" dirty="0">
                <a:solidFill>
                  <a:schemeClr val="accent3">
                    <a:lumMod val="75000"/>
                  </a:schemeClr>
                </a:solidFill>
              </a:rPr>
              <a:t>Data_Tables_Family_Incidents_Visualisation_Year_Ending_March_2021</a:t>
            </a:r>
            <a:endParaRPr lang="en-AU" sz="1600" i="1" dirty="0">
              <a:solidFill>
                <a:schemeClr val="accent3">
                  <a:lumMod val="75000"/>
                </a:schemeClr>
              </a:solidFill>
            </a:endParaRPr>
          </a:p>
          <a:p>
            <a:pPr marL="742950" lvl="1" indent="-285750">
              <a:buFont typeface="Wingdings" panose="05000000000000000000" pitchFamily="2" charset="2"/>
              <a:buChar char="§"/>
            </a:pPr>
            <a:r>
              <a:rPr lang="en-AU" sz="1400" dirty="0"/>
              <a:t>This file contains the Family Crimes Victim data categorized by Gender and Age for the period 2017 - 2021</a:t>
            </a:r>
          </a:p>
          <a:p>
            <a:pPr marL="742950" lvl="1" indent="-285750">
              <a:buFont typeface="Wingdings" panose="05000000000000000000" pitchFamily="2" charset="2"/>
              <a:buChar char="§"/>
            </a:pPr>
            <a:r>
              <a:rPr lang="en-AU" sz="1400" dirty="0"/>
              <a:t>CSV file</a:t>
            </a:r>
          </a:p>
        </p:txBody>
      </p:sp>
    </p:spTree>
    <p:extLst>
      <p:ext uri="{BB962C8B-B14F-4D97-AF65-F5344CB8AC3E}">
        <p14:creationId xmlns:p14="http://schemas.microsoft.com/office/powerpoint/2010/main" val="375235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 TRANSFORM	</a:t>
            </a:r>
          </a:p>
        </p:txBody>
      </p:sp>
      <p:sp>
        <p:nvSpPr>
          <p:cNvPr id="3" name="Content Placeholder 2"/>
          <p:cNvSpPr>
            <a:spLocks noGrp="1"/>
          </p:cNvSpPr>
          <p:nvPr>
            <p:ph idx="1"/>
          </p:nvPr>
        </p:nvSpPr>
        <p:spPr>
          <a:xfrm>
            <a:off x="227946" y="702156"/>
            <a:ext cx="11029615" cy="5453687"/>
          </a:xfrm>
        </p:spPr>
        <p:txBody>
          <a:bodyPr>
            <a:normAutofit/>
          </a:bodyPr>
          <a:lstStyle/>
          <a:p>
            <a:r>
              <a:rPr lang="en-GB" dirty="0"/>
              <a:t>The data was cleaned using Python and only the required fields were selected.</a:t>
            </a:r>
          </a:p>
          <a:p>
            <a:endParaRPr lang="en-AU" dirty="0"/>
          </a:p>
          <a:p>
            <a:pPr lvl="1"/>
            <a:endParaRPr lang="en-AU" dirty="0"/>
          </a:p>
          <a:p>
            <a:endParaRPr lang="en-AU" dirty="0"/>
          </a:p>
          <a:p>
            <a:pPr marL="0" indent="0">
              <a:buNone/>
            </a:pPr>
            <a:endParaRPr lang="en-AU" dirty="0"/>
          </a:p>
          <a:p>
            <a:endParaRPr lang="en-AU" dirty="0"/>
          </a:p>
          <a:p>
            <a:pPr marL="0" indent="0">
              <a:buNone/>
            </a:pPr>
            <a:endParaRPr lang="en-AU" dirty="0"/>
          </a:p>
        </p:txBody>
      </p:sp>
      <p:pic>
        <p:nvPicPr>
          <p:cNvPr id="5" name="Picture 4">
            <a:extLst>
              <a:ext uri="{FF2B5EF4-FFF2-40B4-BE49-F238E27FC236}">
                <a16:creationId xmlns:a16="http://schemas.microsoft.com/office/drawing/2014/main" id="{D0267FCC-7151-447F-8022-9236ADCC9923}"/>
              </a:ext>
            </a:extLst>
          </p:cNvPr>
          <p:cNvPicPr>
            <a:picLocks noChangeAspect="1"/>
          </p:cNvPicPr>
          <p:nvPr/>
        </p:nvPicPr>
        <p:blipFill>
          <a:blip r:embed="rId3"/>
          <a:stretch>
            <a:fillRect/>
          </a:stretch>
        </p:blipFill>
        <p:spPr>
          <a:xfrm>
            <a:off x="698655" y="2463878"/>
            <a:ext cx="3154254" cy="1707610"/>
          </a:xfrm>
          <a:prstGeom prst="rect">
            <a:avLst/>
          </a:prstGeom>
        </p:spPr>
      </p:pic>
      <p:pic>
        <p:nvPicPr>
          <p:cNvPr id="7" name="Picture 6">
            <a:extLst>
              <a:ext uri="{FF2B5EF4-FFF2-40B4-BE49-F238E27FC236}">
                <a16:creationId xmlns:a16="http://schemas.microsoft.com/office/drawing/2014/main" id="{993552A1-9DE5-4566-AEBE-DF24779878FE}"/>
              </a:ext>
            </a:extLst>
          </p:cNvPr>
          <p:cNvPicPr>
            <a:picLocks noChangeAspect="1"/>
          </p:cNvPicPr>
          <p:nvPr/>
        </p:nvPicPr>
        <p:blipFill>
          <a:blip r:embed="rId4"/>
          <a:stretch>
            <a:fillRect/>
          </a:stretch>
        </p:blipFill>
        <p:spPr>
          <a:xfrm>
            <a:off x="5566299" y="2431455"/>
            <a:ext cx="5761607" cy="1266825"/>
          </a:xfrm>
          <a:prstGeom prst="rect">
            <a:avLst/>
          </a:prstGeom>
        </p:spPr>
      </p:pic>
      <p:pic>
        <p:nvPicPr>
          <p:cNvPr id="9" name="Picture 8">
            <a:extLst>
              <a:ext uri="{FF2B5EF4-FFF2-40B4-BE49-F238E27FC236}">
                <a16:creationId xmlns:a16="http://schemas.microsoft.com/office/drawing/2014/main" id="{12B0E6D5-C06A-42F9-9C13-F4FACBA4C544}"/>
              </a:ext>
            </a:extLst>
          </p:cNvPr>
          <p:cNvPicPr>
            <a:picLocks noChangeAspect="1"/>
          </p:cNvPicPr>
          <p:nvPr/>
        </p:nvPicPr>
        <p:blipFill>
          <a:blip r:embed="rId5"/>
          <a:stretch>
            <a:fillRect/>
          </a:stretch>
        </p:blipFill>
        <p:spPr>
          <a:xfrm>
            <a:off x="5566299" y="3875220"/>
            <a:ext cx="5867886" cy="1266825"/>
          </a:xfrm>
          <a:prstGeom prst="rect">
            <a:avLst/>
          </a:prstGeom>
        </p:spPr>
      </p:pic>
      <p:pic>
        <p:nvPicPr>
          <p:cNvPr id="11" name="Picture 10">
            <a:extLst>
              <a:ext uri="{FF2B5EF4-FFF2-40B4-BE49-F238E27FC236}">
                <a16:creationId xmlns:a16="http://schemas.microsoft.com/office/drawing/2014/main" id="{3E4387DE-96DB-4E30-B1CB-8CD57849B33A}"/>
              </a:ext>
            </a:extLst>
          </p:cNvPr>
          <p:cNvPicPr>
            <a:picLocks noChangeAspect="1"/>
          </p:cNvPicPr>
          <p:nvPr/>
        </p:nvPicPr>
        <p:blipFill>
          <a:blip r:embed="rId6"/>
          <a:stretch>
            <a:fillRect/>
          </a:stretch>
        </p:blipFill>
        <p:spPr>
          <a:xfrm>
            <a:off x="698655" y="4413779"/>
            <a:ext cx="3154254" cy="1365584"/>
          </a:xfrm>
          <a:prstGeom prst="rect">
            <a:avLst/>
          </a:prstGeom>
        </p:spPr>
      </p:pic>
      <p:pic>
        <p:nvPicPr>
          <p:cNvPr id="13" name="Picture 12">
            <a:extLst>
              <a:ext uri="{FF2B5EF4-FFF2-40B4-BE49-F238E27FC236}">
                <a16:creationId xmlns:a16="http://schemas.microsoft.com/office/drawing/2014/main" id="{A2FAB0D2-36FF-41D7-A164-60731237ADD8}"/>
              </a:ext>
            </a:extLst>
          </p:cNvPr>
          <p:cNvPicPr>
            <a:picLocks noChangeAspect="1"/>
          </p:cNvPicPr>
          <p:nvPr/>
        </p:nvPicPr>
        <p:blipFill>
          <a:blip r:embed="rId7"/>
          <a:stretch>
            <a:fillRect/>
          </a:stretch>
        </p:blipFill>
        <p:spPr>
          <a:xfrm>
            <a:off x="5566298" y="5318985"/>
            <a:ext cx="5867886" cy="1047750"/>
          </a:xfrm>
          <a:prstGeom prst="rect">
            <a:avLst/>
          </a:prstGeom>
        </p:spPr>
      </p:pic>
    </p:spTree>
    <p:extLst>
      <p:ext uri="{BB962C8B-B14F-4D97-AF65-F5344CB8AC3E}">
        <p14:creationId xmlns:p14="http://schemas.microsoft.com/office/powerpoint/2010/main" val="109182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 LOAD</a:t>
            </a:r>
          </a:p>
        </p:txBody>
      </p:sp>
      <p:sp>
        <p:nvSpPr>
          <p:cNvPr id="3" name="Content Placeholder 2"/>
          <p:cNvSpPr>
            <a:spLocks noGrp="1"/>
          </p:cNvSpPr>
          <p:nvPr>
            <p:ph idx="1"/>
          </p:nvPr>
        </p:nvSpPr>
        <p:spPr>
          <a:xfrm>
            <a:off x="485398" y="-656948"/>
            <a:ext cx="11029615" cy="6855381"/>
          </a:xfrm>
        </p:spPr>
        <p:txBody>
          <a:bodyPr>
            <a:normAutofit/>
          </a:bodyPr>
          <a:lstStyle/>
          <a:p>
            <a:pPr marL="0" indent="0">
              <a:buNone/>
            </a:pPr>
            <a:endParaRPr lang="en-AU" dirty="0"/>
          </a:p>
          <a:p>
            <a:r>
              <a:rPr lang="en-GB" dirty="0"/>
              <a:t>The transformed data was loaded into Mongo DB under database </a:t>
            </a:r>
            <a:r>
              <a:rPr lang="en-GB" dirty="0" err="1">
                <a:solidFill>
                  <a:schemeClr val="accent3">
                    <a:lumMod val="75000"/>
                  </a:schemeClr>
                </a:solidFill>
              </a:rPr>
              <a:t>crime_database</a:t>
            </a:r>
            <a:r>
              <a:rPr lang="en-GB" dirty="0">
                <a:solidFill>
                  <a:schemeClr val="accent3">
                    <a:lumMod val="75000"/>
                  </a:schemeClr>
                </a:solidFill>
              </a:rPr>
              <a:t> </a:t>
            </a:r>
            <a:r>
              <a:rPr lang="en-GB" dirty="0"/>
              <a:t>with 4 collections as shown</a:t>
            </a:r>
          </a:p>
          <a:p>
            <a:endParaRPr lang="en-AU" dirty="0"/>
          </a:p>
          <a:p>
            <a:endParaRPr lang="en-AU" dirty="0"/>
          </a:p>
          <a:p>
            <a:pPr marL="0" indent="0">
              <a:buNone/>
            </a:pPr>
            <a:endParaRPr lang="en-AU" dirty="0"/>
          </a:p>
        </p:txBody>
      </p:sp>
      <p:pic>
        <p:nvPicPr>
          <p:cNvPr id="5" name="Picture 4">
            <a:extLst>
              <a:ext uri="{FF2B5EF4-FFF2-40B4-BE49-F238E27FC236}">
                <a16:creationId xmlns:a16="http://schemas.microsoft.com/office/drawing/2014/main" id="{A75F7001-7DDD-4228-9B5A-22E9BDEC1163}"/>
              </a:ext>
            </a:extLst>
          </p:cNvPr>
          <p:cNvPicPr>
            <a:picLocks noChangeAspect="1"/>
          </p:cNvPicPr>
          <p:nvPr/>
        </p:nvPicPr>
        <p:blipFill>
          <a:blip r:embed="rId3"/>
          <a:stretch>
            <a:fillRect/>
          </a:stretch>
        </p:blipFill>
        <p:spPr>
          <a:xfrm>
            <a:off x="676987" y="2744734"/>
            <a:ext cx="2933978" cy="2397311"/>
          </a:xfrm>
          <a:prstGeom prst="rect">
            <a:avLst/>
          </a:prstGeom>
        </p:spPr>
      </p:pic>
      <p:pic>
        <p:nvPicPr>
          <p:cNvPr id="7" name="Picture 6">
            <a:extLst>
              <a:ext uri="{FF2B5EF4-FFF2-40B4-BE49-F238E27FC236}">
                <a16:creationId xmlns:a16="http://schemas.microsoft.com/office/drawing/2014/main" id="{12CA876E-49D8-473B-B2AE-C98081163696}"/>
              </a:ext>
            </a:extLst>
          </p:cNvPr>
          <p:cNvPicPr>
            <a:picLocks noChangeAspect="1"/>
          </p:cNvPicPr>
          <p:nvPr/>
        </p:nvPicPr>
        <p:blipFill>
          <a:blip r:embed="rId4"/>
          <a:stretch>
            <a:fillRect/>
          </a:stretch>
        </p:blipFill>
        <p:spPr>
          <a:xfrm>
            <a:off x="4000811" y="2781289"/>
            <a:ext cx="2933978" cy="3486150"/>
          </a:xfrm>
          <a:prstGeom prst="rect">
            <a:avLst/>
          </a:prstGeom>
        </p:spPr>
      </p:pic>
      <p:pic>
        <p:nvPicPr>
          <p:cNvPr id="9" name="Picture 8">
            <a:extLst>
              <a:ext uri="{FF2B5EF4-FFF2-40B4-BE49-F238E27FC236}">
                <a16:creationId xmlns:a16="http://schemas.microsoft.com/office/drawing/2014/main" id="{C388FE6B-CE7B-4A8D-8884-5D18C74DEE15}"/>
              </a:ext>
            </a:extLst>
          </p:cNvPr>
          <p:cNvPicPr>
            <a:picLocks noChangeAspect="1"/>
          </p:cNvPicPr>
          <p:nvPr/>
        </p:nvPicPr>
        <p:blipFill>
          <a:blip r:embed="rId5"/>
          <a:stretch>
            <a:fillRect/>
          </a:stretch>
        </p:blipFill>
        <p:spPr>
          <a:xfrm>
            <a:off x="7450057" y="2691189"/>
            <a:ext cx="4362450" cy="3645256"/>
          </a:xfrm>
          <a:prstGeom prst="rect">
            <a:avLst/>
          </a:prstGeom>
        </p:spPr>
      </p:pic>
    </p:spTree>
    <p:extLst>
      <p:ext uri="{BB962C8B-B14F-4D97-AF65-F5344CB8AC3E}">
        <p14:creationId xmlns:p14="http://schemas.microsoft.com/office/powerpoint/2010/main" val="428804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API – PYTHON FLASK POWERED API</a:t>
            </a:r>
          </a:p>
        </p:txBody>
      </p:sp>
      <p:sp>
        <p:nvSpPr>
          <p:cNvPr id="3" name="Content Placeholder 2"/>
          <p:cNvSpPr>
            <a:spLocks noGrp="1"/>
          </p:cNvSpPr>
          <p:nvPr>
            <p:ph idx="1"/>
          </p:nvPr>
        </p:nvSpPr>
        <p:spPr>
          <a:xfrm>
            <a:off x="485398" y="-656948"/>
            <a:ext cx="11029615" cy="6855381"/>
          </a:xfrm>
        </p:spPr>
        <p:txBody>
          <a:bodyPr>
            <a:normAutofit/>
          </a:bodyPr>
          <a:lstStyle/>
          <a:p>
            <a:pPr marL="0" indent="0">
              <a:buNone/>
            </a:pPr>
            <a:endParaRPr lang="en-AU" dirty="0"/>
          </a:p>
          <a:p>
            <a:r>
              <a:rPr lang="en-GB" dirty="0"/>
              <a:t>The data from the 4 MongoDB collections were converted to JSON format and loaded into APIs using the Flask Application</a:t>
            </a:r>
          </a:p>
          <a:p>
            <a:endParaRPr lang="en-GB" dirty="0"/>
          </a:p>
          <a:p>
            <a:endParaRPr lang="en-AU" dirty="0"/>
          </a:p>
          <a:p>
            <a:endParaRPr lang="en-AU" dirty="0"/>
          </a:p>
          <a:p>
            <a:pPr marL="0" indent="0">
              <a:buNone/>
            </a:pPr>
            <a:endParaRPr lang="en-AU" dirty="0"/>
          </a:p>
        </p:txBody>
      </p:sp>
      <p:pic>
        <p:nvPicPr>
          <p:cNvPr id="6" name="Picture 5">
            <a:extLst>
              <a:ext uri="{FF2B5EF4-FFF2-40B4-BE49-F238E27FC236}">
                <a16:creationId xmlns:a16="http://schemas.microsoft.com/office/drawing/2014/main" id="{BB370B67-B170-4AB9-A59F-7F4EE95EEC24}"/>
              </a:ext>
            </a:extLst>
          </p:cNvPr>
          <p:cNvPicPr>
            <a:picLocks noChangeAspect="1"/>
          </p:cNvPicPr>
          <p:nvPr/>
        </p:nvPicPr>
        <p:blipFill>
          <a:blip r:embed="rId3"/>
          <a:stretch>
            <a:fillRect/>
          </a:stretch>
        </p:blipFill>
        <p:spPr>
          <a:xfrm>
            <a:off x="543228" y="2699182"/>
            <a:ext cx="4244805" cy="2290068"/>
          </a:xfrm>
          <a:prstGeom prst="rect">
            <a:avLst/>
          </a:prstGeom>
        </p:spPr>
      </p:pic>
      <p:pic>
        <p:nvPicPr>
          <p:cNvPr id="10" name="Picture 9">
            <a:extLst>
              <a:ext uri="{FF2B5EF4-FFF2-40B4-BE49-F238E27FC236}">
                <a16:creationId xmlns:a16="http://schemas.microsoft.com/office/drawing/2014/main" id="{DD649AA4-86F4-4999-950C-ED8F05FBABBB}"/>
              </a:ext>
            </a:extLst>
          </p:cNvPr>
          <p:cNvPicPr>
            <a:picLocks noChangeAspect="1"/>
          </p:cNvPicPr>
          <p:nvPr/>
        </p:nvPicPr>
        <p:blipFill>
          <a:blip r:embed="rId4"/>
          <a:stretch>
            <a:fillRect/>
          </a:stretch>
        </p:blipFill>
        <p:spPr>
          <a:xfrm>
            <a:off x="5092158" y="2689434"/>
            <a:ext cx="6726980" cy="2535521"/>
          </a:xfrm>
          <a:prstGeom prst="rect">
            <a:avLst/>
          </a:prstGeom>
        </p:spPr>
      </p:pic>
    </p:spTree>
    <p:extLst>
      <p:ext uri="{BB962C8B-B14F-4D97-AF65-F5344CB8AC3E}">
        <p14:creationId xmlns:p14="http://schemas.microsoft.com/office/powerpoint/2010/main" val="4231578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 spatial representation of crime rates</a:t>
            </a:r>
            <a:endParaRPr lang="en-AU" dirty="0"/>
          </a:p>
        </p:txBody>
      </p:sp>
      <p:sp>
        <p:nvSpPr>
          <p:cNvPr id="13" name="TextBox 12"/>
          <p:cNvSpPr txBox="1"/>
          <p:nvPr/>
        </p:nvSpPr>
        <p:spPr>
          <a:xfrm>
            <a:off x="16492540" y="5482816"/>
            <a:ext cx="2952382" cy="369332"/>
          </a:xfrm>
          <a:prstGeom prst="rect">
            <a:avLst/>
          </a:prstGeom>
          <a:noFill/>
        </p:spPr>
        <p:txBody>
          <a:bodyPr wrap="square" rtlCol="0">
            <a:spAutoFit/>
          </a:bodyPr>
          <a:lstStyle/>
          <a:p>
            <a:r>
              <a:rPr lang="en-US" dirty="0"/>
              <a:t>Gender: </a:t>
            </a:r>
            <a:endParaRPr lang="en-AU" dirty="0"/>
          </a:p>
        </p:txBody>
      </p:sp>
      <p:sp>
        <p:nvSpPr>
          <p:cNvPr id="5" name="TextBox 4"/>
          <p:cNvSpPr txBox="1"/>
          <p:nvPr/>
        </p:nvSpPr>
        <p:spPr>
          <a:xfrm>
            <a:off x="8460259" y="4011827"/>
            <a:ext cx="2940909" cy="2512541"/>
          </a:xfrm>
          <a:prstGeom prst="rect">
            <a:avLst/>
          </a:prstGeom>
          <a:noFill/>
        </p:spPr>
        <p:txBody>
          <a:bodyPr wrap="square" rtlCol="0">
            <a:spAutoFit/>
          </a:bodyPr>
          <a:lstStyle/>
          <a:p>
            <a:endParaRPr lang="en-AU" dirty="0"/>
          </a:p>
        </p:txBody>
      </p:sp>
      <p:sp>
        <p:nvSpPr>
          <p:cNvPr id="7" name="AutoShape 2" descr="Image result for silhouette young ma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0" name="AutoShape 6" descr="Image result for silhouette young m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8" descr="Image result for silhouette young ma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0" name="TextBox 19"/>
          <p:cNvSpPr txBox="1"/>
          <p:nvPr/>
        </p:nvSpPr>
        <p:spPr>
          <a:xfrm>
            <a:off x="1484934" y="2268473"/>
            <a:ext cx="3247764" cy="646331"/>
          </a:xfrm>
          <a:prstGeom prst="rect">
            <a:avLst/>
          </a:prstGeom>
          <a:noFill/>
        </p:spPr>
        <p:txBody>
          <a:bodyPr wrap="square" rtlCol="0">
            <a:spAutoFit/>
          </a:bodyPr>
          <a:lstStyle/>
          <a:p>
            <a:endParaRPr lang="en-US" dirty="0"/>
          </a:p>
          <a:p>
            <a:endParaRPr lang="en-AU" dirty="0"/>
          </a:p>
        </p:txBody>
      </p:sp>
      <p:pic>
        <p:nvPicPr>
          <p:cNvPr id="8" name="Picture 7">
            <a:extLst>
              <a:ext uri="{FF2B5EF4-FFF2-40B4-BE49-F238E27FC236}">
                <a16:creationId xmlns:a16="http://schemas.microsoft.com/office/drawing/2014/main" id="{4B3A776C-1246-4BAA-87F6-10469A28E805}"/>
              </a:ext>
            </a:extLst>
          </p:cNvPr>
          <p:cNvPicPr>
            <a:picLocks noChangeAspect="1"/>
          </p:cNvPicPr>
          <p:nvPr/>
        </p:nvPicPr>
        <p:blipFill>
          <a:blip r:embed="rId3"/>
          <a:stretch>
            <a:fillRect/>
          </a:stretch>
        </p:blipFill>
        <p:spPr>
          <a:xfrm>
            <a:off x="230819" y="2268474"/>
            <a:ext cx="9198674" cy="3992393"/>
          </a:xfrm>
          <a:prstGeom prst="rect">
            <a:avLst/>
          </a:prstGeom>
        </p:spPr>
      </p:pic>
      <p:pic>
        <p:nvPicPr>
          <p:cNvPr id="12" name="Picture 11">
            <a:extLst>
              <a:ext uri="{FF2B5EF4-FFF2-40B4-BE49-F238E27FC236}">
                <a16:creationId xmlns:a16="http://schemas.microsoft.com/office/drawing/2014/main" id="{3F43C94E-75EA-4886-BBC9-39174635C388}"/>
              </a:ext>
            </a:extLst>
          </p:cNvPr>
          <p:cNvPicPr>
            <a:picLocks noChangeAspect="1"/>
          </p:cNvPicPr>
          <p:nvPr/>
        </p:nvPicPr>
        <p:blipFill>
          <a:blip r:embed="rId4"/>
          <a:stretch>
            <a:fillRect/>
          </a:stretch>
        </p:blipFill>
        <p:spPr>
          <a:xfrm>
            <a:off x="9824070" y="2268473"/>
            <a:ext cx="1971675" cy="3992394"/>
          </a:xfrm>
          <a:prstGeom prst="rect">
            <a:avLst/>
          </a:prstGeom>
        </p:spPr>
      </p:pic>
    </p:spTree>
    <p:extLst>
      <p:ext uri="{BB962C8B-B14F-4D97-AF65-F5344CB8AC3E}">
        <p14:creationId xmlns:p14="http://schemas.microsoft.com/office/powerpoint/2010/main" val="3854181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a:t>
            </a:r>
            <a:r>
              <a:rPr lang="en-US" dirty="0" err="1"/>
              <a:t>lgas</a:t>
            </a:r>
            <a:r>
              <a:rPr lang="en-US" dirty="0"/>
              <a:t> With most and least crimes</a:t>
            </a:r>
            <a:endParaRPr lang="en-AU" dirty="0"/>
          </a:p>
        </p:txBody>
      </p:sp>
      <p:sp>
        <p:nvSpPr>
          <p:cNvPr id="13" name="TextBox 12"/>
          <p:cNvSpPr txBox="1"/>
          <p:nvPr/>
        </p:nvSpPr>
        <p:spPr>
          <a:xfrm>
            <a:off x="16492540" y="5482816"/>
            <a:ext cx="2952382" cy="369332"/>
          </a:xfrm>
          <a:prstGeom prst="rect">
            <a:avLst/>
          </a:prstGeom>
          <a:noFill/>
        </p:spPr>
        <p:txBody>
          <a:bodyPr wrap="square" rtlCol="0">
            <a:spAutoFit/>
          </a:bodyPr>
          <a:lstStyle/>
          <a:p>
            <a:r>
              <a:rPr lang="en-US" dirty="0"/>
              <a:t>Gender: </a:t>
            </a:r>
            <a:endParaRPr lang="en-AU" dirty="0"/>
          </a:p>
        </p:txBody>
      </p:sp>
      <p:sp>
        <p:nvSpPr>
          <p:cNvPr id="5" name="TextBox 4"/>
          <p:cNvSpPr txBox="1"/>
          <p:nvPr/>
        </p:nvSpPr>
        <p:spPr>
          <a:xfrm>
            <a:off x="8460259" y="4011827"/>
            <a:ext cx="2940909" cy="2512541"/>
          </a:xfrm>
          <a:prstGeom prst="rect">
            <a:avLst/>
          </a:prstGeom>
          <a:noFill/>
        </p:spPr>
        <p:txBody>
          <a:bodyPr wrap="square" rtlCol="0">
            <a:spAutoFit/>
          </a:bodyPr>
          <a:lstStyle/>
          <a:p>
            <a:endParaRPr lang="en-AU" dirty="0"/>
          </a:p>
        </p:txBody>
      </p:sp>
      <p:sp>
        <p:nvSpPr>
          <p:cNvPr id="7" name="AutoShape 2" descr="Image result for silhouette young ma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0" name="AutoShape 6" descr="Image result for silhouette young m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AutoShape 8" descr="Image result for silhouette young ma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0" name="TextBox 19"/>
          <p:cNvSpPr txBox="1"/>
          <p:nvPr/>
        </p:nvSpPr>
        <p:spPr>
          <a:xfrm>
            <a:off x="307976" y="2086384"/>
            <a:ext cx="4450072" cy="2031325"/>
          </a:xfrm>
          <a:prstGeom prst="rect">
            <a:avLst/>
          </a:prstGeom>
          <a:noFill/>
        </p:spPr>
        <p:txBody>
          <a:bodyPr wrap="square" rtlCol="0">
            <a:spAutoFit/>
          </a:bodyPr>
          <a:lstStyle/>
          <a:p>
            <a:r>
              <a:rPr lang="en-US" dirty="0"/>
              <a:t>Top 3 LGAs with Maximum Crime Rates</a:t>
            </a:r>
            <a:endParaRPr lang="en-US" dirty="0">
              <a:solidFill>
                <a:schemeClr val="accent1">
                  <a:lumMod val="25000"/>
                  <a:lumOff val="75000"/>
                </a:schemeClr>
              </a:solidFill>
            </a:endParaRPr>
          </a:p>
          <a:p>
            <a:pPr marL="285750" indent="-285750">
              <a:buFont typeface="Arial" panose="020B0604020202020204" pitchFamily="34" charset="0"/>
              <a:buChar char="•"/>
            </a:pPr>
            <a:r>
              <a:rPr lang="en-US" sz="1600" dirty="0">
                <a:solidFill>
                  <a:schemeClr val="accent1">
                    <a:lumMod val="75000"/>
                    <a:lumOff val="25000"/>
                  </a:schemeClr>
                </a:solidFill>
              </a:rPr>
              <a:t>Melbourne</a:t>
            </a:r>
          </a:p>
          <a:p>
            <a:pPr marL="285750" indent="-285750">
              <a:buFont typeface="Arial" panose="020B0604020202020204" pitchFamily="34" charset="0"/>
              <a:buChar char="•"/>
            </a:pPr>
            <a:r>
              <a:rPr lang="en-US" sz="1600" dirty="0" err="1">
                <a:solidFill>
                  <a:schemeClr val="accent1">
                    <a:lumMod val="75000"/>
                    <a:lumOff val="25000"/>
                  </a:schemeClr>
                </a:solidFill>
              </a:rPr>
              <a:t>LaTorbe</a:t>
            </a:r>
            <a:endParaRPr lang="en-US" sz="1600" dirty="0">
              <a:solidFill>
                <a:schemeClr val="accent1">
                  <a:lumMod val="75000"/>
                  <a:lumOff val="25000"/>
                </a:schemeClr>
              </a:solidFill>
            </a:endParaRPr>
          </a:p>
          <a:p>
            <a:pPr marL="285750" indent="-285750">
              <a:buFont typeface="Arial" panose="020B0604020202020204" pitchFamily="34" charset="0"/>
              <a:buChar char="•"/>
            </a:pPr>
            <a:r>
              <a:rPr lang="en-US" sz="1600" dirty="0" err="1">
                <a:solidFill>
                  <a:schemeClr val="accent1">
                    <a:lumMod val="75000"/>
                    <a:lumOff val="25000"/>
                  </a:schemeClr>
                </a:solidFill>
              </a:rPr>
              <a:t>Yarra</a:t>
            </a:r>
            <a:r>
              <a:rPr lang="en-US" dirty="0">
                <a:solidFill>
                  <a:schemeClr val="accent1">
                    <a:lumMod val="75000"/>
                    <a:lumOff val="25000"/>
                  </a:schemeClr>
                </a:solidFill>
              </a:rPr>
              <a:t>	</a:t>
            </a:r>
          </a:p>
          <a:p>
            <a:pPr marL="285750" indent="-285750">
              <a:buFont typeface="Arial" panose="020B0604020202020204" pitchFamily="34" charset="0"/>
              <a:buChar char="•"/>
            </a:pPr>
            <a:endParaRPr lang="en-US" dirty="0">
              <a:solidFill>
                <a:schemeClr val="accent1">
                  <a:lumMod val="75000"/>
                  <a:lumOff val="25000"/>
                </a:schemeClr>
              </a:solidFill>
            </a:endParaRPr>
          </a:p>
          <a:p>
            <a:endParaRPr lang="en-US" dirty="0"/>
          </a:p>
          <a:p>
            <a:endParaRPr lang="en-AU" dirty="0"/>
          </a:p>
        </p:txBody>
      </p:sp>
      <p:pic>
        <p:nvPicPr>
          <p:cNvPr id="8" name="Picture 7">
            <a:extLst>
              <a:ext uri="{FF2B5EF4-FFF2-40B4-BE49-F238E27FC236}">
                <a16:creationId xmlns:a16="http://schemas.microsoft.com/office/drawing/2014/main" id="{6DC3E994-BB35-4A49-96D1-47E381DDCD28}"/>
              </a:ext>
            </a:extLst>
          </p:cNvPr>
          <p:cNvPicPr>
            <a:picLocks noChangeAspect="1"/>
          </p:cNvPicPr>
          <p:nvPr/>
        </p:nvPicPr>
        <p:blipFill>
          <a:blip r:embed="rId3"/>
          <a:stretch>
            <a:fillRect/>
          </a:stretch>
        </p:blipFill>
        <p:spPr>
          <a:xfrm>
            <a:off x="4468506" y="3841366"/>
            <a:ext cx="3254987" cy="2809012"/>
          </a:xfrm>
          <a:prstGeom prst="rect">
            <a:avLst/>
          </a:prstGeom>
        </p:spPr>
      </p:pic>
      <p:pic>
        <p:nvPicPr>
          <p:cNvPr id="18" name="Picture 17">
            <a:extLst>
              <a:ext uri="{FF2B5EF4-FFF2-40B4-BE49-F238E27FC236}">
                <a16:creationId xmlns:a16="http://schemas.microsoft.com/office/drawing/2014/main" id="{A588136D-4B71-4310-BEBE-559170E5635E}"/>
              </a:ext>
            </a:extLst>
          </p:cNvPr>
          <p:cNvPicPr>
            <a:picLocks noChangeAspect="1"/>
          </p:cNvPicPr>
          <p:nvPr/>
        </p:nvPicPr>
        <p:blipFill>
          <a:blip r:embed="rId4"/>
          <a:stretch>
            <a:fillRect/>
          </a:stretch>
        </p:blipFill>
        <p:spPr>
          <a:xfrm>
            <a:off x="307975" y="3989601"/>
            <a:ext cx="3254986" cy="2512541"/>
          </a:xfrm>
          <a:prstGeom prst="rect">
            <a:avLst/>
          </a:prstGeom>
        </p:spPr>
      </p:pic>
      <p:pic>
        <p:nvPicPr>
          <p:cNvPr id="21" name="Picture 20">
            <a:extLst>
              <a:ext uri="{FF2B5EF4-FFF2-40B4-BE49-F238E27FC236}">
                <a16:creationId xmlns:a16="http://schemas.microsoft.com/office/drawing/2014/main" id="{33257065-DCC8-408E-9A52-6F2BE78A5CD0}"/>
              </a:ext>
            </a:extLst>
          </p:cNvPr>
          <p:cNvPicPr>
            <a:picLocks noChangeAspect="1"/>
          </p:cNvPicPr>
          <p:nvPr/>
        </p:nvPicPr>
        <p:blipFill>
          <a:blip r:embed="rId5"/>
          <a:stretch>
            <a:fillRect/>
          </a:stretch>
        </p:blipFill>
        <p:spPr>
          <a:xfrm>
            <a:off x="8241743" y="3747414"/>
            <a:ext cx="3377939" cy="2809012"/>
          </a:xfrm>
          <a:prstGeom prst="rect">
            <a:avLst/>
          </a:prstGeom>
        </p:spPr>
      </p:pic>
      <p:sp>
        <p:nvSpPr>
          <p:cNvPr id="25" name="TextBox 24">
            <a:extLst>
              <a:ext uri="{FF2B5EF4-FFF2-40B4-BE49-F238E27FC236}">
                <a16:creationId xmlns:a16="http://schemas.microsoft.com/office/drawing/2014/main" id="{A2263602-0E5F-4AB0-92CB-CD2FD51FB8CD}"/>
              </a:ext>
            </a:extLst>
          </p:cNvPr>
          <p:cNvSpPr txBox="1"/>
          <p:nvPr/>
        </p:nvSpPr>
        <p:spPr>
          <a:xfrm>
            <a:off x="6653813" y="2086384"/>
            <a:ext cx="9721048" cy="1138773"/>
          </a:xfrm>
          <a:prstGeom prst="rect">
            <a:avLst/>
          </a:prstGeom>
          <a:noFill/>
        </p:spPr>
        <p:txBody>
          <a:bodyPr wrap="square">
            <a:spAutoFit/>
          </a:bodyPr>
          <a:lstStyle/>
          <a:p>
            <a:r>
              <a:rPr lang="en-US" dirty="0"/>
              <a:t>Top 3 LGAs with Least Crime Rates</a:t>
            </a:r>
            <a:endParaRPr lang="en-US" dirty="0">
              <a:solidFill>
                <a:schemeClr val="accent1">
                  <a:lumMod val="25000"/>
                  <a:lumOff val="75000"/>
                </a:schemeClr>
              </a:solidFill>
            </a:endParaRPr>
          </a:p>
          <a:p>
            <a:pPr marL="285750" indent="-285750">
              <a:buFont typeface="Arial" panose="020B0604020202020204" pitchFamily="34" charset="0"/>
              <a:buChar char="•"/>
            </a:pPr>
            <a:r>
              <a:rPr lang="en-US" sz="1600" dirty="0">
                <a:solidFill>
                  <a:schemeClr val="accent1">
                    <a:lumMod val="75000"/>
                    <a:lumOff val="25000"/>
                  </a:schemeClr>
                </a:solidFill>
              </a:rPr>
              <a:t>Golden Plains</a:t>
            </a:r>
          </a:p>
          <a:p>
            <a:pPr marL="285750" indent="-285750">
              <a:buFont typeface="Arial" panose="020B0604020202020204" pitchFamily="34" charset="0"/>
              <a:buChar char="•"/>
            </a:pPr>
            <a:r>
              <a:rPr lang="en-US" sz="1600" dirty="0" err="1">
                <a:solidFill>
                  <a:schemeClr val="accent1">
                    <a:lumMod val="75000"/>
                    <a:lumOff val="25000"/>
                  </a:schemeClr>
                </a:solidFill>
              </a:rPr>
              <a:t>Nilumbik</a:t>
            </a:r>
            <a:endParaRPr lang="en-US" sz="1600" dirty="0">
              <a:solidFill>
                <a:schemeClr val="accent1">
                  <a:lumMod val="75000"/>
                  <a:lumOff val="25000"/>
                </a:schemeClr>
              </a:solidFill>
            </a:endParaRPr>
          </a:p>
          <a:p>
            <a:pPr marL="285750" indent="-285750">
              <a:buFont typeface="Arial" panose="020B0604020202020204" pitchFamily="34" charset="0"/>
              <a:buChar char="•"/>
            </a:pPr>
            <a:r>
              <a:rPr lang="en-US" sz="1600" dirty="0" err="1">
                <a:solidFill>
                  <a:schemeClr val="accent1">
                    <a:lumMod val="75000"/>
                    <a:lumOff val="25000"/>
                  </a:schemeClr>
                </a:solidFill>
              </a:rPr>
              <a:t>Towong</a:t>
            </a:r>
            <a:r>
              <a:rPr lang="en-US" dirty="0">
                <a:solidFill>
                  <a:schemeClr val="accent1">
                    <a:lumMod val="75000"/>
                    <a:lumOff val="25000"/>
                  </a:schemeClr>
                </a:solidFill>
              </a:rPr>
              <a:t>	</a:t>
            </a:r>
          </a:p>
        </p:txBody>
      </p:sp>
    </p:spTree>
    <p:extLst>
      <p:ext uri="{BB962C8B-B14F-4D97-AF65-F5344CB8AC3E}">
        <p14:creationId xmlns:p14="http://schemas.microsoft.com/office/powerpoint/2010/main" val="142033234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1434</TotalTime>
  <Words>1040</Words>
  <Application>Microsoft Office PowerPoint</Application>
  <PresentationFormat>Widescreen</PresentationFormat>
  <Paragraphs>127</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Wingdings</vt:lpstr>
      <vt:lpstr>Wingdings 2</vt:lpstr>
      <vt:lpstr>Dividend</vt:lpstr>
      <vt:lpstr>VICTORIA CRIME DATA ANALYSIS</vt:lpstr>
      <vt:lpstr>PROJECT BRIEF</vt:lpstr>
      <vt:lpstr>APPROACH</vt:lpstr>
      <vt:lpstr>ETL (Extract,  TRANSFORM, LOAD) PROCESS</vt:lpstr>
      <vt:lpstr>DATA TRANSFORM </vt:lpstr>
      <vt:lpstr>DATA LOAD</vt:lpstr>
      <vt:lpstr>API – PYTHON FLASK POWERED API</vt:lpstr>
      <vt:lpstr>GEO spatial representation of crime rates</vt:lpstr>
      <vt:lpstr>TOP 10 lgas With most and least crimes</vt:lpstr>
      <vt:lpstr>CRIME INCIDENTS BY OFFENCE TYPES </vt:lpstr>
      <vt:lpstr>FAMILY INCIDENTS </vt:lpstr>
      <vt:lpstr>Conclusions AND DASHBOARD DEPLOYMENT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Rosy Jolic</dc:creator>
  <cp:lastModifiedBy>Work</cp:lastModifiedBy>
  <cp:revision>30</cp:revision>
  <dcterms:created xsi:type="dcterms:W3CDTF">2021-04-29T23:23:00Z</dcterms:created>
  <dcterms:modified xsi:type="dcterms:W3CDTF">2021-09-12T05:28:51Z</dcterms:modified>
</cp:coreProperties>
</file>